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17" r:id="rId14"/>
    <p:sldId id="318" r:id="rId15"/>
    <p:sldId id="293" r:id="rId16"/>
    <p:sldId id="319" r:id="rId17"/>
    <p:sldId id="295" r:id="rId18"/>
    <p:sldId id="311" r:id="rId19"/>
    <p:sldId id="312" r:id="rId20"/>
    <p:sldId id="314" r:id="rId21"/>
    <p:sldId id="313" r:id="rId22"/>
    <p:sldId id="316" r:id="rId23"/>
    <p:sldId id="320" r:id="rId24"/>
    <p:sldId id="31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47501-1149-4A47-8FC2-960C0E6D24E3}">
  <a:tblStyle styleId="{AF647501-1149-4A47-8FC2-960C0E6D24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/>
    <p:restoredTop sz="86395"/>
  </p:normalViewPr>
  <p:slideViewPr>
    <p:cSldViewPr snapToGrid="0" snapToObjects="1">
      <p:cViewPr>
        <p:scale>
          <a:sx n="118" d="100"/>
          <a:sy n="118" d="100"/>
        </p:scale>
        <p:origin x="392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image" Target="../media/image5.jpg"/><Relationship Id="rId2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image" Target="../media/image5.jpg"/><Relationship Id="rId2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6F0A7-E00F-4912-ACAD-6A2CDEF7AB1C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29FD7A51-70EE-4D65-AB66-3C55C362721B}">
      <dgm:prSet phldrT="[Text]"/>
      <dgm:spPr/>
      <dgm:t>
        <a:bodyPr/>
        <a:lstStyle/>
        <a:p>
          <a:endParaRPr lang="de-DE" dirty="0"/>
        </a:p>
        <a:p>
          <a:endParaRPr lang="de-DE" dirty="0"/>
        </a:p>
      </dgm:t>
    </dgm:pt>
    <dgm:pt modelId="{10959894-F964-413A-B825-FC7C9B0C09FD}" type="parTrans" cxnId="{F92DE416-4DB6-4CAA-9922-F37232E3582B}">
      <dgm:prSet/>
      <dgm:spPr/>
      <dgm:t>
        <a:bodyPr/>
        <a:lstStyle/>
        <a:p>
          <a:endParaRPr lang="de-DE"/>
        </a:p>
      </dgm:t>
    </dgm:pt>
    <dgm:pt modelId="{73491051-2F12-4518-A0FE-9D5ED721E1FB}" type="sibTrans" cxnId="{F92DE416-4DB6-4CAA-9922-F37232E3582B}">
      <dgm:prSet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</dgm:spPr>
      <dgm:t>
        <a:bodyPr/>
        <a:lstStyle/>
        <a:p>
          <a:endParaRPr lang="de-DE"/>
        </a:p>
      </dgm:t>
    </dgm:pt>
    <dgm:pt modelId="{59F92952-0CA7-4448-B608-364D4AA71C09}">
      <dgm:prSet phldrT="[Text]" custT="1"/>
      <dgm:spPr/>
      <dgm:t>
        <a:bodyPr/>
        <a:lstStyle/>
        <a:p>
          <a:r>
            <a:rPr lang="de-DE" sz="1200" dirty="0" err="1"/>
            <a:t>Setosa</a:t>
          </a:r>
          <a:endParaRPr lang="de-DE" sz="1200" dirty="0"/>
        </a:p>
      </dgm:t>
    </dgm:pt>
    <dgm:pt modelId="{DC209DF2-BF8E-4EEC-9412-2A97E297A245}" type="parTrans" cxnId="{8F7C8553-F099-4C52-8D51-8359725932AA}">
      <dgm:prSet/>
      <dgm:spPr/>
      <dgm:t>
        <a:bodyPr/>
        <a:lstStyle/>
        <a:p>
          <a:endParaRPr lang="de-DE"/>
        </a:p>
      </dgm:t>
    </dgm:pt>
    <dgm:pt modelId="{DD66D9A3-15D6-463E-9D61-16D282373ADF}" type="sibTrans" cxnId="{8F7C8553-F099-4C52-8D51-8359725932AA}">
      <dgm:prSet/>
      <dgm:spPr/>
      <dgm:t>
        <a:bodyPr/>
        <a:lstStyle/>
        <a:p>
          <a:endParaRPr lang="de-DE"/>
        </a:p>
      </dgm:t>
    </dgm:pt>
    <dgm:pt modelId="{0093D7A5-9167-413E-A66D-0325A8876102}">
      <dgm:prSet phldrT="[Text]" custT="1"/>
      <dgm:spPr/>
      <dgm:t>
        <a:bodyPr/>
        <a:lstStyle/>
        <a:p>
          <a:r>
            <a:rPr lang="de-DE" sz="1200" dirty="0" err="1"/>
            <a:t>Virginica</a:t>
          </a:r>
          <a:endParaRPr lang="de-DE" sz="1200" dirty="0"/>
        </a:p>
      </dgm:t>
    </dgm:pt>
    <dgm:pt modelId="{CB79E8DE-E253-450D-8355-EFBC4AAB28A5}" type="parTrans" cxnId="{7A9DF01C-94D2-4ED2-9E3B-A09E3C593371}">
      <dgm:prSet/>
      <dgm:spPr/>
      <dgm:t>
        <a:bodyPr/>
        <a:lstStyle/>
        <a:p>
          <a:endParaRPr lang="de-DE"/>
        </a:p>
      </dgm:t>
    </dgm:pt>
    <dgm:pt modelId="{4C0E6BD7-AED2-440F-9792-49A76D3FAA73}" type="sibTrans" cxnId="{7A9DF01C-94D2-4ED2-9E3B-A09E3C593371}">
      <dgm:prSet/>
      <dgm:spPr/>
      <dgm:t>
        <a:bodyPr/>
        <a:lstStyle/>
        <a:p>
          <a:endParaRPr lang="de-DE"/>
        </a:p>
      </dgm:t>
    </dgm:pt>
    <dgm:pt modelId="{AA257D53-3068-4C87-8808-D78474E74648}">
      <dgm:prSet phldrT="[Text]" custT="1"/>
      <dgm:spPr/>
      <dgm:t>
        <a:bodyPr/>
        <a:lstStyle/>
        <a:p>
          <a:r>
            <a:rPr lang="de-DE" sz="1200" dirty="0" err="1"/>
            <a:t>Versicolor</a:t>
          </a:r>
          <a:endParaRPr lang="de-DE" sz="1200" dirty="0"/>
        </a:p>
      </dgm:t>
    </dgm:pt>
    <dgm:pt modelId="{4787D8FB-E88C-4EF2-AF2C-BF5B6265001F}" type="parTrans" cxnId="{93383F55-9C7D-4991-ADC2-EABA0FB146B4}">
      <dgm:prSet/>
      <dgm:spPr/>
      <dgm:t>
        <a:bodyPr/>
        <a:lstStyle/>
        <a:p>
          <a:endParaRPr lang="de-DE"/>
        </a:p>
      </dgm:t>
    </dgm:pt>
    <dgm:pt modelId="{4532A72B-CF5C-4C52-9EBD-F8862242F062}" type="sibTrans" cxnId="{93383F55-9C7D-4991-ADC2-EABA0FB146B4}">
      <dgm:prSet/>
      <dgm:spPr/>
      <dgm:t>
        <a:bodyPr/>
        <a:lstStyle/>
        <a:p>
          <a:endParaRPr lang="de-DE"/>
        </a:p>
      </dgm:t>
    </dgm:pt>
    <dgm:pt modelId="{626085A2-D009-4698-A622-CC46713C8EEB}" type="pres">
      <dgm:prSet presAssocID="{A276F0A7-E00F-4912-ACAD-6A2CDEF7AB1C}" presName="Name0" presStyleCnt="0">
        <dgm:presLayoutVars>
          <dgm:dir/>
        </dgm:presLayoutVars>
      </dgm:prSet>
      <dgm:spPr/>
    </dgm:pt>
    <dgm:pt modelId="{0CE6722D-9CA5-4155-BAED-DFDCF2BA92CB}" type="pres">
      <dgm:prSet presAssocID="{73491051-2F12-4518-A0FE-9D5ED721E1FB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62A30182-4E24-45F3-B6C5-CE8C1EEC2066}" type="pres">
      <dgm:prSet presAssocID="{29FD7A51-70EE-4D65-AB66-3C55C362721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D97EB-3540-407A-9CF8-D23709FE57F6}" type="pres">
      <dgm:prSet presAssocID="{A276F0A7-E00F-4912-ACAD-6A2CDEF7AB1C}" presName="linV" presStyleCnt="0"/>
      <dgm:spPr/>
    </dgm:pt>
    <dgm:pt modelId="{FB4E5222-1440-4D59-BB0E-120A8E480BA0}" type="pres">
      <dgm:prSet presAssocID="{59F92952-0CA7-4448-B608-364D4AA71C09}" presName="pair" presStyleCnt="0"/>
      <dgm:spPr/>
    </dgm:pt>
    <dgm:pt modelId="{BC18D548-A27E-49EF-80E3-6A67A4145B95}" type="pres">
      <dgm:prSet presAssocID="{59F92952-0CA7-4448-B608-364D4AA71C09}" presName="spaceH" presStyleLbl="node1" presStyleIdx="0" presStyleCnt="0"/>
      <dgm:spPr/>
    </dgm:pt>
    <dgm:pt modelId="{B319FC82-22A0-47F9-8BEA-568EF14F42BD}" type="pres">
      <dgm:prSet presAssocID="{59F92952-0CA7-4448-B608-364D4AA71C09}" presName="desPictures" presStyleLbl="alignImgPlace1" presStyleIdx="0" presStyleCnt="3"/>
      <dgm:spPr>
        <a:blipFill>
          <a:blip xmlns:r="http://schemas.openxmlformats.org/officeDocument/2006/relationships" r:embed="rId2"/>
          <a:srcRect/>
          <a:stretch>
            <a:fillRect l="-13000" r="-13000"/>
          </a:stretch>
        </a:blipFill>
      </dgm:spPr>
    </dgm:pt>
    <dgm:pt modelId="{6576E6C1-3D4A-4C63-A601-378501F9A14A}" type="pres">
      <dgm:prSet presAssocID="{59F92952-0CA7-4448-B608-364D4AA71C09}" presName="desTextWrapper" presStyleCnt="0"/>
      <dgm:spPr/>
    </dgm:pt>
    <dgm:pt modelId="{6F9D5F79-BBE0-4374-BDE2-8503FA6228E5}" type="pres">
      <dgm:prSet presAssocID="{59F92952-0CA7-4448-B608-364D4AA71C09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99FE8-E4EE-4D74-812D-588B2175E455}" type="pres">
      <dgm:prSet presAssocID="{DD66D9A3-15D6-463E-9D61-16D282373ADF}" presName="spaceV" presStyleCnt="0"/>
      <dgm:spPr/>
    </dgm:pt>
    <dgm:pt modelId="{10CFB29A-FACE-4F61-ABEE-8F3AE5631B9B}" type="pres">
      <dgm:prSet presAssocID="{0093D7A5-9167-413E-A66D-0325A8876102}" presName="pair" presStyleCnt="0"/>
      <dgm:spPr/>
    </dgm:pt>
    <dgm:pt modelId="{5D5938B4-3C83-4971-8DEF-BEA1CEE187E4}" type="pres">
      <dgm:prSet presAssocID="{0093D7A5-9167-413E-A66D-0325A8876102}" presName="spaceH" presStyleLbl="node1" presStyleIdx="0" presStyleCnt="0"/>
      <dgm:spPr/>
    </dgm:pt>
    <dgm:pt modelId="{80B41D9D-3D20-4673-BF7D-FF4D2A639DF5}" type="pres">
      <dgm:prSet presAssocID="{0093D7A5-9167-413E-A66D-0325A8876102}" presName="desPictures" presStyleLbl="alignImgPlace1" presStyleIdx="1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1A8B670-0E43-40E5-9BAB-AFD836F2EAF6}" type="pres">
      <dgm:prSet presAssocID="{0093D7A5-9167-413E-A66D-0325A8876102}" presName="desTextWrapper" presStyleCnt="0"/>
      <dgm:spPr/>
    </dgm:pt>
    <dgm:pt modelId="{54B73B48-5987-4CB3-8BEE-73CCFB331820}" type="pres">
      <dgm:prSet presAssocID="{0093D7A5-9167-413E-A66D-0325A8876102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64128-CB55-4F26-A5BB-D00C4177242F}" type="pres">
      <dgm:prSet presAssocID="{4C0E6BD7-AED2-440F-9792-49A76D3FAA73}" presName="spaceV" presStyleCnt="0"/>
      <dgm:spPr/>
    </dgm:pt>
    <dgm:pt modelId="{DF57564A-2E8B-471C-BCCD-AAE31E695729}" type="pres">
      <dgm:prSet presAssocID="{AA257D53-3068-4C87-8808-D78474E74648}" presName="pair" presStyleCnt="0"/>
      <dgm:spPr/>
    </dgm:pt>
    <dgm:pt modelId="{9519FE09-DE60-4403-BB24-6A0BA0FDFD21}" type="pres">
      <dgm:prSet presAssocID="{AA257D53-3068-4C87-8808-D78474E74648}" presName="spaceH" presStyleLbl="node1" presStyleIdx="0" presStyleCnt="0"/>
      <dgm:spPr/>
    </dgm:pt>
    <dgm:pt modelId="{C12BDCFC-8610-4310-B8D1-27170A193100}" type="pres">
      <dgm:prSet presAssocID="{AA257D53-3068-4C87-8808-D78474E74648}" presName="desPictures" presStyleLbl="alignImgPlace1" presStyleIdx="2" presStyleCnt="3"/>
      <dgm:spPr>
        <a:blipFill>
          <a:blip xmlns:r="http://schemas.openxmlformats.org/officeDocument/2006/relationships" r:embed="rId4"/>
          <a:srcRect/>
          <a:stretch>
            <a:fillRect l="-5000" r="-5000"/>
          </a:stretch>
        </a:blipFill>
      </dgm:spPr>
    </dgm:pt>
    <dgm:pt modelId="{7BAF50D3-D13C-4378-A96D-F18A8CC8661B}" type="pres">
      <dgm:prSet presAssocID="{AA257D53-3068-4C87-8808-D78474E74648}" presName="desTextWrapper" presStyleCnt="0"/>
      <dgm:spPr/>
    </dgm:pt>
    <dgm:pt modelId="{93B2FA36-8FC5-4495-8C94-58C1BC36C183}" type="pres">
      <dgm:prSet presAssocID="{AA257D53-3068-4C87-8808-D78474E74648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CC851-8545-409B-8D1A-C2928A0BF8DC}" type="pres">
      <dgm:prSet presAssocID="{A276F0A7-E00F-4912-ACAD-6A2CDEF7AB1C}" presName="maxNode" presStyleCnt="0"/>
      <dgm:spPr/>
    </dgm:pt>
    <dgm:pt modelId="{737D5B61-07F4-4912-81AA-93AE1A29A446}" type="pres">
      <dgm:prSet presAssocID="{A276F0A7-E00F-4912-ACAD-6A2CDEF7AB1C}" presName="Name33" presStyleCnt="0"/>
      <dgm:spPr/>
    </dgm:pt>
  </dgm:ptLst>
  <dgm:cxnLst>
    <dgm:cxn modelId="{7A9DF01C-94D2-4ED2-9E3B-A09E3C593371}" srcId="{A276F0A7-E00F-4912-ACAD-6A2CDEF7AB1C}" destId="{0093D7A5-9167-413E-A66D-0325A8876102}" srcOrd="2" destOrd="0" parTransId="{CB79E8DE-E253-450D-8355-EFBC4AAB28A5}" sibTransId="{4C0E6BD7-AED2-440F-9792-49A76D3FAA73}"/>
    <dgm:cxn modelId="{1055C217-551B-0D48-B75D-638B194E50BB}" type="presOf" srcId="{AA257D53-3068-4C87-8808-D78474E74648}" destId="{93B2FA36-8FC5-4495-8C94-58C1BC36C183}" srcOrd="0" destOrd="0" presId="urn:microsoft.com/office/officeart/2008/layout/AccentedPicture"/>
    <dgm:cxn modelId="{05268A65-E2AE-CD49-9E32-5FAFA6568BDC}" type="presOf" srcId="{29FD7A51-70EE-4D65-AB66-3C55C362721B}" destId="{62A30182-4E24-45F3-B6C5-CE8C1EEC2066}" srcOrd="0" destOrd="0" presId="urn:microsoft.com/office/officeart/2008/layout/AccentedPicture"/>
    <dgm:cxn modelId="{AA939BA2-4E38-314E-8D33-8B790419C710}" type="presOf" srcId="{73491051-2F12-4518-A0FE-9D5ED721E1FB}" destId="{0CE6722D-9CA5-4155-BAED-DFDCF2BA92CB}" srcOrd="0" destOrd="0" presId="urn:microsoft.com/office/officeart/2008/layout/AccentedPicture"/>
    <dgm:cxn modelId="{8F7C8553-F099-4C52-8D51-8359725932AA}" srcId="{A276F0A7-E00F-4912-ACAD-6A2CDEF7AB1C}" destId="{59F92952-0CA7-4448-B608-364D4AA71C09}" srcOrd="1" destOrd="0" parTransId="{DC209DF2-BF8E-4EEC-9412-2A97E297A245}" sibTransId="{DD66D9A3-15D6-463E-9D61-16D282373ADF}"/>
    <dgm:cxn modelId="{F92DE416-4DB6-4CAA-9922-F37232E3582B}" srcId="{A276F0A7-E00F-4912-ACAD-6A2CDEF7AB1C}" destId="{29FD7A51-70EE-4D65-AB66-3C55C362721B}" srcOrd="0" destOrd="0" parTransId="{10959894-F964-413A-B825-FC7C9B0C09FD}" sibTransId="{73491051-2F12-4518-A0FE-9D5ED721E1FB}"/>
    <dgm:cxn modelId="{15D68E68-EA35-964F-9BD5-BE9FFFEDA2E6}" type="presOf" srcId="{A276F0A7-E00F-4912-ACAD-6A2CDEF7AB1C}" destId="{626085A2-D009-4698-A622-CC46713C8EEB}" srcOrd="0" destOrd="0" presId="urn:microsoft.com/office/officeart/2008/layout/AccentedPicture"/>
    <dgm:cxn modelId="{08618A75-5B11-B34A-A9E1-60922F0B82A3}" type="presOf" srcId="{0093D7A5-9167-413E-A66D-0325A8876102}" destId="{54B73B48-5987-4CB3-8BEE-73CCFB331820}" srcOrd="0" destOrd="0" presId="urn:microsoft.com/office/officeart/2008/layout/AccentedPicture"/>
    <dgm:cxn modelId="{751234E7-40C9-2441-90CA-B4DE229B2B7A}" type="presOf" srcId="{59F92952-0CA7-4448-B608-364D4AA71C09}" destId="{6F9D5F79-BBE0-4374-BDE2-8503FA6228E5}" srcOrd="0" destOrd="0" presId="urn:microsoft.com/office/officeart/2008/layout/AccentedPicture"/>
    <dgm:cxn modelId="{93383F55-9C7D-4991-ADC2-EABA0FB146B4}" srcId="{A276F0A7-E00F-4912-ACAD-6A2CDEF7AB1C}" destId="{AA257D53-3068-4C87-8808-D78474E74648}" srcOrd="3" destOrd="0" parTransId="{4787D8FB-E88C-4EF2-AF2C-BF5B6265001F}" sibTransId="{4532A72B-CF5C-4C52-9EBD-F8862242F062}"/>
    <dgm:cxn modelId="{347A1E0D-7B0B-4546-BF9E-BD3FD18F04D3}" type="presParOf" srcId="{626085A2-D009-4698-A622-CC46713C8EEB}" destId="{0CE6722D-9CA5-4155-BAED-DFDCF2BA92CB}" srcOrd="0" destOrd="0" presId="urn:microsoft.com/office/officeart/2008/layout/AccentedPicture"/>
    <dgm:cxn modelId="{26960EE2-020D-3344-A43C-5696B307028A}" type="presParOf" srcId="{626085A2-D009-4698-A622-CC46713C8EEB}" destId="{62A30182-4E24-45F3-B6C5-CE8C1EEC2066}" srcOrd="1" destOrd="0" presId="urn:microsoft.com/office/officeart/2008/layout/AccentedPicture"/>
    <dgm:cxn modelId="{05E4615A-355F-0F45-876E-A42DDA57DCDA}" type="presParOf" srcId="{626085A2-D009-4698-A622-CC46713C8EEB}" destId="{782D97EB-3540-407A-9CF8-D23709FE57F6}" srcOrd="2" destOrd="0" presId="urn:microsoft.com/office/officeart/2008/layout/AccentedPicture"/>
    <dgm:cxn modelId="{40297005-6EEE-2843-8638-7A957945E339}" type="presParOf" srcId="{782D97EB-3540-407A-9CF8-D23709FE57F6}" destId="{FB4E5222-1440-4D59-BB0E-120A8E480BA0}" srcOrd="0" destOrd="0" presId="urn:microsoft.com/office/officeart/2008/layout/AccentedPicture"/>
    <dgm:cxn modelId="{4CC8A759-C900-A14D-8536-4079E26ED3B1}" type="presParOf" srcId="{FB4E5222-1440-4D59-BB0E-120A8E480BA0}" destId="{BC18D548-A27E-49EF-80E3-6A67A4145B95}" srcOrd="0" destOrd="0" presId="urn:microsoft.com/office/officeart/2008/layout/AccentedPicture"/>
    <dgm:cxn modelId="{1DF44304-3269-D24E-99AC-A2AC7AC2DAF2}" type="presParOf" srcId="{FB4E5222-1440-4D59-BB0E-120A8E480BA0}" destId="{B319FC82-22A0-47F9-8BEA-568EF14F42BD}" srcOrd="1" destOrd="0" presId="urn:microsoft.com/office/officeart/2008/layout/AccentedPicture"/>
    <dgm:cxn modelId="{95AFEAC5-6987-5144-B9F5-B299E25FFDE5}" type="presParOf" srcId="{FB4E5222-1440-4D59-BB0E-120A8E480BA0}" destId="{6576E6C1-3D4A-4C63-A601-378501F9A14A}" srcOrd="2" destOrd="0" presId="urn:microsoft.com/office/officeart/2008/layout/AccentedPicture"/>
    <dgm:cxn modelId="{F93C220E-461E-B142-80C5-6A93E9F3C894}" type="presParOf" srcId="{6576E6C1-3D4A-4C63-A601-378501F9A14A}" destId="{6F9D5F79-BBE0-4374-BDE2-8503FA6228E5}" srcOrd="0" destOrd="0" presId="urn:microsoft.com/office/officeart/2008/layout/AccentedPicture"/>
    <dgm:cxn modelId="{71F68CD5-8040-1E43-835C-541259777D44}" type="presParOf" srcId="{782D97EB-3540-407A-9CF8-D23709FE57F6}" destId="{7CA99FE8-E4EE-4D74-812D-588B2175E455}" srcOrd="1" destOrd="0" presId="urn:microsoft.com/office/officeart/2008/layout/AccentedPicture"/>
    <dgm:cxn modelId="{3AAA9613-201A-5243-964D-3D487F996BD2}" type="presParOf" srcId="{782D97EB-3540-407A-9CF8-D23709FE57F6}" destId="{10CFB29A-FACE-4F61-ABEE-8F3AE5631B9B}" srcOrd="2" destOrd="0" presId="urn:microsoft.com/office/officeart/2008/layout/AccentedPicture"/>
    <dgm:cxn modelId="{00FD8FA2-689E-9444-85F3-7D7D1838ABD2}" type="presParOf" srcId="{10CFB29A-FACE-4F61-ABEE-8F3AE5631B9B}" destId="{5D5938B4-3C83-4971-8DEF-BEA1CEE187E4}" srcOrd="0" destOrd="0" presId="urn:microsoft.com/office/officeart/2008/layout/AccentedPicture"/>
    <dgm:cxn modelId="{8E05FE60-FF7A-9A48-BE9E-D1B5355655B3}" type="presParOf" srcId="{10CFB29A-FACE-4F61-ABEE-8F3AE5631B9B}" destId="{80B41D9D-3D20-4673-BF7D-FF4D2A639DF5}" srcOrd="1" destOrd="0" presId="urn:microsoft.com/office/officeart/2008/layout/AccentedPicture"/>
    <dgm:cxn modelId="{9F2D579A-F2FF-2D45-821F-341F55B1A6CA}" type="presParOf" srcId="{10CFB29A-FACE-4F61-ABEE-8F3AE5631B9B}" destId="{A1A8B670-0E43-40E5-9BAB-AFD836F2EAF6}" srcOrd="2" destOrd="0" presId="urn:microsoft.com/office/officeart/2008/layout/AccentedPicture"/>
    <dgm:cxn modelId="{65CFD919-B45C-5B43-9E32-0CDD735CD5AB}" type="presParOf" srcId="{A1A8B670-0E43-40E5-9BAB-AFD836F2EAF6}" destId="{54B73B48-5987-4CB3-8BEE-73CCFB331820}" srcOrd="0" destOrd="0" presId="urn:microsoft.com/office/officeart/2008/layout/AccentedPicture"/>
    <dgm:cxn modelId="{232A0443-418B-FA48-BD25-C37A4539FC18}" type="presParOf" srcId="{782D97EB-3540-407A-9CF8-D23709FE57F6}" destId="{18364128-CB55-4F26-A5BB-D00C4177242F}" srcOrd="3" destOrd="0" presId="urn:microsoft.com/office/officeart/2008/layout/AccentedPicture"/>
    <dgm:cxn modelId="{D49432C0-C91E-A04B-A3CC-A36409411793}" type="presParOf" srcId="{782D97EB-3540-407A-9CF8-D23709FE57F6}" destId="{DF57564A-2E8B-471C-BCCD-AAE31E695729}" srcOrd="4" destOrd="0" presId="urn:microsoft.com/office/officeart/2008/layout/AccentedPicture"/>
    <dgm:cxn modelId="{8DAB83A5-4140-9B47-A7E0-02986B1514C7}" type="presParOf" srcId="{DF57564A-2E8B-471C-BCCD-AAE31E695729}" destId="{9519FE09-DE60-4403-BB24-6A0BA0FDFD21}" srcOrd="0" destOrd="0" presId="urn:microsoft.com/office/officeart/2008/layout/AccentedPicture"/>
    <dgm:cxn modelId="{B63E1455-EE1D-DD4F-A989-4E56696936F4}" type="presParOf" srcId="{DF57564A-2E8B-471C-BCCD-AAE31E695729}" destId="{C12BDCFC-8610-4310-B8D1-27170A193100}" srcOrd="1" destOrd="0" presId="urn:microsoft.com/office/officeart/2008/layout/AccentedPicture"/>
    <dgm:cxn modelId="{378E21C7-E002-4D4E-94A9-EC2BE8F8307E}" type="presParOf" srcId="{DF57564A-2E8B-471C-BCCD-AAE31E695729}" destId="{7BAF50D3-D13C-4378-A96D-F18A8CC8661B}" srcOrd="2" destOrd="0" presId="urn:microsoft.com/office/officeart/2008/layout/AccentedPicture"/>
    <dgm:cxn modelId="{B84C9F9E-3AF8-234A-81D4-F9396A6EF025}" type="presParOf" srcId="{7BAF50D3-D13C-4378-A96D-F18A8CC8661B}" destId="{93B2FA36-8FC5-4495-8C94-58C1BC36C183}" srcOrd="0" destOrd="0" presId="urn:microsoft.com/office/officeart/2008/layout/AccentedPicture"/>
    <dgm:cxn modelId="{D48D8933-B9C2-9A41-9724-2265B8C23473}" type="presParOf" srcId="{626085A2-D009-4698-A622-CC46713C8EEB}" destId="{313CC851-8545-409B-8D1A-C2928A0BF8DC}" srcOrd="3" destOrd="0" presId="urn:microsoft.com/office/officeart/2008/layout/AccentedPicture"/>
    <dgm:cxn modelId="{49BC123B-0567-6448-A8BA-C60DD2DD350C}" type="presParOf" srcId="{313CC851-8545-409B-8D1A-C2928A0BF8DC}" destId="{737D5B61-07F4-4912-81AA-93AE1A29A446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6722D-9CA5-4155-BAED-DFDCF2BA92CB}">
      <dsp:nvSpPr>
        <dsp:cNvPr id="0" name=""/>
        <dsp:cNvSpPr/>
      </dsp:nvSpPr>
      <dsp:spPr>
        <a:xfrm>
          <a:off x="660184" y="216083"/>
          <a:ext cx="2257136" cy="2879000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30182-4E24-45F3-B6C5-CE8C1EEC2066}">
      <dsp:nvSpPr>
        <dsp:cNvPr id="0" name=""/>
        <dsp:cNvSpPr/>
      </dsp:nvSpPr>
      <dsp:spPr>
        <a:xfrm>
          <a:off x="750470" y="1252523"/>
          <a:ext cx="1737994" cy="1727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500" kern="1200" dirty="0"/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500" kern="1200" dirty="0"/>
        </a:p>
      </dsp:txBody>
      <dsp:txXfrm>
        <a:off x="750470" y="1252523"/>
        <a:ext cx="1737994" cy="1727400"/>
      </dsp:txXfrm>
    </dsp:sp>
    <dsp:sp modelId="{B319FC82-22A0-47F9-8BEA-568EF14F42BD}">
      <dsp:nvSpPr>
        <dsp:cNvPr id="0" name=""/>
        <dsp:cNvSpPr/>
      </dsp:nvSpPr>
      <dsp:spPr>
        <a:xfrm>
          <a:off x="2528655" y="72133"/>
          <a:ext cx="777330" cy="77733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D5F79-BBE0-4374-BDE2-8503FA6228E5}">
      <dsp:nvSpPr>
        <dsp:cNvPr id="0" name=""/>
        <dsp:cNvSpPr/>
      </dsp:nvSpPr>
      <dsp:spPr>
        <a:xfrm>
          <a:off x="3305985" y="72133"/>
          <a:ext cx="816216" cy="7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Setosa</a:t>
          </a:r>
          <a:endParaRPr lang="de-DE" sz="1200" kern="1200" dirty="0"/>
        </a:p>
      </dsp:txBody>
      <dsp:txXfrm>
        <a:off x="3305985" y="72133"/>
        <a:ext cx="816216" cy="777330"/>
      </dsp:txXfrm>
    </dsp:sp>
    <dsp:sp modelId="{80B41D9D-3D20-4673-BF7D-FF4D2A639DF5}">
      <dsp:nvSpPr>
        <dsp:cNvPr id="0" name=""/>
        <dsp:cNvSpPr/>
      </dsp:nvSpPr>
      <dsp:spPr>
        <a:xfrm>
          <a:off x="2528655" y="989382"/>
          <a:ext cx="777330" cy="77733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3B48-5987-4CB3-8BEE-73CCFB331820}">
      <dsp:nvSpPr>
        <dsp:cNvPr id="0" name=""/>
        <dsp:cNvSpPr/>
      </dsp:nvSpPr>
      <dsp:spPr>
        <a:xfrm>
          <a:off x="3305985" y="989382"/>
          <a:ext cx="816216" cy="7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Virginica</a:t>
          </a:r>
          <a:endParaRPr lang="de-DE" sz="1200" kern="1200" dirty="0"/>
        </a:p>
      </dsp:txBody>
      <dsp:txXfrm>
        <a:off x="3305985" y="989382"/>
        <a:ext cx="816216" cy="777330"/>
      </dsp:txXfrm>
    </dsp:sp>
    <dsp:sp modelId="{C12BDCFC-8610-4310-B8D1-27170A193100}">
      <dsp:nvSpPr>
        <dsp:cNvPr id="0" name=""/>
        <dsp:cNvSpPr/>
      </dsp:nvSpPr>
      <dsp:spPr>
        <a:xfrm>
          <a:off x="2528655" y="1906632"/>
          <a:ext cx="777330" cy="777330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2FA36-8FC5-4495-8C94-58C1BC36C183}">
      <dsp:nvSpPr>
        <dsp:cNvPr id="0" name=""/>
        <dsp:cNvSpPr/>
      </dsp:nvSpPr>
      <dsp:spPr>
        <a:xfrm>
          <a:off x="3305985" y="1906632"/>
          <a:ext cx="816216" cy="7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Versicolor</a:t>
          </a:r>
          <a:endParaRPr lang="de-DE" sz="1200" kern="1200" dirty="0"/>
        </a:p>
      </dsp:txBody>
      <dsp:txXfrm>
        <a:off x="3305985" y="1906632"/>
        <a:ext cx="816216" cy="777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ing_trick" TargetMode="External"/><Relationship Id="rId4" Type="http://schemas.openxmlformats.org/officeDocument/2006/relationships/hyperlink" Target="https://en.wikipedia.org/wiki/Bag-of-words_model#cite_note-Weinberger05-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ing_trick" TargetMode="External"/><Relationship Id="rId4" Type="http://schemas.openxmlformats.org/officeDocument/2006/relationships/hyperlink" Target="https://en.wikipedia.org/wiki/Bag-of-words_model#cite_note-Weinberger05-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ing_trick" TargetMode="External"/><Relationship Id="rId4" Type="http://schemas.openxmlformats.org/officeDocument/2006/relationships/hyperlink" Target="https://en.wikipedia.org/wiki/Bag-of-words_model#cite_note-Weinberger05-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003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n-grams, sparse data structures, using counts.</a:t>
            </a:r>
          </a:p>
          <a:p>
            <a:endParaRPr lang="en-US" dirty="0" smtClean="0"/>
          </a:p>
          <a:p>
            <a:r>
              <a:rPr lang="en-US" dirty="0" smtClean="0"/>
              <a:t>A common alternative to the use of dictionaries is the </a:t>
            </a:r>
            <a:r>
              <a:rPr lang="en-US" dirty="0" smtClean="0">
                <a:hlinkClick r:id="rId3" tooltip="Hashing trick"/>
              </a:rPr>
              <a:t>hashing trick</a:t>
            </a:r>
            <a:r>
              <a:rPr lang="en-US" dirty="0" smtClean="0"/>
              <a:t>, where words are directly mapped to indices with a hashing function.</a:t>
            </a:r>
            <a:r>
              <a:rPr lang="en-US" baseline="30000" dirty="0" smtClean="0">
                <a:hlinkClick r:id="rId4"/>
              </a:rPr>
              <a:t>[4]</a:t>
            </a:r>
            <a:r>
              <a:rPr lang="en-US" dirty="0" smtClean="0"/>
              <a:t> By mapping words to indices directly with a </a:t>
            </a:r>
          </a:p>
          <a:p>
            <a:r>
              <a:rPr lang="en-US" dirty="0" smtClean="0"/>
              <a:t>hash function, no memory is required to store a dictionary. Hash collisions are typically dealt with by using freed-up memory to increase the number of hash buckets. In practice, hashing greatly simplifies the implementation of bag-of-words models and improves their scalability.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Explain n-grams, sparse data structures, using counts.</a:t>
            </a:r>
          </a:p>
          <a:p>
            <a:endParaRPr lang="en-US" dirty="0" smtClean="0"/>
          </a:p>
          <a:p>
            <a:r>
              <a:rPr lang="en-US" dirty="0" smtClean="0"/>
              <a:t>A common alternative to the use of dictionaries is the </a:t>
            </a:r>
            <a:r>
              <a:rPr lang="en-US" dirty="0" smtClean="0">
                <a:hlinkClick r:id="rId3" tooltip="Hashing trick"/>
              </a:rPr>
              <a:t>hashing trick</a:t>
            </a:r>
            <a:r>
              <a:rPr lang="en-US" dirty="0" smtClean="0"/>
              <a:t>, where words are directly mapped to indices with a hashing function.</a:t>
            </a:r>
            <a:r>
              <a:rPr lang="en-US" baseline="30000" dirty="0" smtClean="0">
                <a:hlinkClick r:id="rId4"/>
              </a:rPr>
              <a:t>[4]</a:t>
            </a:r>
            <a:r>
              <a:rPr lang="en-US" dirty="0" smtClean="0"/>
              <a:t> By mapping words to indices directly with a </a:t>
            </a:r>
          </a:p>
          <a:p>
            <a:r>
              <a:rPr lang="en-US" dirty="0" smtClean="0"/>
              <a:t>hash function, no memory is required to store a dictionary. Hash collisions are typically dealt with by using freed-up memory to increase the number of hash buckets. In practice, hashing greatly simplifies the implementation of bag-of-words models and improves their scalability.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1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Explain n-grams, sparse data structures, using counts.</a:t>
            </a:r>
          </a:p>
          <a:p>
            <a:endParaRPr lang="en-US" dirty="0" smtClean="0"/>
          </a:p>
          <a:p>
            <a:r>
              <a:rPr lang="en-US" dirty="0" smtClean="0"/>
              <a:t>A common alternative to the use of dictionaries is the </a:t>
            </a:r>
            <a:r>
              <a:rPr lang="en-US" dirty="0" smtClean="0">
                <a:hlinkClick r:id="rId3" tooltip="Hashing trick"/>
              </a:rPr>
              <a:t>hashing trick</a:t>
            </a:r>
            <a:r>
              <a:rPr lang="en-US" dirty="0" smtClean="0"/>
              <a:t>, where words are directly mapped to indices with a hashing function.</a:t>
            </a:r>
            <a:r>
              <a:rPr lang="en-US" baseline="30000" dirty="0" smtClean="0">
                <a:hlinkClick r:id="rId4"/>
              </a:rPr>
              <a:t>[4]</a:t>
            </a:r>
            <a:r>
              <a:rPr lang="en-US" dirty="0" smtClean="0"/>
              <a:t> By mapping words to indices directly with a </a:t>
            </a:r>
          </a:p>
          <a:p>
            <a:r>
              <a:rPr lang="en-US" dirty="0" smtClean="0"/>
              <a:t>hash function, no memory is required to store a dictionary. Hash collisions are typically dealt with by using freed-up memory to increase the number of hash buckets. In practice, hashing greatly simplifies the implementation of bag-of-words models and improves their scalability.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de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061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053564"/>
            <a:ext cx="3868340" cy="3588684"/>
          </a:xfrm>
        </p:spPr>
        <p:txBody>
          <a:bodyPr>
            <a:normAutofit/>
          </a:bodyPr>
          <a:lstStyle>
            <a:lvl1pPr>
              <a:defRPr sz="1400" normalizeH="0" baseline="0"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1061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053563"/>
            <a:ext cx="3887391" cy="3588685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normalizeH="1" baseline="0">
                <a:solidFill>
                  <a:schemeClr val="tx2"/>
                </a:solidFill>
                <a:latin typeface="+mn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block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766" y="4767263"/>
            <a:ext cx="5815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09912"/>
            <a:ext cx="1501707" cy="39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35" y="4661435"/>
            <a:ext cx="845427" cy="473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0" y="4709912"/>
            <a:ext cx="2675250" cy="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4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0" y="116464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126356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Gerrit Gruben</a:t>
            </a:r>
            <a:r>
              <a:rPr lang="en" dirty="0"/>
              <a:t>, </a:t>
            </a:r>
            <a:r>
              <a:rPr lang="de-DE" dirty="0" smtClean="0"/>
              <a:t>19. September</a:t>
            </a:r>
            <a:r>
              <a:rPr lang="en" dirty="0" smtClean="0"/>
              <a:t> </a:t>
            </a:r>
            <a:r>
              <a:rPr lang="en" dirty="0"/>
              <a:t>2017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7565"/>
            <a:ext cx="1495200" cy="15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17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72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Categorical</a:t>
            </a:r>
            <a:r>
              <a:rPr lang="de-DE" dirty="0"/>
              <a:t> variables</a:t>
            </a:r>
          </a:p>
          <a:p>
            <a:pPr lvl="1"/>
            <a:r>
              <a:rPr lang="de-DE" dirty="0" err="1"/>
              <a:t>Ordinal</a:t>
            </a:r>
            <a:endParaRPr lang="de-DE" dirty="0"/>
          </a:p>
          <a:p>
            <a:r>
              <a:rPr lang="de-DE" dirty="0" err="1"/>
              <a:t>Numerical</a:t>
            </a:r>
            <a:r>
              <a:rPr lang="de-DE" dirty="0"/>
              <a:t> variables</a:t>
            </a:r>
          </a:p>
          <a:p>
            <a:pPr lvl="1"/>
            <a:r>
              <a:rPr lang="de-DE" dirty="0" err="1"/>
              <a:t>Floats</a:t>
            </a:r>
            <a:endParaRPr lang="de-DE" dirty="0"/>
          </a:p>
          <a:p>
            <a:pPr lvl="1"/>
            <a:r>
              <a:rPr lang="de-DE" dirty="0"/>
              <a:t>Counts</a:t>
            </a:r>
          </a:p>
          <a:p>
            <a:r>
              <a:rPr lang="de-DE" dirty="0"/>
              <a:t>Strings</a:t>
            </a:r>
          </a:p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(time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(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/>
              <a:t>Location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11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Categorical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High </a:t>
            </a:r>
            <a:r>
              <a:rPr lang="de-DE" dirty="0" err="1"/>
              <a:t>cardinality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hint</a:t>
            </a:r>
            <a:r>
              <a:rPr lang="de-DE" dirty="0"/>
              <a:t>: SVMs, linear w/ L1-reg. aka Lasso </a:t>
            </a:r>
            <a:r>
              <a:rPr lang="de-DE" dirty="0" err="1"/>
              <a:t>good</a:t>
            </a:r>
            <a:r>
              <a:rPr lang="de-DE" dirty="0"/>
              <a:t> on high-dim.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/>
              <a:t>Are all </a:t>
            </a:r>
            <a:r>
              <a:rPr lang="de-DE" dirty="0" err="1"/>
              <a:t>categories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?</a:t>
            </a:r>
          </a:p>
          <a:p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tough</a:t>
            </a:r>
            <a:r>
              <a:rPr lang="de-DE" dirty="0"/>
              <a:t>,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 explicit „</a:t>
            </a:r>
            <a:r>
              <a:rPr lang="de-DE" dirty="0" err="1"/>
              <a:t>unknown</a:t>
            </a:r>
            <a:r>
              <a:rPr lang="de-DE" dirty="0"/>
              <a:t>“ </a:t>
            </a:r>
            <a:r>
              <a:rPr lang="de-DE" dirty="0" err="1"/>
              <a:t>category</a:t>
            </a:r>
            <a:r>
              <a:rPr lang="de-DE" dirty="0"/>
              <a:t>.</a:t>
            </a:r>
          </a:p>
          <a:p>
            <a:r>
              <a:rPr lang="de-DE" dirty="0"/>
              <a:t>Encodings (k = #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sz="1500" dirty="0" err="1"/>
              <a:t>Onehot</a:t>
            </a:r>
            <a:r>
              <a:rPr lang="de-DE" sz="1500" dirty="0"/>
              <a:t>: 0-1 </a:t>
            </a:r>
            <a:r>
              <a:rPr lang="de-DE" sz="1500" dirty="0" err="1"/>
              <a:t>vector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1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identify</a:t>
            </a:r>
            <a:r>
              <a:rPr lang="de-DE" sz="1500" dirty="0"/>
              <a:t> </a:t>
            </a:r>
            <a:r>
              <a:rPr lang="de-DE" sz="1500" dirty="0" err="1"/>
              <a:t>class</a:t>
            </a:r>
            <a:r>
              <a:rPr lang="de-DE" sz="1500" dirty="0"/>
              <a:t>, </a:t>
            </a:r>
            <a:r>
              <a:rPr lang="de-DE" sz="1500" dirty="0" err="1"/>
              <a:t>others</a:t>
            </a:r>
            <a:r>
              <a:rPr lang="de-DE" sz="1500" dirty="0"/>
              <a:t> 0. (</a:t>
            </a:r>
            <a:r>
              <a:rPr lang="de-DE" sz="1500" dirty="0" err="1"/>
              <a:t>Sparse</a:t>
            </a:r>
            <a:r>
              <a:rPr lang="de-DE" sz="1500" dirty="0"/>
              <a:t>)</a:t>
            </a:r>
          </a:p>
          <a:p>
            <a:pPr lvl="1"/>
            <a:r>
              <a:rPr lang="de-DE" sz="1500" dirty="0"/>
              <a:t>Label: </a:t>
            </a:r>
            <a:r>
              <a:rPr lang="de-DE" sz="1500" dirty="0" err="1"/>
              <a:t>Map</a:t>
            </a:r>
            <a:r>
              <a:rPr lang="de-DE" sz="1500" dirty="0"/>
              <a:t> </a:t>
            </a:r>
            <a:r>
              <a:rPr lang="de-DE" sz="1500" dirty="0" err="1"/>
              <a:t>classes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1, …, k.</a:t>
            </a:r>
          </a:p>
          <a:p>
            <a:pPr lvl="1"/>
            <a:r>
              <a:rPr lang="de-DE" sz="1500" dirty="0"/>
              <a:t>"Feature </a:t>
            </a:r>
            <a:r>
              <a:rPr lang="de-DE" sz="1500" dirty="0" err="1"/>
              <a:t>Hashing</a:t>
            </a:r>
            <a:r>
              <a:rPr lang="de-DE" sz="1500" dirty="0"/>
              <a:t>": </a:t>
            </a:r>
            <a:r>
              <a:rPr lang="de-DE" sz="1500" dirty="0" err="1"/>
              <a:t>Two</a:t>
            </a:r>
            <a:r>
              <a:rPr lang="de-DE" sz="1500" dirty="0"/>
              <a:t> </a:t>
            </a:r>
            <a:r>
              <a:rPr lang="de-DE" sz="1500" dirty="0" err="1"/>
              <a:t>versions</a:t>
            </a:r>
            <a:r>
              <a:rPr lang="de-DE" sz="1500" dirty="0"/>
              <a:t>, </a:t>
            </a:r>
            <a:r>
              <a:rPr lang="de-DE" sz="1500" dirty="0" err="1"/>
              <a:t>either</a:t>
            </a:r>
            <a:r>
              <a:rPr lang="de-DE" sz="1500" dirty="0"/>
              <a:t> </a:t>
            </a:r>
            <a:r>
              <a:rPr lang="de-DE" sz="1500" dirty="0" err="1"/>
              <a:t>set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0-1 in </a:t>
            </a:r>
            <a:r>
              <a:rPr lang="de-DE" sz="1500" dirty="0" err="1"/>
              <a:t>onehot</a:t>
            </a:r>
            <a:r>
              <a:rPr lang="de-DE" sz="1500" dirty="0"/>
              <a:t> </a:t>
            </a:r>
            <a:r>
              <a:rPr lang="de-DE" sz="1500" dirty="0" err="1"/>
              <a:t>by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value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one</a:t>
            </a:r>
            <a:r>
              <a:rPr lang="de-DE" sz="1500" dirty="0"/>
              <a:t> </a:t>
            </a:r>
            <a:r>
              <a:rPr lang="de-DE" sz="1500" dirty="0" err="1"/>
              <a:t>hash</a:t>
            </a:r>
            <a:r>
              <a:rPr lang="de-DE" sz="1500" dirty="0"/>
              <a:t> </a:t>
            </a:r>
            <a:r>
              <a:rPr lang="de-DE" sz="1500" dirty="0" err="1"/>
              <a:t>function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a </a:t>
            </a:r>
            <a:r>
              <a:rPr lang="de-DE" sz="1500" dirty="0" err="1"/>
              <a:t>small</a:t>
            </a:r>
            <a:r>
              <a:rPr lang="de-DE" sz="1500" dirty="0"/>
              <a:t> </a:t>
            </a:r>
            <a:r>
              <a:rPr lang="de-DE" sz="1500" dirty="0" err="1"/>
              <a:t>bag</a:t>
            </a:r>
            <a:r>
              <a:rPr lang="de-DE" sz="1500" dirty="0"/>
              <a:t> </a:t>
            </a:r>
            <a:r>
              <a:rPr lang="de-DE" sz="1500" dirty="0" err="1"/>
              <a:t>size</a:t>
            </a:r>
            <a:r>
              <a:rPr lang="de-DE" sz="1500" dirty="0"/>
              <a:t> </a:t>
            </a:r>
            <a:r>
              <a:rPr lang="de-DE" sz="1500" dirty="0" err="1"/>
              <a:t>or</a:t>
            </a:r>
            <a:r>
              <a:rPr lang="de-DE" sz="1500" dirty="0"/>
              <a:t> </a:t>
            </a:r>
            <a:r>
              <a:rPr lang="de-DE" sz="1500" dirty="0" err="1"/>
              <a:t>use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several</a:t>
            </a:r>
            <a:r>
              <a:rPr lang="de-DE" sz="1500" dirty="0"/>
              <a:t> </a:t>
            </a:r>
            <a:r>
              <a:rPr lang="de-DE" sz="1500" dirty="0" err="1"/>
              <a:t>hash</a:t>
            </a:r>
            <a:r>
              <a:rPr lang="de-DE" sz="1500" dirty="0"/>
              <a:t> </a:t>
            </a:r>
            <a:r>
              <a:rPr lang="de-DE" sz="1500" dirty="0" err="1"/>
              <a:t>functions</a:t>
            </a:r>
            <a:r>
              <a:rPr lang="de-DE" sz="1500" dirty="0"/>
              <a:t> </a:t>
            </a:r>
            <a:r>
              <a:rPr lang="de-DE" sz="1500" dirty="0" err="1"/>
              <a:t>as</a:t>
            </a:r>
            <a:r>
              <a:rPr lang="de-DE" sz="1500" dirty="0"/>
              <a:t> </a:t>
            </a:r>
            <a:r>
              <a:rPr lang="de-DE" sz="1500" dirty="0" err="1"/>
              <a:t>vector</a:t>
            </a:r>
            <a:r>
              <a:rPr lang="de-DE" sz="1500" dirty="0"/>
              <a:t> (</a:t>
            </a:r>
            <a:r>
              <a:rPr lang="de-DE" sz="1500" dirty="0" err="1"/>
              <a:t>has</a:t>
            </a:r>
            <a:r>
              <a:rPr lang="de-DE" sz="1500" dirty="0"/>
              <a:t> integer </a:t>
            </a:r>
            <a:r>
              <a:rPr lang="de-DE" sz="1500" dirty="0" err="1"/>
              <a:t>entries</a:t>
            </a:r>
            <a:r>
              <a:rPr lang="de-DE" sz="1500" dirty="0"/>
              <a:t>).</a:t>
            </a:r>
          </a:p>
          <a:p>
            <a:pPr lvl="1"/>
            <a:r>
              <a:rPr lang="de-DE" sz="1500" dirty="0"/>
              <a:t>Count: </a:t>
            </a:r>
            <a:r>
              <a:rPr lang="de-DE" sz="1500" dirty="0" err="1"/>
              <a:t>Replace</a:t>
            </a:r>
            <a:r>
              <a:rPr lang="de-DE" sz="1500" dirty="0"/>
              <a:t> </a:t>
            </a:r>
            <a:r>
              <a:rPr lang="de-DE" sz="1500" dirty="0" err="1"/>
              <a:t>categories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their</a:t>
            </a:r>
            <a:r>
              <a:rPr lang="de-DE" sz="1500" dirty="0"/>
              <a:t> </a:t>
            </a:r>
            <a:r>
              <a:rPr lang="de-DE" sz="1500" dirty="0" err="1"/>
              <a:t>frequency</a:t>
            </a:r>
            <a:r>
              <a:rPr lang="de-DE" sz="1500" dirty="0"/>
              <a:t> in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set</a:t>
            </a:r>
            <a:r>
              <a:rPr lang="de-DE" sz="1500" dirty="0"/>
              <a:t>.</a:t>
            </a:r>
          </a:p>
          <a:p>
            <a:pPr lvl="1"/>
            <a:r>
              <a:rPr lang="de-DE" sz="1500" dirty="0" err="1"/>
              <a:t>LabelCount</a:t>
            </a:r>
            <a:r>
              <a:rPr lang="de-DE" sz="1500" dirty="0"/>
              <a:t>: Same </a:t>
            </a:r>
            <a:r>
              <a:rPr lang="de-DE" sz="1500" dirty="0" err="1"/>
              <a:t>as</a:t>
            </a:r>
            <a:r>
              <a:rPr lang="de-DE" sz="1500" dirty="0"/>
              <a:t> </a:t>
            </a:r>
            <a:r>
              <a:rPr lang="de-DE" sz="1500" dirty="0" err="1"/>
              <a:t>count</a:t>
            </a:r>
            <a:r>
              <a:rPr lang="de-DE" sz="1500" dirty="0"/>
              <a:t>, but </a:t>
            </a:r>
            <a:r>
              <a:rPr lang="de-DE" sz="1500" dirty="0" err="1"/>
              <a:t>use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rank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counts</a:t>
            </a:r>
            <a:r>
              <a:rPr lang="de-DE" sz="1500" dirty="0"/>
              <a:t>.</a:t>
            </a:r>
          </a:p>
          <a:p>
            <a:pPr lvl="1"/>
            <a:r>
              <a:rPr lang="de-DE" sz="1500" dirty="0"/>
              <a:t>Target: </a:t>
            </a:r>
            <a:r>
              <a:rPr lang="de-DE" sz="1500" dirty="0" err="1"/>
              <a:t>Replace</a:t>
            </a:r>
            <a:r>
              <a:rPr lang="de-DE" sz="1500" dirty="0"/>
              <a:t> </a:t>
            </a:r>
            <a:r>
              <a:rPr lang="de-DE" sz="1500" dirty="0" err="1"/>
              <a:t>class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overall</a:t>
            </a:r>
            <a:r>
              <a:rPr lang="de-DE" sz="1500" dirty="0"/>
              <a:t> </a:t>
            </a:r>
            <a:r>
              <a:rPr lang="de-DE" sz="1500" dirty="0" err="1"/>
              <a:t>ratio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target</a:t>
            </a:r>
            <a:r>
              <a:rPr lang="de-DE" sz="1500" dirty="0"/>
              <a:t> variable, </a:t>
            </a:r>
            <a:r>
              <a:rPr lang="de-DE" sz="1500" dirty="0" err="1"/>
              <a:t>this</a:t>
            </a:r>
            <a:r>
              <a:rPr lang="de-DE" sz="1500" dirty="0"/>
              <a:t> </a:t>
            </a:r>
            <a:r>
              <a:rPr lang="de-DE" sz="1500" dirty="0" err="1"/>
              <a:t>is</a:t>
            </a:r>
            <a:r>
              <a:rPr lang="de-DE" sz="1500" dirty="0"/>
              <a:t> a </a:t>
            </a:r>
            <a:r>
              <a:rPr lang="de-DE" sz="1500" dirty="0" err="1"/>
              <a:t>first</a:t>
            </a:r>
            <a:r>
              <a:rPr lang="de-DE" sz="1500" dirty="0"/>
              <a:t> naive form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replacing</a:t>
            </a:r>
            <a:r>
              <a:rPr lang="de-DE" sz="1500" dirty="0"/>
              <a:t> </a:t>
            </a:r>
            <a:r>
              <a:rPr lang="de-DE" sz="1500" dirty="0" err="1"/>
              <a:t>missing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r>
              <a:rPr lang="de-DE" sz="1500" dirty="0"/>
              <a:t> via </a:t>
            </a:r>
            <a:r>
              <a:rPr lang="de-DE" sz="1500" dirty="0" err="1"/>
              <a:t>predictors</a:t>
            </a:r>
            <a:r>
              <a:rPr lang="de-DE" sz="1500" dirty="0"/>
              <a:t>. </a:t>
            </a:r>
            <a:r>
              <a:rPr lang="de-DE" sz="1500" dirty="0" err="1"/>
              <a:t>Quickly</a:t>
            </a:r>
            <a:r>
              <a:rPr lang="de-DE" sz="1500" dirty="0"/>
              <a:t> </a:t>
            </a:r>
            <a:r>
              <a:rPr lang="de-DE" sz="1500" dirty="0" err="1"/>
              <a:t>overfits</a:t>
            </a:r>
            <a:r>
              <a:rPr lang="de-DE" sz="1500" dirty="0"/>
              <a:t>. (</a:t>
            </a:r>
            <a:r>
              <a:rPr lang="de-DE" sz="1500" dirty="0" err="1"/>
              <a:t>see</a:t>
            </a:r>
            <a:r>
              <a:rPr lang="de-DE" sz="1500" dirty="0"/>
              <a:t> meta-</a:t>
            </a:r>
            <a:r>
              <a:rPr lang="de-DE" sz="1500" dirty="0" err="1"/>
              <a:t>learning</a:t>
            </a:r>
            <a:r>
              <a:rPr lang="de-DE" sz="1500" dirty="0"/>
              <a:t> in </a:t>
            </a:r>
            <a:r>
              <a:rPr lang="de-DE" sz="1500" dirty="0" err="1"/>
              <a:t>model</a:t>
            </a:r>
            <a:r>
              <a:rPr lang="de-DE" sz="1500" dirty="0"/>
              <a:t> </a:t>
            </a:r>
            <a:r>
              <a:rPr lang="de-DE" sz="1500" dirty="0" err="1"/>
              <a:t>evaluation</a:t>
            </a:r>
            <a:r>
              <a:rPr lang="de-DE" sz="1500" dirty="0"/>
              <a:t> </a:t>
            </a:r>
            <a:r>
              <a:rPr lang="de-DE" sz="1500" dirty="0" err="1"/>
              <a:t>unit</a:t>
            </a:r>
            <a:r>
              <a:rPr lang="de-DE" sz="1500" dirty="0"/>
              <a:t>).</a:t>
            </a:r>
          </a:p>
          <a:p>
            <a:r>
              <a:rPr lang="de-DE" sz="1800" dirty="0"/>
              <a:t>Manual </a:t>
            </a:r>
            <a:r>
              <a:rPr lang="de-DE" sz="1800" dirty="0" err="1"/>
              <a:t>extractions</a:t>
            </a:r>
            <a:r>
              <a:rPr lang="de-DE" sz="1800" dirty="0"/>
              <a:t> (e.g. HTTP_USER_AGENT </a:t>
            </a:r>
            <a:r>
              <a:rPr lang="de-DE" sz="1800" dirty="0">
                <a:sym typeface="Wingdings" panose="05000000000000000000" pitchFamily="2" charset="2"/>
              </a:rPr>
              <a:t> OS, </a:t>
            </a:r>
            <a:r>
              <a:rPr lang="de-DE" sz="1800" dirty="0" err="1">
                <a:sym typeface="Wingdings" panose="05000000000000000000" pitchFamily="2" charset="2"/>
              </a:rPr>
              <a:t>device</a:t>
            </a:r>
            <a:r>
              <a:rPr lang="de-DE" sz="1800" dirty="0">
                <a:sym typeface="Wingdings" panose="05000000000000000000" pitchFamily="2" charset="2"/>
              </a:rPr>
              <a:t>, </a:t>
            </a:r>
            <a:r>
              <a:rPr lang="de-DE" sz="1800" dirty="0" err="1">
                <a:sym typeface="Wingdings" panose="05000000000000000000" pitchFamily="2" charset="2"/>
              </a:rPr>
              <a:t>browser</a:t>
            </a:r>
            <a:r>
              <a:rPr lang="de-DE" sz="1800" dirty="0">
                <a:sym typeface="Wingdings" panose="05000000000000000000" pitchFamily="2" charset="2"/>
              </a:rPr>
              <a:t>, …)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12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13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7458"/>
            <a:ext cx="6858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sklearn.preprocessing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OneHotEncoder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oh_enc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OneHotEncoder</a:t>
            </a:r>
            <a:r>
              <a:rPr lang="en-US" dirty="0">
                <a:latin typeface="Courier" charset="0"/>
              </a:rPr>
              <a:t>(</a:t>
            </a:r>
          </a:p>
          <a:p>
            <a:r>
              <a:rPr lang="en-US" dirty="0">
                <a:latin typeface="Courier" charset="0"/>
              </a:rPr>
              <a:t>    </a:t>
            </a:r>
            <a:r>
              <a:rPr lang="en-US" dirty="0" err="1">
                <a:latin typeface="Courier" charset="0"/>
              </a:rPr>
              <a:t>n_values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"auto"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num. of. cats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</a:t>
            </a:r>
            <a:r>
              <a:rPr lang="en-US" dirty="0" err="1">
                <a:latin typeface="Courier" charset="0"/>
              </a:rPr>
              <a:t>categorical_features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"all"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which are categorical?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sparse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True</a:t>
            </a:r>
            <a:r>
              <a:rPr lang="en-US" dirty="0">
                <a:latin typeface="Courier" charset="0"/>
              </a:rPr>
              <a:t>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hold as sparse?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in one: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optionally: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to_array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() to go back from sparse representation</a:t>
            </a:r>
            <a:endParaRPr lang="en-US" dirty="0">
              <a:solidFill>
                <a:srgbClr val="4F9192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8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14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52299"/>
            <a:ext cx="75655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sklearn.preprocessing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OneHotEncoder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oh_enc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OneHotEncoder</a:t>
            </a:r>
            <a:r>
              <a:rPr lang="en-US" dirty="0">
                <a:latin typeface="Courier" charset="0"/>
              </a:rPr>
              <a:t>(</a:t>
            </a:r>
          </a:p>
          <a:p>
            <a:r>
              <a:rPr lang="en-US" dirty="0">
                <a:latin typeface="Courier" charset="0"/>
              </a:rPr>
              <a:t>    </a:t>
            </a:r>
            <a:r>
              <a:rPr lang="en-US" dirty="0" err="1">
                <a:latin typeface="Courier" charset="0"/>
              </a:rPr>
              <a:t>n_values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"auto"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num. of. cats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</a:t>
            </a:r>
            <a:r>
              <a:rPr lang="en-US" dirty="0" err="1">
                <a:latin typeface="Courier" charset="0"/>
              </a:rPr>
              <a:t>categorical_features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"all"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which are categorical?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sparse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True</a:t>
            </a:r>
            <a:r>
              <a:rPr lang="en-US" dirty="0">
                <a:latin typeface="Courier" charset="0"/>
              </a:rPr>
              <a:t>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hold as sparse?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in one: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oh_enc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optionally: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to_array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() to go back from sparse representation</a:t>
            </a:r>
            <a:endParaRPr lang="en-US" dirty="0">
              <a:solidFill>
                <a:srgbClr val="4F9192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Rounding</a:t>
            </a:r>
            <a:r>
              <a:rPr lang="de-DE" dirty="0"/>
              <a:t>: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variations</a:t>
            </a:r>
            <a:r>
              <a:rPr lang="de-DE" dirty="0"/>
              <a:t>, e.g.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integer </a:t>
            </a:r>
            <a:r>
              <a:rPr lang="de-DE" dirty="0" err="1"/>
              <a:t>and</a:t>
            </a:r>
            <a:r>
              <a:rPr lang="de-DE" dirty="0"/>
              <a:t> bin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remainder</a:t>
            </a:r>
            <a:r>
              <a:rPr lang="de-DE" dirty="0"/>
              <a:t>. </a:t>
            </a:r>
            <a:r>
              <a:rPr lang="de-DE" dirty="0" err="1"/>
              <a:t>Counteracts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.</a:t>
            </a:r>
          </a:p>
          <a:p>
            <a:r>
              <a:rPr lang="de-DE" dirty="0" err="1"/>
              <a:t>Binning</a:t>
            </a:r>
            <a:r>
              <a:rPr lang="de-DE" dirty="0"/>
              <a:t>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bin </a:t>
            </a:r>
            <a:r>
              <a:rPr lang="de-DE" dirty="0" err="1"/>
              <a:t>categories</a:t>
            </a:r>
            <a:r>
              <a:rPr lang="de-DE" dirty="0"/>
              <a:t> (e.g. </a:t>
            </a:r>
            <a:r>
              <a:rPr lang="de-DE" dirty="0" err="1"/>
              <a:t>intervals</a:t>
            </a:r>
            <a:r>
              <a:rPr lang="de-DE" dirty="0"/>
              <a:t>)</a:t>
            </a:r>
          </a:p>
          <a:p>
            <a:r>
              <a:rPr lang="de-DE" dirty="0" err="1"/>
              <a:t>Scaling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Z-</a:t>
            </a:r>
            <a:r>
              <a:rPr lang="de-DE" b="1" dirty="0" err="1"/>
              <a:t>scaling</a:t>
            </a:r>
            <a:endParaRPr lang="de-DE" b="1" dirty="0"/>
          </a:p>
          <a:p>
            <a:pPr lvl="1"/>
            <a:r>
              <a:rPr lang="de-DE" dirty="0"/>
              <a:t>min-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scaling</a:t>
            </a:r>
            <a:endParaRPr lang="de-DE" dirty="0"/>
          </a:p>
          <a:p>
            <a:pPr lvl="1"/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-norm (</a:t>
            </a:r>
            <a:r>
              <a:rPr lang="de-DE" dirty="0" err="1"/>
              <a:t>used</a:t>
            </a:r>
            <a:r>
              <a:rPr lang="de-DE" dirty="0"/>
              <a:t> in Information </a:t>
            </a:r>
            <a:r>
              <a:rPr lang="de-DE" dirty="0" err="1"/>
              <a:t>Retrieval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log-</a:t>
            </a:r>
            <a:r>
              <a:rPr lang="de-DE" dirty="0" err="1"/>
              <a:t>transform</a:t>
            </a:r>
            <a:r>
              <a:rPr lang="de-DE" dirty="0"/>
              <a:t>, log-log, … (find in explorative </a:t>
            </a:r>
            <a:r>
              <a:rPr lang="de-DE" dirty="0" err="1"/>
              <a:t>analysis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Z-</a:t>
            </a:r>
            <a:r>
              <a:rPr lang="de-DE" dirty="0" err="1"/>
              <a:t>scaling</a:t>
            </a:r>
            <a:r>
              <a:rPr lang="de-DE" dirty="0"/>
              <a:t>! (SVM </a:t>
            </a:r>
            <a:r>
              <a:rPr lang="de-DE" dirty="0" err="1"/>
              <a:t>with</a:t>
            </a:r>
            <a:r>
              <a:rPr lang="de-DE" dirty="0"/>
              <a:t> RBF </a:t>
            </a:r>
            <a:r>
              <a:rPr lang="de-DE" dirty="0" err="1"/>
              <a:t>kernel</a:t>
            </a:r>
            <a:r>
              <a:rPr lang="de-DE" dirty="0"/>
              <a:t>, L1/L2 </a:t>
            </a:r>
            <a:r>
              <a:rPr lang="de-DE" dirty="0" err="1"/>
              <a:t>regularizers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16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sklearn.preprocessing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Imputer</a:t>
            </a:r>
            <a:r>
              <a:rPr lang="en-US" dirty="0" smtClean="0">
                <a:solidFill>
                  <a:srgbClr val="0433FF"/>
                </a:solidFill>
                <a:latin typeface="Courier" charset="0"/>
              </a:rPr>
              <a:t>, </a:t>
            </a:r>
            <a:r>
              <a:rPr lang="en-US" dirty="0" err="1" smtClean="0">
                <a:latin typeface="Courier" charset="0"/>
              </a:rPr>
              <a:t>StandardScaler</a:t>
            </a:r>
            <a:r>
              <a:rPr lang="en-US" dirty="0" smtClean="0">
                <a:solidFill>
                  <a:srgbClr val="0433FF"/>
                </a:solidFill>
                <a:latin typeface="Courier" charset="0"/>
              </a:rPr>
              <a:t>, </a:t>
            </a:r>
            <a:r>
              <a:rPr lang="en-US" dirty="0" err="1" smtClean="0">
                <a:latin typeface="Courier" charset="0"/>
              </a:rPr>
              <a:t>MinMaxScaler</a:t>
            </a:r>
            <a:r>
              <a:rPr lang="en-US" dirty="0" smtClean="0">
                <a:solidFill>
                  <a:srgbClr val="0433FF"/>
                </a:solidFill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Normalizer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numpy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as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433FF"/>
                </a:solidFill>
                <a:latin typeface="Courier" charset="0"/>
              </a:rPr>
              <a:t>np</a:t>
            </a:r>
            <a:endParaRPr lang="en-US" dirty="0">
              <a:solidFill>
                <a:srgbClr val="008F00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mean imputation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imp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Imputer(</a:t>
            </a:r>
            <a:r>
              <a:rPr lang="en-US" dirty="0" err="1">
                <a:latin typeface="Courier" charset="0"/>
              </a:rPr>
              <a:t>missing_values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NaN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</a:t>
            </a:r>
            <a:r>
              <a:rPr lang="en-US" dirty="0">
                <a:latin typeface="Courier" charset="0"/>
              </a:rPr>
              <a:t>, strategy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"mean"</a:t>
            </a:r>
            <a:r>
              <a:rPr lang="en-US" dirty="0">
                <a:latin typeface="Courier" charset="0"/>
              </a:rPr>
              <a:t>, axis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=0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imp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train_data</a:t>
            </a:r>
            <a:r>
              <a:rPr lang="en-US" dirty="0">
                <a:latin typeface="Courier" charset="0"/>
              </a:rPr>
              <a:t>)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find mean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Z-Scaling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scaler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StandardScaler</a:t>
            </a:r>
            <a:r>
              <a:rPr lang="en-US" dirty="0">
                <a:latin typeface="Courier" charset="0"/>
              </a:rPr>
              <a:t>(copy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True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fragile optimization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     </a:t>
            </a:r>
            <a:r>
              <a:rPr lang="en-US" dirty="0" smtClean="0">
                <a:latin typeface="Courier" charset="0"/>
              </a:rPr>
              <a:t>   </a:t>
            </a:r>
            <a:r>
              <a:rPr lang="en-US" dirty="0" err="1" smtClean="0">
                <a:latin typeface="Courier" charset="0"/>
              </a:rPr>
              <a:t>with_mean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srgbClr val="008F00"/>
                </a:solidFill>
                <a:latin typeface="Courier" charset="0"/>
              </a:rPr>
              <a:t>True</a:t>
            </a:r>
            <a:r>
              <a:rPr lang="en-US" dirty="0">
                <a:latin typeface="Courier" charset="0"/>
              </a:rPr>
              <a:t>,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rarely to False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        </a:t>
            </a:r>
            <a:r>
              <a:rPr lang="en-US" dirty="0" err="1">
                <a:latin typeface="Courier" charset="0"/>
              </a:rPr>
              <a:t>with_std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True</a:t>
            </a:r>
            <a:r>
              <a:rPr lang="en-US" dirty="0">
                <a:latin typeface="Courier" charset="0"/>
              </a:rPr>
              <a:t>)</a:t>
            </a:r>
          </a:p>
          <a:p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scaler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min-max scaling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MinMaxScaler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feature_range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a,b</a:t>
            </a:r>
            <a:r>
              <a:rPr lang="en-US" dirty="0" smtClean="0">
                <a:latin typeface="Courier" charset="0"/>
              </a:rPr>
              <a:t>))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scales on interval [a, b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]</a:t>
            </a: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log-scaling</a:t>
            </a:r>
            <a:r>
              <a:rPr lang="en-US" dirty="0" smtClean="0">
                <a:solidFill>
                  <a:srgbClr val="4F9192"/>
                </a:solidFill>
                <a:latin typeface="Courier" charset="0"/>
              </a:rPr>
              <a:t>,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if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ith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 column is &gt; 0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X[:, </a:t>
            </a:r>
            <a:r>
              <a:rPr lang="en-US" dirty="0" err="1">
                <a:latin typeface="Courier" charset="0"/>
              </a:rPr>
              <a:t>i</a:t>
            </a:r>
            <a:r>
              <a:rPr lang="en-US" dirty="0">
                <a:latin typeface="Courier" charset="0"/>
              </a:rPr>
              <a:t>]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log</a:t>
            </a:r>
            <a:r>
              <a:rPr lang="en-US" dirty="0">
                <a:latin typeface="Courier" charset="0"/>
              </a:rPr>
              <a:t>(X[:, </a:t>
            </a:r>
            <a:r>
              <a:rPr lang="en-US" dirty="0" err="1">
                <a:latin typeface="Courier" charset="0"/>
              </a:rPr>
              <a:t>i</a:t>
            </a:r>
            <a:r>
              <a:rPr lang="en-US" dirty="0">
                <a:latin typeface="Courier" charset="0"/>
              </a:rPr>
              <a:t>])</a:t>
            </a: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normalizer (text processing)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norm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Normalizer(norm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"l2"</a:t>
            </a:r>
            <a:r>
              <a:rPr lang="en-US" dirty="0">
                <a:latin typeface="Courier" charset="0"/>
              </a:rPr>
              <a:t>)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"l1"</a:t>
            </a: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binning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x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array</a:t>
            </a:r>
            <a:r>
              <a:rPr lang="en-US" dirty="0">
                <a:latin typeface="Courier" charset="0"/>
              </a:rPr>
              <a:t>([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0.5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6.2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3.0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1.8</a:t>
            </a:r>
            <a:r>
              <a:rPr lang="en-US" dirty="0">
                <a:latin typeface="Courier" charset="0"/>
              </a:rPr>
              <a:t>])</a:t>
            </a:r>
          </a:p>
          <a:p>
            <a:r>
              <a:rPr lang="en-US" dirty="0">
                <a:latin typeface="Courier" charset="0"/>
              </a:rPr>
              <a:t>bins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array</a:t>
            </a:r>
            <a:r>
              <a:rPr lang="en-US" dirty="0">
                <a:latin typeface="Courier" charset="0"/>
              </a:rPr>
              <a:t>([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0.0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1.0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2.5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4.0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10.0</a:t>
            </a:r>
            <a:r>
              <a:rPr lang="en-US" dirty="0">
                <a:latin typeface="Courier" charset="0"/>
              </a:rPr>
              <a:t>])</a:t>
            </a:r>
          </a:p>
          <a:p>
            <a:r>
              <a:rPr lang="en-US" dirty="0" err="1">
                <a:latin typeface="Courier" charset="0"/>
              </a:rPr>
              <a:t>new_x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digitize</a:t>
            </a:r>
            <a:r>
              <a:rPr lang="en-US" dirty="0">
                <a:latin typeface="Courier" charset="0"/>
              </a:rPr>
              <a:t>(x, bins</a:t>
            </a:r>
            <a:r>
              <a:rPr lang="en-US" dirty="0" smtClean="0">
                <a:latin typeface="Courier" charset="0"/>
              </a:rPr>
              <a:t>)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create bins with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np.histogram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()</a:t>
            </a:r>
            <a:endParaRPr lang="en-US" dirty="0">
              <a:solidFill>
                <a:srgbClr val="4F9192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4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Bag-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TF-IDF</a:t>
            </a:r>
          </a:p>
          <a:p>
            <a:r>
              <a:rPr lang="de-DE" dirty="0"/>
              <a:t>Word2Vec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gensim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embedding</a:t>
            </a:r>
            <a:endParaRPr lang="de-DE" dirty="0"/>
          </a:p>
          <a:p>
            <a:pPr lvl="1"/>
            <a:r>
              <a:rPr lang="de-DE" dirty="0" err="1"/>
              <a:t>train</a:t>
            </a:r>
            <a:r>
              <a:rPr lang="de-DE" dirty="0"/>
              <a:t> on a </a:t>
            </a:r>
            <a:r>
              <a:rPr lang="de-DE" dirty="0" err="1"/>
              <a:t>language's</a:t>
            </a:r>
            <a:r>
              <a:rPr lang="de-DE" dirty="0"/>
              <a:t> </a:t>
            </a:r>
            <a:r>
              <a:rPr lang="de-DE" dirty="0" err="1"/>
              <a:t>corpus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17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collection d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de-DE" dirty="0" smtClean="0"/>
              <a:t>, </a:t>
            </a:r>
            <a:r>
              <a:rPr lang="de-DE" dirty="0" err="1" smtClean="0"/>
              <a:t>d</a:t>
            </a:r>
            <a:r>
              <a:rPr lang="de-DE" baseline="-25000" dirty="0" err="1" smtClean="0"/>
              <a:t>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 </a:t>
            </a:r>
            <a:r>
              <a:rPr lang="de-DE" dirty="0" err="1" smtClean="0"/>
              <a:t>obtain</a:t>
            </a:r>
            <a:r>
              <a:rPr lang="de-DE" dirty="0" smtClean="0"/>
              <a:t> all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w</a:t>
            </a:r>
            <a:r>
              <a:rPr lang="de-DE" baseline="-25000" dirty="0" smtClean="0"/>
              <a:t>1</a:t>
            </a:r>
            <a:r>
              <a:rPr lang="de-DE" dirty="0" smtClean="0"/>
              <a:t>, ...,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k</a:t>
            </a:r>
            <a:r>
              <a:rPr lang="de-DE" dirty="0" err="1" smtClean="0"/>
              <a:t>appearing</a:t>
            </a:r>
            <a:r>
              <a:rPr lang="de-DE" dirty="0" smtClean="0"/>
              <a:t> in </a:t>
            </a:r>
            <a:r>
              <a:rPr lang="de-DE" dirty="0" err="1" smtClean="0"/>
              <a:t>there</a:t>
            </a:r>
            <a:r>
              <a:rPr lang="de-DE" dirty="0" smtClean="0"/>
              <a:t>. The </a:t>
            </a:r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</a:t>
            </a:r>
            <a:r>
              <a:rPr lang="de-DE" baseline="-25000" dirty="0" smtClean="0"/>
              <a:t>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k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j-th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j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d</a:t>
            </a:r>
            <a:r>
              <a:rPr lang="de-DE" baseline="-25000" dirty="0" smtClean="0"/>
              <a:t>i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18</a:t>
            </a:fld>
            <a:endParaRPr lang="en" sz="1000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3383"/>
              </p:ext>
            </p:extLst>
          </p:nvPr>
        </p:nvGraphicFramePr>
        <p:xfrm>
          <a:off x="914401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6090"/>
              </p:ext>
            </p:extLst>
          </p:nvPr>
        </p:nvGraphicFramePr>
        <p:xfrm>
          <a:off x="3677880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513" y="2688771"/>
            <a:ext cx="280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[this, is, a, sample, another, example]</a:t>
            </a:r>
          </a:p>
          <a:p>
            <a:endParaRPr lang="en-US" dirty="0"/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= (1, 1, 1, 1, 0, 0)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(1, 1, 0, 0, 1,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collection d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de-DE" dirty="0" smtClean="0"/>
              <a:t>, </a:t>
            </a:r>
            <a:r>
              <a:rPr lang="de-DE" dirty="0" err="1" smtClean="0"/>
              <a:t>d</a:t>
            </a:r>
            <a:r>
              <a:rPr lang="de-DE" baseline="-25000" dirty="0" err="1" smtClean="0"/>
              <a:t>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 </a:t>
            </a:r>
            <a:r>
              <a:rPr lang="de-DE" dirty="0" err="1" smtClean="0"/>
              <a:t>obtain</a:t>
            </a:r>
            <a:r>
              <a:rPr lang="de-DE" dirty="0" smtClean="0"/>
              <a:t> all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w</a:t>
            </a:r>
            <a:r>
              <a:rPr lang="de-DE" baseline="-25000" dirty="0" smtClean="0"/>
              <a:t>1</a:t>
            </a:r>
            <a:r>
              <a:rPr lang="de-DE" dirty="0" smtClean="0"/>
              <a:t>, ...,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k</a:t>
            </a:r>
            <a:r>
              <a:rPr lang="de-DE" dirty="0" err="1" smtClean="0"/>
              <a:t>appearing</a:t>
            </a:r>
            <a:r>
              <a:rPr lang="de-DE" dirty="0" smtClean="0"/>
              <a:t> in </a:t>
            </a:r>
            <a:r>
              <a:rPr lang="de-DE" dirty="0" err="1" smtClean="0"/>
              <a:t>there</a:t>
            </a:r>
            <a:r>
              <a:rPr lang="de-DE" dirty="0" smtClean="0"/>
              <a:t>. The </a:t>
            </a:r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</a:t>
            </a:r>
            <a:r>
              <a:rPr lang="de-DE" baseline="-25000" dirty="0" smtClean="0"/>
              <a:t>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k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j-th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j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d</a:t>
            </a:r>
            <a:r>
              <a:rPr lang="de-DE" baseline="-25000" dirty="0" smtClean="0"/>
              <a:t>i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19</a:t>
            </a:fld>
            <a:endParaRPr lang="en" sz="1000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3383"/>
              </p:ext>
            </p:extLst>
          </p:nvPr>
        </p:nvGraphicFramePr>
        <p:xfrm>
          <a:off x="914401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6090"/>
              </p:ext>
            </p:extLst>
          </p:nvPr>
        </p:nvGraphicFramePr>
        <p:xfrm>
          <a:off x="3677880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513" y="2688771"/>
            <a:ext cx="280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[this, is, a, sample, another, example]</a:t>
            </a:r>
          </a:p>
          <a:p>
            <a:endParaRPr lang="en-US" dirty="0"/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= (1, 1, 1,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0, 0)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(1, 1, 0, 0,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concept of data representation and why it is important to machine learning;</a:t>
            </a:r>
          </a:p>
          <a:p>
            <a:r>
              <a:rPr lang="en-US" dirty="0"/>
              <a:t>Learn about techniques of data preparation and feature engineering and when they are relevant including the “missing value” case;</a:t>
            </a:r>
          </a:p>
          <a:p>
            <a:r>
              <a:rPr lang="en-US" dirty="0"/>
              <a:t>Outlook: Deep learning as a deep feature synthesizing.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collection d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de-DE" dirty="0" smtClean="0"/>
              <a:t>, </a:t>
            </a:r>
            <a:r>
              <a:rPr lang="de-DE" dirty="0" err="1" smtClean="0"/>
              <a:t>d</a:t>
            </a:r>
            <a:r>
              <a:rPr lang="de-DE" baseline="-25000" dirty="0" err="1" smtClean="0"/>
              <a:t>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 </a:t>
            </a:r>
            <a:r>
              <a:rPr lang="de-DE" dirty="0" err="1" smtClean="0"/>
              <a:t>obtain</a:t>
            </a:r>
            <a:r>
              <a:rPr lang="de-DE" dirty="0" smtClean="0"/>
              <a:t> all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w</a:t>
            </a:r>
            <a:r>
              <a:rPr lang="de-DE" baseline="-25000" dirty="0" smtClean="0"/>
              <a:t>1</a:t>
            </a:r>
            <a:r>
              <a:rPr lang="de-DE" dirty="0" smtClean="0"/>
              <a:t>, ...,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k</a:t>
            </a:r>
            <a:r>
              <a:rPr lang="de-DE" dirty="0" err="1" smtClean="0"/>
              <a:t>appearing</a:t>
            </a:r>
            <a:r>
              <a:rPr lang="de-DE" dirty="0" smtClean="0"/>
              <a:t> in </a:t>
            </a:r>
            <a:r>
              <a:rPr lang="de-DE" dirty="0" err="1" smtClean="0"/>
              <a:t>there</a:t>
            </a:r>
            <a:r>
              <a:rPr lang="de-DE" dirty="0" smtClean="0"/>
              <a:t>. The </a:t>
            </a:r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</a:t>
            </a:r>
            <a:r>
              <a:rPr lang="de-DE" baseline="-25000" dirty="0" smtClean="0"/>
              <a:t>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k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j-th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baseline="-25000" dirty="0" err="1" smtClean="0"/>
              <a:t>j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d</a:t>
            </a:r>
            <a:r>
              <a:rPr lang="de-DE" baseline="-25000" dirty="0" smtClean="0"/>
              <a:t>i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20</a:t>
            </a:fld>
            <a:endParaRPr lang="en" sz="1000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3383"/>
              </p:ext>
            </p:extLst>
          </p:nvPr>
        </p:nvGraphicFramePr>
        <p:xfrm>
          <a:off x="914401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6090"/>
              </p:ext>
            </p:extLst>
          </p:nvPr>
        </p:nvGraphicFramePr>
        <p:xfrm>
          <a:off x="3677880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513" y="2688771"/>
            <a:ext cx="28085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[this, is, a, sample, another, example]</a:t>
            </a:r>
          </a:p>
          <a:p>
            <a:endParaRPr lang="en-US" dirty="0"/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= (</a:t>
            </a:r>
            <a:r>
              <a:rPr lang="en-US" dirty="0" smtClean="0">
                <a:solidFill>
                  <a:srgbClr val="FF0000"/>
                </a:solidFill>
              </a:rPr>
              <a:t>1/6, 1/6, 1/6, 1/2</a:t>
            </a:r>
            <a:r>
              <a:rPr lang="en-US" dirty="0" smtClean="0"/>
              <a:t>, 0, 0)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(1/7, 1/7, 0, 0, </a:t>
            </a:r>
            <a:r>
              <a:rPr lang="en-US" dirty="0" smtClean="0">
                <a:solidFill>
                  <a:srgbClr val="FF0000"/>
                </a:solidFill>
              </a:rPr>
              <a:t>2/7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3/7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is term-frequency (</a:t>
            </a:r>
            <a:r>
              <a:rPr lang="en-US" dirty="0" err="1" smtClean="0"/>
              <a:t>tf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Product from </a:t>
                </a:r>
                <a:r>
                  <a:rPr lang="en-US" dirty="0" err="1" smtClean="0"/>
                  <a:t>tf</a:t>
                </a:r>
                <a:r>
                  <a:rPr lang="en-US" dirty="0" smtClean="0"/>
                  <a:t> and inverse document frequency (</a:t>
                </a:r>
                <a:r>
                  <a:rPr lang="en-US" dirty="0" err="1" smtClean="0"/>
                  <a:t>idf</a:t>
                </a:r>
                <a:r>
                  <a:rPr lang="en-US" dirty="0" smtClean="0"/>
                  <a:t>):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=−</m:t>
                    </m:r>
                    <m:r>
                      <a:rPr lang="de-DE" b="0" i="1" smtClean="0">
                        <a:latin typeface="Cambria Math" charset="0"/>
                      </a:rPr>
                      <m:t>𝑙𝑜𝑔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charset="0"/>
                          </a:rPr>
                          <m:t>#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𝑑𝑜𝑐𝑢𝑚𝑒𝑛𝑡𝑠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𝑐𝑜𝑛𝑡𝑎𝑖𝑛𝑖𝑛𝑔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𝑤</m:t>
                        </m:r>
                      </m:num>
                      <m:den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21</a:t>
            </a:fld>
            <a:endParaRPr lang="en" sz="1000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3383"/>
              </p:ext>
            </p:extLst>
          </p:nvPr>
        </p:nvGraphicFramePr>
        <p:xfrm>
          <a:off x="914401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6090"/>
              </p:ext>
            </p:extLst>
          </p:nvPr>
        </p:nvGraphicFramePr>
        <p:xfrm>
          <a:off x="3677880" y="2778523"/>
          <a:ext cx="247772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8864"/>
                <a:gridCol w="1238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513" y="2688771"/>
            <a:ext cx="2808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[this, is, a, sample, another, example]</a:t>
            </a:r>
          </a:p>
          <a:p>
            <a:endParaRPr lang="en-US" dirty="0"/>
          </a:p>
          <a:p>
            <a:r>
              <a:rPr lang="en-US" dirty="0" err="1" smtClean="0"/>
              <a:t>idf</a:t>
            </a:r>
            <a:r>
              <a:rPr lang="en-US" dirty="0" smtClean="0"/>
              <a:t>(“this”) = -log (2 / 2) = 0</a:t>
            </a:r>
          </a:p>
          <a:p>
            <a:r>
              <a:rPr lang="en-US" dirty="0" err="1" smtClean="0"/>
              <a:t>idf</a:t>
            </a:r>
            <a:r>
              <a:rPr lang="en-US" dirty="0" smtClean="0"/>
              <a:t>(“a”) = -log(1/2) = 1</a:t>
            </a:r>
          </a:p>
          <a:p>
            <a:pPr marL="285750" indent="-285750">
              <a:buFont typeface="Symbol" charset="2"/>
              <a:buChar char="Þ"/>
            </a:pPr>
            <a:r>
              <a:rPr lang="en-US" dirty="0" err="1" smtClean="0"/>
              <a:t>tf-idf</a:t>
            </a:r>
            <a:r>
              <a:rPr lang="en-US" dirty="0" smtClean="0"/>
              <a:t>(“a”) = 1/6</a:t>
            </a:r>
          </a:p>
        </p:txBody>
      </p:sp>
    </p:spTree>
    <p:extLst>
      <p:ext uri="{BB962C8B-B14F-4D97-AF65-F5344CB8AC3E}">
        <p14:creationId xmlns:p14="http://schemas.microsoft.com/office/powerpoint/2010/main" val="3709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New words could appear on test data.</a:t>
            </a:r>
          </a:p>
          <a:p>
            <a:r>
              <a:rPr lang="en-US" dirty="0" smtClean="0"/>
              <a:t>Solution: words are hashed into one of K buckets. Implementation in </a:t>
            </a:r>
            <a:r>
              <a:rPr lang="en-US" i="1" dirty="0" err="1" smtClean="0"/>
              <a:t>sklearn.feature_extraction.FeatureHasher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22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23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76200" y="-64829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sklearn.feature_extraction.text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CountVectorizer</a:t>
            </a:r>
            <a:r>
              <a:rPr lang="en-US" dirty="0">
                <a:latin typeface="Courier" charset="0"/>
              </a:rPr>
              <a:t>, </a:t>
            </a:r>
            <a:r>
              <a:rPr lang="en-US" dirty="0" err="1">
                <a:latin typeface="Courier" charset="0"/>
              </a:rPr>
              <a:t>TfidfVectorizer</a:t>
            </a:r>
            <a:endParaRPr lang="en-US" dirty="0">
              <a:latin typeface="Courier" charset="0"/>
            </a:endParaRPr>
          </a:p>
          <a:p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this is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CountVectorizer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 THEN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TfidfTransformer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 in one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vectorizer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fe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TfidfVectorizer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ngram_range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2</a:t>
            </a:r>
            <a:r>
              <a:rPr lang="en-US" dirty="0">
                <a:latin typeface="Courier" charset="0"/>
              </a:rPr>
              <a:t>), </a:t>
            </a:r>
            <a:r>
              <a:rPr lang="en-US" dirty="0" err="1">
                <a:latin typeface="Courier" charset="0"/>
              </a:rPr>
              <a:t>max_df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=0.5</a:t>
            </a:r>
            <a:r>
              <a:rPr lang="en-US" dirty="0">
                <a:latin typeface="Courier" charset="0"/>
              </a:rPr>
              <a:t>, </a:t>
            </a:r>
            <a:r>
              <a:rPr lang="en-US" dirty="0" err="1">
                <a:latin typeface="Courier" charset="0"/>
              </a:rPr>
              <a:t>min_df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=2</a:t>
            </a:r>
            <a:r>
              <a:rPr lang="en-US" dirty="0">
                <a:latin typeface="Courier" charset="0"/>
              </a:rPr>
              <a:t>,</a:t>
            </a:r>
          </a:p>
          <a:p>
            <a:r>
              <a:rPr lang="en-US" dirty="0">
                <a:latin typeface="Courier" charset="0"/>
              </a:rPr>
              <a:t>        </a:t>
            </a:r>
            <a:r>
              <a:rPr lang="en-US" dirty="0" err="1">
                <a:latin typeface="Courier" charset="0"/>
              </a:rPr>
              <a:t>stop_words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english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"</a:t>
            </a:r>
            <a:r>
              <a:rPr lang="en-US" dirty="0">
                <a:latin typeface="Courier" charset="0"/>
              </a:rPr>
              <a:t>, </a:t>
            </a:r>
            <a:r>
              <a:rPr lang="en-US" dirty="0" err="1">
                <a:latin typeface="Courier" charset="0"/>
              </a:rPr>
              <a:t>max_features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=10000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vectorizer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([‘Hello World‘, ‘Hello </a:t>
            </a:r>
            <a:r>
              <a:rPr lang="en-US" dirty="0" err="1">
                <a:latin typeface="Courier" charset="0"/>
              </a:rPr>
              <a:t>otherWorld</a:t>
            </a:r>
            <a:r>
              <a:rPr lang="en-US" dirty="0">
                <a:latin typeface="Courier" charset="0"/>
              </a:rPr>
              <a:t>‘])</a:t>
            </a: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both tokenization and counting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corpus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'This is the first document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.'</a:t>
            </a:r>
            <a:r>
              <a:rPr lang="en-US" dirty="0" smtClean="0">
                <a:latin typeface="Courier" charset="0"/>
              </a:rPr>
              <a:t>,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 'This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is the second second document.'</a:t>
            </a:r>
            <a:r>
              <a:rPr lang="en-US" dirty="0">
                <a:latin typeface="Courier" charset="0"/>
              </a:rPr>
              <a:t>,</a:t>
            </a:r>
            <a:endParaRPr lang="en-US" dirty="0">
              <a:solidFill>
                <a:srgbClr val="C8352B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        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'Is this the first or second document?'</a:t>
            </a:r>
            <a:r>
              <a:rPr lang="en-US" dirty="0">
                <a:latin typeface="Courier" charset="0"/>
              </a:rPr>
              <a:t>]</a:t>
            </a:r>
            <a:endParaRPr lang="en-US" dirty="0">
              <a:solidFill>
                <a:srgbClr val="C8352B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X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vectorizer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(corpus)</a:t>
            </a:r>
          </a:p>
          <a:p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bigram_vectorizer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CountVectorizer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ngram_range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2</a:t>
            </a:r>
            <a:r>
              <a:rPr lang="en-US" dirty="0">
                <a:latin typeface="Courier" charset="0"/>
              </a:rPr>
              <a:t>),</a:t>
            </a:r>
          </a:p>
          <a:p>
            <a:r>
              <a:rPr lang="en-US" dirty="0">
                <a:latin typeface="Courier" charset="0"/>
              </a:rPr>
              <a:t>                                    </a:t>
            </a:r>
            <a:r>
              <a:rPr lang="en-US" dirty="0" err="1">
                <a:latin typeface="Courier" charset="0"/>
              </a:rPr>
              <a:t>token_pattern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r'\b\w+\b'</a:t>
            </a:r>
            <a:r>
              <a:rPr lang="en-US" dirty="0">
                <a:latin typeface="Courier" charset="0"/>
              </a:rPr>
              <a:t>, </a:t>
            </a:r>
          </a:p>
          <a:p>
            <a:r>
              <a:rPr lang="en-US" dirty="0">
                <a:latin typeface="Courier" charset="0"/>
              </a:rPr>
              <a:t>                                    </a:t>
            </a:r>
            <a:r>
              <a:rPr lang="en-US" dirty="0" err="1" smtClean="0">
                <a:latin typeface="Courier" charset="0"/>
              </a:rPr>
              <a:t>min_df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=2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analyze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bigram_vectorizer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build_analyzer</a:t>
            </a:r>
            <a:r>
              <a:rPr lang="en-US" dirty="0">
                <a:latin typeface="Courier" charset="0"/>
              </a:rPr>
              <a:t>()</a:t>
            </a:r>
          </a:p>
          <a:p>
            <a:r>
              <a:rPr lang="en-US" dirty="0">
                <a:latin typeface="Courier" charset="0"/>
              </a:rPr>
              <a:t>analyze(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'Bi-grams are cool!'</a:t>
            </a:r>
            <a:r>
              <a:rPr lang="en-US" dirty="0">
                <a:latin typeface="Courier" charset="0"/>
              </a:rPr>
              <a:t>)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==</a:t>
            </a:r>
            <a:r>
              <a:rPr lang="en-US" dirty="0">
                <a:latin typeface="Courier" charset="0"/>
              </a:rPr>
              <a:t> ([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'bi'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'grams'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'are'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'cool'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'bi grams'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'grams are'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'are cool'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solidFill>
                <a:srgbClr val="C8352B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9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016"/>
            <a:ext cx="9144000" cy="32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Closeness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Trends: </a:t>
            </a:r>
            <a:r>
              <a:rPr lang="de-DE" dirty="0" err="1"/>
              <a:t>Spend</a:t>
            </a:r>
            <a:r>
              <a:rPr lang="de-DE" dirty="0"/>
              <a:t> in last </a:t>
            </a:r>
            <a:r>
              <a:rPr lang="de-DE" dirty="0" err="1"/>
              <a:t>week</a:t>
            </a:r>
            <a:r>
              <a:rPr lang="de-DE" dirty="0"/>
              <a:t>, </a:t>
            </a:r>
            <a:r>
              <a:rPr lang="de-DE" dirty="0" err="1"/>
              <a:t>day</a:t>
            </a:r>
            <a:r>
              <a:rPr lang="de-DE" dirty="0"/>
              <a:t>, …</a:t>
            </a:r>
          </a:p>
          <a:p>
            <a:r>
              <a:rPr lang="de-DE" dirty="0"/>
              <a:t>Fourier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.</a:t>
            </a:r>
          </a:p>
          <a:p>
            <a:r>
              <a:rPr lang="de-DE" dirty="0" smtClean="0"/>
              <a:t>Look at </a:t>
            </a:r>
            <a:r>
              <a:rPr lang="de-DE" dirty="0" err="1" smtClean="0"/>
              <a:t>Facebook's</a:t>
            </a:r>
            <a:r>
              <a:rPr lang="de-DE" dirty="0" smtClean="0"/>
              <a:t> Prophet.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pPr lvl="1"/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/>
              <a:t>Dynamic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Padding</a:t>
            </a:r>
            <a:r>
              <a:rPr lang="de-DE" dirty="0"/>
              <a:t>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Aggregation: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say</a:t>
            </a:r>
            <a:r>
              <a:rPr lang="de-DE" dirty="0"/>
              <a:t>, 2 time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pPr lvl="1"/>
            <a:r>
              <a:rPr lang="de-DE" dirty="0" err="1"/>
              <a:t>Cutting</a:t>
            </a:r>
            <a:r>
              <a:rPr lang="de-DE" dirty="0"/>
              <a:t>: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quick </a:t>
            </a:r>
            <a:r>
              <a:rPr lang="de-DE" dirty="0" err="1"/>
              <a:t>baselines</a:t>
            </a:r>
            <a:endParaRPr lang="de-DE" dirty="0"/>
          </a:p>
          <a:p>
            <a:r>
              <a:rPr lang="de-DE" dirty="0"/>
              <a:t>RNN/LSTM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internal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26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IPs </a:t>
            </a:r>
            <a:r>
              <a:rPr lang="de-DE" dirty="0">
                <a:sym typeface="Wingdings" panose="05000000000000000000" pitchFamily="2" charset="2"/>
              </a:rPr>
              <a:t> do a </a:t>
            </a:r>
            <a:r>
              <a:rPr lang="de-DE" dirty="0" err="1">
                <a:sym typeface="Wingdings" panose="05000000000000000000" pitchFamily="2" charset="2"/>
              </a:rPr>
              <a:t>geolocation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lookup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Instance-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methods</a:t>
            </a:r>
            <a:r>
              <a:rPr lang="de-DE" dirty="0">
                <a:sym typeface="Wingdings" panose="05000000000000000000" pitchFamily="2" charset="2"/>
              </a:rPr>
              <a:t> (e.g.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"</a:t>
            </a:r>
            <a:r>
              <a:rPr lang="de-DE" dirty="0" err="1">
                <a:sym typeface="Wingdings" panose="05000000000000000000" pitchFamily="2" charset="2"/>
              </a:rPr>
              <a:t>distance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instance</a:t>
            </a:r>
            <a:r>
              <a:rPr lang="de-DE" dirty="0">
                <a:sym typeface="Wingdings" panose="05000000000000000000" pitchFamily="2" charset="2"/>
              </a:rPr>
              <a:t> x"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approach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called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simile </a:t>
            </a:r>
            <a:r>
              <a:rPr lang="de-DE" b="1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27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Tricks - Interactions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Polynomial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wonders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#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).</a:t>
            </a:r>
          </a:p>
          <a:p>
            <a:r>
              <a:rPr lang="de-DE" dirty="0" err="1"/>
              <a:t>Forming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via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lost </a:t>
            </a:r>
            <a:r>
              <a:rPr lang="de-DE" dirty="0" err="1"/>
              <a:t>art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underestimated</a:t>
            </a:r>
            <a:r>
              <a:rPr lang="de-DE" dirty="0"/>
              <a:t> (e.g.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,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, </a:t>
            </a:r>
            <a:r>
              <a:rPr lang="de-DE" dirty="0" err="1"/>
              <a:t>evolutionary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28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Tricks – Kernel Approximation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nontrivial</a:t>
            </a:r>
            <a:r>
              <a:rPr lang="de-DE" dirty="0"/>
              <a:t> + </a:t>
            </a:r>
            <a:r>
              <a:rPr lang="de-DE" dirty="0" err="1"/>
              <a:t>nonlinear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superlinear </a:t>
            </a:r>
            <a:r>
              <a:rPr lang="de-DE" dirty="0" err="1"/>
              <a:t>complexity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.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Nystroem</a:t>
            </a:r>
            <a:r>
              <a:rPr lang="de-DE" dirty="0"/>
              <a:t>-approximation </a:t>
            </a:r>
            <a:r>
              <a:rPr lang="de-DE" dirty="0" err="1"/>
              <a:t>to</a:t>
            </a:r>
            <a:r>
              <a:rPr lang="de-DE" dirty="0"/>
              <a:t> sample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"</a:t>
            </a:r>
            <a:r>
              <a:rPr lang="de-DE" dirty="0" err="1"/>
              <a:t>emulate</a:t>
            </a:r>
            <a:r>
              <a:rPr lang="de-DE" dirty="0"/>
              <a:t>"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RBF,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.</a:t>
            </a:r>
          </a:p>
          <a:p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simile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via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</a:t>
            </a:r>
          </a:p>
          <a:p>
            <a:r>
              <a:rPr lang="de-DE" dirty="0"/>
              <a:t>See also: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kitchen</a:t>
            </a:r>
            <a:r>
              <a:rPr lang="de-DE" dirty="0"/>
              <a:t> </a:t>
            </a:r>
            <a:r>
              <a:rPr lang="de-DE" dirty="0" err="1"/>
              <a:t>sinks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29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14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Kernel </a:t>
            </a:r>
            <a:r>
              <a:rPr lang="de-DE" dirty="0" err="1"/>
              <a:t>Approximations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6" y="1504289"/>
            <a:ext cx="6965284" cy="2514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39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Tricks –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Count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NaNs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bin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 on „</a:t>
            </a:r>
            <a:r>
              <a:rPr lang="de-DE" dirty="0" err="1"/>
              <a:t>joined</a:t>
            </a:r>
            <a:r>
              <a:rPr lang="de-DE" dirty="0"/>
              <a:t>“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),</a:t>
            </a:r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negative </a:t>
            </a:r>
            <a:r>
              <a:rPr lang="de-DE" dirty="0" err="1"/>
              <a:t>entries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, min, </a:t>
            </a: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31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last </a:t>
            </a:r>
            <a:r>
              <a:rPr lang="de-DE" dirty="0" err="1"/>
              <a:t>thing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via </a:t>
            </a:r>
            <a:r>
              <a:rPr lang="de-DE" dirty="0" err="1"/>
              <a:t>pipelines</a:t>
            </a:r>
            <a:endParaRPr lang="de-DE" dirty="0"/>
          </a:p>
          <a:p>
            <a:pPr lvl="1"/>
            <a:r>
              <a:rPr lang="de-DE" dirty="0"/>
              <a:t>Integrated in e.g. </a:t>
            </a:r>
            <a:r>
              <a:rPr lang="de-DE" dirty="0" err="1"/>
              <a:t>scikit-learn</a:t>
            </a:r>
            <a:r>
              <a:rPr lang="de-DE" dirty="0"/>
              <a:t>, spark.ml.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32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33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714" y="124850"/>
            <a:ext cx="5867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sklearn.decomposition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TruncatedSVD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sklearn.pipeline</a:t>
            </a:r>
            <a:r>
              <a:rPr lang="en-US" dirty="0">
                <a:latin typeface="Courier" charset="0"/>
              </a:rPr>
              <a:t> 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make_pipeline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sklearn.preprocessing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latin typeface="Courier" charset="0"/>
              </a:rPr>
              <a:t> Normalizer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svd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TruncatedSVD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100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>
                <a:latin typeface="Courier" charset="0"/>
              </a:rPr>
              <a:t>normalizer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Normalizer(copy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False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lsa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make_pipeline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svd</a:t>
            </a:r>
            <a:r>
              <a:rPr lang="en-US" dirty="0">
                <a:latin typeface="Courier" charset="0"/>
              </a:rPr>
              <a:t>, normalizer)</a:t>
            </a:r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lsa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fit_transform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some_data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65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linear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squash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.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successive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 </a:t>
            </a:r>
          </a:p>
          <a:p>
            <a:r>
              <a:rPr lang="de-DE" b="1" dirty="0"/>
              <a:t>These </a:t>
            </a:r>
            <a:r>
              <a:rPr lang="de-DE" b="1" dirty="0" err="1"/>
              <a:t>layers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–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– </a:t>
            </a:r>
            <a:r>
              <a:rPr lang="de-DE" b="1" dirty="0" err="1"/>
              <a:t>reused</a:t>
            </a:r>
            <a:r>
              <a:rPr lang="de-DE" b="1" dirty="0"/>
              <a:t>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concretely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architecture</a:t>
            </a:r>
            <a:r>
              <a:rPr lang="de-DE" dirty="0"/>
              <a:t>“ on </a:t>
            </a:r>
            <a:r>
              <a:rPr lang="de-DE" dirty="0" err="1"/>
              <a:t>conferences</a:t>
            </a:r>
            <a:r>
              <a:rPr lang="de-DE" dirty="0"/>
              <a:t>.</a:t>
            </a:r>
          </a:p>
          <a:p>
            <a:r>
              <a:rPr lang="de-DE" dirty="0"/>
              <a:t>Transfer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learner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(</a:t>
            </a:r>
            <a:r>
              <a:rPr lang="de-DE" dirty="0" err="1"/>
              <a:t>of</a:t>
            </a:r>
            <a:r>
              <a:rPr lang="de-DE" dirty="0"/>
              <a:t> a different </a:t>
            </a:r>
            <a:r>
              <a:rPr lang="de-DE" dirty="0" err="1"/>
              <a:t>structure</a:t>
            </a:r>
            <a:r>
              <a:rPr lang="de-DE" dirty="0"/>
              <a:t>) in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proven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e.g. </a:t>
            </a:r>
            <a:r>
              <a:rPr lang="de-DE" dirty="0" err="1"/>
              <a:t>WaveNet</a:t>
            </a:r>
            <a:r>
              <a:rPr lang="de-DE" dirty="0"/>
              <a:t> (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).</a:t>
            </a:r>
          </a:p>
          <a:p>
            <a:r>
              <a:rPr lang="de-DE" dirty="0"/>
              <a:t>Next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simple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Orig. Dataset   -   plane in </a:t>
            </a:r>
            <a:r>
              <a:rPr lang="de-DE" dirty="0" err="1"/>
              <a:t>layer</a:t>
            </a:r>
            <a:r>
              <a:rPr lang="de-DE" dirty="0"/>
              <a:t> 1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6139"/>
            <a:ext cx="3810000" cy="320012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356138"/>
            <a:ext cx="3674993" cy="3200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80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After </a:t>
            </a:r>
            <a:r>
              <a:rPr lang="de-DE" dirty="0" err="1"/>
              <a:t>squash</a:t>
            </a:r>
            <a:r>
              <a:rPr lang="de-DE" dirty="0"/>
              <a:t>    -   last </a:t>
            </a:r>
            <a:r>
              <a:rPr lang="de-DE" dirty="0" err="1"/>
              <a:t>hidden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8" y="1356139"/>
            <a:ext cx="3200124" cy="320012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91" y="1356138"/>
            <a:ext cx="3200125" cy="3200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363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of</a:t>
            </a:r>
            <a:r>
              <a:rPr lang="de-DE" dirty="0"/>
              <a:t> Feature Engineering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90923"/>
            <a:ext cx="7886700" cy="3263504"/>
          </a:xfrm>
        </p:spPr>
        <p:txBody>
          <a:bodyPr/>
          <a:lstStyle/>
          <a:p>
            <a:r>
              <a:rPr lang="de-DE" dirty="0"/>
              <a:t>The „Data Scientist </a:t>
            </a:r>
            <a:r>
              <a:rPr lang="de-DE" dirty="0" err="1"/>
              <a:t>spend</a:t>
            </a:r>
            <a:r>
              <a:rPr lang="de-DE" dirty="0"/>
              <a:t> 80%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time </a:t>
            </a:r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“ </a:t>
            </a:r>
            <a:r>
              <a:rPr lang="de-DE" dirty="0" err="1"/>
              <a:t>meme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Feature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,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(= </a:t>
            </a:r>
            <a:r>
              <a:rPr lang="de-DE" dirty="0" err="1"/>
              <a:t>throwing</a:t>
            </a:r>
            <a:r>
              <a:rPr lang="de-DE" dirty="0"/>
              <a:t> GPU/CPU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IQ/</a:t>
            </a:r>
            <a:r>
              <a:rPr lang="de-DE" dirty="0" err="1"/>
              <a:t>g-factor</a:t>
            </a:r>
            <a:r>
              <a:rPr lang="de-DE" dirty="0"/>
              <a:t>)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.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22" y="3007734"/>
            <a:ext cx="2381458" cy="16397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95" y="3007734"/>
            <a:ext cx="2166040" cy="16397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38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Representation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transforming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enumerating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recombination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…</a:t>
            </a:r>
          </a:p>
          <a:p>
            <a:r>
              <a:rPr lang="de-DE" dirty="0"/>
              <a:t>… but also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(e.g. </a:t>
            </a:r>
            <a:r>
              <a:rPr lang="de-DE" dirty="0" err="1"/>
              <a:t>text</a:t>
            </a:r>
            <a:r>
              <a:rPr lang="de-DE" dirty="0"/>
              <a:t>)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.</a:t>
            </a:r>
          </a:p>
          <a:p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data‘s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4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Fisher‘s</a:t>
            </a:r>
            <a:r>
              <a:rPr lang="de-DE" dirty="0"/>
              <a:t> Iris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graphicFrame>
        <p:nvGraphicFramePr>
          <p:cNvPr id="20" name="Diagramm 19"/>
          <p:cNvGraphicFramePr/>
          <p:nvPr>
            <p:extLst/>
          </p:nvPr>
        </p:nvGraphicFramePr>
        <p:xfrm>
          <a:off x="3732963" y="1268016"/>
          <a:ext cx="4782387" cy="316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0" y="1268016"/>
            <a:ext cx="2378022" cy="31672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6"/>
            <a:ext cx="7886699" cy="37008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4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Mapping </a:t>
            </a:r>
            <a:r>
              <a:rPr lang="de-DE" dirty="0" err="1"/>
              <a:t>length</a:t>
            </a:r>
            <a:r>
              <a:rPr lang="de-DE" dirty="0"/>
              <a:t> -&gt; </a:t>
            </a:r>
            <a:r>
              <a:rPr lang="de-DE" dirty="0" err="1"/>
              <a:t>length</a:t>
            </a:r>
            <a:r>
              <a:rPr lang="de-DE" dirty="0"/>
              <a:t> - </a:t>
            </a:r>
            <a:r>
              <a:rPr lang="de-DE" dirty="0" err="1"/>
              <a:t>width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5"/>
            <a:ext cx="7886700" cy="37290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46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Insight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discriminating</a:t>
            </a:r>
            <a:r>
              <a:rPr lang="de-DE" dirty="0"/>
              <a:t> Iris </a:t>
            </a:r>
            <a:r>
              <a:rPr lang="de-DE" dirty="0" err="1"/>
              <a:t>setosa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one</a:t>
            </a:r>
            <a:r>
              <a:rPr lang="de-DE" dirty="0"/>
              <a:t>-dimensional check.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neuronal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do: </a:t>
            </a:r>
            <a:r>
              <a:rPr lang="de-DE" dirty="0" err="1"/>
              <a:t>successive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 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„</a:t>
            </a:r>
            <a:r>
              <a:rPr lang="de-DE" dirty="0" err="1"/>
              <a:t>cheap</a:t>
            </a:r>
            <a:r>
              <a:rPr lang="de-DE" dirty="0"/>
              <a:t>“ </a:t>
            </a:r>
            <a:r>
              <a:rPr lang="de-DE" dirty="0" err="1"/>
              <a:t>trick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linear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. 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 smtClean="0"/>
              <a:t>dimensions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82" y="212863"/>
            <a:ext cx="6457950" cy="426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_design_2" id="{62859CA6-7F1C-F647-8E7D-05AA2276ADCD}" vid="{16235E8A-9204-8944-99A7-13E4547CCA9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dsr_design_2</Template>
  <TotalTime>87</TotalTime>
  <Words>1713</Words>
  <Application>Microsoft Macintosh PowerPoint</Application>
  <PresentationFormat>On-screen Show (16:9)</PresentationFormat>
  <Paragraphs>345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Cambria Math</vt:lpstr>
      <vt:lpstr>Courier</vt:lpstr>
      <vt:lpstr>Helvetica</vt:lpstr>
      <vt:lpstr>Source Sans Pro</vt:lpstr>
      <vt:lpstr>Symbol</vt:lpstr>
      <vt:lpstr>Verdana</vt:lpstr>
      <vt:lpstr>Wingdings</vt:lpstr>
      <vt:lpstr>Arial</vt:lpstr>
      <vt:lpstr>Office Theme</vt:lpstr>
      <vt:lpstr>Data Preparation</vt:lpstr>
      <vt:lpstr>Outline</vt:lpstr>
      <vt:lpstr>Data Representation</vt:lpstr>
      <vt:lpstr>Data Representation</vt:lpstr>
      <vt:lpstr>Fisher‘s Iris family data set</vt:lpstr>
      <vt:lpstr>Original dataset</vt:lpstr>
      <vt:lpstr>Mapping length -&gt; length - width</vt:lpstr>
      <vt:lpstr>Insight</vt:lpstr>
      <vt:lpstr>PowerPoint Presentation</vt:lpstr>
      <vt:lpstr>Data Preprocessing</vt:lpstr>
      <vt:lpstr>Types of input features</vt:lpstr>
      <vt:lpstr>Categorical</vt:lpstr>
      <vt:lpstr>PowerPoint Presentation</vt:lpstr>
      <vt:lpstr>PowerPoint Presentation</vt:lpstr>
      <vt:lpstr>Numerical</vt:lpstr>
      <vt:lpstr>PowerPoint Presentation</vt:lpstr>
      <vt:lpstr>Strings</vt:lpstr>
      <vt:lpstr>Bag-of-Words</vt:lpstr>
      <vt:lpstr>Bag-of-Words</vt:lpstr>
      <vt:lpstr>Bag-of-Words</vt:lpstr>
      <vt:lpstr>Tf-Idf</vt:lpstr>
      <vt:lpstr>Hashing Trick</vt:lpstr>
      <vt:lpstr>PowerPoint Presentation</vt:lpstr>
      <vt:lpstr>Word2Vec</vt:lpstr>
      <vt:lpstr>Time series data</vt:lpstr>
      <vt:lpstr>Sequence data</vt:lpstr>
      <vt:lpstr>Location data</vt:lpstr>
      <vt:lpstr>Tricks - Interactions</vt:lpstr>
      <vt:lpstr>Tricks – Kernel Approximation</vt:lpstr>
      <vt:lpstr>Kernel Approximations</vt:lpstr>
      <vt:lpstr>Tricks – Row Statistics</vt:lpstr>
      <vt:lpstr>Pipeline API</vt:lpstr>
      <vt:lpstr>PowerPoint Presentation</vt:lpstr>
      <vt:lpstr>Outlook</vt:lpstr>
      <vt:lpstr>Deep learning</vt:lpstr>
      <vt:lpstr>Orig. Dataset   -   plane in layer 1</vt:lpstr>
      <vt:lpstr>After squash    -   last hidden</vt:lpstr>
      <vt:lpstr>Art of Feature Engineering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and Anaconda</dc:title>
  <dc:creator>Gerrit Gruben</dc:creator>
  <cp:lastModifiedBy>Gerrit Gruben</cp:lastModifiedBy>
  <cp:revision>31</cp:revision>
  <dcterms:created xsi:type="dcterms:W3CDTF">2017-03-19T18:46:28Z</dcterms:created>
  <dcterms:modified xsi:type="dcterms:W3CDTF">2017-09-18T20:16:25Z</dcterms:modified>
</cp:coreProperties>
</file>