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66" r:id="rId4"/>
    <p:sldId id="271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62" r:id="rId14"/>
    <p:sldId id="263" r:id="rId15"/>
    <p:sldId id="264" r:id="rId16"/>
    <p:sldId id="273" r:id="rId17"/>
    <p:sldId id="272" r:id="rId18"/>
    <p:sldId id="26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647501-1149-4A47-8FC2-960C0E6D24E3}">
  <a:tblStyle styleId="{AF647501-1149-4A47-8FC2-960C0E6D24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4856"/>
  </p:normalViewPr>
  <p:slideViewPr>
    <p:cSldViewPr snapToGrid="0" snapToObjects="1">
      <p:cViewPr>
        <p:scale>
          <a:sx n="131" d="100"/>
          <a:sy n="131" d="100"/>
        </p:scale>
        <p:origin x="108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6005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- Data Analysis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o Inhalt hier sollte das Grundwissen an Statistik sein, welches man benötigt um Daten zu analysieren:</a:t>
            </a:r>
            <a:br>
              <a:rPr lang="de-DE" dirty="0"/>
            </a:br>
            <a:r>
              <a:rPr lang="de-DE" dirty="0"/>
              <a:t>§ Grundlagen von Daten (Kontinuierlich, Kategorisch, …)</a:t>
            </a:r>
            <a:br>
              <a:rPr lang="de-DE" dirty="0"/>
            </a:br>
            <a:r>
              <a:rPr lang="de-DE" dirty="0"/>
              <a:t>§ Korrelationen</a:t>
            </a:r>
            <a:br>
              <a:rPr lang="de-DE" dirty="0"/>
            </a:br>
            <a:r>
              <a:rPr lang="de-DE" dirty="0"/>
              <a:t>§ Mittelwerte, Median,…</a:t>
            </a:r>
            <a:br>
              <a:rPr lang="de-DE" dirty="0"/>
            </a:br>
            <a:r>
              <a:rPr lang="de-DE" dirty="0"/>
              <a:t>§ Standardabweichung</a:t>
            </a:r>
            <a:br>
              <a:rPr lang="de-DE" dirty="0"/>
            </a:br>
            <a:r>
              <a:rPr lang="de-DE" dirty="0"/>
              <a:t>§ Verteilungen</a:t>
            </a:r>
            <a:br>
              <a:rPr lang="de-DE" dirty="0"/>
            </a:br>
            <a:r>
              <a:rPr lang="de-DE" dirty="0"/>
              <a:t>§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2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de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0613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053564"/>
            <a:ext cx="3868340" cy="3588684"/>
          </a:xfrm>
        </p:spPr>
        <p:txBody>
          <a:bodyPr>
            <a:normAutofit/>
          </a:bodyPr>
          <a:lstStyle>
            <a:lvl1pPr>
              <a:defRPr sz="1400" normalizeH="0" baseline="0">
                <a:solidFill>
                  <a:schemeClr val="tx2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block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31061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053563"/>
            <a:ext cx="3887391" cy="3588685"/>
          </a:xfrm>
        </p:spPr>
        <p:txBody>
          <a:bodyPr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normalizeH="1" baseline="0">
                <a:solidFill>
                  <a:schemeClr val="tx2"/>
                </a:solidFill>
                <a:latin typeface="+mn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 block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766" y="4767263"/>
            <a:ext cx="58158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09912"/>
            <a:ext cx="1501707" cy="39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35" y="4661435"/>
            <a:ext cx="845427" cy="473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40" y="4709912"/>
            <a:ext cx="2675250" cy="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4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11700" y="116464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 smtClean="0"/>
              <a:t>Supervised</a:t>
            </a:r>
            <a:r>
              <a:rPr lang="de-DE" dirty="0" smtClean="0"/>
              <a:t> Learning I</a:t>
            </a:r>
            <a:br>
              <a:rPr lang="de-DE" dirty="0" smtClean="0"/>
            </a:br>
            <a:r>
              <a:rPr lang="de-DE" dirty="0" err="1" smtClean="0"/>
              <a:t>Tree-based</a:t>
            </a:r>
            <a:r>
              <a:rPr lang="de-DE" dirty="0" smtClean="0"/>
              <a:t> Models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11700" y="3126356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Gerrit Gruben</a:t>
            </a:r>
            <a:r>
              <a:rPr lang="en"/>
              <a:t>, </a:t>
            </a:r>
            <a:r>
              <a:rPr lang="de-DE" smtClean="0"/>
              <a:t>1</a:t>
            </a:r>
            <a:r>
              <a:rPr lang="de-DE" dirty="0"/>
              <a:t>7</a:t>
            </a:r>
            <a:r>
              <a:rPr lang="de-DE" smtClean="0"/>
              <a:t>. </a:t>
            </a:r>
            <a:r>
              <a:rPr lang="de-DE" dirty="0" err="1" smtClean="0"/>
              <a:t>July</a:t>
            </a:r>
            <a:r>
              <a:rPr lang="en" dirty="0" smtClean="0"/>
              <a:t> </a:t>
            </a:r>
            <a:r>
              <a:rPr lang="en" dirty="0"/>
              <a:t>2017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37565"/>
            <a:ext cx="1495200" cy="1510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67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tree in which inner nodes split the data into two branches and terminal leafs contain a result.</a:t>
            </a:r>
          </a:p>
          <a:p>
            <a:r>
              <a:rPr lang="en-US" dirty="0" smtClean="0"/>
              <a:t>Split is taken to be the one that carries “maximal” information gain.</a:t>
            </a:r>
          </a:p>
          <a:p>
            <a:r>
              <a:rPr lang="en-US" dirty="0"/>
              <a:t>M</a:t>
            </a:r>
            <a:r>
              <a:rPr lang="en-US" dirty="0" smtClean="0"/>
              <a:t>easured in </a:t>
            </a:r>
            <a:r>
              <a:rPr lang="en-US" i="1" dirty="0" smtClean="0"/>
              <a:t>entropy</a:t>
            </a:r>
            <a:r>
              <a:rPr lang="en-US" dirty="0" smtClean="0"/>
              <a:t> or </a:t>
            </a:r>
            <a:r>
              <a:rPr lang="en-US" i="1" dirty="0" err="1" smtClean="0"/>
              <a:t>gini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10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46" y="2470826"/>
            <a:ext cx="4679004" cy="22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1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016"/>
            <a:ext cx="5455262" cy="16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2" y="2048949"/>
            <a:ext cx="5914417" cy="228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" y="1268016"/>
            <a:ext cx="4010144" cy="12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 - </a:t>
            </a:r>
            <a:r>
              <a:rPr lang="de-DE" dirty="0" err="1" smtClean="0"/>
              <a:t>Algorithms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smtClean="0"/>
              <a:t>CART (</a:t>
            </a:r>
            <a:r>
              <a:rPr lang="de-DE" dirty="0" err="1" smtClean="0"/>
              <a:t>classically</a:t>
            </a:r>
            <a:r>
              <a:rPr lang="de-DE" dirty="0" smtClean="0"/>
              <a:t> </a:t>
            </a:r>
            <a:r>
              <a:rPr lang="de-DE" dirty="0" err="1"/>
              <a:t>Quinlan's</a:t>
            </a:r>
            <a:r>
              <a:rPr lang="de-DE" dirty="0"/>
              <a:t> ID4.5/ID5.0)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622" y="2096429"/>
            <a:ext cx="4063726" cy="23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Every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supports</a:t>
            </a:r>
            <a:r>
              <a:rPr lang="de-DE" b="1" dirty="0"/>
              <a:t> it.</a:t>
            </a:r>
            <a:endParaRPr lang="de-DE" dirty="0"/>
          </a:p>
          <a:p>
            <a:r>
              <a:rPr lang="de-DE" dirty="0" err="1"/>
              <a:t>sklearn.tree.DecisionTreeClassifier</a:t>
            </a:r>
            <a:endParaRPr lang="de-DE" dirty="0"/>
          </a:p>
          <a:p>
            <a:pPr lvl="1"/>
            <a:r>
              <a:rPr lang="de-DE" dirty="0" err="1"/>
              <a:t>criterion</a:t>
            </a:r>
            <a:r>
              <a:rPr lang="de-DE" dirty="0"/>
              <a:t>: "</a:t>
            </a:r>
            <a:r>
              <a:rPr lang="de-DE" dirty="0" err="1"/>
              <a:t>gini</a:t>
            </a:r>
            <a:r>
              <a:rPr lang="de-DE" dirty="0"/>
              <a:t>" / "</a:t>
            </a:r>
            <a:r>
              <a:rPr lang="de-DE" dirty="0" err="1"/>
              <a:t>entropy</a:t>
            </a:r>
            <a:r>
              <a:rPr lang="de-DE" dirty="0"/>
              <a:t>" (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max_features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r>
              <a:rPr lang="de-DE" dirty="0"/>
              <a:t> at </a:t>
            </a:r>
            <a:r>
              <a:rPr lang="de-DE" dirty="0" err="1"/>
              <a:t>split</a:t>
            </a:r>
            <a:endParaRPr lang="de-DE" dirty="0"/>
          </a:p>
          <a:p>
            <a:pPr lvl="2"/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integer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(</a:t>
            </a:r>
            <a:r>
              <a:rPr lang="de-DE" dirty="0" err="1"/>
              <a:t>float</a:t>
            </a:r>
            <a:r>
              <a:rPr lang="de-DE" dirty="0"/>
              <a:t>), </a:t>
            </a:r>
            <a:r>
              <a:rPr lang="de-DE" dirty="0" err="1"/>
              <a:t>other</a:t>
            </a:r>
            <a:r>
              <a:rPr lang="de-DE" dirty="0"/>
              <a:t>: "</a:t>
            </a:r>
            <a:r>
              <a:rPr lang="de-DE" dirty="0" err="1"/>
              <a:t>auto</a:t>
            </a:r>
            <a:r>
              <a:rPr lang="de-DE" dirty="0"/>
              <a:t>", "</a:t>
            </a:r>
            <a:r>
              <a:rPr lang="de-DE" dirty="0" err="1"/>
              <a:t>sqrt</a:t>
            </a:r>
            <a:r>
              <a:rPr lang="de-DE" dirty="0"/>
              <a:t>", "log2", None = all</a:t>
            </a:r>
          </a:p>
          <a:p>
            <a:pPr lvl="2"/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avoids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unlikely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max_depth</a:t>
            </a:r>
            <a:r>
              <a:rPr lang="de-DE" dirty="0"/>
              <a:t>: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(</a:t>
            </a:r>
            <a:r>
              <a:rPr lang="de-DE" dirty="0" err="1"/>
              <a:t>deep</a:t>
            </a:r>
            <a:r>
              <a:rPr lang="de-DE" dirty="0"/>
              <a:t> = </a:t>
            </a:r>
            <a:r>
              <a:rPr lang="de-DE" dirty="0" err="1"/>
              <a:t>complex</a:t>
            </a:r>
            <a:r>
              <a:rPr lang="de-DE" dirty="0"/>
              <a:t> = </a:t>
            </a:r>
            <a:r>
              <a:rPr lang="de-DE" dirty="0" err="1"/>
              <a:t>overfitting</a:t>
            </a:r>
            <a:r>
              <a:rPr lang="de-DE" dirty="0"/>
              <a:t>), None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unlimited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expansion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min_samples_split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minimum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support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 / at </a:t>
            </a:r>
            <a:r>
              <a:rPr lang="de-DE" dirty="0" err="1">
                <a:sym typeface="Wingdings" panose="05000000000000000000" pitchFamily="2" charset="2"/>
              </a:rPr>
              <a:t>leaf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de-DE" dirty="0" err="1">
                <a:sym typeface="Wingdings" panose="05000000000000000000" pitchFamily="2" charset="2"/>
              </a:rPr>
              <a:t>low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number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lead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overfitting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min_impurity_split</a:t>
            </a:r>
            <a:r>
              <a:rPr lang="de-DE" dirty="0">
                <a:sym typeface="Wingdings" panose="05000000000000000000" pitchFamily="2" charset="2"/>
              </a:rPr>
              <a:t>: min. </a:t>
            </a:r>
            <a:r>
              <a:rPr lang="de-DE" dirty="0" err="1">
                <a:sym typeface="Wingdings" panose="05000000000000000000" pitchFamily="2" charset="2"/>
              </a:rPr>
              <a:t>impurity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split</a:t>
            </a:r>
            <a:r>
              <a:rPr lang="de-DE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class_weight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weight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splitting</a:t>
            </a:r>
            <a:r>
              <a:rPr lang="de-DE" dirty="0">
                <a:sym typeface="Wingdings" panose="05000000000000000000" pitchFamily="2" charset="2"/>
              </a:rPr>
              <a:t>, "</a:t>
            </a:r>
            <a:r>
              <a:rPr lang="de-DE" dirty="0" err="1">
                <a:sym typeface="Wingdings" panose="05000000000000000000" pitchFamily="2" charset="2"/>
              </a:rPr>
              <a:t>balanced</a:t>
            </a:r>
            <a:r>
              <a:rPr lang="de-DE" dirty="0">
                <a:sym typeface="Wingdings" panose="05000000000000000000" pitchFamily="2" charset="2"/>
              </a:rPr>
              <a:t>": </a:t>
            </a:r>
            <a:r>
              <a:rPr lang="de-DE" dirty="0" err="1">
                <a:sym typeface="Wingdings" panose="05000000000000000000" pitchFamily="2" charset="2"/>
              </a:rPr>
              <a:t>balances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imbalanced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classes</a:t>
            </a:r>
            <a:r>
              <a:rPr lang="de-DE" dirty="0">
                <a:sym typeface="Wingdings" panose="05000000000000000000" pitchFamily="2" charset="2"/>
              </a:rPr>
              <a:t> out (</a:t>
            </a:r>
            <a:r>
              <a:rPr lang="de-DE" dirty="0" err="1">
                <a:sym typeface="Wingdings" panose="05000000000000000000" pitchFamily="2" charset="2"/>
              </a:rPr>
              <a:t>usually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thing</a:t>
            </a:r>
            <a:r>
              <a:rPr lang="de-DE" dirty="0">
                <a:sym typeface="Wingdings" panose="05000000000000000000" pitchFamily="2" charset="2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III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famous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.</a:t>
            </a:r>
          </a:p>
          <a:p>
            <a:r>
              <a:rPr lang="de-DE" dirty="0"/>
              <a:t>Long lost </a:t>
            </a:r>
            <a:r>
              <a:rPr lang="de-DE" dirty="0" err="1"/>
              <a:t>trick</a:t>
            </a:r>
            <a:r>
              <a:rPr lang="de-DE" dirty="0"/>
              <a:t>: Set </a:t>
            </a:r>
            <a:r>
              <a:rPr lang="de-DE" dirty="0" err="1"/>
              <a:t>min_samples_leaf</a:t>
            </a:r>
            <a:r>
              <a:rPr lang="de-DE" dirty="0"/>
              <a:t> "high"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,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pre-partitions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roughly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intensive /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.</a:t>
            </a:r>
          </a:p>
          <a:p>
            <a:r>
              <a:rPr lang="de-DE" dirty="0"/>
              <a:t>High </a:t>
            </a:r>
            <a:r>
              <a:rPr lang="de-DE" dirty="0" err="1"/>
              <a:t>explainability</a:t>
            </a:r>
            <a:r>
              <a:rPr lang="de-DE" dirty="0"/>
              <a:t>.</a:t>
            </a:r>
          </a:p>
          <a:p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ensembling</a:t>
            </a:r>
            <a:r>
              <a:rPr lang="de-DE" dirty="0"/>
              <a:t> / </a:t>
            </a:r>
            <a:r>
              <a:rPr lang="de-DE" dirty="0" err="1"/>
              <a:t>boosting</a:t>
            </a:r>
            <a:r>
              <a:rPr lang="de-D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Boosting: Using a weak base classifier by building a strong one by </a:t>
                </a:r>
                <a:r>
                  <a:rPr lang="en-US" dirty="0" err="1" smtClean="0"/>
                  <a:t>ensembling</a:t>
                </a:r>
                <a:r>
                  <a:rPr lang="en-US" dirty="0" smtClean="0"/>
                  <a:t> successively.</a:t>
                </a:r>
              </a:p>
              <a:p>
                <a:r>
                  <a:rPr lang="en-US" dirty="0" smtClean="0"/>
                  <a:t>Example: </a:t>
                </a:r>
                <a:r>
                  <a:rPr lang="en-US" dirty="0" err="1" smtClean="0"/>
                  <a:t>AdaBoost</a:t>
                </a:r>
                <a:r>
                  <a:rPr lang="en-US" dirty="0" smtClean="0"/>
                  <a:t> with </a:t>
                </a:r>
                <a:r>
                  <a:rPr lang="en-US" smtClean="0"/>
                  <a:t>Decision Stumps (DTs of depth 1).</a:t>
                </a:r>
                <a:endParaRPr lang="en-US" dirty="0" smtClean="0"/>
              </a:p>
              <a:p>
                <a:r>
                  <a:rPr lang="en-US" dirty="0" smtClean="0"/>
                  <a:t>On step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we have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ideally want to have for each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+</m:t>
                    </m:r>
                    <m:r>
                      <a:rPr lang="de-DE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dirty="0" smtClean="0"/>
                  <a:t>Thus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optimize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</a:rPr>
                      <m:t>𝑦</m:t>
                    </m:r>
                    <m:r>
                      <a:rPr lang="de-DE" b="0" i="1" smtClean="0">
                        <a:latin typeface="Cambria Math" charset="0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b="0" dirty="0" smtClean="0"/>
                  <a:t>. This </a:t>
                </a:r>
                <a:r>
                  <a:rPr lang="de-DE" b="0" dirty="0" err="1" smtClean="0"/>
                  <a:t>is</a:t>
                </a:r>
                <a:r>
                  <a:rPr lang="de-DE" b="0" dirty="0" smtClean="0"/>
                  <a:t> </a:t>
                </a:r>
                <a:r>
                  <a:rPr lang="de-DE" b="0" i="1" dirty="0" smtClean="0"/>
                  <a:t>Gradient </a:t>
                </a:r>
                <a:r>
                  <a:rPr lang="de-DE" b="0" i="1" dirty="0" err="1" smtClean="0"/>
                  <a:t>Boosting</a:t>
                </a:r>
                <a:r>
                  <a:rPr lang="de-DE" b="0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16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3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and GBTs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got a good slide set from 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17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RF </a:t>
            </a:r>
            <a:r>
              <a:rPr lang="de-DE" dirty="0" err="1" smtClean="0"/>
              <a:t>family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in ”</a:t>
            </a:r>
            <a:r>
              <a:rPr lang="en-US" dirty="0" smtClean="0"/>
              <a:t>Classifier </a:t>
            </a:r>
            <a:r>
              <a:rPr lang="en-US" dirty="0" err="1" smtClean="0"/>
              <a:t>olympiad</a:t>
            </a:r>
            <a:r>
              <a:rPr lang="en-US" dirty="0" smtClean="0"/>
              <a:t>” (Delgado 2014)</a:t>
            </a:r>
          </a:p>
          <a:p>
            <a:r>
              <a:rPr lang="en-US" dirty="0" smtClean="0"/>
              <a:t>RF/GBT my </a:t>
            </a:r>
            <a:r>
              <a:rPr lang="en-US" dirty="0" err="1" smtClean="0"/>
              <a:t>favourite</a:t>
            </a:r>
            <a:r>
              <a:rPr lang="en-US" dirty="0" smtClean="0"/>
              <a:t> models, scale well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4" y="2718895"/>
            <a:ext cx="2857500" cy="191382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18" y="2718895"/>
            <a:ext cx="2610129" cy="191382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46" y="2718895"/>
            <a:ext cx="2811501" cy="19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decision-tree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family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/>
              <a:t>T</a:t>
            </a:r>
            <a:r>
              <a:rPr lang="de-DE" dirty="0" err="1" smtClean="0"/>
              <a:t>rees</a:t>
            </a:r>
            <a:r>
              <a:rPr lang="de-DE" dirty="0" smtClean="0"/>
              <a:t>,</a:t>
            </a:r>
          </a:p>
          <a:p>
            <a:pPr lvl="1"/>
            <a:r>
              <a:rPr lang="de-DE" dirty="0" smtClean="0"/>
              <a:t>Random </a:t>
            </a:r>
            <a:r>
              <a:rPr lang="de-DE" dirty="0" err="1" smtClean="0"/>
              <a:t>Forests</a:t>
            </a:r>
            <a:r>
              <a:rPr lang="de-DE" dirty="0" smtClean="0"/>
              <a:t>,</a:t>
            </a:r>
          </a:p>
          <a:p>
            <a:pPr lvl="1"/>
            <a:r>
              <a:rPr lang="de-DE" dirty="0" smtClean="0"/>
              <a:t>Gradient-</a:t>
            </a:r>
            <a:r>
              <a:rPr lang="de-DE" dirty="0" err="1" smtClean="0"/>
              <a:t>boosted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scikit-learn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Python </a:t>
            </a:r>
            <a:r>
              <a:rPr lang="de-DE" dirty="0" err="1" smtClean="0"/>
              <a:t>to</a:t>
            </a:r>
            <a:r>
              <a:rPr lang="de-DE" dirty="0" smtClean="0"/>
              <a:t> fit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family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overfitting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3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4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4</a:t>
            </a:fld>
            <a:endParaRPr lang="en" sz="1000" dirty="0">
              <a:solidFill>
                <a:schemeClr val="dk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0" y="113895"/>
            <a:ext cx="6581370" cy="4387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4639" y="4255254"/>
            <a:ext cx="2130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All Programming Tutorials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555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smtClean="0"/>
              <a:t>Learning (</a:t>
            </a:r>
            <a:r>
              <a:rPr lang="de-DE" dirty="0" err="1" smtClean="0"/>
              <a:t>Mathematical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on X </a:t>
            </a:r>
            <a:r>
              <a:rPr lang="de-DE" dirty="0" err="1"/>
              <a:t>and</a:t>
            </a:r>
            <a:r>
              <a:rPr lang="de-DE" dirty="0"/>
              <a:t> Y:</a:t>
            </a:r>
          </a:p>
          <a:p>
            <a:pPr lvl="1"/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x</a:t>
            </a:r>
            <a:r>
              <a:rPr lang="de-DE" baseline="-25000" dirty="0"/>
              <a:t>1</a:t>
            </a:r>
            <a:r>
              <a:rPr lang="de-DE" dirty="0"/>
              <a:t>, …,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/>
              <a:t> (</a:t>
            </a:r>
            <a:r>
              <a:rPr lang="de-DE" dirty="0" err="1"/>
              <a:t>independent</a:t>
            </a:r>
            <a:r>
              <a:rPr lang="de-DE" dirty="0"/>
              <a:t> variables, </a:t>
            </a:r>
            <a:r>
              <a:rPr lang="de-DE" dirty="0" err="1"/>
              <a:t>features</a:t>
            </a:r>
            <a:r>
              <a:rPr lang="de-DE" dirty="0"/>
              <a:t>) </a:t>
            </a:r>
          </a:p>
          <a:p>
            <a:pPr lvl="1"/>
            <a:r>
              <a:rPr lang="de-DE" dirty="0" err="1"/>
              <a:t>accompanying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y</a:t>
            </a:r>
            <a:r>
              <a:rPr lang="de-DE" baseline="-25000" dirty="0"/>
              <a:t>1</a:t>
            </a:r>
            <a:r>
              <a:rPr lang="de-DE" dirty="0"/>
              <a:t>,…,</a:t>
            </a:r>
            <a:r>
              <a:rPr lang="de-DE" dirty="0" err="1"/>
              <a:t>y</a:t>
            </a:r>
            <a:r>
              <a:rPr lang="de-DE" baseline="-25000" dirty="0" err="1"/>
              <a:t>n</a:t>
            </a:r>
            <a:r>
              <a:rPr lang="de-DE" dirty="0"/>
              <a:t> (</a:t>
            </a:r>
            <a:r>
              <a:rPr lang="de-DE" dirty="0" err="1"/>
              <a:t>dependent</a:t>
            </a:r>
            <a:r>
              <a:rPr lang="de-DE" dirty="0"/>
              <a:t> variables) </a:t>
            </a:r>
          </a:p>
          <a:p>
            <a:r>
              <a:rPr lang="de-DE" dirty="0"/>
              <a:t>Find a </a:t>
            </a:r>
            <a:r>
              <a:rPr lang="de-DE" dirty="0" err="1"/>
              <a:t>model</a:t>
            </a:r>
            <a:r>
              <a:rPr lang="de-DE" dirty="0"/>
              <a:t> f: X </a:t>
            </a:r>
            <a:r>
              <a:rPr lang="de-DE" dirty="0">
                <a:sym typeface="Wingdings" panose="05000000000000000000" pitchFamily="2" charset="2"/>
              </a:rPr>
              <a:t> Y, s. t. </a:t>
            </a:r>
            <a:r>
              <a:rPr lang="de-DE" dirty="0" err="1">
                <a:sym typeface="Wingdings" panose="05000000000000000000" pitchFamily="2" charset="2"/>
              </a:rPr>
              <a:t>given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only</a:t>
            </a:r>
            <a:r>
              <a:rPr lang="de-DE" dirty="0">
                <a:sym typeface="Wingdings" panose="05000000000000000000" pitchFamily="2" charset="2"/>
              </a:rPr>
              <a:t> a x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distribution</a:t>
            </a:r>
            <a:r>
              <a:rPr lang="de-DE" dirty="0">
                <a:sym typeface="Wingdings" panose="05000000000000000000" pitchFamily="2" charset="2"/>
              </a:rPr>
              <a:t>, f(x)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"</a:t>
            </a:r>
            <a:r>
              <a:rPr lang="de-DE" dirty="0" err="1">
                <a:sym typeface="Wingdings" panose="05000000000000000000" pitchFamily="2" charset="2"/>
              </a:rPr>
              <a:t>best</a:t>
            </a:r>
            <a:r>
              <a:rPr lang="de-DE" dirty="0">
                <a:sym typeface="Wingdings" panose="05000000000000000000" pitchFamily="2" charset="2"/>
              </a:rPr>
              <a:t>" </a:t>
            </a:r>
            <a:r>
              <a:rPr lang="de-DE" dirty="0" err="1">
                <a:sym typeface="Wingdings" panose="05000000000000000000" pitchFamily="2" charset="2"/>
              </a:rPr>
              <a:t>guess</a:t>
            </a:r>
            <a:r>
              <a:rPr lang="de-DE" dirty="0">
                <a:sym typeface="Wingdings" panose="05000000000000000000" pitchFamily="2" charset="2"/>
              </a:rPr>
              <a:t>. </a:t>
            </a:r>
            <a:r>
              <a:rPr lang="de-DE" dirty="0" err="1">
                <a:sym typeface="Wingdings" panose="05000000000000000000" pitchFamily="2" charset="2"/>
              </a:rPr>
              <a:t>Interpretations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b="1" dirty="0" err="1">
                <a:sym typeface="Wingdings" panose="05000000000000000000" pitchFamily="2" charset="2"/>
              </a:rPr>
              <a:t>Function</a:t>
            </a:r>
            <a:r>
              <a:rPr lang="de-DE" b="1" dirty="0">
                <a:sym typeface="Wingdings" panose="05000000000000000000" pitchFamily="2" charset="2"/>
              </a:rPr>
              <a:t> Approximation: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relation</a:t>
            </a:r>
            <a:r>
              <a:rPr lang="de-DE" dirty="0">
                <a:sym typeface="Wingdings" panose="05000000000000000000" pitchFamily="2" charset="2"/>
              </a:rPr>
              <a:t> y = f(x) + </a:t>
            </a:r>
            <a:r>
              <a:rPr lang="el-GR" dirty="0">
                <a:sym typeface="Wingdings" panose="05000000000000000000" pitchFamily="2" charset="2"/>
              </a:rPr>
              <a:t>ε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ε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noise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want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estimate</a:t>
            </a:r>
            <a:r>
              <a:rPr lang="de-DE" dirty="0">
                <a:sym typeface="Wingdings" panose="05000000000000000000" pitchFamily="2" charset="2"/>
              </a:rPr>
              <a:t> f.</a:t>
            </a:r>
          </a:p>
          <a:p>
            <a:pPr lvl="1"/>
            <a:r>
              <a:rPr lang="de-DE" b="1" dirty="0" err="1">
                <a:sym typeface="Wingdings" panose="05000000000000000000" pitchFamily="2" charset="2"/>
              </a:rPr>
              <a:t>Probabilistic</a:t>
            </a:r>
            <a:r>
              <a:rPr lang="de-DE" b="1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p(y | x),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relation</a:t>
            </a:r>
            <a:r>
              <a:rPr lang="de-DE" dirty="0">
                <a:sym typeface="Wingdings" panose="05000000000000000000" pitchFamily="2" charset="2"/>
              </a:rPr>
              <a:t> p(x, y) = p(y | x) p(x). The "</a:t>
            </a:r>
            <a:r>
              <a:rPr lang="de-DE" dirty="0" err="1">
                <a:sym typeface="Wingdings" panose="05000000000000000000" pitchFamily="2" charset="2"/>
              </a:rPr>
              <a:t>perfect</a:t>
            </a:r>
            <a:r>
              <a:rPr lang="de-DE" dirty="0">
                <a:sym typeface="Wingdings" panose="05000000000000000000" pitchFamily="2" charset="2"/>
              </a:rPr>
              <a:t>"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argmax</a:t>
            </a:r>
            <a:r>
              <a:rPr lang="de-DE" baseline="-25000" dirty="0" err="1">
                <a:sym typeface="Wingdings" panose="05000000000000000000" pitchFamily="2" charset="2"/>
              </a:rPr>
              <a:t>y</a:t>
            </a:r>
            <a:r>
              <a:rPr lang="de-DE" dirty="0" err="1">
                <a:sym typeface="Wingdings" panose="05000000000000000000" pitchFamily="2" charset="2"/>
              </a:rPr>
              <a:t>p</a:t>
            </a:r>
            <a:r>
              <a:rPr lang="de-DE" dirty="0">
                <a:sym typeface="Wingdings" panose="05000000000000000000" pitchFamily="2" charset="2"/>
              </a:rPr>
              <a:t>(y | x), i.e.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distributions</a:t>
            </a:r>
            <a:r>
              <a:rPr lang="de-DE" dirty="0">
                <a:sym typeface="Wingdings" panose="05000000000000000000" pitchFamily="2" charset="2"/>
              </a:rPr>
              <a:t> p(y | x</a:t>
            </a:r>
            <a:r>
              <a:rPr lang="de-DE" baseline="-25000" dirty="0">
                <a:sym typeface="Wingdings" panose="05000000000000000000" pitchFamily="2" charset="2"/>
              </a:rPr>
              <a:t>0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fixed</a:t>
            </a:r>
            <a:r>
              <a:rPr lang="de-DE" dirty="0">
                <a:sym typeface="Wingdings" panose="05000000000000000000" pitchFamily="2" charset="2"/>
              </a:rPr>
              <a:t> x</a:t>
            </a:r>
            <a:r>
              <a:rPr lang="de-DE" baseline="-25000" dirty="0">
                <a:sym typeface="Wingdings" panose="05000000000000000000" pitchFamily="2" charset="2"/>
              </a:rPr>
              <a:t>0</a:t>
            </a:r>
            <a:r>
              <a:rPr lang="de-DE" dirty="0">
                <a:sym typeface="Wingdings" panose="05000000000000000000" pitchFamily="2" charset="2"/>
              </a:rPr>
              <a:t>.</a:t>
            </a:r>
            <a:r>
              <a:rPr lang="de-DE" baseline="-25000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This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MAP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maximum</a:t>
            </a:r>
            <a:r>
              <a:rPr lang="de-DE" dirty="0">
                <a:sym typeface="Wingdings" panose="05000000000000000000" pitchFamily="2" charset="2"/>
              </a:rPr>
              <a:t> a posteriori) </a:t>
            </a:r>
            <a:r>
              <a:rPr lang="de-DE" b="1" dirty="0" err="1">
                <a:sym typeface="Wingdings" panose="05000000000000000000" pitchFamily="2" charset="2"/>
              </a:rPr>
              <a:t>estimate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set</a:t>
            </a:r>
            <a:r>
              <a:rPr lang="de-DE" dirty="0"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/ Regression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: Y </a:t>
            </a:r>
            <a:r>
              <a:rPr lang="de-DE" dirty="0" err="1"/>
              <a:t>discrete</a:t>
            </a:r>
            <a:endParaRPr lang="de-DE" dirty="0"/>
          </a:p>
          <a:p>
            <a:pPr lvl="1"/>
            <a:r>
              <a:rPr lang="de-DE" dirty="0"/>
              <a:t>#Y = 2: </a:t>
            </a:r>
            <a:r>
              <a:rPr lang="de-DE" b="1" dirty="0" err="1"/>
              <a:t>binary</a:t>
            </a:r>
            <a:r>
              <a:rPr lang="de-DE" b="1" dirty="0"/>
              <a:t> </a:t>
            </a:r>
            <a:r>
              <a:rPr lang="de-DE" b="1" dirty="0" err="1"/>
              <a:t>classification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#Y &gt; 2: </a:t>
            </a:r>
            <a:r>
              <a:rPr lang="de-DE" b="1" dirty="0" err="1"/>
              <a:t>multiclass</a:t>
            </a:r>
            <a:r>
              <a:rPr lang="de-DE" b="1" dirty="0"/>
              <a:t> </a:t>
            </a:r>
            <a:r>
              <a:rPr lang="de-DE" b="1" dirty="0" err="1"/>
              <a:t>classification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mutually</a:t>
            </a:r>
            <a:r>
              <a:rPr lang="de-DE" dirty="0"/>
              <a:t> </a:t>
            </a:r>
            <a:r>
              <a:rPr lang="de-DE" dirty="0" err="1"/>
              <a:t>exclusive</a:t>
            </a:r>
            <a:r>
              <a:rPr lang="de-DE" dirty="0"/>
              <a:t>: </a:t>
            </a:r>
            <a:r>
              <a:rPr lang="de-DE" b="1" dirty="0"/>
              <a:t>multi-label </a:t>
            </a:r>
            <a:r>
              <a:rPr lang="de-DE" b="1" dirty="0" err="1"/>
              <a:t>classification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b="1" dirty="0"/>
              <a:t>multiple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dirty="0"/>
              <a:t>)</a:t>
            </a:r>
          </a:p>
          <a:p>
            <a:r>
              <a:rPr lang="de-DE" dirty="0"/>
              <a:t>Regression: Y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Overfitting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Overfitting</a:t>
            </a:r>
            <a:r>
              <a:rPr lang="de-DE" dirty="0"/>
              <a:t> = </a:t>
            </a:r>
            <a:r>
              <a:rPr lang="de-DE" dirty="0" err="1"/>
              <a:t>overly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learns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 smtClean="0"/>
              <a:t>. (aka. </a:t>
            </a:r>
            <a:r>
              <a:rPr lang="de-DE" i="1" dirty="0" smtClean="0"/>
              <a:t>Bias-</a:t>
            </a:r>
            <a:r>
              <a:rPr lang="de-DE" i="1" dirty="0" err="1" smtClean="0"/>
              <a:t>variances</a:t>
            </a:r>
            <a:r>
              <a:rPr lang="de-DE" i="1" dirty="0" smtClean="0"/>
              <a:t> </a:t>
            </a:r>
            <a:r>
              <a:rPr lang="de-DE" i="1" dirty="0" err="1" smtClean="0"/>
              <a:t>tradeoff</a:t>
            </a:r>
            <a:r>
              <a:rPr lang="de-DE" i="1" dirty="0" smtClean="0"/>
              <a:t>)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2" y="2090012"/>
            <a:ext cx="701862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Overfitting</a:t>
            </a:r>
            <a:r>
              <a:rPr lang="de-DE" dirty="0"/>
              <a:t> </a:t>
            </a:r>
            <a:r>
              <a:rPr lang="de-DE" dirty="0" err="1"/>
              <a:t>Surfaces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8" y="1036583"/>
            <a:ext cx="6637595" cy="18671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86" y="3028670"/>
            <a:ext cx="3593201" cy="19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9</a:t>
            </a:fld>
            <a:endParaRPr lang="en" sz="1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3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r_design_audi_ds_course" id="{E91C3F6A-944F-D243-AAF2-2C197FED9039}" vid="{90FDD05C-7BB7-0548-8B8C-11CEAD751DB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dsr_design_audi_ds_course</Template>
  <TotalTime>78</TotalTime>
  <Words>640</Words>
  <Application>Microsoft Macintosh PowerPoint</Application>
  <PresentationFormat>On-screen Show (16:9)</PresentationFormat>
  <Paragraphs>72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Cambria Math</vt:lpstr>
      <vt:lpstr>Helvetica</vt:lpstr>
      <vt:lpstr>Source Sans Pro</vt:lpstr>
      <vt:lpstr>Verdana</vt:lpstr>
      <vt:lpstr>Wingdings</vt:lpstr>
      <vt:lpstr>Arial</vt:lpstr>
      <vt:lpstr>Office Theme</vt:lpstr>
      <vt:lpstr>Supervised Learning I Tree-based Models</vt:lpstr>
      <vt:lpstr>Outlook</vt:lpstr>
      <vt:lpstr>Supervised Learning</vt:lpstr>
      <vt:lpstr>PowerPoint Presentation</vt:lpstr>
      <vt:lpstr>Supervised Learning (Mathematical)</vt:lpstr>
      <vt:lpstr>Classification / Regression</vt:lpstr>
      <vt:lpstr>Overfitting</vt:lpstr>
      <vt:lpstr>Overfitting Surfaces</vt:lpstr>
      <vt:lpstr>Decision Trees</vt:lpstr>
      <vt:lpstr>Basic Idea</vt:lpstr>
      <vt:lpstr>Example</vt:lpstr>
      <vt:lpstr>Example</vt:lpstr>
      <vt:lpstr>Decision Trees - Algorithms</vt:lpstr>
      <vt:lpstr>Decision Trees II</vt:lpstr>
      <vt:lpstr>Decision Tree III</vt:lpstr>
      <vt:lpstr>Boosting</vt:lpstr>
      <vt:lpstr>Random Forest and GBTs</vt:lpstr>
      <vt:lpstr>Outlook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I Tree-based Models</dc:title>
  <dc:creator>Gerrit Gruben</dc:creator>
  <cp:lastModifiedBy>Gerrit Gruben</cp:lastModifiedBy>
  <cp:revision>26</cp:revision>
  <dcterms:created xsi:type="dcterms:W3CDTF">2017-07-09T20:48:52Z</dcterms:created>
  <dcterms:modified xsi:type="dcterms:W3CDTF">2017-07-18T05:56:33Z</dcterms:modified>
</cp:coreProperties>
</file>