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647501-1149-4A47-8FC2-960C0E6D24E3}">
  <a:tblStyle styleId="{AF647501-1149-4A47-8FC2-960C0E6D24E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8"/>
    <p:restoredTop sz="84856"/>
  </p:normalViewPr>
  <p:slideViewPr>
    <p:cSldViewPr snapToGrid="0" snapToObjects="1">
      <p:cViewPr>
        <p:scale>
          <a:sx n="131" d="100"/>
          <a:sy n="131" d="100"/>
        </p:scale>
        <p:origin x="144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0220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6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1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de_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10613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053564"/>
            <a:ext cx="3868340" cy="3588684"/>
          </a:xfrm>
        </p:spPr>
        <p:txBody>
          <a:bodyPr>
            <a:normAutofit/>
          </a:bodyPr>
          <a:lstStyle>
            <a:lvl1pPr>
              <a:defRPr sz="1400" normalizeH="0" baseline="0"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Code block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310613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053563"/>
            <a:ext cx="3887391" cy="3588685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normalizeH="1" baseline="0">
                <a:solidFill>
                  <a:schemeClr val="tx2"/>
                </a:solidFill>
                <a:latin typeface="+mn-lt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block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_Code_Bloc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10613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024381"/>
            <a:ext cx="7885508" cy="3588684"/>
          </a:xfrm>
        </p:spPr>
        <p:txBody>
          <a:bodyPr>
            <a:normAutofit/>
          </a:bodyPr>
          <a:lstStyle>
            <a:lvl1pPr>
              <a:defRPr sz="1400" normalizeH="0" baseline="0"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from </a:t>
            </a:r>
            <a:r>
              <a:rPr lang="en-US" dirty="0" err="1" smtClean="0"/>
              <a:t>sklearn.model_selection</a:t>
            </a:r>
            <a:r>
              <a:rPr lang="en-US" dirty="0" smtClean="0"/>
              <a:t> import </a:t>
            </a:r>
            <a:r>
              <a:rPr lang="en-US" dirty="0" err="1" smtClean="0"/>
              <a:t>train_test_split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1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3766" y="4767263"/>
            <a:ext cx="58158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709912"/>
            <a:ext cx="1501707" cy="3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74" r:id="rId5"/>
    <p:sldLayoutId id="214748367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11700" y="116464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Random </a:t>
            </a:r>
            <a:r>
              <a:rPr lang="de-DE" dirty="0" err="1" smtClean="0"/>
              <a:t>Forests</a:t>
            </a:r>
            <a:endParaRPr lang="en"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11700" y="3126356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Gerrit Gruben</a:t>
            </a:r>
            <a:r>
              <a:rPr lang="en" dirty="0"/>
              <a:t>, </a:t>
            </a:r>
            <a:r>
              <a:rPr lang="de-DE" dirty="0" smtClean="0"/>
              <a:t>19. </a:t>
            </a:r>
            <a:r>
              <a:rPr lang="de-DE" dirty="0" err="1" smtClean="0"/>
              <a:t>January</a:t>
            </a:r>
            <a:r>
              <a:rPr lang="de-DE" dirty="0" smtClean="0"/>
              <a:t> 2018</a:t>
            </a:r>
            <a:endParaRPr lang="en" dirty="0"/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37565"/>
            <a:ext cx="1495200" cy="1510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10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II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Every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b="1" dirty="0" err="1"/>
              <a:t>supports</a:t>
            </a:r>
            <a:r>
              <a:rPr lang="de-DE" b="1" dirty="0"/>
              <a:t> it.</a:t>
            </a:r>
            <a:endParaRPr lang="de-DE" dirty="0"/>
          </a:p>
          <a:p>
            <a:r>
              <a:rPr lang="de-DE" dirty="0" err="1"/>
              <a:t>sklearn.tree.DecisionTreeClassifier</a:t>
            </a:r>
            <a:endParaRPr lang="de-DE" dirty="0"/>
          </a:p>
          <a:p>
            <a:pPr lvl="1"/>
            <a:r>
              <a:rPr lang="de-DE" dirty="0" err="1"/>
              <a:t>criterion</a:t>
            </a:r>
            <a:r>
              <a:rPr lang="de-DE" dirty="0"/>
              <a:t>: "</a:t>
            </a:r>
            <a:r>
              <a:rPr lang="de-DE" dirty="0" err="1"/>
              <a:t>gini</a:t>
            </a:r>
            <a:r>
              <a:rPr lang="de-DE" dirty="0"/>
              <a:t>" / "</a:t>
            </a:r>
            <a:r>
              <a:rPr lang="de-DE" dirty="0" err="1"/>
              <a:t>entropy</a:t>
            </a:r>
            <a:r>
              <a:rPr lang="de-DE" dirty="0"/>
              <a:t>" (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max_features</a:t>
            </a:r>
            <a:r>
              <a:rPr lang="de-DE" dirty="0"/>
              <a:t>: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consider</a:t>
            </a:r>
            <a:r>
              <a:rPr lang="de-DE" dirty="0"/>
              <a:t> at </a:t>
            </a:r>
            <a:r>
              <a:rPr lang="de-DE" dirty="0" err="1"/>
              <a:t>split</a:t>
            </a:r>
            <a:endParaRPr lang="de-DE" dirty="0"/>
          </a:p>
          <a:p>
            <a:pPr lvl="2"/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integer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(</a:t>
            </a:r>
            <a:r>
              <a:rPr lang="de-DE" dirty="0" err="1"/>
              <a:t>float</a:t>
            </a:r>
            <a:r>
              <a:rPr lang="de-DE" dirty="0"/>
              <a:t>), </a:t>
            </a:r>
            <a:r>
              <a:rPr lang="de-DE" dirty="0" err="1"/>
              <a:t>other</a:t>
            </a:r>
            <a:r>
              <a:rPr lang="de-DE" dirty="0"/>
              <a:t>: "</a:t>
            </a:r>
            <a:r>
              <a:rPr lang="de-DE" dirty="0" err="1"/>
              <a:t>auto</a:t>
            </a:r>
            <a:r>
              <a:rPr lang="de-DE" dirty="0"/>
              <a:t>", "</a:t>
            </a:r>
            <a:r>
              <a:rPr lang="de-DE" dirty="0" err="1"/>
              <a:t>sqrt</a:t>
            </a:r>
            <a:r>
              <a:rPr lang="de-DE" dirty="0"/>
              <a:t>", "log2", None = all</a:t>
            </a:r>
          </a:p>
          <a:p>
            <a:pPr lvl="2"/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, </a:t>
            </a: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avoids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 (</a:t>
            </a:r>
            <a:r>
              <a:rPr lang="de-DE" dirty="0" err="1"/>
              <a:t>unlikely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max_depth</a:t>
            </a:r>
            <a:r>
              <a:rPr lang="de-DE" dirty="0"/>
              <a:t>: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(</a:t>
            </a:r>
            <a:r>
              <a:rPr lang="de-DE" dirty="0" err="1"/>
              <a:t>deep</a:t>
            </a:r>
            <a:r>
              <a:rPr lang="de-DE" dirty="0"/>
              <a:t> = </a:t>
            </a:r>
            <a:r>
              <a:rPr lang="de-DE" dirty="0" err="1"/>
              <a:t>complex</a:t>
            </a:r>
            <a:r>
              <a:rPr lang="de-DE" dirty="0"/>
              <a:t> = </a:t>
            </a:r>
            <a:r>
              <a:rPr lang="de-DE" dirty="0" err="1"/>
              <a:t>overfitting</a:t>
            </a:r>
            <a:r>
              <a:rPr lang="de-DE" dirty="0"/>
              <a:t>), None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unlimited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expansion</a:t>
            </a:r>
            <a:r>
              <a:rPr lang="de-DE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min_samples_split</a:t>
            </a:r>
            <a:r>
              <a:rPr lang="de-DE" dirty="0">
                <a:sym typeface="Wingdings" panose="05000000000000000000" pitchFamily="2" charset="2"/>
              </a:rPr>
              <a:t> / </a:t>
            </a:r>
            <a:r>
              <a:rPr lang="de-DE" dirty="0" err="1">
                <a:sym typeface="Wingdings" panose="05000000000000000000" pitchFamily="2" charset="2"/>
              </a:rPr>
              <a:t>leaf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minimum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support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split</a:t>
            </a:r>
            <a:r>
              <a:rPr lang="de-DE" dirty="0">
                <a:sym typeface="Wingdings" panose="05000000000000000000" pitchFamily="2" charset="2"/>
              </a:rPr>
              <a:t> / at </a:t>
            </a:r>
            <a:r>
              <a:rPr lang="de-DE" dirty="0" err="1">
                <a:sym typeface="Wingdings" panose="05000000000000000000" pitchFamily="2" charset="2"/>
              </a:rPr>
              <a:t>leaf</a:t>
            </a:r>
            <a:r>
              <a:rPr lang="de-DE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de-DE" dirty="0" err="1">
                <a:sym typeface="Wingdings" panose="05000000000000000000" pitchFamily="2" charset="2"/>
              </a:rPr>
              <a:t>low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number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overfitting</a:t>
            </a:r>
            <a:r>
              <a:rPr lang="de-DE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min_impurity_split</a:t>
            </a:r>
            <a:r>
              <a:rPr lang="de-DE" dirty="0">
                <a:sym typeface="Wingdings" panose="05000000000000000000" pitchFamily="2" charset="2"/>
              </a:rPr>
              <a:t>: min. </a:t>
            </a:r>
            <a:r>
              <a:rPr lang="de-DE" dirty="0" err="1">
                <a:sym typeface="Wingdings" panose="05000000000000000000" pitchFamily="2" charset="2"/>
              </a:rPr>
              <a:t>impurity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split</a:t>
            </a:r>
            <a:r>
              <a:rPr lang="de-DE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class_weight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weight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classes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splitting</a:t>
            </a:r>
            <a:r>
              <a:rPr lang="de-DE" dirty="0">
                <a:sym typeface="Wingdings" panose="05000000000000000000" pitchFamily="2" charset="2"/>
              </a:rPr>
              <a:t>, "</a:t>
            </a:r>
            <a:r>
              <a:rPr lang="de-DE" dirty="0" err="1">
                <a:sym typeface="Wingdings" panose="05000000000000000000" pitchFamily="2" charset="2"/>
              </a:rPr>
              <a:t>balanced</a:t>
            </a:r>
            <a:r>
              <a:rPr lang="de-DE" dirty="0">
                <a:sym typeface="Wingdings" panose="05000000000000000000" pitchFamily="2" charset="2"/>
              </a:rPr>
              <a:t>": </a:t>
            </a:r>
            <a:r>
              <a:rPr lang="de-DE" dirty="0" err="1">
                <a:sym typeface="Wingdings" panose="05000000000000000000" pitchFamily="2" charset="2"/>
              </a:rPr>
              <a:t>balances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imbalanced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classes</a:t>
            </a:r>
            <a:r>
              <a:rPr lang="de-DE" dirty="0">
                <a:sym typeface="Wingdings" panose="05000000000000000000" pitchFamily="2" charset="2"/>
              </a:rPr>
              <a:t> out (</a:t>
            </a:r>
            <a:r>
              <a:rPr lang="de-DE" dirty="0" err="1">
                <a:sym typeface="Wingdings" panose="05000000000000000000" pitchFamily="2" charset="2"/>
              </a:rPr>
              <a:t>usually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thing</a:t>
            </a:r>
            <a:r>
              <a:rPr lang="de-DE" dirty="0">
                <a:sym typeface="Wingdings" panose="05000000000000000000" pitchFamily="2" charset="2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III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famous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.</a:t>
            </a:r>
          </a:p>
          <a:p>
            <a:r>
              <a:rPr lang="de-DE" dirty="0"/>
              <a:t>Long lost </a:t>
            </a:r>
            <a:r>
              <a:rPr lang="de-DE" dirty="0" err="1"/>
              <a:t>trick</a:t>
            </a:r>
            <a:r>
              <a:rPr lang="de-DE" dirty="0"/>
              <a:t>: Set </a:t>
            </a:r>
            <a:r>
              <a:rPr lang="de-DE" dirty="0" err="1"/>
              <a:t>min_samples_leaf</a:t>
            </a:r>
            <a:r>
              <a:rPr lang="de-DE" dirty="0"/>
              <a:t> "high"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, 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pre-partitions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roughly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intensive /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.</a:t>
            </a:r>
          </a:p>
          <a:p>
            <a:r>
              <a:rPr lang="de-DE" dirty="0"/>
              <a:t>High </a:t>
            </a:r>
            <a:r>
              <a:rPr lang="de-DE" dirty="0" err="1"/>
              <a:t>explainability</a:t>
            </a:r>
            <a:r>
              <a:rPr lang="de-DE" dirty="0"/>
              <a:t>.</a:t>
            </a:r>
          </a:p>
          <a:p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ensembling</a:t>
            </a:r>
            <a:r>
              <a:rPr lang="de-DE" dirty="0"/>
              <a:t> / </a:t>
            </a:r>
            <a:r>
              <a:rPr lang="de-DE" dirty="0" err="1"/>
              <a:t>boosting</a:t>
            </a:r>
            <a:r>
              <a:rPr lang="de-D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" y="1"/>
            <a:ext cx="4338131" cy="45525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12</a:t>
            </a:fld>
            <a:endParaRPr lang="en" sz="1000" dirty="0">
              <a:solidFill>
                <a:schemeClr val="dk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630" y="2198450"/>
            <a:ext cx="4779523" cy="2354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66781" y="346421"/>
            <a:ext cx="193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Pruning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93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Easy to interpret</a:t>
            </a:r>
          </a:p>
          <a:p>
            <a:r>
              <a:rPr lang="en-US" dirty="0" smtClean="0"/>
              <a:t>Handle mixed discrete &amp; continuous input, robust to monotone transformations</a:t>
            </a:r>
          </a:p>
          <a:p>
            <a:r>
              <a:rPr lang="en-US" dirty="0" smtClean="0"/>
              <a:t>Automatic variable selection</a:t>
            </a:r>
          </a:p>
          <a:p>
            <a:r>
              <a:rPr lang="en-US" dirty="0" smtClean="0"/>
              <a:t>Robust to outliers</a:t>
            </a:r>
          </a:p>
          <a:p>
            <a:r>
              <a:rPr lang="en-US" dirty="0" smtClean="0"/>
              <a:t>Scales well to large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Overfitting deluxe (high variance estimators)</a:t>
            </a:r>
          </a:p>
          <a:p>
            <a:r>
              <a:rPr lang="en-US" dirty="0" smtClean="0"/>
              <a:t>Not useful for online learning (unstable to data changes)</a:t>
            </a:r>
          </a:p>
          <a:p>
            <a:r>
              <a:rPr lang="en-US" dirty="0" smtClean="0"/>
              <a:t>Often weaker compared to other models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13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Ensembles, Bagging, Independence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14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Ensemble</a:t>
            </a:r>
            <a:r>
              <a:rPr lang="en-US" dirty="0" smtClean="0"/>
              <a:t> of decision trees.</a:t>
            </a:r>
          </a:p>
          <a:p>
            <a:r>
              <a:rPr lang="en-US" b="1" dirty="0" smtClean="0"/>
              <a:t>Bagging</a:t>
            </a:r>
            <a:r>
              <a:rPr lang="en-US" dirty="0" smtClean="0"/>
              <a:t> used to fit the trees.</a:t>
            </a:r>
          </a:p>
          <a:p>
            <a:r>
              <a:rPr lang="en-US" b="1" dirty="0" smtClean="0"/>
              <a:t>Random Subspace </a:t>
            </a:r>
            <a:r>
              <a:rPr lang="en-US" dirty="0" smtClean="0"/>
              <a:t>training on a feature subset.</a:t>
            </a:r>
          </a:p>
          <a:p>
            <a:r>
              <a:rPr lang="en-US" b="1" dirty="0" smtClean="0"/>
              <a:t>Independence</a:t>
            </a:r>
            <a:r>
              <a:rPr lang="en-US" dirty="0"/>
              <a:t> </a:t>
            </a:r>
            <a:r>
              <a:rPr lang="en-US" dirty="0" smtClean="0"/>
              <a:t>of the training process of each tree.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15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Having K classifiers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 smtClean="0"/>
                  <a:t> the ensemble classifier C predicts the class that is the majority vote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dirty="0">
                        <a:latin typeface="Cambria Math" charset="0"/>
                      </a:rPr>
                      <m:t>C</m:t>
                    </m:r>
                    <m:d>
                      <m:dPr>
                        <m:ctrlPr>
                          <a:rPr lang="de-DE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dirty="0" smtClean="0">
                            <a:latin typeface="Cambria Math" charset="0"/>
                          </a:rPr>
                          <m:t>x</m:t>
                        </m:r>
                      </m:e>
                    </m:d>
                    <m:r>
                      <a:rPr lang="de-DE" b="0" i="0" dirty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charset="0"/>
                          </a:rPr>
                          <m:t>𝑎𝑟𝑔𝑚𝑎𝑥</m:t>
                        </m:r>
                      </m:e>
                      <m:sub>
                        <m:r>
                          <a:rPr lang="de-DE" b="0" i="1" dirty="0" smtClean="0">
                            <a:latin typeface="Cambria Math" charset="0"/>
                          </a:rPr>
                          <m:t>𝑐</m:t>
                        </m:r>
                      </m:sub>
                    </m:sSub>
                    <m:d>
                      <m:dPr>
                        <m:endChr m:val="|"/>
                        <m:ctrlPr>
                          <a:rPr lang="de-DE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charset="0"/>
                          </a:rPr>
                          <m:t>#</m:t>
                        </m:r>
                        <m:r>
                          <a:rPr lang="de-DE" b="0" i="1" dirty="0" smtClean="0">
                            <a:latin typeface="Cambria Math" charset="0"/>
                          </a:rPr>
                          <m:t>𝑘</m:t>
                        </m:r>
                        <m:r>
                          <a:rPr lang="de-DE" b="0" i="1" dirty="0" smtClean="0">
                            <a:latin typeface="Cambria Math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r>
                      <a:rPr lang="de-DE" b="0" i="1" smtClean="0">
                        <a:latin typeface="Cambria Math" charset="0"/>
                      </a:rPr>
                      <m:t>𝑐</m:t>
                    </m:r>
                    <m:r>
                      <a:rPr lang="de-DE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de-DE" b="0" dirty="0" smtClean="0"/>
              </a:p>
              <a:p>
                <a:r>
                  <a:rPr lang="en-US" dirty="0" smtClean="0"/>
                  <a:t>Accordingly for </a:t>
                </a:r>
                <a:r>
                  <a:rPr lang="en-US" dirty="0" err="1" smtClean="0"/>
                  <a:t>regressors</a:t>
                </a:r>
                <a:r>
                  <a:rPr lang="en-US" dirty="0" smtClean="0"/>
                  <a:t> the average is taken,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dirty="0">
                        <a:latin typeface="Cambria Math" charset="0"/>
                      </a:rPr>
                      <m:t>C</m:t>
                    </m:r>
                    <m:d>
                      <m:dPr>
                        <m:ctrlPr>
                          <a:rPr lang="de-DE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dirty="0">
                            <a:latin typeface="Cambria Math" charset="0"/>
                          </a:rPr>
                          <m:t>x</m:t>
                        </m:r>
                      </m:e>
                    </m:d>
                    <m:r>
                      <a:rPr lang="de-DE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de-DE" b="0" i="1" dirty="0" smtClean="0">
                            <a:latin typeface="Cambria Math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dirty="0" smtClean="0">
                            <a:latin typeface="Cambria Math" charset="0"/>
                          </a:rPr>
                          <m:t>𝑘</m:t>
                        </m:r>
                        <m:r>
                          <a:rPr lang="de-DE" b="0" i="1" dirty="0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de-DE" b="0" i="1" dirty="0" smtClean="0">
                            <a:latin typeface="Cambria Math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b="0" i="1" smtClean="0">
                            <a:latin typeface="Cambria Math" charset="0"/>
                          </a:rPr>
                          <m:t>(</m:t>
                        </m:r>
                      </m:e>
                    </m:nary>
                    <m:r>
                      <a:rPr lang="de-DE" b="0" i="1" dirty="0" smtClean="0">
                        <a:latin typeface="Cambria Math" charset="0"/>
                      </a:rPr>
                      <m:t>𝑥</m:t>
                    </m:r>
                    <m:r>
                      <a:rPr lang="de-DE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16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3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 (Bootstrap Aggregation)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of bagging is to fit a model on only a subset B of the training data D, the </a:t>
            </a:r>
            <a:r>
              <a:rPr lang="en-US" b="1" dirty="0" smtClean="0"/>
              <a:t>bag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combined with </a:t>
            </a:r>
            <a:r>
              <a:rPr lang="en-US" dirty="0" err="1" smtClean="0"/>
              <a:t>ensembling</a:t>
            </a:r>
            <a:r>
              <a:rPr lang="en-US" dirty="0" smtClean="0"/>
              <a:t> in RFs.</a:t>
            </a:r>
          </a:p>
          <a:p>
            <a:r>
              <a:rPr lang="en-US" dirty="0" smtClean="0"/>
              <a:t>Other advantage: Can compute error metric on D </a:t>
            </a:r>
            <a:r>
              <a:rPr lang="mr-IN" dirty="0" smtClean="0"/>
              <a:t>–</a:t>
            </a:r>
            <a:r>
              <a:rPr lang="en-US" dirty="0" smtClean="0"/>
              <a:t> B, the </a:t>
            </a:r>
            <a:r>
              <a:rPr lang="en-US" i="1" dirty="0" smtClean="0"/>
              <a:t>out-of-bag error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Disadvantage: Highly </a:t>
            </a:r>
            <a:r>
              <a:rPr lang="en-US" smtClean="0"/>
              <a:t>correlated base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17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Subset /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further decorrelation only a random subset of the features can be used, this also speeds up the training process.</a:t>
            </a:r>
          </a:p>
          <a:p>
            <a:r>
              <a:rPr lang="en-US" dirty="0" smtClean="0"/>
              <a:t>In an ensemble the base models can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and should </a:t>
            </a:r>
            <a:r>
              <a:rPr lang="mr-IN" dirty="0" smtClean="0"/>
              <a:t>–</a:t>
            </a:r>
            <a:r>
              <a:rPr lang="en-US" dirty="0" smtClean="0"/>
              <a:t> be trained independently. =&gt; Parallelization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18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ExtraTrees</a:t>
            </a:r>
            <a:r>
              <a:rPr lang="en-US" dirty="0" smtClean="0"/>
              <a:t> (in </a:t>
            </a:r>
            <a:r>
              <a:rPr lang="en-US" i="1" dirty="0" err="1" smtClean="0"/>
              <a:t>sklearn.tree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sklearn.ensemble</a:t>
            </a:r>
            <a:r>
              <a:rPr lang="en-US" dirty="0" smtClean="0"/>
              <a:t>): Only a subset of features is used at </a:t>
            </a:r>
            <a:r>
              <a:rPr lang="en-US" i="1" dirty="0" smtClean="0"/>
              <a:t>each</a:t>
            </a:r>
            <a:r>
              <a:rPr lang="en-US" dirty="0" smtClean="0"/>
              <a:t> node split.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19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2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8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20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Boosting: Using a weak base classifier by building a strong one by </a:t>
                </a:r>
                <a:r>
                  <a:rPr lang="en-US" dirty="0" err="1" smtClean="0"/>
                  <a:t>ensembling</a:t>
                </a:r>
                <a:r>
                  <a:rPr lang="en-US" dirty="0" smtClean="0"/>
                  <a:t> successively.</a:t>
                </a:r>
              </a:p>
              <a:p>
                <a:r>
                  <a:rPr lang="en-US" dirty="0" smtClean="0"/>
                  <a:t>Example: </a:t>
                </a:r>
                <a:r>
                  <a:rPr lang="en-US" dirty="0" err="1" smtClean="0"/>
                  <a:t>AdaBoost</a:t>
                </a:r>
                <a:r>
                  <a:rPr lang="en-US" dirty="0" smtClean="0"/>
                  <a:t> with Decision Stumps (DTs of depth 1).</a:t>
                </a:r>
              </a:p>
              <a:p>
                <a:r>
                  <a:rPr lang="en-US" dirty="0" smtClean="0"/>
                  <a:t>On step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 smtClean="0"/>
                  <a:t> we have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and ideally want to have for each 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r>
                      <a:rPr lang="de-DE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r>
                      <a:rPr lang="de-DE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de-DE" b="0" dirty="0" smtClean="0"/>
                  <a:t/>
                </a:r>
                <a:br>
                  <a:rPr lang="de-DE" b="0" dirty="0" smtClean="0"/>
                </a:br>
                <a:r>
                  <a:rPr lang="de-DE" dirty="0"/>
                  <a:t/>
                </a:r>
                <a:br>
                  <a:rPr lang="de-DE" dirty="0"/>
                </a:br>
                <a:r>
                  <a:rPr lang="de-DE" dirty="0" smtClean="0"/>
                  <a:t>Thus </a:t>
                </a:r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optimize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r>
                      <a:rPr lang="de-DE" b="0" i="1" smtClean="0">
                        <a:latin typeface="Cambria Math" charset="0"/>
                      </a:rPr>
                      <m:t>𝑦</m:t>
                    </m:r>
                    <m:r>
                      <a:rPr lang="de-DE" b="0" i="1" smtClean="0">
                        <a:latin typeface="Cambria Math" charset="0"/>
                      </a:rPr>
                      <m:t> −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b="0" dirty="0" smtClean="0"/>
                  <a:t>. This </a:t>
                </a:r>
                <a:r>
                  <a:rPr lang="de-DE" b="0" dirty="0" err="1" smtClean="0"/>
                  <a:t>is</a:t>
                </a:r>
                <a:r>
                  <a:rPr lang="de-DE" b="0" dirty="0" smtClean="0"/>
                  <a:t> </a:t>
                </a:r>
                <a:r>
                  <a:rPr lang="de-DE" b="0" i="1" dirty="0" smtClean="0"/>
                  <a:t>Gradient </a:t>
                </a:r>
                <a:r>
                  <a:rPr lang="de-DE" b="0" i="1" dirty="0" err="1" smtClean="0"/>
                  <a:t>Boosting</a:t>
                </a:r>
                <a:r>
                  <a:rPr lang="de-DE" b="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21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8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3</a:t>
            </a:fld>
            <a:endParaRPr lang="en" sz="1000" dirty="0">
              <a:solidFill>
                <a:schemeClr val="dk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1080851"/>
            <a:ext cx="78359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tree in which inner nodes split the data into two branches and terminal leafs contain a result.</a:t>
            </a:r>
          </a:p>
          <a:p>
            <a:r>
              <a:rPr lang="en-US" dirty="0" smtClean="0"/>
              <a:t>Split is taken to be the one that carries “maximal” information gain.</a:t>
            </a:r>
          </a:p>
          <a:p>
            <a:r>
              <a:rPr lang="en-US" dirty="0"/>
              <a:t>M</a:t>
            </a:r>
            <a:r>
              <a:rPr lang="en-US" dirty="0" smtClean="0"/>
              <a:t>easured in </a:t>
            </a:r>
            <a:r>
              <a:rPr lang="en-US" i="1" dirty="0" smtClean="0"/>
              <a:t>entropy</a:t>
            </a:r>
            <a:r>
              <a:rPr lang="en-US" dirty="0" smtClean="0"/>
              <a:t> or </a:t>
            </a:r>
            <a:r>
              <a:rPr lang="en-US" i="1" dirty="0" err="1" smtClean="0"/>
              <a:t>gini</a:t>
            </a:r>
            <a:r>
              <a:rPr lang="en-US" i="1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4</a:t>
            </a:fld>
            <a:endParaRPr lang="en" sz="1000" dirty="0">
              <a:solidFill>
                <a:schemeClr val="dk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46" y="2470826"/>
            <a:ext cx="4679004" cy="22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</a:t>
            </a:r>
            <a:r>
              <a:rPr lang="en-US" dirty="0" err="1" smtClean="0"/>
              <a:t>Criterias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proposed split, given K classes, a leaf would have a sample distribution by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Entropy: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b="0" i="1" smtClean="0">
                        <a:latin typeface="Cambria Math" charset="0"/>
                      </a:rPr>
                      <m:t>.</m:t>
                    </m:r>
                  </m:oMath>
                </a14:m>
                <a:r>
                  <a:rPr lang="en-US" dirty="0" smtClean="0"/>
                  <a:t> Minimizing this is maximizing the information gain.</a:t>
                </a:r>
              </a:p>
              <a:p>
                <a:r>
                  <a:rPr lang="en-US" dirty="0" smtClean="0"/>
                  <a:t>Gini: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i="1">
                            <a:latin typeface="Cambria Math" charset="0"/>
                          </a:rPr>
                          <m:t>𝑘</m:t>
                        </m:r>
                        <m:r>
                          <a:rPr lang="de-DE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de-DE" i="1">
                            <a:latin typeface="Cambria Math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  <m: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r>
                  <a:rPr lang="en-US" dirty="0" smtClean="0"/>
                  <a:t> This is the expected error rate.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5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8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6</a:t>
            </a:fld>
            <a:endParaRPr lang="en" sz="1000" dirty="0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32" y="756811"/>
            <a:ext cx="4546600" cy="301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9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016"/>
            <a:ext cx="5455262" cy="168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8949"/>
            <a:ext cx="5914417" cy="2287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0" y="1268016"/>
            <a:ext cx="4010144" cy="12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 smtClean="0"/>
              <a:t>Trees</a:t>
            </a:r>
            <a:r>
              <a:rPr lang="de-DE" dirty="0" smtClean="0"/>
              <a:t> - </a:t>
            </a:r>
            <a:r>
              <a:rPr lang="de-DE" dirty="0" err="1" smtClean="0"/>
              <a:t>Algorithms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smtClean="0"/>
              <a:t>CART (</a:t>
            </a:r>
            <a:r>
              <a:rPr lang="de-DE" dirty="0" err="1" smtClean="0"/>
              <a:t>Breiman</a:t>
            </a:r>
            <a:r>
              <a:rPr lang="de-DE" dirty="0" smtClean="0"/>
              <a:t>, 1984) </a:t>
            </a:r>
            <a:r>
              <a:rPr lang="de-DE" dirty="0" err="1" smtClean="0"/>
              <a:t>or</a:t>
            </a:r>
            <a:r>
              <a:rPr lang="de-DE" dirty="0" smtClean="0"/>
              <a:t> C4.5/ID3 (</a:t>
            </a:r>
            <a:r>
              <a:rPr lang="de-DE" dirty="0" err="1" smtClean="0"/>
              <a:t>Quinlan</a:t>
            </a:r>
            <a:r>
              <a:rPr lang="de-DE" dirty="0" smtClean="0"/>
              <a:t>, 1993/1986).</a:t>
            </a:r>
          </a:p>
          <a:p>
            <a:r>
              <a:rPr lang="de-DE" dirty="0" smtClean="0"/>
              <a:t>Optimal Split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NP-</a:t>
            </a:r>
            <a:r>
              <a:rPr lang="de-DE" dirty="0" err="1" smtClean="0"/>
              <a:t>complete</a:t>
            </a:r>
            <a:r>
              <a:rPr lang="de-DE" dirty="0" smtClean="0"/>
              <a:t>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622" y="2850203"/>
            <a:ext cx="4063726" cy="178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2A28589-4D90-DF44-86B2-2F5DE9B12064}" vid="{D57686A0-C4F7-6E42-A9CA-C09B07653CB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dsr_design_2018</Template>
  <TotalTime>1</TotalTime>
  <Words>702</Words>
  <Application>Microsoft Macintosh PowerPoint</Application>
  <PresentationFormat>On-screen Show (16:9)</PresentationFormat>
  <Paragraphs>88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Cambria Math</vt:lpstr>
      <vt:lpstr>Helvetica</vt:lpstr>
      <vt:lpstr>Source Sans Pro</vt:lpstr>
      <vt:lpstr>Verdana</vt:lpstr>
      <vt:lpstr>Wingdings</vt:lpstr>
      <vt:lpstr>Office Theme</vt:lpstr>
      <vt:lpstr>Random Forests</vt:lpstr>
      <vt:lpstr>Decision Trees</vt:lpstr>
      <vt:lpstr>PowerPoint Presentation</vt:lpstr>
      <vt:lpstr>Basic Idea</vt:lpstr>
      <vt:lpstr>Split Criterias</vt:lpstr>
      <vt:lpstr>PowerPoint Presentation</vt:lpstr>
      <vt:lpstr>Example</vt:lpstr>
      <vt:lpstr>Example</vt:lpstr>
      <vt:lpstr>Decision Trees - Algorithms</vt:lpstr>
      <vt:lpstr>Decision Trees II</vt:lpstr>
      <vt:lpstr>Decision Tree III</vt:lpstr>
      <vt:lpstr>Pruning</vt:lpstr>
      <vt:lpstr>CART models</vt:lpstr>
      <vt:lpstr>Random Forests</vt:lpstr>
      <vt:lpstr>Random Forests</vt:lpstr>
      <vt:lpstr>Ensemble</vt:lpstr>
      <vt:lpstr>Bagging (Bootstrap Aggregation)</vt:lpstr>
      <vt:lpstr>Random Subset / Independence</vt:lpstr>
      <vt:lpstr>Variants</vt:lpstr>
      <vt:lpstr>Boosting</vt:lpstr>
      <vt:lpstr>Boosting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Forests</dc:title>
  <dc:creator>Gerrit Gruben</dc:creator>
  <cp:lastModifiedBy>Gerrit Gruben</cp:lastModifiedBy>
  <cp:revision>1</cp:revision>
  <dcterms:created xsi:type="dcterms:W3CDTF">2018-01-19T07:28:51Z</dcterms:created>
  <dcterms:modified xsi:type="dcterms:W3CDTF">2018-01-19T07:30:02Z</dcterms:modified>
</cp:coreProperties>
</file>