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29"/>
  </p:notesMasterIdLst>
  <p:sldIdLst>
    <p:sldId id="319" r:id="rId6"/>
    <p:sldId id="259" r:id="rId7"/>
    <p:sldId id="323" r:id="rId8"/>
    <p:sldId id="287" r:id="rId9"/>
    <p:sldId id="320" r:id="rId10"/>
    <p:sldId id="321" r:id="rId11"/>
    <p:sldId id="322" r:id="rId12"/>
    <p:sldId id="289" r:id="rId13"/>
    <p:sldId id="330" r:id="rId14"/>
    <p:sldId id="331" r:id="rId15"/>
    <p:sldId id="332" r:id="rId16"/>
    <p:sldId id="333" r:id="rId17"/>
    <p:sldId id="334" r:id="rId18"/>
    <p:sldId id="315" r:id="rId19"/>
    <p:sldId id="256" r:id="rId20"/>
    <p:sldId id="257" r:id="rId21"/>
    <p:sldId id="258" r:id="rId22"/>
    <p:sldId id="316" r:id="rId23"/>
    <p:sldId id="260" r:id="rId24"/>
    <p:sldId id="314" r:id="rId25"/>
    <p:sldId id="318" r:id="rId26"/>
    <p:sldId id="335" r:id="rId27"/>
    <p:sldId id="33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C5"/>
    <a:srgbClr val="66B3C2"/>
    <a:srgbClr val="BCE4D8"/>
    <a:srgbClr val="F2F2F2"/>
    <a:srgbClr val="1F497D"/>
    <a:srgbClr val="2C598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 autoAdjust="0"/>
    <p:restoredTop sz="96707" autoAdjust="0"/>
  </p:normalViewPr>
  <p:slideViewPr>
    <p:cSldViewPr snapToGrid="0">
      <p:cViewPr varScale="1">
        <p:scale>
          <a:sx n="120" d="100"/>
          <a:sy n="120" d="100"/>
        </p:scale>
        <p:origin x="3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CAD03-D0DC-4952-80A5-C13FB6760BB3}" type="doc">
      <dgm:prSet loTypeId="urn:microsoft.com/office/officeart/2005/8/layout/cycle6#1" loCatId="cycl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5C7B113-0706-4800-909C-7961D0A373DC}">
      <dgm:prSet/>
      <dgm:spPr/>
      <dgm:t>
        <a:bodyPr/>
        <a:lstStyle/>
        <a:p>
          <a:r>
            <a:rPr lang="en-US" altLang="en-US"/>
            <a:t>Occupancy</a:t>
          </a:r>
          <a:endParaRPr lang="zh-CN" altLang="en-US"/>
        </a:p>
      </dgm:t>
    </dgm:pt>
    <dgm:pt modelId="{AB74DD3C-8114-4213-BA59-D64B1C0307BC}" type="parTrans" cxnId="{C61A63D2-80C8-4AF7-9DE9-CC402FA97975}">
      <dgm:prSet/>
      <dgm:spPr/>
      <dgm:t>
        <a:bodyPr/>
        <a:lstStyle/>
        <a:p>
          <a:endParaRPr lang="zh-CN" altLang="en-US"/>
        </a:p>
      </dgm:t>
    </dgm:pt>
    <dgm:pt modelId="{3F512DB5-3AFD-410A-AB38-019A72367C0D}" type="sibTrans" cxnId="{C61A63D2-80C8-4AF7-9DE9-CC402FA97975}">
      <dgm:prSet/>
      <dgm:spPr/>
      <dgm:t>
        <a:bodyPr/>
        <a:lstStyle/>
        <a:p>
          <a:endParaRPr lang="zh-CN" altLang="en-US"/>
        </a:p>
      </dgm:t>
    </dgm:pt>
    <dgm:pt modelId="{6D46CDB3-483E-4EB3-B1CE-660CD4F32BBC}">
      <dgm:prSet/>
      <dgm:spPr/>
      <dgm:t>
        <a:bodyPr/>
        <a:lstStyle/>
        <a:p>
          <a:r>
            <a:rPr lang="en-US" altLang="en-US"/>
            <a:t>Average Daily Rate</a:t>
          </a:r>
          <a:endParaRPr lang="zh-CN" altLang="en-US"/>
        </a:p>
      </dgm:t>
    </dgm:pt>
    <dgm:pt modelId="{30225510-9C88-4403-B4EA-FD76A8FEA814}" type="parTrans" cxnId="{5E4AEF0B-ED44-4425-85C9-F781D1BDAF1B}">
      <dgm:prSet/>
      <dgm:spPr/>
      <dgm:t>
        <a:bodyPr/>
        <a:lstStyle/>
        <a:p>
          <a:endParaRPr lang="zh-CN" altLang="en-US"/>
        </a:p>
      </dgm:t>
    </dgm:pt>
    <dgm:pt modelId="{07456FEF-73D4-44D8-8048-928AA677E5A8}" type="sibTrans" cxnId="{5E4AEF0B-ED44-4425-85C9-F781D1BDAF1B}">
      <dgm:prSet/>
      <dgm:spPr/>
      <dgm:t>
        <a:bodyPr/>
        <a:lstStyle/>
        <a:p>
          <a:endParaRPr lang="zh-CN" altLang="en-US"/>
        </a:p>
      </dgm:t>
    </dgm:pt>
    <dgm:pt modelId="{3B8FE7E8-498B-4D43-9110-50920F14B096}">
      <dgm:prSet/>
      <dgm:spPr/>
      <dgm:t>
        <a:bodyPr/>
        <a:lstStyle/>
        <a:p>
          <a:r>
            <a:rPr lang="en-US" altLang="en-US" dirty="0"/>
            <a:t>Revenue Per Available Room</a:t>
          </a:r>
          <a:endParaRPr lang="zh-CN" altLang="en-US" dirty="0"/>
        </a:p>
      </dgm:t>
    </dgm:pt>
    <dgm:pt modelId="{F47501DE-CD6C-419C-8354-281120B090C5}" type="parTrans" cxnId="{B25197D3-D738-470B-8F2E-AC7E5674D007}">
      <dgm:prSet/>
      <dgm:spPr/>
      <dgm:t>
        <a:bodyPr/>
        <a:lstStyle/>
        <a:p>
          <a:endParaRPr lang="zh-CN" altLang="en-US"/>
        </a:p>
      </dgm:t>
    </dgm:pt>
    <dgm:pt modelId="{80AB1ABB-3FA9-4034-8E15-FFF4E39A32E9}" type="sibTrans" cxnId="{B25197D3-D738-470B-8F2E-AC7E5674D007}">
      <dgm:prSet/>
      <dgm:spPr/>
      <dgm:t>
        <a:bodyPr/>
        <a:lstStyle/>
        <a:p>
          <a:endParaRPr lang="zh-CN" altLang="en-US"/>
        </a:p>
      </dgm:t>
    </dgm:pt>
    <dgm:pt modelId="{CB7E240E-F71A-4E55-9B0E-180E06D5E071}" type="pres">
      <dgm:prSet presAssocID="{1BECAD03-D0DC-4952-80A5-C13FB6760BB3}" presName="cycle" presStyleCnt="0">
        <dgm:presLayoutVars>
          <dgm:dir/>
          <dgm:resizeHandles val="exact"/>
        </dgm:presLayoutVars>
      </dgm:prSet>
      <dgm:spPr/>
    </dgm:pt>
    <dgm:pt modelId="{5B0B118E-BF97-46F8-A4EC-BDE3DF38BD25}" type="pres">
      <dgm:prSet presAssocID="{3B8FE7E8-498B-4D43-9110-50920F14B096}" presName="node" presStyleLbl="node1" presStyleIdx="0" presStyleCnt="3">
        <dgm:presLayoutVars>
          <dgm:bulletEnabled val="1"/>
        </dgm:presLayoutVars>
      </dgm:prSet>
      <dgm:spPr/>
    </dgm:pt>
    <dgm:pt modelId="{16C602EF-A07A-4736-919D-3C65E2E74B09}" type="pres">
      <dgm:prSet presAssocID="{3B8FE7E8-498B-4D43-9110-50920F14B096}" presName="spNode" presStyleCnt="0"/>
      <dgm:spPr/>
    </dgm:pt>
    <dgm:pt modelId="{E81B13BB-0DE1-431E-9D17-8AE0B8156D9E}" type="pres">
      <dgm:prSet presAssocID="{80AB1ABB-3FA9-4034-8E15-FFF4E39A32E9}" presName="sibTrans" presStyleLbl="sibTrans1D1" presStyleIdx="0" presStyleCnt="3"/>
      <dgm:spPr/>
    </dgm:pt>
    <dgm:pt modelId="{10F83AE9-C0D9-45BB-B10D-2284C0CBAB5A}" type="pres">
      <dgm:prSet presAssocID="{55C7B113-0706-4800-909C-7961D0A373DC}" presName="node" presStyleLbl="node1" presStyleIdx="1" presStyleCnt="3">
        <dgm:presLayoutVars>
          <dgm:bulletEnabled val="1"/>
        </dgm:presLayoutVars>
      </dgm:prSet>
      <dgm:spPr/>
    </dgm:pt>
    <dgm:pt modelId="{D0F460F5-3CA6-4F18-B8BB-782DFC984403}" type="pres">
      <dgm:prSet presAssocID="{55C7B113-0706-4800-909C-7961D0A373DC}" presName="spNode" presStyleCnt="0"/>
      <dgm:spPr/>
    </dgm:pt>
    <dgm:pt modelId="{6342E57C-468D-455D-93B6-19950F46450C}" type="pres">
      <dgm:prSet presAssocID="{3F512DB5-3AFD-410A-AB38-019A72367C0D}" presName="sibTrans" presStyleLbl="sibTrans1D1" presStyleIdx="1" presStyleCnt="3"/>
      <dgm:spPr/>
    </dgm:pt>
    <dgm:pt modelId="{5638E9DC-3D89-436C-8245-35E6182BC821}" type="pres">
      <dgm:prSet presAssocID="{6D46CDB3-483E-4EB3-B1CE-660CD4F32BBC}" presName="node" presStyleLbl="node1" presStyleIdx="2" presStyleCnt="3">
        <dgm:presLayoutVars>
          <dgm:bulletEnabled val="1"/>
        </dgm:presLayoutVars>
      </dgm:prSet>
      <dgm:spPr/>
    </dgm:pt>
    <dgm:pt modelId="{91449819-3ED1-42AC-82C9-3805A0B83B3E}" type="pres">
      <dgm:prSet presAssocID="{6D46CDB3-483E-4EB3-B1CE-660CD4F32BBC}" presName="spNode" presStyleCnt="0"/>
      <dgm:spPr/>
    </dgm:pt>
    <dgm:pt modelId="{75C84CF1-ABE7-494F-8CD6-F1D98FCC1878}" type="pres">
      <dgm:prSet presAssocID="{07456FEF-73D4-44D8-8048-928AA677E5A8}" presName="sibTrans" presStyleLbl="sibTrans1D1" presStyleIdx="2" presStyleCnt="3"/>
      <dgm:spPr/>
    </dgm:pt>
  </dgm:ptLst>
  <dgm:cxnLst>
    <dgm:cxn modelId="{7ACAE409-6DF0-485C-ABD4-2F362BEC722A}" type="presOf" srcId="{1BECAD03-D0DC-4952-80A5-C13FB6760BB3}" destId="{CB7E240E-F71A-4E55-9B0E-180E06D5E071}" srcOrd="0" destOrd="0" presId="urn:microsoft.com/office/officeart/2005/8/layout/cycle6#1"/>
    <dgm:cxn modelId="{5E4AEF0B-ED44-4425-85C9-F781D1BDAF1B}" srcId="{1BECAD03-D0DC-4952-80A5-C13FB6760BB3}" destId="{6D46CDB3-483E-4EB3-B1CE-660CD4F32BBC}" srcOrd="2" destOrd="0" parTransId="{30225510-9C88-4403-B4EA-FD76A8FEA814}" sibTransId="{07456FEF-73D4-44D8-8048-928AA677E5A8}"/>
    <dgm:cxn modelId="{D0895142-18AA-4663-9399-E44AEC0D679B}" type="presOf" srcId="{07456FEF-73D4-44D8-8048-928AA677E5A8}" destId="{75C84CF1-ABE7-494F-8CD6-F1D98FCC1878}" srcOrd="0" destOrd="0" presId="urn:microsoft.com/office/officeart/2005/8/layout/cycle6#1"/>
    <dgm:cxn modelId="{6C2CFF67-5979-4877-99F8-1F00743F45E1}" type="presOf" srcId="{3B8FE7E8-498B-4D43-9110-50920F14B096}" destId="{5B0B118E-BF97-46F8-A4EC-BDE3DF38BD25}" srcOrd="0" destOrd="0" presId="urn:microsoft.com/office/officeart/2005/8/layout/cycle6#1"/>
    <dgm:cxn modelId="{0ECF0150-6B01-4CD4-A1CB-491AAE708BF6}" type="presOf" srcId="{3F512DB5-3AFD-410A-AB38-019A72367C0D}" destId="{6342E57C-468D-455D-93B6-19950F46450C}" srcOrd="0" destOrd="0" presId="urn:microsoft.com/office/officeart/2005/8/layout/cycle6#1"/>
    <dgm:cxn modelId="{3ACB4E92-85B5-4557-8E4C-6591D79895B8}" type="presOf" srcId="{55C7B113-0706-4800-909C-7961D0A373DC}" destId="{10F83AE9-C0D9-45BB-B10D-2284C0CBAB5A}" srcOrd="0" destOrd="0" presId="urn:microsoft.com/office/officeart/2005/8/layout/cycle6#1"/>
    <dgm:cxn modelId="{0FE0B1B0-E713-4784-A98A-0AC3ACB0F0EB}" type="presOf" srcId="{80AB1ABB-3FA9-4034-8E15-FFF4E39A32E9}" destId="{E81B13BB-0DE1-431E-9D17-8AE0B8156D9E}" srcOrd="0" destOrd="0" presId="urn:microsoft.com/office/officeart/2005/8/layout/cycle6#1"/>
    <dgm:cxn modelId="{C61A63D2-80C8-4AF7-9DE9-CC402FA97975}" srcId="{1BECAD03-D0DC-4952-80A5-C13FB6760BB3}" destId="{55C7B113-0706-4800-909C-7961D0A373DC}" srcOrd="1" destOrd="0" parTransId="{AB74DD3C-8114-4213-BA59-D64B1C0307BC}" sibTransId="{3F512DB5-3AFD-410A-AB38-019A72367C0D}"/>
    <dgm:cxn modelId="{B25197D3-D738-470B-8F2E-AC7E5674D007}" srcId="{1BECAD03-D0DC-4952-80A5-C13FB6760BB3}" destId="{3B8FE7E8-498B-4D43-9110-50920F14B096}" srcOrd="0" destOrd="0" parTransId="{F47501DE-CD6C-419C-8354-281120B090C5}" sibTransId="{80AB1ABB-3FA9-4034-8E15-FFF4E39A32E9}"/>
    <dgm:cxn modelId="{4D7F3CD8-28BE-4F6B-8C30-7E637ED3A72E}" type="presOf" srcId="{6D46CDB3-483E-4EB3-B1CE-660CD4F32BBC}" destId="{5638E9DC-3D89-436C-8245-35E6182BC821}" srcOrd="0" destOrd="0" presId="urn:microsoft.com/office/officeart/2005/8/layout/cycle6#1"/>
    <dgm:cxn modelId="{4755D6D2-3A8A-49A5-8379-975EACCE56F2}" type="presParOf" srcId="{CB7E240E-F71A-4E55-9B0E-180E06D5E071}" destId="{5B0B118E-BF97-46F8-A4EC-BDE3DF38BD25}" srcOrd="0" destOrd="0" presId="urn:microsoft.com/office/officeart/2005/8/layout/cycle6#1"/>
    <dgm:cxn modelId="{F6615E92-9A05-4283-8145-456486F40254}" type="presParOf" srcId="{CB7E240E-F71A-4E55-9B0E-180E06D5E071}" destId="{16C602EF-A07A-4736-919D-3C65E2E74B09}" srcOrd="1" destOrd="0" presId="urn:microsoft.com/office/officeart/2005/8/layout/cycle6#1"/>
    <dgm:cxn modelId="{D8ACEF2E-F7F9-46D1-B6F5-B892B3D0A742}" type="presParOf" srcId="{CB7E240E-F71A-4E55-9B0E-180E06D5E071}" destId="{E81B13BB-0DE1-431E-9D17-8AE0B8156D9E}" srcOrd="2" destOrd="0" presId="urn:microsoft.com/office/officeart/2005/8/layout/cycle6#1"/>
    <dgm:cxn modelId="{8647C6EB-EB5C-4CFC-9FEA-6444AD082151}" type="presParOf" srcId="{CB7E240E-F71A-4E55-9B0E-180E06D5E071}" destId="{10F83AE9-C0D9-45BB-B10D-2284C0CBAB5A}" srcOrd="3" destOrd="0" presId="urn:microsoft.com/office/officeart/2005/8/layout/cycle6#1"/>
    <dgm:cxn modelId="{E9BAC04D-AF2C-41B3-868E-0C832AE39F03}" type="presParOf" srcId="{CB7E240E-F71A-4E55-9B0E-180E06D5E071}" destId="{D0F460F5-3CA6-4F18-B8BB-782DFC984403}" srcOrd="4" destOrd="0" presId="urn:microsoft.com/office/officeart/2005/8/layout/cycle6#1"/>
    <dgm:cxn modelId="{6AB05875-0E30-49C6-A79F-EA743AE7B69E}" type="presParOf" srcId="{CB7E240E-F71A-4E55-9B0E-180E06D5E071}" destId="{6342E57C-468D-455D-93B6-19950F46450C}" srcOrd="5" destOrd="0" presId="urn:microsoft.com/office/officeart/2005/8/layout/cycle6#1"/>
    <dgm:cxn modelId="{BBF5C17C-67E0-4C48-B37F-8153A7212347}" type="presParOf" srcId="{CB7E240E-F71A-4E55-9B0E-180E06D5E071}" destId="{5638E9DC-3D89-436C-8245-35E6182BC821}" srcOrd="6" destOrd="0" presId="urn:microsoft.com/office/officeart/2005/8/layout/cycle6#1"/>
    <dgm:cxn modelId="{9E1261B6-D7D1-4DBE-82D8-6C5CFB3FF1A1}" type="presParOf" srcId="{CB7E240E-F71A-4E55-9B0E-180E06D5E071}" destId="{91449819-3ED1-42AC-82C9-3805A0B83B3E}" srcOrd="7" destOrd="0" presId="urn:microsoft.com/office/officeart/2005/8/layout/cycle6#1"/>
    <dgm:cxn modelId="{B26D1F74-8F67-4FE2-8423-9B9075E9DBEB}" type="presParOf" srcId="{CB7E240E-F71A-4E55-9B0E-180E06D5E071}" destId="{75C84CF1-ABE7-494F-8CD6-F1D98FCC1878}" srcOrd="8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B118E-BF97-46F8-A4EC-BDE3DF38BD25}">
      <dsp:nvSpPr>
        <dsp:cNvPr id="0" name=""/>
        <dsp:cNvSpPr/>
      </dsp:nvSpPr>
      <dsp:spPr>
        <a:xfrm>
          <a:off x="3097550" y="956"/>
          <a:ext cx="2092009" cy="135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Revenue Per Available Room</a:t>
          </a:r>
          <a:endParaRPr lang="zh-CN" altLang="en-US" sz="2200" kern="1200" dirty="0"/>
        </a:p>
      </dsp:txBody>
      <dsp:txXfrm>
        <a:off x="3163930" y="67336"/>
        <a:ext cx="1959249" cy="1227046"/>
      </dsp:txXfrm>
    </dsp:sp>
    <dsp:sp modelId="{E81B13BB-0DE1-431E-9D17-8AE0B8156D9E}">
      <dsp:nvSpPr>
        <dsp:cNvPr id="0" name=""/>
        <dsp:cNvSpPr/>
      </dsp:nvSpPr>
      <dsp:spPr>
        <a:xfrm>
          <a:off x="2331171" y="680859"/>
          <a:ext cx="3624768" cy="3624768"/>
        </a:xfrm>
        <a:custGeom>
          <a:avLst/>
          <a:gdLst/>
          <a:ahLst/>
          <a:cxnLst/>
          <a:rect l="0" t="0" r="0" b="0"/>
          <a:pathLst>
            <a:path>
              <a:moveTo>
                <a:pt x="2873562" y="343153"/>
              </a:moveTo>
              <a:arcTo wR="1812384" hR="1812384" stAng="18350363" swAng="36446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3AE9-C0D9-45BB-B10D-2284C0CBAB5A}">
      <dsp:nvSpPr>
        <dsp:cNvPr id="0" name=""/>
        <dsp:cNvSpPr/>
      </dsp:nvSpPr>
      <dsp:spPr>
        <a:xfrm>
          <a:off x="4667121" y="2719532"/>
          <a:ext cx="2092009" cy="135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/>
            <a:t>Occupancy</a:t>
          </a:r>
          <a:endParaRPr lang="zh-CN" altLang="en-US" sz="2200" kern="1200"/>
        </a:p>
      </dsp:txBody>
      <dsp:txXfrm>
        <a:off x="4733501" y="2785912"/>
        <a:ext cx="1959249" cy="1227046"/>
      </dsp:txXfrm>
    </dsp:sp>
    <dsp:sp modelId="{6342E57C-468D-455D-93B6-19950F46450C}">
      <dsp:nvSpPr>
        <dsp:cNvPr id="0" name=""/>
        <dsp:cNvSpPr/>
      </dsp:nvSpPr>
      <dsp:spPr>
        <a:xfrm>
          <a:off x="2331171" y="680859"/>
          <a:ext cx="3624768" cy="3624768"/>
        </a:xfrm>
        <a:custGeom>
          <a:avLst/>
          <a:gdLst/>
          <a:ahLst/>
          <a:cxnLst/>
          <a:rect l="0" t="0" r="0" b="0"/>
          <a:pathLst>
            <a:path>
              <a:moveTo>
                <a:pt x="2673942" y="3406891"/>
              </a:moveTo>
              <a:arcTo wR="1812384" hR="1812384" stAng="3696982" swAng="34060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8E9DC-3D89-436C-8245-35E6182BC821}">
      <dsp:nvSpPr>
        <dsp:cNvPr id="0" name=""/>
        <dsp:cNvSpPr/>
      </dsp:nvSpPr>
      <dsp:spPr>
        <a:xfrm>
          <a:off x="1527979" y="2719532"/>
          <a:ext cx="2092009" cy="135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/>
            <a:t>Average Daily Rate</a:t>
          </a:r>
          <a:endParaRPr lang="zh-CN" altLang="en-US" sz="2200" kern="1200"/>
        </a:p>
      </dsp:txBody>
      <dsp:txXfrm>
        <a:off x="1594359" y="2785912"/>
        <a:ext cx="1959249" cy="1227046"/>
      </dsp:txXfrm>
    </dsp:sp>
    <dsp:sp modelId="{75C84CF1-ABE7-494F-8CD6-F1D98FCC1878}">
      <dsp:nvSpPr>
        <dsp:cNvPr id="0" name=""/>
        <dsp:cNvSpPr/>
      </dsp:nvSpPr>
      <dsp:spPr>
        <a:xfrm>
          <a:off x="2331171" y="680859"/>
          <a:ext cx="3624768" cy="3624768"/>
        </a:xfrm>
        <a:custGeom>
          <a:avLst/>
          <a:gdLst/>
          <a:ahLst/>
          <a:cxnLst/>
          <a:rect l="0" t="0" r="0" b="0"/>
          <a:pathLst>
            <a:path>
              <a:moveTo>
                <a:pt x="11949" y="2020159"/>
              </a:moveTo>
              <a:arcTo wR="1812384" hR="1812384" stAng="10405022" swAng="36446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52CE9-1E32-4954-8D25-F5D7C99DA472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19BE-5798-4CEA-B3FB-FF272E91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74208B-57F2-4C10-BA6C-D31E9D7B634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0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B8371B-E064-4AA6-B81C-23B19F0F447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8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0167-E855-4D17-BF35-432B61D5C6E4}" type="datetimeFigureOut">
              <a:rPr lang="zh-CN" altLang="en-US"/>
              <a:pPr>
                <a:defRPr/>
              </a:pPr>
              <a:t>2021/7/27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F989F-8D12-475D-9C50-23F49E8F4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28243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BE9F-35D4-46B4-B4E4-ACA44902E1CB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BB26-9DAD-4405-AB55-24B16119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9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60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fif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的截图&#10;&#10;中度可信度描述已自动生成">
            <a:extLst>
              <a:ext uri="{FF2B5EF4-FFF2-40B4-BE49-F238E27FC236}">
                <a16:creationId xmlns:a16="http://schemas.microsoft.com/office/drawing/2014/main" id="{9EBAF5ED-7509-4014-A3B8-E7A5AB7E9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11985"/>
            <a:ext cx="12198351" cy="17269985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5446911" y="4305231"/>
            <a:ext cx="59920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Deepakshi</a:t>
            </a:r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Mathur </a:t>
            </a:r>
          </a:p>
          <a:p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</a:t>
            </a:r>
            <a:r>
              <a:rPr lang="en-US" altLang="zh-CN" sz="14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Leshu</a:t>
            </a:r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</a:t>
            </a:r>
            <a:r>
              <a:rPr lang="en-US" altLang="zh-CN" sz="14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Zhengji</a:t>
            </a:r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 </a:t>
            </a:r>
            <a:r>
              <a:rPr lang="en-US" altLang="zh-CN" sz="14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Danting</a:t>
            </a:r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 Jing</a:t>
            </a:r>
            <a:endParaRPr lang="zh-CN" altLang="en-US" sz="1400" b="1" dirty="0">
              <a:solidFill>
                <a:srgbClr val="1F497D"/>
              </a:solidFill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2996905" y="5417574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rgbClr val="44546A"/>
              </a:solidFill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98" name="Freeform 6"/>
          <p:cNvSpPr>
            <a:spLocks noEditPoints="1"/>
          </p:cNvSpPr>
          <p:nvPr/>
        </p:nvSpPr>
        <p:spPr bwMode="auto">
          <a:xfrm>
            <a:off x="5175869" y="4688003"/>
            <a:ext cx="147638" cy="147638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rgbClr val="44546A"/>
              </a:solidFill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22537" y="977280"/>
            <a:ext cx="11946926" cy="25545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Factors </a:t>
            </a:r>
          </a:p>
          <a:p>
            <a:pPr algn="ctr"/>
            <a:r>
              <a:rPr lang="en-US" altLang="zh-CN" sz="4000" b="1" spc="6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Affect </a:t>
            </a:r>
          </a:p>
          <a:p>
            <a:pPr algn="ctr"/>
            <a:r>
              <a:rPr lang="en-US" altLang="zh-CN" sz="4000" b="1" spc="6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Airbnb Price</a:t>
            </a:r>
          </a:p>
          <a:p>
            <a:pPr algn="ctr"/>
            <a:r>
              <a:rPr lang="en-US" altLang="zh-CN" sz="4000" b="1" spc="6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Melbourne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292C52C-020B-4480-8700-90D25F49A706}"/>
              </a:ext>
            </a:extLst>
          </p:cNvPr>
          <p:cNvSpPr txBox="1"/>
          <p:nvPr/>
        </p:nvSpPr>
        <p:spPr>
          <a:xfrm>
            <a:off x="5589494" y="3718473"/>
            <a:ext cx="6840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——How to gain more profit in Airbnb competition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67D7B6-4C31-441C-A30B-BCF06771625A}"/>
              </a:ext>
            </a:extLst>
          </p:cNvPr>
          <p:cNvSpPr txBox="1"/>
          <p:nvPr/>
        </p:nvSpPr>
        <p:spPr>
          <a:xfrm>
            <a:off x="3845131" y="4607933"/>
            <a:ext cx="174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SWS3019_08</a:t>
            </a:r>
            <a:endParaRPr lang="zh-CN" altLang="en-US" sz="14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83" name="PA_文本框 10"/>
          <p:cNvSpPr txBox="1"/>
          <p:nvPr/>
        </p:nvSpPr>
        <p:spPr>
          <a:xfrm>
            <a:off x="1904468" y="516371"/>
            <a:ext cx="803681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Occupancy in 17 neighborhoods</a:t>
            </a:r>
          </a:p>
        </p:txBody>
      </p:sp>
      <p:sp>
        <p:nvSpPr>
          <p:cNvPr id="84" name="PA_直接连接符 12"/>
          <p:cNvSpPr/>
          <p:nvPr/>
        </p:nvSpPr>
        <p:spPr>
          <a:xfrm>
            <a:off x="1904468" y="1286698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grpSp>
        <p:nvGrpSpPr>
          <p:cNvPr id="87" name="组合 2"/>
          <p:cNvGrpSpPr/>
          <p:nvPr/>
        </p:nvGrpSpPr>
        <p:grpSpPr>
          <a:xfrm>
            <a:off x="397702" y="188705"/>
            <a:ext cx="1356786" cy="1354671"/>
            <a:chOff x="-1" y="-1"/>
            <a:chExt cx="1356785" cy="1354669"/>
          </a:xfrm>
        </p:grpSpPr>
        <p:sp>
          <p:nvSpPr>
            <p:cNvPr id="85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  <a:sym typeface="等线" panose="02010600030101010101" charset="-122"/>
              </a:endParaRPr>
            </a:p>
          </p:txBody>
        </p:sp>
        <p:sp>
          <p:nvSpPr>
            <p:cNvPr id="86" name="PA_文本框 6"/>
            <p:cNvSpPr txBox="1"/>
            <p:nvPr/>
          </p:nvSpPr>
          <p:spPr>
            <a:xfrm>
              <a:off x="149978" y="169502"/>
              <a:ext cx="1056826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时尚中黑简体"/>
                </a:rPr>
                <a:t>0</a:t>
              </a:r>
              <a:r>
                <a:rPr lang="en-US" altLang="zh-CN" kern="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时尚中黑简体"/>
              </a:endParaRPr>
            </a:p>
          </p:txBody>
        </p:sp>
      </p:grpSp>
      <p:sp>
        <p:nvSpPr>
          <p:cNvPr id="88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pic>
        <p:nvPicPr>
          <p:cNvPr id="3" name="图片 2" descr="po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95" y="1286510"/>
            <a:ext cx="7996555" cy="5570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83" name="PA_文本框 10"/>
          <p:cNvSpPr txBox="1"/>
          <p:nvPr/>
        </p:nvSpPr>
        <p:spPr>
          <a:xfrm>
            <a:off x="1904468" y="516371"/>
            <a:ext cx="342519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Typical group</a:t>
            </a:r>
          </a:p>
        </p:txBody>
      </p:sp>
      <p:sp>
        <p:nvSpPr>
          <p:cNvPr id="84" name="PA_直接连接符 12"/>
          <p:cNvSpPr/>
          <p:nvPr/>
        </p:nvSpPr>
        <p:spPr>
          <a:xfrm>
            <a:off x="1904468" y="1286698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grpSp>
        <p:nvGrpSpPr>
          <p:cNvPr id="87" name="组合 2"/>
          <p:cNvGrpSpPr/>
          <p:nvPr/>
        </p:nvGrpSpPr>
        <p:grpSpPr>
          <a:xfrm>
            <a:off x="397702" y="188705"/>
            <a:ext cx="1356786" cy="1354671"/>
            <a:chOff x="-1" y="-1"/>
            <a:chExt cx="1356785" cy="1354669"/>
          </a:xfrm>
        </p:grpSpPr>
        <p:sp>
          <p:nvSpPr>
            <p:cNvPr id="85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  <a:sym typeface="等线" panose="02010600030101010101" charset="-122"/>
              </a:endParaRPr>
            </a:p>
          </p:txBody>
        </p:sp>
        <p:sp>
          <p:nvSpPr>
            <p:cNvPr id="86" name="PA_文本框 6"/>
            <p:cNvSpPr txBox="1"/>
            <p:nvPr/>
          </p:nvSpPr>
          <p:spPr>
            <a:xfrm>
              <a:off x="149978" y="169502"/>
              <a:ext cx="1056826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时尚中黑简体"/>
                </a:rPr>
                <a:t>0</a:t>
              </a:r>
              <a:r>
                <a:rPr lang="en-US" altLang="zh-CN" kern="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时尚中黑简体"/>
              </a:endParaRPr>
            </a:p>
          </p:txBody>
        </p:sp>
      </p:grpSp>
      <p:sp>
        <p:nvSpPr>
          <p:cNvPr id="88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pic>
        <p:nvPicPr>
          <p:cNvPr id="3" name="图片 2" descr="C:\Users\李乐书ppw\Desktop\post3.pngpost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54505" y="1371600"/>
            <a:ext cx="6806565" cy="5570855"/>
          </a:xfrm>
          <a:prstGeom prst="rect">
            <a:avLst/>
          </a:prstGeom>
        </p:spPr>
      </p:pic>
      <p:cxnSp>
        <p:nvCxnSpPr>
          <p:cNvPr id="4" name="肘形连接符 3"/>
          <p:cNvCxnSpPr/>
          <p:nvPr/>
        </p:nvCxnSpPr>
        <p:spPr>
          <a:xfrm flipV="1">
            <a:off x="5704205" y="1887220"/>
            <a:ext cx="3756025" cy="720725"/>
          </a:xfrm>
          <a:prstGeom prst="bentConnector3">
            <a:avLst>
              <a:gd name="adj1" fmla="val 50008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肘形连接符 4"/>
          <p:cNvCxnSpPr/>
          <p:nvPr/>
        </p:nvCxnSpPr>
        <p:spPr>
          <a:xfrm flipV="1">
            <a:off x="7186295" y="2567305"/>
            <a:ext cx="2304415" cy="700405"/>
          </a:xfrm>
          <a:prstGeom prst="bentConnector3">
            <a:avLst>
              <a:gd name="adj1" fmla="val 50014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肘形连接符 5"/>
          <p:cNvCxnSpPr/>
          <p:nvPr/>
        </p:nvCxnSpPr>
        <p:spPr>
          <a:xfrm flipV="1">
            <a:off x="8241665" y="3247390"/>
            <a:ext cx="1228725" cy="730885"/>
          </a:xfrm>
          <a:prstGeom prst="bentConnector3">
            <a:avLst>
              <a:gd name="adj1" fmla="val 5002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PA_圆角矩形 35"/>
          <p:cNvSpPr/>
          <p:nvPr>
            <p:custDataLst>
              <p:tags r:id="rId1"/>
            </p:custDataLst>
          </p:nvPr>
        </p:nvSpPr>
        <p:spPr>
          <a:xfrm>
            <a:off x="8952230" y="1371600"/>
            <a:ext cx="3041015" cy="39554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190500" dist="127000" dir="354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Top 3 Airbnb housing ownership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83" name="PA_文本框 10"/>
          <p:cNvSpPr txBox="1"/>
          <p:nvPr/>
        </p:nvSpPr>
        <p:spPr>
          <a:xfrm>
            <a:off x="1904468" y="516371"/>
            <a:ext cx="342519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Typical group</a:t>
            </a:r>
          </a:p>
        </p:txBody>
      </p:sp>
      <p:sp>
        <p:nvSpPr>
          <p:cNvPr id="84" name="PA_直接连接符 12"/>
          <p:cNvSpPr/>
          <p:nvPr/>
        </p:nvSpPr>
        <p:spPr>
          <a:xfrm>
            <a:off x="1904468" y="1286698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grpSp>
        <p:nvGrpSpPr>
          <p:cNvPr id="87" name="组合 2"/>
          <p:cNvGrpSpPr/>
          <p:nvPr/>
        </p:nvGrpSpPr>
        <p:grpSpPr>
          <a:xfrm>
            <a:off x="397702" y="188705"/>
            <a:ext cx="1356786" cy="1354671"/>
            <a:chOff x="-1" y="-1"/>
            <a:chExt cx="1356785" cy="1354669"/>
          </a:xfrm>
        </p:grpSpPr>
        <p:sp>
          <p:nvSpPr>
            <p:cNvPr id="85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  <a:sym typeface="等线" panose="02010600030101010101" charset="-122"/>
              </a:endParaRPr>
            </a:p>
          </p:txBody>
        </p:sp>
        <p:sp>
          <p:nvSpPr>
            <p:cNvPr id="86" name="PA_文本框 6"/>
            <p:cNvSpPr txBox="1"/>
            <p:nvPr/>
          </p:nvSpPr>
          <p:spPr>
            <a:xfrm>
              <a:off x="149978" y="169502"/>
              <a:ext cx="1056826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时尚中黑简体"/>
                </a:rPr>
                <a:t>0</a:t>
              </a:r>
              <a:r>
                <a:rPr lang="en-US" altLang="zh-CN" kern="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时尚中黑简体"/>
              </a:endParaRPr>
            </a:p>
          </p:txBody>
        </p:sp>
      </p:grpSp>
      <p:sp>
        <p:nvSpPr>
          <p:cNvPr id="88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pic>
        <p:nvPicPr>
          <p:cNvPr id="2" name="图片 1" descr="pos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1371600"/>
            <a:ext cx="6887210" cy="53625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68055" y="2258060"/>
            <a:ext cx="343852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most of Melbourne’s Airbnb Houses,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January and December  </a:t>
            </a:r>
            <a:r>
              <a:rPr lang="en-US" altLang="zh-CN" sz="2000" dirty="0">
                <a:solidFill>
                  <a:srgbClr val="1F497D"/>
                </a:solidFill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are</a:t>
            </a: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peak season</a:t>
            </a: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for house rental.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83" name="PA_文本框 10"/>
          <p:cNvSpPr txBox="1"/>
          <p:nvPr/>
        </p:nvSpPr>
        <p:spPr>
          <a:xfrm>
            <a:off x="1904468" y="516371"/>
            <a:ext cx="3481079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Special group</a:t>
            </a:r>
          </a:p>
        </p:txBody>
      </p:sp>
      <p:sp>
        <p:nvSpPr>
          <p:cNvPr id="84" name="PA_直接连接符 12"/>
          <p:cNvSpPr/>
          <p:nvPr/>
        </p:nvSpPr>
        <p:spPr>
          <a:xfrm>
            <a:off x="1904468" y="1286698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grpSp>
        <p:nvGrpSpPr>
          <p:cNvPr id="87" name="组合 2"/>
          <p:cNvGrpSpPr/>
          <p:nvPr/>
        </p:nvGrpSpPr>
        <p:grpSpPr>
          <a:xfrm>
            <a:off x="397702" y="188705"/>
            <a:ext cx="1356786" cy="1354671"/>
            <a:chOff x="-1" y="-1"/>
            <a:chExt cx="1356785" cy="1354669"/>
          </a:xfrm>
        </p:grpSpPr>
        <p:sp>
          <p:nvSpPr>
            <p:cNvPr id="85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  <a:sym typeface="等线" panose="02010600030101010101" charset="-122"/>
              </a:endParaRPr>
            </a:p>
          </p:txBody>
        </p:sp>
        <p:sp>
          <p:nvSpPr>
            <p:cNvPr id="86" name="PA_文本框 6"/>
            <p:cNvSpPr txBox="1"/>
            <p:nvPr/>
          </p:nvSpPr>
          <p:spPr>
            <a:xfrm>
              <a:off x="149978" y="169502"/>
              <a:ext cx="1056826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时尚中黑简体"/>
                </a:rPr>
                <a:t>0</a:t>
              </a:r>
              <a:r>
                <a:rPr lang="en-US" altLang="zh-CN" kern="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时尚中黑简体"/>
              </a:endParaRPr>
            </a:p>
          </p:txBody>
        </p:sp>
      </p:grpSp>
      <p:sp>
        <p:nvSpPr>
          <p:cNvPr id="88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pic>
        <p:nvPicPr>
          <p:cNvPr id="3" name="图片 2" descr="po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620"/>
            <a:ext cx="5485130" cy="4271010"/>
          </a:xfrm>
          <a:prstGeom prst="rect">
            <a:avLst/>
          </a:prstGeom>
        </p:spPr>
      </p:pic>
      <p:pic>
        <p:nvPicPr>
          <p:cNvPr id="4" name="图片 3" descr="prrr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1824990"/>
            <a:ext cx="6035040" cy="4191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26414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altLang="zh-CN" sz="4000" b="1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R</a:t>
            </a:r>
            <a:r>
              <a:rPr lang="en-US" altLang="zh-CN" sz="4000" b="1" dirty="0" err="1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eviews</a:t>
            </a:r>
            <a:endParaRPr lang="zh-CN" altLang="en-US" sz="4000" b="1" dirty="0">
              <a:solidFill>
                <a:srgbClr val="44546A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847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05</a:t>
              </a:r>
              <a:endParaRPr lang="zh-CN" altLang="en-US" sz="60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11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21" name="PA_文本框 10"/>
          <p:cNvSpPr txBox="1"/>
          <p:nvPr/>
        </p:nvSpPr>
        <p:spPr>
          <a:xfrm>
            <a:off x="1904468" y="516371"/>
            <a:ext cx="7113697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方正宋刻本秀楷简体"/>
                <a:sym typeface="方正宋刻本秀楷简体"/>
              </a:rPr>
              <a:t>ANALYSIS OF THE REVIEWS</a:t>
            </a:r>
          </a:p>
        </p:txBody>
      </p:sp>
      <p:sp>
        <p:nvSpPr>
          <p:cNvPr id="22" name="PA_直接连接符 12"/>
          <p:cNvSpPr/>
          <p:nvPr/>
        </p:nvSpPr>
        <p:spPr>
          <a:xfrm>
            <a:off x="1904468" y="1270823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pSp>
        <p:nvGrpSpPr>
          <p:cNvPr id="25" name="组合 2"/>
          <p:cNvGrpSpPr/>
          <p:nvPr/>
        </p:nvGrpSpPr>
        <p:grpSpPr>
          <a:xfrm>
            <a:off x="397703" y="188706"/>
            <a:ext cx="1356785" cy="1354669"/>
            <a:chOff x="0" y="0"/>
            <a:chExt cx="1356784" cy="1354667"/>
          </a:xfrm>
        </p:grpSpPr>
        <p:sp>
          <p:nvSpPr>
            <p:cNvPr id="23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等线"/>
                <a:ea typeface="等线"/>
                <a:sym typeface="等线"/>
              </a:endParaRPr>
            </a:p>
          </p:txBody>
        </p:sp>
        <p:sp>
          <p:nvSpPr>
            <p:cNvPr id="24" name="PA_文本框 6"/>
            <p:cNvSpPr txBox="1"/>
            <p:nvPr/>
          </p:nvSpPr>
          <p:spPr>
            <a:xfrm>
              <a:off x="149978" y="169502"/>
              <a:ext cx="105682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时尚中黑简体"/>
                  <a:sym typeface="时尚中黑简体"/>
                </a:rPr>
                <a:t>0</a:t>
              </a:r>
              <a:r>
                <a:rPr lang="en-US" altLang="zh-CN" kern="0" dirty="0"/>
                <a:t>5</a:t>
              </a:r>
              <a:endParaRPr kumimoji="0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时尚中黑简体"/>
                <a:sym typeface="时尚中黑简体"/>
              </a:endParaRPr>
            </a:p>
          </p:txBody>
        </p:sp>
      </p:grpSp>
      <p:sp>
        <p:nvSpPr>
          <p:cNvPr id="26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pic>
        <p:nvPicPr>
          <p:cNvPr id="27" name="slide2" descr="slide2"/>
          <p:cNvPicPr>
            <a:picLocks noChangeAspect="1"/>
          </p:cNvPicPr>
          <p:nvPr/>
        </p:nvPicPr>
        <p:blipFill>
          <a:blip r:embed="rId2"/>
          <a:srcRect r="17214" b="12108"/>
          <a:stretch>
            <a:fillRect/>
          </a:stretch>
        </p:blipFill>
        <p:spPr>
          <a:xfrm>
            <a:off x="240028" y="1666415"/>
            <a:ext cx="6710409" cy="493926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Neighbourhoods with highest Average Prices"/>
          <p:cNvSpPr txBox="1"/>
          <p:nvPr/>
        </p:nvSpPr>
        <p:spPr>
          <a:xfrm>
            <a:off x="7307230" y="1355459"/>
            <a:ext cx="47130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Neighbourhoods with highest Average Prices </a:t>
            </a:r>
          </a:p>
        </p:txBody>
      </p:sp>
      <p:graphicFrame>
        <p:nvGraphicFramePr>
          <p:cNvPr id="29" name="Table"/>
          <p:cNvGraphicFramePr/>
          <p:nvPr/>
        </p:nvGraphicFramePr>
        <p:xfrm>
          <a:off x="7986183" y="1864347"/>
          <a:ext cx="3355180" cy="2263140"/>
        </p:xfrm>
        <a:graphic>
          <a:graphicData uri="http://schemas.openxmlformats.org/drawingml/2006/table">
            <a:tbl>
              <a:tblPr bandRow="1"/>
              <a:tblGrid>
                <a:gridCol w="167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Neighbourhood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Average Price (in $)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Bayside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153.2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Melbourne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146.4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Yarra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137.6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In entire Australia, Bayside, Melbourne and Yarra…"/>
          <p:cNvSpPr txBox="1"/>
          <p:nvPr/>
        </p:nvSpPr>
        <p:spPr>
          <a:xfrm>
            <a:off x="6987876" y="4490134"/>
            <a:ext cx="5140795" cy="12217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In entire Australia, Bayside, Melbourne and Yarra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are the top three neighbourhoods with maximum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average price with respect to the polarity of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comments received by reviewers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33" name="PA_文本框 10"/>
          <p:cNvSpPr txBox="1"/>
          <p:nvPr/>
        </p:nvSpPr>
        <p:spPr>
          <a:xfrm>
            <a:off x="1904468" y="516371"/>
            <a:ext cx="5297498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方正宋刻本秀楷简体"/>
                <a:sym typeface="方正宋刻本秀楷简体"/>
              </a:rPr>
              <a:t>REVIEW POLARITIES</a:t>
            </a:r>
          </a:p>
        </p:txBody>
      </p:sp>
      <p:sp>
        <p:nvSpPr>
          <p:cNvPr id="34" name="PA_直接连接符 12"/>
          <p:cNvSpPr/>
          <p:nvPr/>
        </p:nvSpPr>
        <p:spPr>
          <a:xfrm>
            <a:off x="1904468" y="1270823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pSp>
        <p:nvGrpSpPr>
          <p:cNvPr id="37" name="组合 2"/>
          <p:cNvGrpSpPr/>
          <p:nvPr/>
        </p:nvGrpSpPr>
        <p:grpSpPr>
          <a:xfrm>
            <a:off x="397703" y="188706"/>
            <a:ext cx="1356785" cy="1354669"/>
            <a:chOff x="0" y="0"/>
            <a:chExt cx="1356784" cy="1354667"/>
          </a:xfrm>
        </p:grpSpPr>
        <p:sp>
          <p:nvSpPr>
            <p:cNvPr id="35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等线"/>
                <a:ea typeface="等线"/>
                <a:sym typeface="等线"/>
              </a:endParaRPr>
            </a:p>
          </p:txBody>
        </p:sp>
        <p:sp>
          <p:nvSpPr>
            <p:cNvPr id="36" name="PA_文本框 6"/>
            <p:cNvSpPr txBox="1"/>
            <p:nvPr/>
          </p:nvSpPr>
          <p:spPr>
            <a:xfrm>
              <a:off x="149978" y="169502"/>
              <a:ext cx="105682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时尚中黑简体"/>
                  <a:sym typeface="时尚中黑简体"/>
                </a:rPr>
                <a:t>0</a:t>
              </a:r>
              <a:r>
                <a:rPr lang="en-US" altLang="zh-CN" kern="0" dirty="0"/>
                <a:t>5</a:t>
              </a:r>
              <a:endParaRPr kumimoji="0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时尚中黑简体"/>
                <a:sym typeface="时尚中黑简体"/>
              </a:endParaRPr>
            </a:p>
          </p:txBody>
        </p:sp>
      </p:grpSp>
      <p:sp>
        <p:nvSpPr>
          <p:cNvPr id="38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pSp>
        <p:nvGrpSpPr>
          <p:cNvPr id="41" name="Image Gallery"/>
          <p:cNvGrpSpPr/>
          <p:nvPr/>
        </p:nvGrpSpPr>
        <p:grpSpPr>
          <a:xfrm>
            <a:off x="188517" y="2044031"/>
            <a:ext cx="5297499" cy="3491171"/>
            <a:chOff x="0" y="0"/>
            <a:chExt cx="5297497" cy="3491170"/>
          </a:xfrm>
        </p:grpSpPr>
        <p:pic>
          <p:nvPicPr>
            <p:cNvPr id="39" name="image (5).png" descr="image (5).png"/>
            <p:cNvPicPr>
              <a:picLocks noChangeAspect="1"/>
            </p:cNvPicPr>
            <p:nvPr/>
          </p:nvPicPr>
          <p:blipFill>
            <a:blip r:embed="rId2"/>
            <a:srcRect t="1541" b="1541"/>
            <a:stretch>
              <a:fillRect/>
            </a:stretch>
          </p:blipFill>
          <p:spPr>
            <a:xfrm>
              <a:off x="0" y="0"/>
              <a:ext cx="5297498" cy="3084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" name="AUSTRALIA"/>
            <p:cNvSpPr/>
            <p:nvPr/>
          </p:nvSpPr>
          <p:spPr>
            <a:xfrm>
              <a:off x="0" y="3160970"/>
              <a:ext cx="529749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AUSTRALIA</a:t>
              </a:r>
            </a:p>
          </p:txBody>
        </p:sp>
      </p:grpSp>
      <p:grpSp>
        <p:nvGrpSpPr>
          <p:cNvPr id="44" name="Image Gallery"/>
          <p:cNvGrpSpPr/>
          <p:nvPr/>
        </p:nvGrpSpPr>
        <p:grpSpPr>
          <a:xfrm>
            <a:off x="6201833" y="2044175"/>
            <a:ext cx="5076053" cy="3490883"/>
            <a:chOff x="0" y="0"/>
            <a:chExt cx="5076051" cy="3490881"/>
          </a:xfrm>
        </p:grpSpPr>
        <p:pic>
          <p:nvPicPr>
            <p:cNvPr id="42" name="image (6).png" descr="image (6).png"/>
            <p:cNvPicPr>
              <a:picLocks noChangeAspect="1"/>
            </p:cNvPicPr>
            <p:nvPr/>
          </p:nvPicPr>
          <p:blipFill>
            <a:blip r:embed="rId3"/>
            <a:srcRect l="561" r="561"/>
            <a:stretch>
              <a:fillRect/>
            </a:stretch>
          </p:blipFill>
          <p:spPr>
            <a:xfrm>
              <a:off x="0" y="0"/>
              <a:ext cx="5076052" cy="3084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" name="MELBOURNE"/>
            <p:cNvSpPr/>
            <p:nvPr/>
          </p:nvSpPr>
          <p:spPr>
            <a:xfrm>
              <a:off x="0" y="3160681"/>
              <a:ext cx="507605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MELBOURNE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47" name="PA_文本框 10"/>
          <p:cNvSpPr txBox="1"/>
          <p:nvPr/>
        </p:nvSpPr>
        <p:spPr>
          <a:xfrm>
            <a:off x="1904468" y="516371"/>
            <a:ext cx="9551006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方正宋刻本秀楷简体"/>
                <a:sym typeface="方正宋刻本秀楷简体"/>
              </a:rPr>
              <a:t>DEPENDENCY OF PRICE ON REVIEWS</a:t>
            </a:r>
          </a:p>
        </p:txBody>
      </p:sp>
      <p:sp>
        <p:nvSpPr>
          <p:cNvPr id="48" name="PA_直接连接符 12"/>
          <p:cNvSpPr/>
          <p:nvPr/>
        </p:nvSpPr>
        <p:spPr>
          <a:xfrm>
            <a:off x="1904468" y="1270823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pSp>
        <p:nvGrpSpPr>
          <p:cNvPr id="51" name="组合 2"/>
          <p:cNvGrpSpPr/>
          <p:nvPr/>
        </p:nvGrpSpPr>
        <p:grpSpPr>
          <a:xfrm>
            <a:off x="397703" y="188706"/>
            <a:ext cx="1356785" cy="1354669"/>
            <a:chOff x="0" y="0"/>
            <a:chExt cx="1356784" cy="1354667"/>
          </a:xfrm>
        </p:grpSpPr>
        <p:sp>
          <p:nvSpPr>
            <p:cNvPr id="49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等线"/>
                <a:ea typeface="等线"/>
                <a:sym typeface="等线"/>
              </a:endParaRPr>
            </a:p>
          </p:txBody>
        </p:sp>
        <p:sp>
          <p:nvSpPr>
            <p:cNvPr id="50" name="PA_文本框 6"/>
            <p:cNvSpPr txBox="1"/>
            <p:nvPr/>
          </p:nvSpPr>
          <p:spPr>
            <a:xfrm>
              <a:off x="149978" y="169502"/>
              <a:ext cx="105682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时尚中黑简体"/>
                  <a:sym typeface="时尚中黑简体"/>
                </a:rPr>
                <a:t>0</a:t>
              </a:r>
              <a:r>
                <a:rPr kumimoji="0" lang="en-US" altLang="zh-CN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时尚中黑简体"/>
                  <a:sym typeface="时尚中黑简体"/>
                </a:rPr>
                <a:t>5</a:t>
              </a:r>
              <a:endParaRPr kumimoji="0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时尚中黑简体"/>
                <a:sym typeface="时尚中黑简体"/>
              </a:endParaRPr>
            </a:p>
          </p:txBody>
        </p:sp>
      </p:grpSp>
      <p:sp>
        <p:nvSpPr>
          <p:cNvPr id="52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53" name="From the plot, we can clearly see that…"/>
          <p:cNvSpPr txBox="1"/>
          <p:nvPr/>
        </p:nvSpPr>
        <p:spPr>
          <a:xfrm>
            <a:off x="6048076" y="1619934"/>
            <a:ext cx="3979377" cy="9423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From the plot, we can clearly see that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The price is inversely proportional to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sym typeface="等线"/>
              </a:rPr>
              <a:t>The number of reviews</a:t>
            </a:r>
          </a:p>
        </p:txBody>
      </p:sp>
      <p:pic>
        <p:nvPicPr>
          <p:cNvPr id="54" name="slide2" descr="slide2"/>
          <p:cNvPicPr>
            <a:picLocks noChangeAspect="1"/>
          </p:cNvPicPr>
          <p:nvPr/>
        </p:nvPicPr>
        <p:blipFill>
          <a:blip r:embed="rId2"/>
          <a:srcRect b="4327"/>
          <a:stretch>
            <a:fillRect/>
          </a:stretch>
        </p:blipFill>
        <p:spPr>
          <a:xfrm>
            <a:off x="373324" y="1569979"/>
            <a:ext cx="4884577" cy="528108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5" name="Table"/>
          <p:cNvGraphicFramePr/>
          <p:nvPr>
            <p:extLst>
              <p:ext uri="{D42A27DB-BD31-4B8C-83A1-F6EECF244321}">
                <p14:modId xmlns:p14="http://schemas.microsoft.com/office/powerpoint/2010/main" val="3761218130"/>
              </p:ext>
            </p:extLst>
          </p:nvPr>
        </p:nvGraphicFramePr>
        <p:xfrm>
          <a:off x="5912596" y="3759200"/>
          <a:ext cx="5041900" cy="82296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Listing Id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Avg. Number Of Reviews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Avg. Price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2449576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538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16181637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8000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Line"/>
          <p:cNvSpPr/>
          <p:nvPr/>
        </p:nvSpPr>
        <p:spPr>
          <a:xfrm>
            <a:off x="1206499" y="2260600"/>
            <a:ext cx="4683534" cy="192546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57" name="Line"/>
          <p:cNvSpPr/>
          <p:nvPr/>
        </p:nvSpPr>
        <p:spPr>
          <a:xfrm flipV="1">
            <a:off x="5050249" y="4484318"/>
            <a:ext cx="849648" cy="156567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60" name="PA_文本框 10"/>
          <p:cNvSpPr txBox="1"/>
          <p:nvPr/>
        </p:nvSpPr>
        <p:spPr>
          <a:xfrm>
            <a:off x="1904468" y="516371"/>
            <a:ext cx="8101916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方正宋刻本秀楷简体"/>
                <a:sym typeface="方正宋刻本秀楷简体"/>
              </a:rPr>
              <a:t>TOP 5 LISTINGS IN MELBOURNE</a:t>
            </a:r>
          </a:p>
        </p:txBody>
      </p:sp>
      <p:sp>
        <p:nvSpPr>
          <p:cNvPr id="61" name="PA_直接连接符 12"/>
          <p:cNvSpPr/>
          <p:nvPr/>
        </p:nvSpPr>
        <p:spPr>
          <a:xfrm>
            <a:off x="1904468" y="1270823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pSp>
        <p:nvGrpSpPr>
          <p:cNvPr id="64" name="组合 2"/>
          <p:cNvGrpSpPr/>
          <p:nvPr/>
        </p:nvGrpSpPr>
        <p:grpSpPr>
          <a:xfrm>
            <a:off x="397703" y="188706"/>
            <a:ext cx="1356785" cy="1354669"/>
            <a:chOff x="0" y="0"/>
            <a:chExt cx="1356784" cy="1354667"/>
          </a:xfrm>
        </p:grpSpPr>
        <p:sp>
          <p:nvSpPr>
            <p:cNvPr id="62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等线"/>
                <a:ea typeface="等线"/>
                <a:sym typeface="等线"/>
              </a:endParaRPr>
            </a:p>
          </p:txBody>
        </p:sp>
        <p:sp>
          <p:nvSpPr>
            <p:cNvPr id="63" name="PA_文本框 6"/>
            <p:cNvSpPr txBox="1"/>
            <p:nvPr/>
          </p:nvSpPr>
          <p:spPr>
            <a:xfrm>
              <a:off x="149978" y="169502"/>
              <a:ext cx="105682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时尚中黑简体"/>
                  <a:sym typeface="时尚中黑简体"/>
                </a:rPr>
                <a:t>0</a:t>
              </a:r>
              <a:r>
                <a:rPr kumimoji="0" lang="en-US" altLang="zh-CN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时尚中黑简体"/>
                  <a:sym typeface="时尚中黑简体"/>
                </a:rPr>
                <a:t>5</a:t>
              </a:r>
              <a:endParaRPr kumimoji="0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时尚中黑简体"/>
                <a:sym typeface="时尚中黑简体"/>
              </a:endParaRPr>
            </a:p>
          </p:txBody>
        </p:sp>
      </p:grpSp>
      <p:sp>
        <p:nvSpPr>
          <p:cNvPr id="65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pSp>
        <p:nvGrpSpPr>
          <p:cNvPr id="68" name="Image Gallery"/>
          <p:cNvGrpSpPr/>
          <p:nvPr/>
        </p:nvGrpSpPr>
        <p:grpSpPr>
          <a:xfrm>
            <a:off x="1447544" y="1675690"/>
            <a:ext cx="3574499" cy="2592220"/>
            <a:chOff x="0" y="0"/>
            <a:chExt cx="3574497" cy="2592219"/>
          </a:xfrm>
        </p:grpSpPr>
        <p:pic>
          <p:nvPicPr>
            <p:cNvPr id="66" name="image.png" descr="image.png"/>
            <p:cNvPicPr>
              <a:picLocks noChangeAspect="1"/>
            </p:cNvPicPr>
            <p:nvPr/>
          </p:nvPicPr>
          <p:blipFill>
            <a:blip r:embed="rId2"/>
            <a:srcRect l="872" r="872"/>
            <a:stretch>
              <a:fillRect/>
            </a:stretch>
          </p:blipFill>
          <p:spPr>
            <a:xfrm>
              <a:off x="0" y="0"/>
              <a:ext cx="3574498" cy="2185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" name="2449576"/>
            <p:cNvSpPr/>
            <p:nvPr/>
          </p:nvSpPr>
          <p:spPr>
            <a:xfrm>
              <a:off x="0" y="2262019"/>
              <a:ext cx="357449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2449576</a:t>
              </a:r>
            </a:p>
          </p:txBody>
        </p:sp>
      </p:grpSp>
      <p:grpSp>
        <p:nvGrpSpPr>
          <p:cNvPr id="71" name="Image Gallery"/>
          <p:cNvGrpSpPr/>
          <p:nvPr/>
        </p:nvGrpSpPr>
        <p:grpSpPr>
          <a:xfrm>
            <a:off x="474133" y="4357174"/>
            <a:ext cx="3574498" cy="2553891"/>
            <a:chOff x="0" y="0"/>
            <a:chExt cx="3574497" cy="2553889"/>
          </a:xfrm>
        </p:grpSpPr>
        <p:pic>
          <p:nvPicPr>
            <p:cNvPr id="69" name="image (1).png" descr="image (1).png"/>
            <p:cNvPicPr>
              <a:picLocks noChangeAspect="1"/>
            </p:cNvPicPr>
            <p:nvPr/>
          </p:nvPicPr>
          <p:blipFill>
            <a:blip r:embed="rId3"/>
            <a:srcRect t="4" b="4"/>
            <a:stretch>
              <a:fillRect/>
            </a:stretch>
          </p:blipFill>
          <p:spPr>
            <a:xfrm>
              <a:off x="0" y="0"/>
              <a:ext cx="3574498" cy="2147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" name="1603051"/>
            <p:cNvSpPr/>
            <p:nvPr/>
          </p:nvSpPr>
          <p:spPr>
            <a:xfrm>
              <a:off x="0" y="2223689"/>
              <a:ext cx="357449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Roman"/>
                  <a:sym typeface="Times Roman"/>
                </a:rPr>
                <a:t>1603051</a:t>
              </a:r>
            </a:p>
          </p:txBody>
        </p:sp>
      </p:grpSp>
      <p:grpSp>
        <p:nvGrpSpPr>
          <p:cNvPr id="74" name="Image Gallery"/>
          <p:cNvGrpSpPr/>
          <p:nvPr/>
        </p:nvGrpSpPr>
        <p:grpSpPr>
          <a:xfrm>
            <a:off x="4392083" y="4319789"/>
            <a:ext cx="3574498" cy="2635433"/>
            <a:chOff x="0" y="0"/>
            <a:chExt cx="3574497" cy="2635432"/>
          </a:xfrm>
        </p:grpSpPr>
        <p:pic>
          <p:nvPicPr>
            <p:cNvPr id="72" name="image (2).png" descr="image (2).png"/>
            <p:cNvPicPr>
              <a:picLocks noChangeAspect="1"/>
            </p:cNvPicPr>
            <p:nvPr/>
          </p:nvPicPr>
          <p:blipFill>
            <a:blip r:embed="rId4"/>
            <a:srcRect l="1548" r="1548"/>
            <a:stretch>
              <a:fillRect/>
            </a:stretch>
          </p:blipFill>
          <p:spPr>
            <a:xfrm>
              <a:off x="0" y="0"/>
              <a:ext cx="3574498" cy="2216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" name="411059"/>
            <p:cNvSpPr/>
            <p:nvPr/>
          </p:nvSpPr>
          <p:spPr>
            <a:xfrm>
              <a:off x="0" y="2292532"/>
              <a:ext cx="357449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66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6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411059</a:t>
              </a:r>
            </a:p>
          </p:txBody>
        </p:sp>
      </p:grpSp>
      <p:grpSp>
        <p:nvGrpSpPr>
          <p:cNvPr id="77" name="Image Gallery"/>
          <p:cNvGrpSpPr/>
          <p:nvPr/>
        </p:nvGrpSpPr>
        <p:grpSpPr>
          <a:xfrm>
            <a:off x="8310033" y="4331408"/>
            <a:ext cx="3574498" cy="2777295"/>
            <a:chOff x="0" y="0"/>
            <a:chExt cx="3574497" cy="2777294"/>
          </a:xfrm>
        </p:grpSpPr>
        <p:pic>
          <p:nvPicPr>
            <p:cNvPr id="75" name="image (3).png" descr="image (3).png"/>
            <p:cNvPicPr>
              <a:picLocks noChangeAspect="1"/>
            </p:cNvPicPr>
            <p:nvPr/>
          </p:nvPicPr>
          <p:blipFill>
            <a:blip r:embed="rId5"/>
            <a:srcRect l="1035" r="1035"/>
            <a:stretch>
              <a:fillRect/>
            </a:stretch>
          </p:blipFill>
          <p:spPr>
            <a:xfrm>
              <a:off x="0" y="0"/>
              <a:ext cx="3574498" cy="21930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74548"/>
            <p:cNvSpPr/>
            <p:nvPr/>
          </p:nvSpPr>
          <p:spPr>
            <a:xfrm>
              <a:off x="0" y="2269294"/>
              <a:ext cx="357449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Roman"/>
                  <a:sym typeface="Times Roman"/>
                </a:rPr>
                <a:t>74548</a:t>
              </a:r>
            </a:p>
          </p:txBody>
        </p:sp>
      </p:grpSp>
      <p:grpSp>
        <p:nvGrpSpPr>
          <p:cNvPr id="80" name="Image Gallery"/>
          <p:cNvGrpSpPr/>
          <p:nvPr/>
        </p:nvGrpSpPr>
        <p:grpSpPr>
          <a:xfrm>
            <a:off x="7230533" y="1675690"/>
            <a:ext cx="3574498" cy="2480474"/>
            <a:chOff x="0" y="0"/>
            <a:chExt cx="3574497" cy="2480473"/>
          </a:xfrm>
        </p:grpSpPr>
        <p:pic>
          <p:nvPicPr>
            <p:cNvPr id="78" name="image (4).png" descr="image (4).png"/>
            <p:cNvPicPr>
              <a:picLocks noChangeAspect="1"/>
            </p:cNvPicPr>
            <p:nvPr/>
          </p:nvPicPr>
          <p:blipFill>
            <a:blip r:embed="rId6"/>
            <a:srcRect t="2009" b="2009"/>
            <a:stretch>
              <a:fillRect/>
            </a:stretch>
          </p:blipFill>
          <p:spPr>
            <a:xfrm>
              <a:off x="0" y="0"/>
              <a:ext cx="3574498" cy="20613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" name="3125217"/>
            <p:cNvSpPr/>
            <p:nvPr/>
          </p:nvSpPr>
          <p:spPr>
            <a:xfrm>
              <a:off x="0" y="2137573"/>
              <a:ext cx="357449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66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6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3125217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83" name="PA_文本框 10"/>
          <p:cNvSpPr txBox="1"/>
          <p:nvPr/>
        </p:nvSpPr>
        <p:spPr>
          <a:xfrm>
            <a:off x="1904468" y="516371"/>
            <a:ext cx="8101916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方正宋刻本秀楷简体"/>
                <a:sym typeface="方正宋刻本秀楷简体"/>
              </a:rPr>
              <a:t>TOP 5 LISTINGS IN MELBOURNE</a:t>
            </a:r>
          </a:p>
        </p:txBody>
      </p:sp>
      <p:sp>
        <p:nvSpPr>
          <p:cNvPr id="84" name="PA_直接连接符 12"/>
          <p:cNvSpPr/>
          <p:nvPr/>
        </p:nvSpPr>
        <p:spPr>
          <a:xfrm>
            <a:off x="1904468" y="1270823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pSp>
        <p:nvGrpSpPr>
          <p:cNvPr id="87" name="组合 2"/>
          <p:cNvGrpSpPr/>
          <p:nvPr/>
        </p:nvGrpSpPr>
        <p:grpSpPr>
          <a:xfrm>
            <a:off x="397703" y="188706"/>
            <a:ext cx="1356785" cy="1354669"/>
            <a:chOff x="0" y="0"/>
            <a:chExt cx="1356784" cy="1354667"/>
          </a:xfrm>
        </p:grpSpPr>
        <p:sp>
          <p:nvSpPr>
            <p:cNvPr id="85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等线"/>
                <a:ea typeface="等线"/>
                <a:sym typeface="等线"/>
              </a:endParaRPr>
            </a:p>
          </p:txBody>
        </p:sp>
        <p:sp>
          <p:nvSpPr>
            <p:cNvPr id="86" name="PA_文本框 6"/>
            <p:cNvSpPr txBox="1"/>
            <p:nvPr/>
          </p:nvSpPr>
          <p:spPr>
            <a:xfrm>
              <a:off x="149978" y="169502"/>
              <a:ext cx="105682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时尚中黑简体"/>
                  <a:sym typeface="时尚中黑简体"/>
                </a:rPr>
                <a:t>0</a:t>
              </a:r>
              <a:r>
                <a:rPr lang="en-US" altLang="zh-CN" kern="0" dirty="0"/>
                <a:t>5</a:t>
              </a:r>
              <a:endParaRPr kumimoji="0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时尚中黑简体"/>
                <a:sym typeface="时尚中黑简体"/>
              </a:endParaRPr>
            </a:p>
          </p:txBody>
        </p:sp>
      </p:grpSp>
      <p:sp>
        <p:nvSpPr>
          <p:cNvPr id="88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graphicFrame>
        <p:nvGraphicFramePr>
          <p:cNvPr id="89" name="Table"/>
          <p:cNvGraphicFramePr/>
          <p:nvPr>
            <p:extLst>
              <p:ext uri="{D42A27DB-BD31-4B8C-83A1-F6EECF244321}">
                <p14:modId xmlns:p14="http://schemas.microsoft.com/office/powerpoint/2010/main" val="2928509332"/>
              </p:ext>
            </p:extLst>
          </p:nvPr>
        </p:nvGraphicFramePr>
        <p:xfrm>
          <a:off x="1724300" y="1561612"/>
          <a:ext cx="8743396" cy="48137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084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LISTING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NUMBER OF REVIEWS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SENTIMENT OF THE REVIEWS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PRICE
 (IN $)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5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2449576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479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NEUTRAL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109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1603051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439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NEUTRAL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129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411059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NEUTRAL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132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5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3125217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150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NEUTRAL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5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74548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NEUTRAL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366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-1488183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1940110" y="69759"/>
            <a:ext cx="3780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rgbClr val="44546A"/>
                </a:solidFill>
                <a:latin typeface="Arial" panose="020B0604020202020204" pitchFamily="34" charset="0"/>
                <a:ea typeface="方正宋刻本秀楷简体" panose="02000000000000000000" pitchFamily="2" charset="-122"/>
                <a:cs typeface="Arial" panose="020B0604020202020204" pitchFamily="34" charset="0"/>
              </a:rPr>
              <a:t>Introduction</a:t>
            </a:r>
            <a:endParaRPr lang="zh-CN" altLang="en-US" sz="4800" b="1" dirty="0">
              <a:solidFill>
                <a:srgbClr val="44546A"/>
              </a:solidFill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PA_文本框 11"/>
          <p:cNvSpPr txBox="1"/>
          <p:nvPr>
            <p:custDataLst>
              <p:tags r:id="rId3"/>
            </p:custDataLst>
          </p:nvPr>
        </p:nvSpPr>
        <p:spPr>
          <a:xfrm>
            <a:off x="2118530" y="1220253"/>
            <a:ext cx="6350469" cy="220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Sharing economy – housing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3200" dirty="0">
              <a:solidFill>
                <a:srgbClr val="4454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sz="3200" dirty="0">
              <a:solidFill>
                <a:srgbClr val="44546A"/>
              </a:solidFill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PA_直接连接符 12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055132" y="797316"/>
            <a:ext cx="40408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35663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6"/>
              </p:custDataLst>
            </p:nvPr>
          </p:nvSpPr>
          <p:spPr>
            <a:xfrm>
              <a:off x="37847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Arial" panose="020B0604020202020204" pitchFamily="34" charset="0"/>
                  <a:ea typeface="时尚中黑简体" panose="01010104010101010101" pitchFamily="2" charset="-122"/>
                  <a:cs typeface="Arial" panose="020B0604020202020204" pitchFamily="34" charset="0"/>
                </a:rPr>
                <a:t>01</a:t>
              </a:r>
              <a:endParaRPr lang="zh-CN" altLang="en-US" sz="6000" b="0" spc="-150" dirty="0">
                <a:solidFill>
                  <a:srgbClr val="44546A"/>
                </a:solidFill>
                <a:latin typeface="Arial" panose="020B0604020202020204" pitchFamily="34" charset="0"/>
                <a:ea typeface="时尚中黑简体" panose="01010104010101010101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 descr="图片包含 室内, 活, 房间, 桌子&#10;&#10;描述已自动生成">
            <a:extLst>
              <a:ext uri="{FF2B5EF4-FFF2-40B4-BE49-F238E27FC236}">
                <a16:creationId xmlns:a16="http://schemas.microsoft.com/office/drawing/2014/main" id="{159054EB-869A-4B77-891D-1E90ADDF50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40" y="1979776"/>
            <a:ext cx="4514850" cy="3009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AF4ED90-0492-4E8C-94A6-00C70D423B8B}"/>
              </a:ext>
            </a:extLst>
          </p:cNvPr>
          <p:cNvSpPr txBox="1"/>
          <p:nvPr/>
        </p:nvSpPr>
        <p:spPr>
          <a:xfrm>
            <a:off x="2156798" y="5217135"/>
            <a:ext cx="5063380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THREE factors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2C0F43-A7D4-4DC4-AEAA-26F50FEB51A7}"/>
              </a:ext>
            </a:extLst>
          </p:cNvPr>
          <p:cNvSpPr txBox="1"/>
          <p:nvPr/>
        </p:nvSpPr>
        <p:spPr>
          <a:xfrm>
            <a:off x="2156798" y="3043216"/>
            <a:ext cx="5063380" cy="147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Airbnb - not sure how to start?</a:t>
            </a:r>
          </a:p>
        </p:txBody>
      </p:sp>
    </p:spTree>
    <p:extLst>
      <p:ext uri="{BB962C8B-B14F-4D97-AF65-F5344CB8AC3E}">
        <p14:creationId xmlns:p14="http://schemas.microsoft.com/office/powerpoint/2010/main" val="227280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302037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44546A"/>
                </a:solidFill>
                <a:latin typeface="Arial" panose="020B0604020202020204" pitchFamily="34" charset="0"/>
                <a:ea typeface="方正宋刻本秀楷简体" panose="02000000000000000000" pitchFamily="2" charset="-122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384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Arial" panose="020B0604020202020204" pitchFamily="34" charset="0"/>
                  <a:ea typeface="时尚中黑简体" panose="01010104010101010101" pitchFamily="2" charset="-122"/>
                  <a:cs typeface="Arial" panose="020B0604020202020204" pitchFamily="34" charset="0"/>
                </a:rPr>
                <a:t>06</a:t>
              </a:r>
              <a:endParaRPr lang="zh-CN" altLang="en-US" sz="6000" b="0" spc="-150" dirty="0">
                <a:solidFill>
                  <a:srgbClr val="44546A"/>
                </a:solidFill>
                <a:latin typeface="Arial" panose="020B0604020202020204" pitchFamily="34" charset="0"/>
                <a:ea typeface="时尚中黑简体" panose="0101010401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3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/>
              <a:cs typeface="Arial" panose="020B0604020202020204" pitchFamily="34" charset="0"/>
              <a:sym typeface="等线"/>
            </a:endParaRPr>
          </a:p>
        </p:txBody>
      </p:sp>
      <p:sp>
        <p:nvSpPr>
          <p:cNvPr id="60" name="PA_文本框 10"/>
          <p:cNvSpPr txBox="1"/>
          <p:nvPr/>
        </p:nvSpPr>
        <p:spPr>
          <a:xfrm>
            <a:off x="1904468" y="516371"/>
            <a:ext cx="292804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方正宋刻本秀楷简体"/>
              </a:rPr>
              <a:t>Conclusion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方正宋刻本秀楷简体"/>
            </a:endParaRPr>
          </a:p>
        </p:txBody>
      </p:sp>
      <p:sp>
        <p:nvSpPr>
          <p:cNvPr id="61" name="PA_直接连接符 12"/>
          <p:cNvSpPr/>
          <p:nvPr/>
        </p:nvSpPr>
        <p:spPr>
          <a:xfrm>
            <a:off x="1904468" y="1270823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/>
              <a:cs typeface="Arial" panose="020B0604020202020204" pitchFamily="34" charset="0"/>
              <a:sym typeface="等线"/>
            </a:endParaRPr>
          </a:p>
        </p:txBody>
      </p:sp>
      <p:grpSp>
        <p:nvGrpSpPr>
          <p:cNvPr id="64" name="组合 2"/>
          <p:cNvGrpSpPr/>
          <p:nvPr/>
        </p:nvGrpSpPr>
        <p:grpSpPr>
          <a:xfrm>
            <a:off x="397703" y="188706"/>
            <a:ext cx="1356785" cy="1354669"/>
            <a:chOff x="0" y="0"/>
            <a:chExt cx="1356784" cy="1354667"/>
          </a:xfrm>
        </p:grpSpPr>
        <p:sp>
          <p:nvSpPr>
            <p:cNvPr id="62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Arial" panose="020B0604020202020204" pitchFamily="34" charset="0"/>
                <a:ea typeface="等线"/>
                <a:cs typeface="Arial" panose="020B0604020202020204" pitchFamily="34" charset="0"/>
                <a:sym typeface="等线"/>
              </a:endParaRPr>
            </a:p>
          </p:txBody>
        </p:sp>
        <p:sp>
          <p:nvSpPr>
            <p:cNvPr id="63" name="PA_文本框 6"/>
            <p:cNvSpPr txBox="1"/>
            <p:nvPr/>
          </p:nvSpPr>
          <p:spPr>
            <a:xfrm>
              <a:off x="149978" y="169502"/>
              <a:ext cx="105682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时尚中黑简体"/>
                </a:rPr>
                <a:t>0</a:t>
              </a:r>
              <a:r>
                <a:rPr lang="en-US" altLang="zh-CN" kern="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kumimoji="0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时尚中黑简体"/>
              </a:endParaRPr>
            </a:p>
          </p:txBody>
        </p:sp>
      </p:grpSp>
      <p:sp>
        <p:nvSpPr>
          <p:cNvPr id="65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/>
              <a:cs typeface="Arial" panose="020B0604020202020204" pitchFamily="34" charset="0"/>
              <a:sym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C8E53-53C9-4007-95F9-B8119865FA33}"/>
              </a:ext>
            </a:extLst>
          </p:cNvPr>
          <p:cNvSpPr txBox="1"/>
          <p:nvPr/>
        </p:nvSpPr>
        <p:spPr>
          <a:xfrm>
            <a:off x="738027" y="1760364"/>
            <a:ext cx="632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RAISE YOUR RENT</a:t>
            </a:r>
            <a:endParaRPr lang="zh-CN" alt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4CE689-4496-496D-8B56-00D1D3DD7DE9}"/>
              </a:ext>
            </a:extLst>
          </p:cNvPr>
          <p:cNvSpPr txBox="1"/>
          <p:nvPr/>
        </p:nvSpPr>
        <p:spPr>
          <a:xfrm>
            <a:off x="1904468" y="2460951"/>
            <a:ext cx="8770017" cy="317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</a:t>
            </a:r>
            <a:r>
              <a:rPr lang="en-US" altLang="zh-CN" sz="2800" dirty="0" err="1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</a:t>
            </a:r>
            <a:r>
              <a:rPr lang="en-US" altLang="zh-CN" sz="28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out your house as</a:t>
            </a:r>
            <a:r>
              <a:rPr lang="en-GB" altLang="zh-CN" sz="28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 entire room/apartment.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 room/apartment is near a landmark.</a:t>
            </a:r>
          </a:p>
          <a:p>
            <a:pPr lvl="2">
              <a:lnSpc>
                <a:spcPct val="150000"/>
              </a:lnSpc>
            </a:pPr>
            <a:r>
              <a:rPr lang="en-GB" altLang="zh-CN" sz="2000" b="1" dirty="0">
                <a:solidFill>
                  <a:srgbClr val="66B3C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Visitor Centre $400</a:t>
            </a:r>
          </a:p>
          <a:p>
            <a:pPr lvl="2">
              <a:lnSpc>
                <a:spcPct val="150000"/>
              </a:lnSpc>
            </a:pPr>
            <a:r>
              <a:rPr lang="en-GB" altLang="zh-CN" sz="2000" b="1" dirty="0">
                <a:solidFill>
                  <a:srgbClr val="66B3C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Major Sports &amp; Recreation Facility $300</a:t>
            </a:r>
          </a:p>
          <a:p>
            <a:pPr lvl="2">
              <a:lnSpc>
                <a:spcPct val="150000"/>
              </a:lnSpc>
            </a:pPr>
            <a:r>
              <a:rPr lang="en-GB" altLang="zh-CN" sz="2000" b="1" dirty="0">
                <a:solidFill>
                  <a:srgbClr val="66B3C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Residential Area $300</a:t>
            </a:r>
          </a:p>
          <a:p>
            <a:pPr lvl="2">
              <a:lnSpc>
                <a:spcPct val="150000"/>
              </a:lnSpc>
            </a:pPr>
            <a:r>
              <a:rPr lang="en-GB" altLang="zh-CN" sz="2000" b="1" dirty="0">
                <a:solidFill>
                  <a:srgbClr val="66B3C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Exhibition Centre $200</a:t>
            </a:r>
          </a:p>
        </p:txBody>
      </p:sp>
    </p:spTree>
    <p:extLst>
      <p:ext uri="{BB962C8B-B14F-4D97-AF65-F5344CB8AC3E}">
        <p14:creationId xmlns:p14="http://schemas.microsoft.com/office/powerpoint/2010/main" val="3181212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/>
              <a:cs typeface="Arial" panose="020B0604020202020204" pitchFamily="34" charset="0"/>
              <a:sym typeface="等线"/>
            </a:endParaRPr>
          </a:p>
        </p:txBody>
      </p:sp>
      <p:sp>
        <p:nvSpPr>
          <p:cNvPr id="60" name="PA_文本框 10"/>
          <p:cNvSpPr txBox="1"/>
          <p:nvPr/>
        </p:nvSpPr>
        <p:spPr>
          <a:xfrm>
            <a:off x="1904468" y="516371"/>
            <a:ext cx="292804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方正宋刻本秀楷简体"/>
              </a:rPr>
              <a:t>Conclusion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方正宋刻本秀楷简体"/>
            </a:endParaRPr>
          </a:p>
        </p:txBody>
      </p:sp>
      <p:sp>
        <p:nvSpPr>
          <p:cNvPr id="61" name="PA_直接连接符 12"/>
          <p:cNvSpPr/>
          <p:nvPr/>
        </p:nvSpPr>
        <p:spPr>
          <a:xfrm>
            <a:off x="1904468" y="1270823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/>
              <a:cs typeface="Arial" panose="020B0604020202020204" pitchFamily="34" charset="0"/>
              <a:sym typeface="等线"/>
            </a:endParaRPr>
          </a:p>
        </p:txBody>
      </p:sp>
      <p:grpSp>
        <p:nvGrpSpPr>
          <p:cNvPr id="64" name="组合 2"/>
          <p:cNvGrpSpPr/>
          <p:nvPr/>
        </p:nvGrpSpPr>
        <p:grpSpPr>
          <a:xfrm>
            <a:off x="397703" y="188706"/>
            <a:ext cx="1356785" cy="1354669"/>
            <a:chOff x="0" y="0"/>
            <a:chExt cx="1356784" cy="1354667"/>
          </a:xfrm>
        </p:grpSpPr>
        <p:sp>
          <p:nvSpPr>
            <p:cNvPr id="62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Arial" panose="020B0604020202020204" pitchFamily="34" charset="0"/>
                <a:ea typeface="等线"/>
                <a:cs typeface="Arial" panose="020B0604020202020204" pitchFamily="34" charset="0"/>
                <a:sym typeface="等线"/>
              </a:endParaRPr>
            </a:p>
          </p:txBody>
        </p:sp>
        <p:sp>
          <p:nvSpPr>
            <p:cNvPr id="63" name="PA_文本框 6"/>
            <p:cNvSpPr txBox="1"/>
            <p:nvPr/>
          </p:nvSpPr>
          <p:spPr>
            <a:xfrm>
              <a:off x="149978" y="169502"/>
              <a:ext cx="105682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时尚中黑简体"/>
                </a:rPr>
                <a:t>0</a:t>
              </a:r>
              <a:r>
                <a:rPr lang="en-US" altLang="zh-CN" kern="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kumimoji="0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时尚中黑简体"/>
              </a:endParaRPr>
            </a:p>
          </p:txBody>
        </p:sp>
      </p:grpSp>
      <p:sp>
        <p:nvSpPr>
          <p:cNvPr id="65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/>
              <a:cs typeface="Arial" panose="020B0604020202020204" pitchFamily="34" charset="0"/>
              <a:sym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C8E53-53C9-4007-95F9-B8119865FA33}"/>
              </a:ext>
            </a:extLst>
          </p:cNvPr>
          <p:cNvSpPr txBox="1"/>
          <p:nvPr/>
        </p:nvSpPr>
        <p:spPr>
          <a:xfrm>
            <a:off x="738028" y="1760364"/>
            <a:ext cx="382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OFF SEASON </a:t>
            </a:r>
            <a:endParaRPr lang="zh-CN" alt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4CE689-4496-496D-8B56-00D1D3DD7DE9}"/>
              </a:ext>
            </a:extLst>
          </p:cNvPr>
          <p:cNvSpPr txBox="1"/>
          <p:nvPr/>
        </p:nvSpPr>
        <p:spPr>
          <a:xfrm>
            <a:off x="2097622" y="2428559"/>
            <a:ext cx="8135876" cy="185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INCREASE </a:t>
            </a:r>
            <a:r>
              <a:rPr lang="en-GB" altLang="zh-CN" sz="2400" b="1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OCCUPANCY </a:t>
            </a:r>
            <a:r>
              <a:rPr lang="en-GB" altLang="zh-CN" sz="24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Decreasing rent to $100 (&gt;$100)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Discounting the rent by half (&lt;$100)</a:t>
            </a:r>
          </a:p>
        </p:txBody>
      </p:sp>
    </p:spTree>
    <p:extLst>
      <p:ext uri="{BB962C8B-B14F-4D97-AF65-F5344CB8AC3E}">
        <p14:creationId xmlns:p14="http://schemas.microsoft.com/office/powerpoint/2010/main" val="992970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6704F4-2601-486B-ACD9-7B9A7E34D041}"/>
              </a:ext>
            </a:extLst>
          </p:cNvPr>
          <p:cNvSpPr/>
          <p:nvPr/>
        </p:nvSpPr>
        <p:spPr>
          <a:xfrm>
            <a:off x="4019950" y="2135485"/>
            <a:ext cx="41520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  <a:endParaRPr lang="zh-CN" altLang="en-US" sz="1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63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9374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44546A"/>
                </a:solidFill>
                <a:latin typeface="Arial" panose="020B0604020202020204" pitchFamily="34" charset="0"/>
                <a:ea typeface="方正宋刻本秀楷简体" panose="02000000000000000000" pitchFamily="2" charset="-122"/>
                <a:cs typeface="Arial" panose="020B0604020202020204" pitchFamily="34" charset="0"/>
              </a:rPr>
              <a:t>Room Type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>
                        <a:shade val="30000"/>
                        <a:satMod val="115000"/>
                      </a:prstClr>
                    </a:gs>
                    <a:gs pos="50000">
                      <a:prstClr val="white">
                        <a:shade val="67500"/>
                        <a:satMod val="11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847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时尚中黑简体" panose="01010104010101010101" pitchFamily="2" charset="-122"/>
                  <a:cs typeface="Arial" panose="020B0604020202020204" pitchFamily="34" charset="0"/>
                </a:rPr>
                <a:t>02</a:t>
              </a:r>
              <a:endParaRPr kumimoji="0" lang="zh-CN" alt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时尚中黑简体" panose="0101010401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97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表, 条形图&#10;&#10;描述已自动生成">
            <a:extLst>
              <a:ext uri="{FF2B5EF4-FFF2-40B4-BE49-F238E27FC236}">
                <a16:creationId xmlns:a16="http://schemas.microsoft.com/office/drawing/2014/main" id="{22662639-B66C-4579-B264-D7ADC760F0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5" y="1543374"/>
            <a:ext cx="4451549" cy="4966510"/>
          </a:xfrm>
          <a:prstGeom prst="rect">
            <a:avLst/>
          </a:prstGeom>
        </p:spPr>
      </p:pic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2352905" y="1244983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1904468" y="516371"/>
            <a:ext cx="335053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44546A"/>
                </a:solidFill>
                <a:latin typeface="Arial" panose="020B0604020202020204" pitchFamily="34" charset="0"/>
                <a:ea typeface="方正宋刻本秀楷简体" panose="02000000000000000000" pitchFamily="2" charset="-122"/>
                <a:cs typeface="Arial" panose="020B0604020202020204" pitchFamily="34" charset="0"/>
              </a:rPr>
              <a:t>ROOM TYPE</a:t>
            </a:r>
            <a:endParaRPr lang="zh-CN" altLang="en-US" sz="4000" b="1" dirty="0">
              <a:solidFill>
                <a:srgbClr val="44546A"/>
              </a:solidFill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PA_文本框 11"/>
          <p:cNvSpPr txBox="1"/>
          <p:nvPr>
            <p:custDataLst>
              <p:tags r:id="rId3"/>
            </p:custDataLst>
          </p:nvPr>
        </p:nvSpPr>
        <p:spPr>
          <a:xfrm>
            <a:off x="5056789" y="1516682"/>
            <a:ext cx="4006187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THREE ROOM TYPE</a:t>
            </a:r>
          </a:p>
        </p:txBody>
      </p:sp>
      <p:cxnSp>
        <p:nvCxnSpPr>
          <p:cNvPr id="13" name="PA_直接连接符 12"/>
          <p:cNvCxnSpPr/>
          <p:nvPr>
            <p:custDataLst>
              <p:tags r:id="rId4"/>
            </p:custDataLst>
          </p:nvPr>
        </p:nvCxnSpPr>
        <p:spPr>
          <a:xfrm>
            <a:off x="1904468" y="1270823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97704" y="188707"/>
            <a:ext cx="1356784" cy="1354667"/>
            <a:chOff x="397704" y="188707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398762" y="187649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10"/>
              </p:custDataLst>
            </p:nvPr>
          </p:nvSpPr>
          <p:spPr>
            <a:xfrm>
              <a:off x="547683" y="358209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Arial" panose="020B0604020202020204" pitchFamily="34" charset="0"/>
                  <a:ea typeface="时尚中黑简体" panose="01010104010101010101" pitchFamily="2" charset="-122"/>
                  <a:cs typeface="Arial" panose="020B0604020202020204" pitchFamily="34" charset="0"/>
                </a:rPr>
                <a:t>02</a:t>
              </a:r>
              <a:endParaRPr lang="zh-CN" altLang="en-US" sz="6000" b="0" spc="-150" dirty="0">
                <a:solidFill>
                  <a:srgbClr val="44546A"/>
                </a:solidFill>
                <a:latin typeface="Arial" panose="020B0604020202020204" pitchFamily="34" charset="0"/>
                <a:ea typeface="时尚中黑简体" panose="0101010401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BEB4C3A-EF48-450D-B9B2-F9F593EFAC17}"/>
              </a:ext>
            </a:extLst>
          </p:cNvPr>
          <p:cNvCxnSpPr>
            <a:cxnSpLocks/>
          </p:cNvCxnSpPr>
          <p:nvPr/>
        </p:nvCxnSpPr>
        <p:spPr>
          <a:xfrm>
            <a:off x="4468905" y="1286435"/>
            <a:ext cx="7929283" cy="0"/>
          </a:xfrm>
          <a:prstGeom prst="line">
            <a:avLst/>
          </a:prstGeom>
          <a:ln w="825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CE8179E-7744-4638-A29F-BDDD7EB2430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80783" y="2733219"/>
            <a:ext cx="3819580" cy="1810025"/>
          </a:xfrm>
          <a:prstGeom prst="bentConnector3">
            <a:avLst/>
          </a:prstGeom>
          <a:ln w="57150">
            <a:solidFill>
              <a:srgbClr val="2C59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9C195CA-B613-49ED-910F-8BA51728B993}"/>
              </a:ext>
            </a:extLst>
          </p:cNvPr>
          <p:cNvSpPr txBox="1"/>
          <p:nvPr/>
        </p:nvSpPr>
        <p:spPr>
          <a:xfrm>
            <a:off x="5300363" y="4189301"/>
            <a:ext cx="341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98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$ 42, 432</a:t>
            </a:r>
            <a:endParaRPr lang="zh-CN" altLang="en-US" sz="4000" b="1" dirty="0">
              <a:solidFill>
                <a:srgbClr val="2C59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F19E2B-3BC6-4A96-A5CC-CEC3CE0F5F9F}"/>
              </a:ext>
            </a:extLst>
          </p:cNvPr>
          <p:cNvSpPr txBox="1"/>
          <p:nvPr/>
        </p:nvSpPr>
        <p:spPr>
          <a:xfrm>
            <a:off x="5319630" y="4897187"/>
            <a:ext cx="595547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Melbourne’s Airbnb Houses,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Entire home/apartment </a:t>
            </a: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presents </a:t>
            </a:r>
            <a:r>
              <a:rPr lang="en-US" altLang="zh-CN" sz="2000" b="1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highest average profit</a:t>
            </a: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comparing to other types.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1" name="PA_文本框 11">
            <a:extLst>
              <a:ext uri="{FF2B5EF4-FFF2-40B4-BE49-F238E27FC236}">
                <a16:creationId xmlns:a16="http://schemas.microsoft.com/office/drawing/2014/main" id="{B9245B96-7326-4792-8779-CF9A51DB93F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73988" y="6483312"/>
            <a:ext cx="7083882" cy="3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4454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AVG. Profit = AVG((365-[Availability 365])) * AVG([Price])</a:t>
            </a:r>
          </a:p>
        </p:txBody>
      </p:sp>
      <p:sp>
        <p:nvSpPr>
          <p:cNvPr id="32" name="PA_文本框 11">
            <a:extLst>
              <a:ext uri="{FF2B5EF4-FFF2-40B4-BE49-F238E27FC236}">
                <a16:creationId xmlns:a16="http://schemas.microsoft.com/office/drawing/2014/main" id="{3A417F9F-53E9-4CFE-941A-6297265C444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386600" y="2436378"/>
            <a:ext cx="2958679" cy="113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66B3C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35.12%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66B3C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Private room</a:t>
            </a:r>
          </a:p>
        </p:txBody>
      </p:sp>
      <p:sp>
        <p:nvSpPr>
          <p:cNvPr id="33" name="PA_文本框 11">
            <a:extLst>
              <a:ext uri="{FF2B5EF4-FFF2-40B4-BE49-F238E27FC236}">
                <a16:creationId xmlns:a16="http://schemas.microsoft.com/office/drawing/2014/main" id="{388D311F-4395-4737-9174-E43CE23BD5F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044063" y="2440426"/>
            <a:ext cx="2958679" cy="113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63.19%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Entire home/apt</a:t>
            </a:r>
          </a:p>
        </p:txBody>
      </p:sp>
      <p:sp>
        <p:nvSpPr>
          <p:cNvPr id="35" name="PA_文本框 11">
            <a:extLst>
              <a:ext uri="{FF2B5EF4-FFF2-40B4-BE49-F238E27FC236}">
                <a16:creationId xmlns:a16="http://schemas.microsoft.com/office/drawing/2014/main" id="{CC820FE6-0A3F-4E48-8F5F-2455345AFA6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426782" y="2440426"/>
            <a:ext cx="2958679" cy="113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9DD7C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1.69%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9DD7C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Shared room</a:t>
            </a:r>
          </a:p>
        </p:txBody>
      </p:sp>
    </p:spTree>
    <p:extLst>
      <p:ext uri="{BB962C8B-B14F-4D97-AF65-F5344CB8AC3E}">
        <p14:creationId xmlns:p14="http://schemas.microsoft.com/office/powerpoint/2010/main" val="16593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3968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Location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>
                        <a:shade val="30000"/>
                        <a:satMod val="115000"/>
                      </a:prstClr>
                    </a:gs>
                    <a:gs pos="50000">
                      <a:prstClr val="white">
                        <a:shade val="67500"/>
                        <a:satMod val="11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847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Open Sans" panose="020B0606030504020204" pitchFamily="34" charset="0"/>
                </a:rPr>
                <a:t>03</a:t>
              </a:r>
              <a:endParaRPr kumimoji="0" lang="zh-CN" alt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5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圆角矩形 35"/>
          <p:cNvSpPr/>
          <p:nvPr>
            <p:custDataLst>
              <p:tags r:id="rId1"/>
            </p:custDataLst>
          </p:nvPr>
        </p:nvSpPr>
        <p:spPr>
          <a:xfrm>
            <a:off x="6851773" y="3674994"/>
            <a:ext cx="4448832" cy="27592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190500" dist="127000" dir="354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Landmarks generally have higher rents!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AEE786-68E6-4E90-AE6C-AF3167E8C8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1309413"/>
            <a:ext cx="5311827" cy="5223297"/>
          </a:xfrm>
          <a:prstGeom prst="rect">
            <a:avLst/>
          </a:prstGeom>
        </p:spPr>
      </p:pic>
      <p:sp>
        <p:nvSpPr>
          <p:cNvPr id="7" name="任意多边形 9">
            <a:extLst>
              <a:ext uri="{FF2B5EF4-FFF2-40B4-BE49-F238E27FC236}">
                <a16:creationId xmlns:a16="http://schemas.microsoft.com/office/drawing/2014/main" id="{C68B9AEA-3F16-4ECF-9E7C-6330016188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2352905" y="1242644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B5BEA8-2CFF-4A85-B941-DE40418D24D9}"/>
              </a:ext>
            </a:extLst>
          </p:cNvPr>
          <p:cNvGrpSpPr/>
          <p:nvPr/>
        </p:nvGrpSpPr>
        <p:grpSpPr>
          <a:xfrm>
            <a:off x="397704" y="188707"/>
            <a:ext cx="1356784" cy="1354667"/>
            <a:chOff x="397704" y="188707"/>
            <a:chExt cx="1356784" cy="1354667"/>
          </a:xfrm>
        </p:grpSpPr>
        <p:sp>
          <p:nvSpPr>
            <p:cNvPr id="9" name="PA_椭圆 8">
              <a:extLst>
                <a:ext uri="{FF2B5EF4-FFF2-40B4-BE49-F238E27FC236}">
                  <a16:creationId xmlns:a16="http://schemas.microsoft.com/office/drawing/2014/main" id="{F022EC3E-B18D-488D-A23A-B2FC2B4FB8F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98762" y="187649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>
                        <a:shade val="30000"/>
                        <a:satMod val="115000"/>
                      </a:prstClr>
                    </a:gs>
                    <a:gs pos="50000">
                      <a:prstClr val="white">
                        <a:shade val="67500"/>
                        <a:satMod val="11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PA_文本框 6">
              <a:extLst>
                <a:ext uri="{FF2B5EF4-FFF2-40B4-BE49-F238E27FC236}">
                  <a16:creationId xmlns:a16="http://schemas.microsoft.com/office/drawing/2014/main" id="{C2F4B5D4-F985-46E9-8B6D-1B8B4CDBABD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47683" y="358209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时尚中黑简体" panose="01010104010101010101" pitchFamily="2" charset="-122"/>
                  <a:cs typeface="Arial" panose="020B0604020202020204" pitchFamily="34" charset="0"/>
                </a:rPr>
                <a:t>03</a:t>
              </a:r>
              <a:endParaRPr kumimoji="0" lang="zh-CN" alt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时尚中黑简体" panose="0101010401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A701B8-3422-445E-B5B0-00689B5F9645}"/>
              </a:ext>
            </a:extLst>
          </p:cNvPr>
          <p:cNvCxnSpPr>
            <a:cxnSpLocks/>
          </p:cNvCxnSpPr>
          <p:nvPr/>
        </p:nvCxnSpPr>
        <p:spPr>
          <a:xfrm>
            <a:off x="4468905" y="1286435"/>
            <a:ext cx="7929283" cy="0"/>
          </a:xfrm>
          <a:prstGeom prst="line">
            <a:avLst/>
          </a:prstGeom>
          <a:ln w="825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文本框 10">
            <a:extLst>
              <a:ext uri="{FF2B5EF4-FFF2-40B4-BE49-F238E27FC236}">
                <a16:creationId xmlns:a16="http://schemas.microsoft.com/office/drawing/2014/main" id="{8513BDC2-7FC1-4093-8222-D3202128FD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04468" y="516371"/>
            <a:ext cx="521687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方正宋刻本秀楷简体" panose="02000000000000000000" pitchFamily="2" charset="-122"/>
                <a:cs typeface="Arial" panose="020B0604020202020204" pitchFamily="34" charset="0"/>
              </a:rPr>
              <a:t>RENT COMPARISON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7EE860-725A-4B77-8B2B-2610C4B202BD}"/>
              </a:ext>
            </a:extLst>
          </p:cNvPr>
          <p:cNvSpPr txBox="1"/>
          <p:nvPr/>
        </p:nvSpPr>
        <p:spPr>
          <a:xfrm>
            <a:off x="7090955" y="1588072"/>
            <a:ext cx="5307233" cy="187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PERCENTAGE DIFFERENCE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Port Phillip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25.7%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Melbourne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46.0%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Yarra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26.4%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4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_矩形 4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4606" y="5555225"/>
            <a:ext cx="2592917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Residential?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PA_矩形 4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15522" y="2415117"/>
            <a:ext cx="2592916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Visitor Centre?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7DADA7-C496-45B2-BBE3-428CBCA5B6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491" y="1461473"/>
            <a:ext cx="5845017" cy="5195570"/>
          </a:xfrm>
          <a:prstGeom prst="rect">
            <a:avLst/>
          </a:prstGeom>
        </p:spPr>
      </p:pic>
      <p:sp>
        <p:nvSpPr>
          <p:cNvPr id="7" name="任意多边形 9">
            <a:extLst>
              <a:ext uri="{FF2B5EF4-FFF2-40B4-BE49-F238E27FC236}">
                <a16:creationId xmlns:a16="http://schemas.microsoft.com/office/drawing/2014/main" id="{72F36446-1BAD-4EAD-8884-4148E0D64FC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2352905" y="1242644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13E7EB8-0EE2-4015-BDF1-87385899401A}"/>
              </a:ext>
            </a:extLst>
          </p:cNvPr>
          <p:cNvGrpSpPr/>
          <p:nvPr/>
        </p:nvGrpSpPr>
        <p:grpSpPr>
          <a:xfrm>
            <a:off x="397704" y="188707"/>
            <a:ext cx="1356784" cy="1354667"/>
            <a:chOff x="397704" y="188707"/>
            <a:chExt cx="1356784" cy="1354667"/>
          </a:xfrm>
        </p:grpSpPr>
        <p:sp>
          <p:nvSpPr>
            <p:cNvPr id="9" name="PA_椭圆 8">
              <a:extLst>
                <a:ext uri="{FF2B5EF4-FFF2-40B4-BE49-F238E27FC236}">
                  <a16:creationId xmlns:a16="http://schemas.microsoft.com/office/drawing/2014/main" id="{CB57C47E-6A31-4177-8C33-546F7BEFA9A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398762" y="187649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>
                        <a:shade val="30000"/>
                        <a:satMod val="115000"/>
                      </a:prstClr>
                    </a:gs>
                    <a:gs pos="50000">
                      <a:prstClr val="white">
                        <a:shade val="67500"/>
                        <a:satMod val="11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PA_文本框 6">
              <a:extLst>
                <a:ext uri="{FF2B5EF4-FFF2-40B4-BE49-F238E27FC236}">
                  <a16:creationId xmlns:a16="http://schemas.microsoft.com/office/drawing/2014/main" id="{18B2C293-C0C4-4CF5-8952-3C768636F8D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47683" y="358209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时尚中黑简体" panose="01010104010101010101" pitchFamily="2" charset="-122"/>
                  <a:cs typeface="Arial" panose="020B0604020202020204" pitchFamily="34" charset="0"/>
                </a:rPr>
                <a:t>03</a:t>
              </a:r>
              <a:endParaRPr kumimoji="0" lang="zh-CN" alt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时尚中黑简体" panose="0101010401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PA_文本框 10">
            <a:extLst>
              <a:ext uri="{FF2B5EF4-FFF2-40B4-BE49-F238E27FC236}">
                <a16:creationId xmlns:a16="http://schemas.microsoft.com/office/drawing/2014/main" id="{CC017A7F-A8BC-4D97-B887-A776096B445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04468" y="516371"/>
            <a:ext cx="757040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方正宋刻本秀楷简体" panose="02000000000000000000" pitchFamily="2" charset="-122"/>
                <a:cs typeface="Arial" panose="020B0604020202020204" pitchFamily="34" charset="0"/>
              </a:rPr>
              <a:t>IF YOU WERE A LANDLORD…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方正宋刻本秀楷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02E3031-5ED6-4F3C-A89F-7F1791688899}"/>
              </a:ext>
            </a:extLst>
          </p:cNvPr>
          <p:cNvCxnSpPr>
            <a:cxnSpLocks/>
          </p:cNvCxnSpPr>
          <p:nvPr/>
        </p:nvCxnSpPr>
        <p:spPr>
          <a:xfrm>
            <a:off x="4468905" y="1286435"/>
            <a:ext cx="7929283" cy="0"/>
          </a:xfrm>
          <a:prstGeom prst="line">
            <a:avLst/>
          </a:prstGeom>
          <a:ln w="825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6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23520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Timeline</a:t>
            </a: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384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04</a:t>
              </a:r>
              <a:endParaRPr lang="zh-CN" altLang="en-US" sz="60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9"/>
          <p:cNvSpPr/>
          <p:nvPr/>
        </p:nvSpPr>
        <p:spPr>
          <a:xfrm>
            <a:off x="-2352906" y="1244983"/>
            <a:ext cx="6858001" cy="43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1600" y="21600"/>
                </a:lnTo>
                <a:lnTo>
                  <a:pt x="21600" y="4022"/>
                </a:lnTo>
                <a:lnTo>
                  <a:pt x="12615" y="4022"/>
                </a:lnTo>
                <a:cubicBezTo>
                  <a:pt x="12175" y="12082"/>
                  <a:pt x="11521" y="17384"/>
                  <a:pt x="10800" y="17384"/>
                </a:cubicBezTo>
                <a:cubicBezTo>
                  <a:pt x="10079" y="17384"/>
                  <a:pt x="9425" y="12082"/>
                  <a:pt x="8985" y="4022"/>
                </a:cubicBezTo>
                <a:cubicBezTo>
                  <a:pt x="5243" y="4022"/>
                  <a:pt x="2306" y="4022"/>
                  <a:pt x="0" y="4022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83" name="PA_文本框 10"/>
          <p:cNvSpPr txBox="1"/>
          <p:nvPr/>
        </p:nvSpPr>
        <p:spPr>
          <a:xfrm>
            <a:off x="1904468" y="516371"/>
            <a:ext cx="2173029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44546A"/>
                </a:solidFill>
                <a:latin typeface="方正宋刻本秀楷简体"/>
                <a:ea typeface="方正宋刻本秀楷简体"/>
                <a:cs typeface="方正宋刻本秀楷简体"/>
                <a:sym typeface="方正宋刻本秀楷简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方正宋刻本秀楷简体"/>
              </a:rPr>
              <a:t>Timeline</a:t>
            </a:r>
          </a:p>
        </p:txBody>
      </p:sp>
      <p:sp>
        <p:nvSpPr>
          <p:cNvPr id="84" name="PA_直接连接符 12"/>
          <p:cNvSpPr/>
          <p:nvPr/>
        </p:nvSpPr>
        <p:spPr>
          <a:xfrm>
            <a:off x="1904468" y="1286698"/>
            <a:ext cx="266065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grpSp>
        <p:nvGrpSpPr>
          <p:cNvPr id="87" name="组合 2"/>
          <p:cNvGrpSpPr/>
          <p:nvPr/>
        </p:nvGrpSpPr>
        <p:grpSpPr>
          <a:xfrm>
            <a:off x="378246" y="149795"/>
            <a:ext cx="1356786" cy="1354671"/>
            <a:chOff x="-1" y="-1"/>
            <a:chExt cx="1356785" cy="1354669"/>
          </a:xfrm>
        </p:grpSpPr>
        <p:sp>
          <p:nvSpPr>
            <p:cNvPr id="85" name="PA_椭圆 8"/>
            <p:cNvSpPr/>
            <p:nvPr/>
          </p:nvSpPr>
          <p:spPr>
            <a:xfrm rot="16200000">
              <a:off x="1057" y="-1059"/>
              <a:ext cx="1354669" cy="1356785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solidFill>
                <a:srgbClr val="DFDFDF"/>
              </a:solidFill>
              <a:prstDash val="solid"/>
              <a:miter lim="800000"/>
            </a:ln>
            <a:effectLst>
              <a:outerShdw blurRad="254000" dist="190500" dir="354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C9C9C9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9C9C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  <a:sym typeface="等线" panose="02010600030101010101" charset="-122"/>
              </a:endParaRPr>
            </a:p>
          </p:txBody>
        </p:sp>
        <p:sp>
          <p:nvSpPr>
            <p:cNvPr id="86" name="PA_文本框 6"/>
            <p:cNvSpPr txBox="1"/>
            <p:nvPr/>
          </p:nvSpPr>
          <p:spPr>
            <a:xfrm>
              <a:off x="149978" y="169502"/>
              <a:ext cx="1056826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 spc="-150">
                  <a:solidFill>
                    <a:srgbClr val="44546A"/>
                  </a:solidFill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6000" b="0" i="0" u="none" strike="noStrike" kern="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时尚中黑简体"/>
                </a:rPr>
                <a:t>0</a:t>
              </a:r>
              <a:r>
                <a:rPr lang="en-US" altLang="zh-CN" kern="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6000" b="0" i="0" u="none" strike="noStrike" kern="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时尚中黑简体"/>
              </a:endParaRPr>
            </a:p>
          </p:txBody>
        </p:sp>
      </p:grpSp>
      <p:sp>
        <p:nvSpPr>
          <p:cNvPr id="88" name="直接连接符 3"/>
          <p:cNvSpPr/>
          <p:nvPr/>
        </p:nvSpPr>
        <p:spPr>
          <a:xfrm>
            <a:off x="4468905" y="1286435"/>
            <a:ext cx="7929283" cy="1"/>
          </a:xfrm>
          <a:prstGeom prst="line">
            <a:avLst/>
          </a:prstGeom>
          <a:ln w="82550">
            <a:solidFill>
              <a:srgbClr val="44546A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040559193"/>
              </p:ext>
            </p:extLst>
          </p:nvPr>
        </p:nvGraphicFramePr>
        <p:xfrm>
          <a:off x="-467138" y="1821904"/>
          <a:ext cx="8287111" cy="45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86931" y="2918573"/>
            <a:ext cx="43357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Three indicators to measure the performance level of the hotel industry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84E4CCC7A815942A1081F244B56EA88" ma:contentTypeVersion="6" ma:contentTypeDescription="新建文档。" ma:contentTypeScope="" ma:versionID="8e088246dcf6a68c40e8ac2c328e5b17">
  <xsd:schema xmlns:xsd="http://www.w3.org/2001/XMLSchema" xmlns:xs="http://www.w3.org/2001/XMLSchema" xmlns:p="http://schemas.microsoft.com/office/2006/metadata/properties" xmlns:ns2="8dd12c7b-0dd2-4a55-a7b7-873e8ac1038d" targetNamespace="http://schemas.microsoft.com/office/2006/metadata/properties" ma:root="true" ma:fieldsID="f256cebc6060a51d3499687e4d218f28" ns2:_="">
    <xsd:import namespace="8dd12c7b-0dd2-4a55-a7b7-873e8ac103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12c7b-0dd2-4a55-a7b7-873e8ac10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C286FF-E046-4B14-8FB0-FEE0FD0114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2D601F-A78F-499D-8158-AF32A9B729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d12c7b-0dd2-4a55-a7b7-873e8ac103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F6437E-B86D-4519-ACC2-B79E746B9A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451</Words>
  <Application>Microsoft Office PowerPoint</Application>
  <PresentationFormat>宽屏</PresentationFormat>
  <Paragraphs>153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Times Roman</vt:lpstr>
      <vt:lpstr>等线</vt:lpstr>
      <vt:lpstr>等线 Light</vt:lpstr>
      <vt:lpstr>方正宋刻本秀楷简体</vt:lpstr>
      <vt:lpstr>时尚中黑简体</vt:lpstr>
      <vt:lpstr>微软雅黑</vt:lpstr>
      <vt:lpstr>Arial</vt:lpstr>
      <vt:lpstr>Calibri</vt:lpstr>
      <vt:lpstr>Helvetica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 ZHENGJI</cp:lastModifiedBy>
  <cp:revision>45</cp:revision>
  <dcterms:created xsi:type="dcterms:W3CDTF">2017-06-07T09:02:46Z</dcterms:created>
  <dcterms:modified xsi:type="dcterms:W3CDTF">2021-07-27T07:33:06Z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0x010100784E4CCC7A815942A1081F244B56EA88</vt:lpwstr>
  </property>
</Properties>
</file>