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662" autoAdjust="0"/>
  </p:normalViewPr>
  <p:slideViewPr>
    <p:cSldViewPr snapToGrid="0">
      <p:cViewPr varScale="1">
        <p:scale>
          <a:sx n="100" d="100"/>
          <a:sy n="100" d="100"/>
        </p:scale>
        <p:origin x="99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u\Desktop\Thinkful%20Material\housing-price-data-CAPSTONE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u\Desktop\Thinkful%20Material\housing-price-data-CAPSTONE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Results of A/B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'A B test (2)'!$CU$10:$CV$10</c:f>
                <c:numCache>
                  <c:formatCode>General</c:formatCode>
                  <c:ptCount val="2"/>
                  <c:pt idx="0">
                    <c:v>6063.34490971374</c:v>
                  </c:pt>
                  <c:pt idx="1">
                    <c:v>1965.6667280050096</c:v>
                  </c:pt>
                </c:numCache>
              </c:numRef>
            </c:plus>
            <c:minus>
              <c:numRef>
                <c:f>'A B test (2)'!$CU$11:$CV$11</c:f>
                <c:numCache>
                  <c:formatCode>General</c:formatCode>
                  <c:ptCount val="2"/>
                  <c:pt idx="0">
                    <c:v>6059.4126841653251</c:v>
                  </c:pt>
                  <c:pt idx="1">
                    <c:v>1961.7345024565957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 B test (2)'!$CU$5:$CV$5</c:f>
              <c:strCache>
                <c:ptCount val="2"/>
                <c:pt idx="0">
                  <c:v>Control</c:v>
                </c:pt>
                <c:pt idx="1">
                  <c:v>Treatment</c:v>
                </c:pt>
              </c:strCache>
            </c:strRef>
          </c:cat>
          <c:val>
            <c:numRef>
              <c:f>'A B test (2)'!$CU$6:$CV$6</c:f>
              <c:numCache>
                <c:formatCode>_("$"* #,##0_);_("$"* \(#,##0\);_("$"* "-"??_);_(@_)</c:formatCode>
                <c:ptCount val="2"/>
                <c:pt idx="0">
                  <c:v>171483.95617879054</c:v>
                </c:pt>
                <c:pt idx="1">
                  <c:v>214676.33855799373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8A-487C-8138-B02D2990F0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0624639"/>
        <c:axId val="369584591"/>
      </c:barChart>
      <c:catAx>
        <c:axId val="770624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584591"/>
        <c:crosses val="autoZero"/>
        <c:auto val="1"/>
        <c:lblAlgn val="ctr"/>
        <c:lblOffset val="100"/>
        <c:noMultiLvlLbl val="0"/>
      </c:catAx>
      <c:valAx>
        <c:axId val="36958459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624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Results of A/B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0624639"/>
        <c:axId val="369584591"/>
      </c:barChart>
      <c:catAx>
        <c:axId val="770624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584591"/>
        <c:crosses val="autoZero"/>
        <c:auto val="1"/>
        <c:lblAlgn val="ctr"/>
        <c:lblOffset val="100"/>
        <c:noMultiLvlLbl val="0"/>
      </c:catAx>
      <c:valAx>
        <c:axId val="36958459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624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1C728-F301-4FDA-81E3-079C9686A8F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E6417-FF12-4E0C-8F2B-8E696667B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7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Flat, Gable, Gambrel, Hip, Mansard, Shed are in my sample dataset, with Gable and Hip being the two most popular styles.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E6417-FF12-4E0C-8F2B-8E696667BC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2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E6417-FF12-4E0C-8F2B-8E696667BC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1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popularity of Gable is significantly more popular than other roofing styles, indicating a more stable investment regarding style.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E6417-FF12-4E0C-8F2B-8E696667BC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1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represents gable roofs, while treatment indicates non-gable roofs. While there is a higher price on average for non-gable roofs, the lower average price on gable roofs seems to drive sales.</a:t>
            </a:r>
          </a:p>
          <a:p>
            <a:r>
              <a:rPr lang="en-US" dirty="0"/>
              <a:t>So rather than focusing on higher priced and less popular models, we can increase stability and quantity of sales.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E6417-FF12-4E0C-8F2B-8E696667BC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4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people have purchased their homes for 140k where the median stands at 160k, indicating some room to increase housing prices after </a:t>
            </a:r>
            <a:r>
              <a:rPr lang="en-US"/>
              <a:t>investment.</a:t>
            </a:r>
          </a:p>
          <a:p>
            <a:r>
              <a:rPr lang="en-US"/>
              <a:t>We </a:t>
            </a:r>
            <a:r>
              <a:rPr lang="en-US" dirty="0"/>
              <a:t>could focus on purchasing below the average, and then flipping homes somewhere within the average price range.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E6417-FF12-4E0C-8F2B-8E696667BC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6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1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5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8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0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72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1159B2-3847-4541-BAAE-D93F7172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BDF953-B1FC-408F-A14E-33A8C1DC1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C6005-92FE-449A-9724-2975D7317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170" y="3716860"/>
            <a:ext cx="9732773" cy="1465112"/>
          </a:xfrm>
        </p:spPr>
        <p:txBody>
          <a:bodyPr>
            <a:normAutofit/>
          </a:bodyPr>
          <a:lstStyle/>
          <a:p>
            <a:r>
              <a:rPr lang="en-US" sz="5100">
                <a:latin typeface="Arial Nova" panose="020B0504020202020204" pitchFamily="34" charset="0"/>
              </a:rPr>
              <a:t>Impact of Roof Styles on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704CF-67FB-4650-9654-A95423F90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181972"/>
            <a:ext cx="9517450" cy="6389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Using style to improve investments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C4AC30-431E-4860-8128-139F9F61E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C35C70-8DD1-457D-85E7-728F1B0C5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1691B1-EF90-41BA-A886-9331EB03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B77709-9ED2-4392-8D1E-91E4AB964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10101DD-2F7C-49AA-8D00-EDB64DD99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37" r="3" b="12346"/>
          <a:stretch/>
        </p:blipFill>
        <p:spPr>
          <a:xfrm>
            <a:off x="3116580" y="1395172"/>
            <a:ext cx="5969424" cy="214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1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ED703-2C5D-4F05-89BB-4058B79F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dirty="0"/>
              <a:t>Key Indicators</a:t>
            </a: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E32F-FFA5-4F7B-A945-16DB44C6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Roofing styles can seriously impact the popularity and thus pricing of housing. </a:t>
            </a:r>
          </a:p>
        </p:txBody>
      </p:sp>
    </p:spTree>
    <p:extLst>
      <p:ext uri="{BB962C8B-B14F-4D97-AF65-F5344CB8AC3E}">
        <p14:creationId xmlns:p14="http://schemas.microsoft.com/office/powerpoint/2010/main" val="391029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ED703-2C5D-4F05-89BB-4058B79F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dirty="0"/>
              <a:t>Findings</a:t>
            </a: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E32F-FFA5-4F7B-A945-16DB44C6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Gable roofing style is closely tied to pricing</a:t>
            </a:r>
          </a:p>
          <a:p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Effect is at 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0.48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a significant difference from treatment</a:t>
            </a:r>
          </a:p>
          <a:p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an average lower price, focusing on selling lower priced and more popular styles will increase sales.</a:t>
            </a:r>
          </a:p>
        </p:txBody>
      </p:sp>
    </p:spTree>
    <p:extLst>
      <p:ext uri="{BB962C8B-B14F-4D97-AF65-F5344CB8AC3E}">
        <p14:creationId xmlns:p14="http://schemas.microsoft.com/office/powerpoint/2010/main" val="113508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ED703-2C5D-4F05-89BB-4058B79F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dirty="0"/>
              <a:t>Findings</a:t>
            </a: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53C7EF-A8EB-40C9-9207-4D8ABA827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6852" y="971568"/>
            <a:ext cx="3215139" cy="4914863"/>
          </a:xfrm>
        </p:spPr>
      </p:pic>
    </p:spTree>
    <p:extLst>
      <p:ext uri="{BB962C8B-B14F-4D97-AF65-F5344CB8AC3E}">
        <p14:creationId xmlns:p14="http://schemas.microsoft.com/office/powerpoint/2010/main" val="20439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ED703-2C5D-4F05-89BB-4058B79F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dirty="0"/>
              <a:t>Findings</a:t>
            </a: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A246B39-18F8-43EC-8357-562A92945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846535"/>
              </p:ext>
            </p:extLst>
          </p:nvPr>
        </p:nvGraphicFramePr>
        <p:xfrm>
          <a:off x="5237163" y="1420813"/>
          <a:ext cx="5514975" cy="401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7097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ED703-2C5D-4F05-89BB-4058B79F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dirty="0"/>
              <a:t>Findings</a:t>
            </a: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A246B39-18F8-43EC-8357-562A92945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185622"/>
              </p:ext>
            </p:extLst>
          </p:nvPr>
        </p:nvGraphicFramePr>
        <p:xfrm>
          <a:off x="5237163" y="1420813"/>
          <a:ext cx="5514975" cy="401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5CE4DC-6029-40E9-8439-77C9BC0FF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05210"/>
              </p:ext>
            </p:extLst>
          </p:nvPr>
        </p:nvGraphicFramePr>
        <p:xfrm>
          <a:off x="5868955" y="2057401"/>
          <a:ext cx="5203136" cy="2036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2612">
                  <a:extLst>
                    <a:ext uri="{9D8B030D-6E8A-4147-A177-3AD203B41FA5}">
                      <a16:colId xmlns:a16="http://schemas.microsoft.com/office/drawing/2014/main" val="1945190580"/>
                    </a:ext>
                  </a:extLst>
                </a:gridCol>
                <a:gridCol w="2730524">
                  <a:extLst>
                    <a:ext uri="{9D8B030D-6E8A-4147-A177-3AD203B41FA5}">
                      <a16:colId xmlns:a16="http://schemas.microsoft.com/office/drawing/2014/main" val="3983124872"/>
                    </a:ext>
                  </a:extLst>
                </a:gridCol>
              </a:tblGrid>
              <a:tr h="67867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Mean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82" marR="15082" marT="15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 $               171,484 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82" marR="15082" marT="15082" marB="0" anchor="b"/>
                </a:tc>
                <a:extLst>
                  <a:ext uri="{0D108BD9-81ED-4DB2-BD59-A6C34878D82A}">
                    <a16:rowId xmlns:a16="http://schemas.microsoft.com/office/drawing/2014/main" val="2693040381"/>
                  </a:ext>
                </a:extLst>
              </a:tr>
              <a:tr h="67867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Median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82" marR="15082" marT="15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 $               160,000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82" marR="15082" marT="15082" marB="0" anchor="b"/>
                </a:tc>
                <a:extLst>
                  <a:ext uri="{0D108BD9-81ED-4DB2-BD59-A6C34878D82A}">
                    <a16:rowId xmlns:a16="http://schemas.microsoft.com/office/drawing/2014/main" val="774703596"/>
                  </a:ext>
                </a:extLst>
              </a:tr>
              <a:tr h="67867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Mode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82" marR="15082" marT="150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 $               140,000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82" marR="15082" marT="15082" marB="0" anchor="b"/>
                </a:tc>
                <a:extLst>
                  <a:ext uri="{0D108BD9-81ED-4DB2-BD59-A6C34878D82A}">
                    <a16:rowId xmlns:a16="http://schemas.microsoft.com/office/drawing/2014/main" val="188773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641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248</Words>
  <Application>Microsoft Office PowerPoint</Application>
  <PresentationFormat>Widescreen</PresentationFormat>
  <Paragraphs>30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Nova</vt:lpstr>
      <vt:lpstr>Calibri</vt:lpstr>
      <vt:lpstr>Century Gothic</vt:lpstr>
      <vt:lpstr>Garamond</vt:lpstr>
      <vt:lpstr>Gill Sans MT</vt:lpstr>
      <vt:lpstr>SavonVTI</vt:lpstr>
      <vt:lpstr>Impact of Roof Styles on Housing Prices</vt:lpstr>
      <vt:lpstr>Key Indicators</vt:lpstr>
      <vt:lpstr>Findings</vt:lpstr>
      <vt:lpstr>Findings</vt:lpstr>
      <vt:lpstr>Findings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Roof Styles on Housing Prices</dc:title>
  <dc:creator>marcus lewis</dc:creator>
  <cp:lastModifiedBy>marcus lewis</cp:lastModifiedBy>
  <cp:revision>11</cp:revision>
  <dcterms:created xsi:type="dcterms:W3CDTF">2020-11-21T03:57:44Z</dcterms:created>
  <dcterms:modified xsi:type="dcterms:W3CDTF">2020-12-05T21:11:26Z</dcterms:modified>
</cp:coreProperties>
</file>