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handoutMasterIdLst>
    <p:handoutMasterId r:id="rId14"/>
  </p:handoutMasterIdLst>
  <p:sldIdLst>
    <p:sldId id="397" r:id="rId7"/>
    <p:sldId id="410" r:id="rId8"/>
    <p:sldId id="432" r:id="rId9"/>
    <p:sldId id="430" r:id="rId10"/>
    <p:sldId id="431" r:id="rId11"/>
    <p:sldId id="4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bin Wagner" initials="CW" lastIdx="1" clrIdx="0">
    <p:extLst>
      <p:ext uri="{19B8F6BF-5375-455C-9EA6-DF929625EA0E}">
        <p15:presenceInfo xmlns:p15="http://schemas.microsoft.com/office/powerpoint/2012/main" userId="S::corbin.wagner@acando.com::0928e429-1344-447f-aa02-5d969970e5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A00"/>
    <a:srgbClr val="5A5A5A"/>
    <a:srgbClr val="FFEBE7"/>
    <a:srgbClr val="FFFFE7"/>
    <a:srgbClr val="FFD9B2"/>
    <a:srgbClr val="FFAA99"/>
    <a:srgbClr val="E67386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sv-SE" smtClean="0">
                <a:latin typeface="Arial" pitchFamily="34" charset="0"/>
              </a:rPr>
              <a:pPr/>
              <a:t>2020-09-03</a:t>
            </a:fld>
            <a:endParaRPr lang="sv-SE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sv-SE" smtClean="0">
                <a:latin typeface="Arial" pitchFamily="34" charset="0"/>
              </a:rPr>
              <a:pPr/>
              <a:t>‹#›</a:t>
            </a:fld>
            <a:endParaRPr lang="sv-S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sv-SE" smtClean="0"/>
              <a:pPr/>
              <a:t>2020-09-03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7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sv-SE" sz="16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sv-SE" noProof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sv-SE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sv-SE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sv-SE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pic>
        <p:nvPicPr>
          <p:cNvPr id="19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3"/>
          <a:stretch/>
        </p:blipFill>
        <p:spPr bwMode="auto">
          <a:xfrm>
            <a:off x="0" y="320868"/>
            <a:ext cx="513188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sv-SE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sv-SE" noProof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sv-SE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sv-SE" sz="16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sv-SE" noProof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0" orient="horz" pos="232" userDrawn="1">
          <p15:clr>
            <a:srgbClr val="FBAE40"/>
          </p15:clr>
        </p15:guide>
        <p15:guide id="1" pos="3432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sv-SE" noProof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9672" b="-1"/>
          <a:stretch/>
        </p:blipFill>
        <p:spPr bwMode="auto">
          <a:xfrm>
            <a:off x="5873036" y="-11151"/>
            <a:ext cx="6315247" cy="33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sv-SE" noProof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sv-SE" noProof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sv-SE" noProof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sv-SE" noProof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sv-SE" noProof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sv-SE" noProof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sv-SE" noProof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Z:\En Cours\CGI\CGI-211 Branding 2017\INFOGRAPHIE\TEMPLATE Microsoft Office 2010\ILLUSTRATIONS\EMFs\CGI Connectors - RGB - contact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0" r="1857"/>
          <a:stretch/>
        </p:blipFill>
        <p:spPr bwMode="auto">
          <a:xfrm>
            <a:off x="788614" y="0"/>
            <a:ext cx="11398624" cy="26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sv-SE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text styles</a:t>
            </a:r>
          </a:p>
          <a:p>
            <a:pPr lvl="1"/>
            <a:r>
              <a:rPr lang="sv-SE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" t="4397" r="-1521" b="-4147"/>
          <a:stretch/>
        </p:blipFill>
        <p:spPr bwMode="auto">
          <a:xfrm>
            <a:off x="3550759" y="-18661"/>
            <a:ext cx="7706697" cy="53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sv-SE" sz="16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Picture 2" descr="Z:\En Cours\CGI\CGI-211 Branding 2017\INFOGRAPHIE\TEMPLATE Microsoft Office 2010\ILLUSTRATIONS\EMFs\CGI Connectors - RGB - Long document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/>
          <a:stretch/>
        </p:blipFill>
        <p:spPr bwMode="auto">
          <a:xfrm>
            <a:off x="-14515" y="368300"/>
            <a:ext cx="6443851" cy="64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sv-SE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202017" y="-13252"/>
            <a:ext cx="4704522" cy="12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sv-SE" noProof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0" r="770"/>
          <a:stretch/>
        </p:blipFill>
        <p:spPr bwMode="auto">
          <a:xfrm>
            <a:off x="3322376" y="-1"/>
            <a:ext cx="8864862" cy="33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sv-SE" noProof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sv-SE" noProof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sv-SE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sv-SE" sz="1000">
                <a:latin typeface="+mn-lt"/>
              </a:rPr>
              <a:t>© 2019 CGI Inc.</a:t>
            </a:r>
            <a:endParaRPr lang="sv-SE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sv-SE"/>
              <a:t>Date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B1689447-BF36-49A4-8B98-62A5146D2045}"/>
              </a:ext>
            </a:extLst>
          </p:cNvPr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usMLarsson/Live-Map-Harb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5209309" y="2432276"/>
            <a:ext cx="6432961" cy="738008"/>
          </a:xfrm>
        </p:spPr>
        <p:txBody>
          <a:bodyPr>
            <a:normAutofit/>
          </a:bodyPr>
          <a:lstStyle/>
          <a:p>
            <a:r>
              <a:rPr lang="sv-SE" sz="2600" b="1" dirty="0"/>
              <a:t>Offentlig Upphandling: Göteborgs Hamn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5209309" y="3401484"/>
            <a:ext cx="6432961" cy="2908781"/>
          </a:xfrm>
        </p:spPr>
        <p:txBody>
          <a:bodyPr>
            <a:normAutofit/>
          </a:bodyPr>
          <a:lstStyle/>
          <a:p>
            <a:r>
              <a:rPr lang="sv-SE" dirty="0"/>
              <a:t>Visualisera och förädla realtidsdata om godstransporter för godsnavet Göteborgs hamn</a:t>
            </a:r>
          </a:p>
          <a:p>
            <a:endParaRPr lang="sv-SE" sz="1400" dirty="0"/>
          </a:p>
          <a:p>
            <a:r>
              <a:rPr lang="sv-SE" sz="1400" b="0" dirty="0"/>
              <a:t>  </a:t>
            </a:r>
          </a:p>
          <a:p>
            <a:endParaRPr lang="sv-SE" sz="1400" b="0" dirty="0"/>
          </a:p>
          <a:p>
            <a:r>
              <a:rPr lang="sv-SE" sz="1400" b="0" dirty="0"/>
              <a:t>           </a:t>
            </a:r>
          </a:p>
          <a:p>
            <a:r>
              <a:rPr lang="sv-SE" sz="1400" b="0" dirty="0"/>
              <a:t>          </a:t>
            </a:r>
            <a:r>
              <a:rPr lang="sv-SE" sz="1400" b="0" dirty="0">
                <a:hlinkClick r:id="rId3"/>
              </a:rPr>
              <a:t>https://github.com/MarcusMLarsson/Live-Map-Harbor</a:t>
            </a:r>
            <a:endParaRPr lang="sv-SE" sz="1400" b="0" dirty="0"/>
          </a:p>
          <a:p>
            <a:endParaRPr lang="sv-SE" sz="14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0A289CC-D722-487C-9C9C-927CC2253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9439" y="2432276"/>
            <a:ext cx="1191535" cy="92145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D5537CF-99C1-41B2-AE36-F358A63E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16" y="5253037"/>
            <a:ext cx="377504" cy="3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F095-3F8F-4F9C-99C4-B2A6900C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63DE-3FB2-4C05-AF3D-4523A38CEC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6901" y="1033798"/>
            <a:ext cx="10167669" cy="1691295"/>
          </a:xfrm>
        </p:spPr>
        <p:txBody>
          <a:bodyPr>
            <a:normAutofit/>
          </a:bodyPr>
          <a:lstStyle/>
          <a:p>
            <a:r>
              <a:rPr lang="sv-SE" dirty="0"/>
              <a:t>Upphandlingen bestod av att göra ett demo som </a:t>
            </a:r>
            <a:r>
              <a:rPr lang="en-US" b="1" dirty="0" err="1"/>
              <a:t>visualiserar</a:t>
            </a:r>
            <a:r>
              <a:rPr lang="en-US" b="1" dirty="0"/>
              <a:t> </a:t>
            </a:r>
            <a:r>
              <a:rPr lang="en-US" b="1" dirty="0" err="1"/>
              <a:t>realtidsdata</a:t>
            </a:r>
            <a:r>
              <a:rPr lang="en-US" b="1" dirty="0"/>
              <a:t> om </a:t>
            </a:r>
            <a:r>
              <a:rPr lang="en-US" b="1" dirty="0" err="1"/>
              <a:t>godstransporter</a:t>
            </a:r>
            <a:r>
              <a:rPr lang="en-US" b="1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Göteborgs</a:t>
            </a:r>
            <a:r>
              <a:rPr lang="en-US" dirty="0"/>
              <a:t> </a:t>
            </a:r>
            <a:r>
              <a:rPr lang="en-US" dirty="0" err="1"/>
              <a:t>hamn</a:t>
            </a:r>
            <a:r>
              <a:rPr lang="en-US" dirty="0"/>
              <a:t>. </a:t>
            </a:r>
            <a:r>
              <a:rPr lang="en-US" dirty="0" err="1"/>
              <a:t>Upphandlingen</a:t>
            </a:r>
            <a:r>
              <a:rPr lang="en-US" dirty="0"/>
              <a:t> </a:t>
            </a:r>
            <a:r>
              <a:rPr lang="en-US" dirty="0" err="1"/>
              <a:t>omfattade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totalpris</a:t>
            </a:r>
            <a:r>
              <a:rPr lang="en-US" dirty="0"/>
              <a:t> runt 10 </a:t>
            </a:r>
            <a:r>
              <a:rPr lang="en-US" dirty="0" err="1"/>
              <a:t>miljoner</a:t>
            </a:r>
            <a:r>
              <a:rPr lang="en-US" dirty="0"/>
              <a:t> SEK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planerat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sträcka</a:t>
            </a:r>
            <a:r>
              <a:rPr lang="en-US" dirty="0"/>
              <a:t> sig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okt</a:t>
            </a:r>
            <a:r>
              <a:rPr lang="en-US" dirty="0"/>
              <a:t> 2020 - </a:t>
            </a:r>
            <a:r>
              <a:rPr lang="en-US" dirty="0" err="1"/>
              <a:t>jun</a:t>
            </a:r>
            <a:r>
              <a:rPr lang="en-US" dirty="0"/>
              <a:t> 2026.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Tx/>
              <a:buChar char="-"/>
            </a:pPr>
            <a:endParaRPr lang="sv-SE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930C-A025-4131-93DC-7A3F87B5C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98B4-45D5-400D-9D88-CCC5A1759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dirty="0"/>
              <a:t>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279BEB2-4FAA-4AD8-B07F-435146723D63}"/>
              </a:ext>
            </a:extLst>
          </p:cNvPr>
          <p:cNvSpPr txBox="1">
            <a:spLocks/>
          </p:cNvSpPr>
          <p:nvPr/>
        </p:nvSpPr>
        <p:spPr>
          <a:xfrm>
            <a:off x="596901" y="2432754"/>
            <a:ext cx="11163550" cy="3958993"/>
          </a:xfrm>
          <a:prstGeom prst="rect">
            <a:avLst/>
          </a:prstGeom>
        </p:spPr>
        <p:txBody>
          <a:bodyPr lIns="0" tIns="0" rIns="0" bIns="0" numCol="2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 </a:t>
            </a:r>
            <a:r>
              <a:rPr lang="sv-SE" b="1" dirty="0"/>
              <a:t>Effektmål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öka visibiliteten av gods från havet till inlandsterminal och tillbaka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göra transportkedjans data till en samlad bild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öka genomströmningstakten av gods</a:t>
            </a:r>
            <a:endParaRPr lang="en-US" dirty="0"/>
          </a:p>
          <a:p>
            <a:endParaRPr lang="en-US" dirty="0"/>
          </a:p>
          <a:p>
            <a:r>
              <a:rPr lang="sv-SE" b="1" dirty="0" err="1"/>
              <a:t>Demot</a:t>
            </a:r>
            <a:r>
              <a:rPr lang="sv-SE" b="1" dirty="0"/>
              <a:t> bedöms av</a:t>
            </a:r>
            <a:r>
              <a:rPr lang="sv-SE" dirty="0"/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en grupp personer från GHAB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bedöms “med slutanvändarens ögon”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avser funktionalitet och användarvänlighet </a:t>
            </a:r>
          </a:p>
          <a:p>
            <a:endParaRPr lang="sv-SE" b="1" dirty="0"/>
          </a:p>
          <a:p>
            <a:r>
              <a:rPr lang="sv-SE" b="1" dirty="0"/>
              <a:t>Volymer och prestandakrav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200 användare (mindre antal användare, målet är att öka i snabb takt)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Big data (&gt; 1TB)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Dataöverföring i realtid från utvalda datakällor</a:t>
            </a:r>
          </a:p>
          <a:p>
            <a:endParaRPr lang="sv-SE" b="1" dirty="0"/>
          </a:p>
          <a:p>
            <a:r>
              <a:rPr lang="sv-SE" b="1" dirty="0"/>
              <a:t>Medverkande</a:t>
            </a:r>
            <a:r>
              <a:rPr lang="sv-S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Anders Jonsson, Conny Svensson, Marcus Larsson, Markus Svanström, Max Forslund, Peter Olsson, Victor Johansson</a:t>
            </a:r>
          </a:p>
        </p:txBody>
      </p:sp>
    </p:spTree>
    <p:extLst>
      <p:ext uri="{BB962C8B-B14F-4D97-AF65-F5344CB8AC3E}">
        <p14:creationId xmlns:p14="http://schemas.microsoft.com/office/powerpoint/2010/main" val="12248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06E7-2CCD-4EE3-8835-ADCEC86A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Referens</a:t>
            </a:r>
            <a:r>
              <a:rPr lang="en-US" dirty="0"/>
              <a:t> case </a:t>
            </a:r>
            <a:r>
              <a:rPr lang="en-US" dirty="0" err="1"/>
              <a:t>Rotterdams</a:t>
            </a:r>
            <a:r>
              <a:rPr lang="en-US" dirty="0"/>
              <a:t> </a:t>
            </a:r>
            <a:r>
              <a:rPr lang="en-US" dirty="0" err="1"/>
              <a:t>hamn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B2E6-1C41-45EF-AADA-842F6BC4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FEA8-D0FD-4EA2-83A2-244A32D2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C0D22D5-A559-4632-B4A6-BDFBDB718CE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65141" y="1203758"/>
            <a:ext cx="10861717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2796-AA90-4895-929E-568282B0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Realtidsbearbetning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Big Data </a:t>
            </a:r>
            <a:r>
              <a:rPr lang="en-US" dirty="0" err="1"/>
              <a:t>Arkitektur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72D02-0FB2-4776-A64E-66C389145E4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5" y="1233096"/>
            <a:ext cx="9138482" cy="49797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52B8F-63DD-4D07-8EC9-87733649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7BB8-E324-4364-8BF2-C563F0DC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1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2796-AA90-4895-929E-568282B0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207726"/>
            <a:ext cx="9989819" cy="920750"/>
          </a:xfrm>
        </p:spPr>
        <p:txBody>
          <a:bodyPr>
            <a:normAutofit/>
          </a:bodyPr>
          <a:lstStyle/>
          <a:p>
            <a:r>
              <a:rPr lang="en-US" dirty="0" err="1"/>
              <a:t>Realtidsdata</a:t>
            </a:r>
            <a:r>
              <a:rPr lang="en-US" dirty="0"/>
              <a:t> med Azure Stream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52B8F-63DD-4D07-8EC9-87733649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7BB8-E324-4364-8BF2-C563F0DC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075FC7-8ACC-488A-BCEF-691B3C4791F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165132" y="1496292"/>
            <a:ext cx="10090675" cy="42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8F9-7316-49FF-82C0-3A3B998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Webb-</a:t>
            </a:r>
            <a:r>
              <a:rPr lang="en-US" dirty="0" err="1"/>
              <a:t>applikaiton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2DBC-1109-4E21-ACB8-516F80BEB28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724807" cy="5113337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Flask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 Microramverk för </a:t>
            </a:r>
            <a:r>
              <a:rPr lang="sv-SE" sz="1600" dirty="0" err="1"/>
              <a:t>Python</a:t>
            </a:r>
            <a:r>
              <a:rPr lang="sv-SE" sz="1600" dirty="0"/>
              <a:t>, som gör det möjligt att skapa webbapplikationer.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 Litet men kraftfullt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dirty="0"/>
              <a:t>Bra </a:t>
            </a:r>
            <a:r>
              <a:rPr lang="en-US" sz="1600" dirty="0" err="1"/>
              <a:t>för</a:t>
            </a:r>
            <a:r>
              <a:rPr lang="en-US" sz="1600" dirty="0"/>
              <a:t> </a:t>
            </a:r>
            <a:r>
              <a:rPr lang="en-US" sz="1600" dirty="0" err="1"/>
              <a:t>att</a:t>
            </a:r>
            <a:r>
              <a:rPr lang="en-US" sz="1600" dirty="0"/>
              <a:t> </a:t>
            </a:r>
            <a:r>
              <a:rPr lang="en-US" sz="1600" dirty="0" err="1"/>
              <a:t>skapa</a:t>
            </a:r>
            <a:r>
              <a:rPr lang="en-US" sz="1600" dirty="0"/>
              <a:t> </a:t>
            </a:r>
            <a:r>
              <a:rPr lang="en-US" sz="1600" dirty="0" err="1"/>
              <a:t>PoC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Leaflet.js: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Ledande JavaScripts-bibliotek för mobilvänliga interaktiva kartor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Leaflet.js </a:t>
            </a:r>
            <a:r>
              <a:rPr lang="en-US" sz="1600" dirty="0" err="1"/>
              <a:t>är</a:t>
            </a:r>
            <a:r>
              <a:rPr lang="en-US" sz="1600" dirty="0"/>
              <a:t> </a:t>
            </a:r>
            <a:r>
              <a:rPr lang="en-US" sz="1600" dirty="0" err="1"/>
              <a:t>helt</a:t>
            </a:r>
            <a:r>
              <a:rPr lang="en-US" sz="1600" dirty="0"/>
              <a:t> gratis.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Använd med vanlig html / NPM modul. Kompatibel med </a:t>
            </a:r>
            <a:r>
              <a:rPr lang="sv-SE" sz="1600" dirty="0" err="1"/>
              <a:t>React</a:t>
            </a:r>
            <a:r>
              <a:rPr lang="sv-SE" sz="1600" dirty="0"/>
              <a:t>, </a:t>
            </a:r>
            <a:r>
              <a:rPr lang="sv-SE" sz="1600" dirty="0" err="1"/>
              <a:t>Angular</a:t>
            </a:r>
            <a:r>
              <a:rPr lang="sv-SE" sz="1600" dirty="0"/>
              <a:t>, </a:t>
            </a:r>
            <a:r>
              <a:rPr lang="sv-SE" sz="1600" dirty="0" err="1"/>
              <a:t>Vue</a:t>
            </a:r>
            <a:r>
              <a:rPr lang="sv-S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Andra</a:t>
            </a:r>
            <a:r>
              <a:rPr lang="en-US" sz="1600" dirty="0"/>
              <a:t> </a:t>
            </a:r>
            <a:r>
              <a:rPr lang="en-US" sz="1600" dirty="0" err="1"/>
              <a:t>kartplattformar</a:t>
            </a:r>
            <a:r>
              <a:rPr lang="en-US" sz="1600" dirty="0"/>
              <a:t> </a:t>
            </a:r>
            <a:r>
              <a:rPr lang="en-US" sz="1600" dirty="0" err="1"/>
              <a:t>är</a:t>
            </a:r>
            <a:r>
              <a:rPr lang="en-US" sz="1600" dirty="0"/>
              <a:t> Google maps API, Carto, OSM, </a:t>
            </a:r>
            <a:r>
              <a:rPr lang="en-US" sz="1600" dirty="0" err="1"/>
              <a:t>Mapbox</a:t>
            </a:r>
            <a:r>
              <a:rPr lang="en-US" sz="1600" dirty="0"/>
              <a:t> GL JS</a:t>
            </a:r>
          </a:p>
          <a:p>
            <a:r>
              <a:rPr lang="en-US" sz="1600" dirty="0"/>
              <a:t>	</a:t>
            </a:r>
          </a:p>
          <a:p>
            <a:r>
              <a:rPr lang="en-US" sz="1600" b="1" dirty="0"/>
              <a:t>Kafka &amp; Event Hub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Realtidsdata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Power BI Embedded</a:t>
            </a:r>
          </a:p>
          <a:p>
            <a:endParaRPr lang="en-US" sz="1600" dirty="0"/>
          </a:p>
          <a:p>
            <a:r>
              <a:rPr lang="en-US" sz="1600" b="1" dirty="0"/>
              <a:t>Azure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F1AD-B08B-4392-A4F7-04D23C78C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C7A8-AA66-48F2-98F8-47A231368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B874B08-633E-478F-ACC6-7052C560D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93" y="1185142"/>
            <a:ext cx="1227667" cy="9207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C74E708-5A2E-49BF-A12F-3DDB63122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9553" y="1210811"/>
            <a:ext cx="2378873" cy="63070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ED063DA-CCB2-49AB-9C97-BF32F4FCA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77" y="2468218"/>
            <a:ext cx="1704365" cy="77619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243B62-AAA0-4922-8631-E70F021ABA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989" y="2340448"/>
            <a:ext cx="866479" cy="8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43628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ef2c5bf-e21a-45e1-81d3-4591b5bc304f" ContentTypeId="0x0101007A60771C5753A247A9E629B69FD0F51E04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ocument" ma:contentTypeID="0x0101007A60771C5753A247A9E629B69FD0F51E0400D38EBD9EB1632A4E954A7BDC19FDEE06" ma:contentTypeVersion="9" ma:contentTypeDescription="Create a new document." ma:contentTypeScope="" ma:versionID="cc4cf7cce1172dc6d952ef7a71a61eb4">
  <xsd:schema xmlns:xsd="http://www.w3.org/2001/XMLSchema" xmlns:xs="http://www.w3.org/2001/XMLSchema" xmlns:p="http://schemas.microsoft.com/office/2006/metadata/properties" xmlns:ns2="870cc3ba-9733-453b-ac0b-32ffbce45da8" xmlns:ns3="a0877b2f-a6f2-4291-9b67-794e1b90aed2" targetNamespace="http://schemas.microsoft.com/office/2006/metadata/properties" ma:root="true" ma:fieldsID="c52c8c889f386137eec57fe0e8134a33" ns2:_="" ns3:_="">
    <xsd:import namespace="870cc3ba-9733-453b-ac0b-32ffbce45da8"/>
    <xsd:import namespace="a0877b2f-a6f2-4291-9b67-794e1b90aed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c981e82ebe4b4d5f9c13c7dabad87fe8" minOccurs="0"/>
                <xsd:element ref="ns2:a519ed56bae04db7b1cc20f4b7bba040" minOccurs="0"/>
                <xsd:element ref="ns2:mdd597a47d52403faaa5795520ec04c4" minOccurs="0"/>
                <xsd:element ref="ns2:b069e301b17b4e7fb090eb4c173edb2f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cc3ba-9733-453b-ac0b-32ffbce45da8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29b43f3d-6466-4a7f-b5e9-cfb52fb13dbf}" ma:internalName="TaxCatchAll" ma:showField="CatchAllData" ma:web="f78a283a-fa0c-4756-943b-ac21c81925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29b43f3d-6466-4a7f-b5e9-cfb52fb13dbf}" ma:internalName="TaxCatchAllLabel" ma:readOnly="true" ma:showField="CatchAllDataLabel" ma:web="f78a283a-fa0c-4756-943b-ac21c81925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981e82ebe4b4d5f9c13c7dabad87fe8" ma:index="10" nillable="true" ma:taxonomy="true" ma:internalName="c981e82ebe4b4d5f9c13c7dabad87fe8" ma:taxonomyFieldName="ACTLocation" ma:displayName="Acando Location" ma:default="" ma:fieldId="{c981e82e-be4b-4d5f-9c13-c7dabad87fe8}" ma:sspId="3ef2c5bf-e21a-45e1-81d3-4591b5bc304f" ma:termSetId="9ae2070d-31b1-410c-8637-b2376bb935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19ed56bae04db7b1cc20f4b7bba040" ma:index="12" nillable="true" ma:taxonomy="true" ma:internalName="a519ed56bae04db7b1cc20f4b7bba040" ma:taxonomyFieldName="ACTOrganisation" ma:displayName="Acando Organisation" ma:fieldId="{a519ed56-bae0-4db7-b1cc-20f4b7bba040}" ma:sspId="3ef2c5bf-e21a-45e1-81d3-4591b5bc304f" ma:termSetId="62228a6c-ba63-496f-b700-574895a07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dd597a47d52403faaa5795520ec04c4" ma:index="14" ma:taxonomy="true" ma:internalName="mdd597a47d52403faaa5795520ec04c4" ma:taxonomyFieldName="ACTTypeOfProjectDocument" ma:displayName="Project Document Type" ma:readOnly="false" ma:default="16;#Project work document|9d8e1a80-6500-4565-93c5-33b8a6645dd6" ma:fieldId="{6dd597a4-7d52-403f-aaa5-795520ec04c4}" ma:sspId="3ef2c5bf-e21a-45e1-81d3-4591b5bc304f" ma:termSetId="28b43a98-38e3-44ff-8a56-1aaf070400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69e301b17b4e7fb090eb4c173edb2f" ma:index="16" ma:taxonomy="true" ma:internalName="b069e301b17b4e7fb090eb4c173edb2f" ma:taxonomyFieldName="ACTProjectName" ma:displayName="Project Name" ma:fieldId="{b069e301-b17b-4e7f-b090-eb4c173edb2f}" ma:sspId="3ef2c5bf-e21a-45e1-81d3-4591b5bc304f" ma:termSetId="9d36bbb2-97ac-4999-9d2a-15eac37b8a6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77b2f-a6f2-4291-9b67-794e1b90a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axCatchAll xmlns="870cc3ba-9733-453b-ac0b-32ffbce45da8">
      <Value>5</Value>
      <Value>4</Value>
      <Value>16</Value>
      <Value>1</Value>
    </TaxCatchAll>
    <mdd597a47d52403faaa5795520ec04c4 xmlns="870cc3ba-9733-453b-ac0b-32ffbce45d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work document</TermName>
          <TermId xmlns="http://schemas.microsoft.com/office/infopath/2007/PartnerControls">9d8e1a80-6500-4565-93c5-33b8a6645dd6</TermId>
        </TermInfo>
      </Terms>
    </mdd597a47d52403faaa5795520ec04c4>
    <a519ed56bae04db7b1cc20f4b7bba040 xmlns="870cc3ba-9733-453b-ac0b-32ffbce45d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WSMF DA AI ＆ Data Engineering</TermName>
          <TermId xmlns="http://schemas.microsoft.com/office/infopath/2007/PartnerControls">a1c9ce45-1693-40c7-a990-b24c2a0b619a</TermId>
        </TermInfo>
      </Terms>
    </a519ed56bae04db7b1cc20f4b7bba040>
    <b069e301b17b4e7fb090eb4c173edb2f xmlns="870cc3ba-9733-453b-ac0b-32ffbce45d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SÄS, Artificial Intelligence</TermName>
          <TermId xmlns="http://schemas.microsoft.com/office/infopath/2007/PartnerControls">ad897ae8-5d19-469c-955b-248c03cab322</TermId>
        </TermInfo>
      </Terms>
    </b069e301b17b4e7fb090eb4c173edb2f>
    <c981e82ebe4b4d5f9c13c7dabad87fe8 xmlns="870cc3ba-9733-453b-ac0b-32ffbce45d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Sweden</TermName>
          <TermId xmlns="http://schemas.microsoft.com/office/infopath/2007/PartnerControls">ae08634a-5be9-43ce-a5ab-6cf7657066df</TermId>
        </TermInfo>
      </Terms>
    </c981e82ebe4b4d5f9c13c7dabad87fe8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F4ED6DA9-4FED-464F-8EEA-FF648DE0627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E2CB980-459D-4B41-A83E-5DCFCD9F6F37}">
  <ds:schemaRefs>
    <ds:schemaRef ds:uri="870cc3ba-9733-453b-ac0b-32ffbce45da8"/>
    <ds:schemaRef ds:uri="a0877b2f-a6f2-4291-9b67-794e1b90a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870cc3ba-9733-453b-ac0b-32ffbce45da8"/>
    <ds:schemaRef ds:uri="a0877b2f-a6f2-4291-9b67-794e1b90ae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A1A9107-B641-41B4-B45C-90BE3EE9BD4E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2876</TotalTime>
  <Words>272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CGI Widescreen Beet</vt:lpstr>
      <vt:lpstr>Offentlig Upphandling: Göteborgs Hamn</vt:lpstr>
      <vt:lpstr>Summering</vt:lpstr>
      <vt:lpstr>Referens case Rotterdams hamn</vt:lpstr>
      <vt:lpstr>Realtidsbearbetning och Big Data Arkitektur</vt:lpstr>
      <vt:lpstr>Realtidsdata med Azure Stream Analytics</vt:lpstr>
      <vt:lpstr>Webb-applikaiton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SÄS, prediktion av preliminärt utskrivningsdatum (PUD)</dc:title>
  <dc:subject>Uppdragsbeskrivning</dc:subject>
  <dc:creator>global.communications@cgi.com</dc:creator>
  <cp:keywords/>
  <cp:lastModifiedBy>Larsson, Marcus</cp:lastModifiedBy>
  <cp:revision>50</cp:revision>
  <dcterms:created xsi:type="dcterms:W3CDTF">2018-03-29T13:37:19Z</dcterms:created>
  <dcterms:modified xsi:type="dcterms:W3CDTF">2020-09-03T23:00:12Z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0x0101007A60771C5753A247A9E629B69FD0F51E0400D38EBD9EB1632A4E954A7BDC19FDEE06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Abstract">
    <vt:lpwstr>Uppdragsbeskrivning</vt:lpwstr>
  </property>
  <property fmtid="{D5CDD505-2E9C-101B-9397-08002B2CF9AE}" pid="15" name="Copyright">
    <vt:lpwstr>CGI Inc.</vt:lpwstr>
  </property>
  <property fmtid="{D5CDD505-2E9C-101B-9397-08002B2CF9AE}" pid="16" name="Classification">
    <vt:lpwstr>CGI Internal</vt:lpwstr>
  </property>
  <property fmtid="{D5CDD505-2E9C-101B-9397-08002B2CF9AE}" pid="17" name="ACTOrganisation">
    <vt:lpwstr>4;#WSMF DA AI ＆ Data Engineering|a1c9ce45-1693-40c7-a990-b24c2a0b619a</vt:lpwstr>
  </property>
  <property fmtid="{D5CDD505-2E9C-101B-9397-08002B2CF9AE}" pid="18" name="ACTProjectName">
    <vt:lpwstr>5;#SÄS, Artificial Intelligence|ad897ae8-5d19-469c-955b-248c03cab322</vt:lpwstr>
  </property>
  <property fmtid="{D5CDD505-2E9C-101B-9397-08002B2CF9AE}" pid="19" name="ACTTypeOfProjectDocument">
    <vt:lpwstr>16;#Project work document|9d8e1a80-6500-4565-93c5-33b8a6645dd6</vt:lpwstr>
  </property>
  <property fmtid="{D5CDD505-2E9C-101B-9397-08002B2CF9AE}" pid="20" name="ACTLocation">
    <vt:lpwstr>1;#Sweden|ae08634a-5be9-43ce-a5ab-6cf7657066df</vt:lpwstr>
  </property>
</Properties>
</file>