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9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1805"/>
  </p:normalViewPr>
  <p:slideViewPr>
    <p:cSldViewPr snapToGrid="0" snapToObjects="1">
      <p:cViewPr varScale="1">
        <p:scale>
          <a:sx n="58" d="100"/>
          <a:sy n="58" d="100"/>
        </p:scale>
        <p:origin x="2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E7D3-4401-0F40-8CC4-AF952635AEB0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6D4E4-1D14-FF4C-89E5-D59703A3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out </a:t>
            </a:r>
            <a:r>
              <a:rPr lang="en-US" dirty="0" err="1" smtClean="0"/>
              <a:t>PySpark</a:t>
            </a:r>
            <a:r>
              <a:rPr lang="en-US" baseline="0" dirty="0" smtClean="0"/>
              <a:t> in data cleaning and feature engineering (might not be necessary)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D4E4-1D14-FF4C-89E5-D59703A3B8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Resampling </a:t>
            </a:r>
            <a:r>
              <a:rPr lang="en-US" dirty="0" smtClean="0"/>
              <a:t>method is </a:t>
            </a:r>
            <a:r>
              <a:rPr lang="en-US" dirty="0" smtClean="0"/>
              <a:t>a class of methods that estimate the test error by holding out a subset of the training set from the fitting process, and then applying the statistical learning method to those held out observations.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clear example where using a typical accuracy score to evaluate our classification algorithm. For example, if we just used a majority class to assign values to all records, we will still be having a high accuracy, BUT WE WOULD BE CLASSIFYING ALL "1" INCORRECTLY!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D4E4-1D14-FF4C-89E5-D59703A3B8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3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(TP+TN)/total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= TP/(TP+FP)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TP/(TP+FN)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D4E4-1D14-FF4C-89E5-D59703A3B8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D4E4-1D14-FF4C-89E5-D59703A3B8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D4E4-1D14-FF4C-89E5-D59703A3B8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3D7-3B69-8F4F-9219-C43296AE5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932D-780B-A240-844D-85C9CD5F0E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4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3D7-3B69-8F4F-9219-C43296AE5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932D-780B-A240-844D-85C9CD5F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4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3D7-3B69-8F4F-9219-C43296AE5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932D-780B-A240-844D-85C9CD5F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3D7-3B69-8F4F-9219-C43296AE5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932D-780B-A240-844D-85C9CD5F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3D7-3B69-8F4F-9219-C43296AE5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932D-780B-A240-844D-85C9CD5F0E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3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3D7-3B69-8F4F-9219-C43296AE5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932D-780B-A240-844D-85C9CD5F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3D7-3B69-8F4F-9219-C43296AE5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932D-780B-A240-844D-85C9CD5F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3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3D7-3B69-8F4F-9219-C43296AE5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932D-780B-A240-844D-85C9CD5F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0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3D7-3B69-8F4F-9219-C43296AE5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932D-780B-A240-844D-85C9CD5F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9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CA03D7-3B69-8F4F-9219-C43296AE5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52932D-780B-A240-844D-85C9CD5F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3D7-3B69-8F4F-9219-C43296AE5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932D-780B-A240-844D-85C9CD5F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9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CA03D7-3B69-8F4F-9219-C43296AE5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52932D-780B-A240-844D-85C9CD5F0E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mlg-ulb/creditcardfraud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Credit Card </a:t>
            </a:r>
            <a:r>
              <a:rPr lang="en-US" sz="6000" b="1" dirty="0" smtClean="0"/>
              <a:t>Frauds Detection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project proposal</a:t>
            </a:r>
          </a:p>
          <a:p>
            <a:r>
              <a:rPr lang="en-US" dirty="0" smtClean="0"/>
              <a:t>TEAM2: CHENLIAN XU, QIANLI MA</a:t>
            </a:r>
            <a:endParaRPr lang="en-US" dirty="0"/>
          </a:p>
        </p:txBody>
      </p:sp>
      <p:pic>
        <p:nvPicPr>
          <p:cNvPr id="4" name="Picture 3" descr="/Users/marcus/Downloads/e5c177ec5dd6b252427e3538205a6633--identity-theft-financial-planning.jpg"/>
          <p:cNvPicPr/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74864"/>
            <a:ext cx="5466806" cy="3007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18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Process Outline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5</a:t>
            </a:r>
            <a:r>
              <a:rPr lang="en-US" sz="2400" dirty="0"/>
              <a:t>. Feature Selection</a:t>
            </a:r>
          </a:p>
          <a:p>
            <a:r>
              <a:rPr lang="en-US" sz="2400" dirty="0"/>
              <a:t>6. Model Selection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/>
              <a:t>tuning the </a:t>
            </a:r>
            <a:r>
              <a:rPr lang="en-US" sz="2000" dirty="0" err="1"/>
              <a:t>hyperparameters</a:t>
            </a:r>
            <a:r>
              <a:rPr lang="en-US" sz="2000" dirty="0"/>
              <a:t> of each model</a:t>
            </a:r>
          </a:p>
          <a:p>
            <a:pPr lvl="1"/>
            <a:r>
              <a:rPr lang="en-US" sz="2000" dirty="0" smtClean="0"/>
              <a:t>R</a:t>
            </a:r>
            <a:r>
              <a:rPr lang="en-US" sz="2000" baseline="30000" dirty="0" smtClean="0"/>
              <a:t>2</a:t>
            </a:r>
            <a:r>
              <a:rPr lang="en-US" sz="2000" dirty="0"/>
              <a:t>, Accuracy Rate, Recall Rate, Precision</a:t>
            </a:r>
            <a:r>
              <a:rPr lang="en-US" sz="2000" dirty="0" smtClean="0"/>
              <a:t>, AUC</a:t>
            </a:r>
          </a:p>
          <a:p>
            <a:r>
              <a:rPr lang="en-US" sz="2400" dirty="0" smtClean="0"/>
              <a:t>7. Pipeline design</a:t>
            </a:r>
          </a:p>
          <a:p>
            <a:r>
              <a:rPr lang="en-US" sz="2400" dirty="0" smtClean="0"/>
              <a:t>8*. Deployment</a:t>
            </a:r>
          </a:p>
          <a:p>
            <a:r>
              <a:rPr lang="en-US" sz="2400" dirty="0" smtClean="0"/>
              <a:t>9</a:t>
            </a:r>
            <a:r>
              <a:rPr lang="en-US" sz="2400" dirty="0" smtClean="0"/>
              <a:t>*. </a:t>
            </a:r>
            <a:r>
              <a:rPr lang="en-US" sz="2400" dirty="0"/>
              <a:t>Web </a:t>
            </a:r>
            <a:r>
              <a:rPr lang="en-US" sz="2400" dirty="0" smtClean="0"/>
              <a:t>Application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Model Selection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1846263"/>
            <a:ext cx="8045450" cy="4022725"/>
          </a:xfrm>
        </p:spPr>
      </p:pic>
      <p:sp>
        <p:nvSpPr>
          <p:cNvPr id="3" name="Rectangle 2"/>
          <p:cNvSpPr/>
          <p:nvPr/>
        </p:nvSpPr>
        <p:spPr>
          <a:xfrm>
            <a:off x="6266985" y="3278459"/>
            <a:ext cx="3881903" cy="1405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Idea of the whole picture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271504" y="1975815"/>
            <a:ext cx="3190558" cy="1004900"/>
          </a:xfrm>
          <a:custGeom>
            <a:avLst/>
            <a:gdLst>
              <a:gd name="connsiteX0" fmla="*/ 0 w 3190558"/>
              <a:gd name="connsiteY0" fmla="*/ 100490 h 1004900"/>
              <a:gd name="connsiteX1" fmla="*/ 100490 w 3190558"/>
              <a:gd name="connsiteY1" fmla="*/ 0 h 1004900"/>
              <a:gd name="connsiteX2" fmla="*/ 3090068 w 3190558"/>
              <a:gd name="connsiteY2" fmla="*/ 0 h 1004900"/>
              <a:gd name="connsiteX3" fmla="*/ 3190558 w 3190558"/>
              <a:gd name="connsiteY3" fmla="*/ 100490 h 1004900"/>
              <a:gd name="connsiteX4" fmla="*/ 3190558 w 3190558"/>
              <a:gd name="connsiteY4" fmla="*/ 904410 h 1004900"/>
              <a:gd name="connsiteX5" fmla="*/ 3090068 w 3190558"/>
              <a:gd name="connsiteY5" fmla="*/ 1004900 h 1004900"/>
              <a:gd name="connsiteX6" fmla="*/ 100490 w 3190558"/>
              <a:gd name="connsiteY6" fmla="*/ 1004900 h 1004900"/>
              <a:gd name="connsiteX7" fmla="*/ 0 w 3190558"/>
              <a:gd name="connsiteY7" fmla="*/ 904410 h 1004900"/>
              <a:gd name="connsiteX8" fmla="*/ 0 w 3190558"/>
              <a:gd name="connsiteY8" fmla="*/ 100490 h 10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558" h="1004900">
                <a:moveTo>
                  <a:pt x="0" y="100490"/>
                </a:moveTo>
                <a:cubicBezTo>
                  <a:pt x="0" y="44991"/>
                  <a:pt x="44991" y="0"/>
                  <a:pt x="100490" y="0"/>
                </a:cubicBezTo>
                <a:lnTo>
                  <a:pt x="3090068" y="0"/>
                </a:lnTo>
                <a:cubicBezTo>
                  <a:pt x="3145567" y="0"/>
                  <a:pt x="3190558" y="44991"/>
                  <a:pt x="3190558" y="100490"/>
                </a:cubicBezTo>
                <a:lnTo>
                  <a:pt x="3190558" y="904410"/>
                </a:lnTo>
                <a:cubicBezTo>
                  <a:pt x="3190558" y="959909"/>
                  <a:pt x="3145567" y="1004900"/>
                  <a:pt x="3090068" y="1004900"/>
                </a:cubicBezTo>
                <a:lnTo>
                  <a:pt x="100490" y="1004900"/>
                </a:lnTo>
                <a:cubicBezTo>
                  <a:pt x="44991" y="1004900"/>
                  <a:pt x="0" y="959909"/>
                  <a:pt x="0" y="904410"/>
                </a:cubicBezTo>
                <a:lnTo>
                  <a:pt x="0" y="10049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013" tIns="98013" rIns="98013" bIns="9801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smtClean="0"/>
              <a:t>fraud </a:t>
            </a:r>
            <a:r>
              <a:rPr lang="en-US" sz="1800" kern="1200" dirty="0" smtClean="0"/>
              <a:t>report</a:t>
            </a:r>
            <a:endParaRPr lang="en-US" sz="1800" kern="1200" dirty="0"/>
          </a:p>
        </p:txBody>
      </p:sp>
      <p:sp>
        <p:nvSpPr>
          <p:cNvPr id="8" name="Freeform 7"/>
          <p:cNvSpPr/>
          <p:nvPr/>
        </p:nvSpPr>
        <p:spPr>
          <a:xfrm>
            <a:off x="5640681" y="3074925"/>
            <a:ext cx="452205" cy="376837"/>
          </a:xfrm>
          <a:custGeom>
            <a:avLst/>
            <a:gdLst>
              <a:gd name="connsiteX0" fmla="*/ 0 w 376837"/>
              <a:gd name="connsiteY0" fmla="*/ 90441 h 452205"/>
              <a:gd name="connsiteX1" fmla="*/ 188419 w 376837"/>
              <a:gd name="connsiteY1" fmla="*/ 90441 h 452205"/>
              <a:gd name="connsiteX2" fmla="*/ 188419 w 376837"/>
              <a:gd name="connsiteY2" fmla="*/ 0 h 452205"/>
              <a:gd name="connsiteX3" fmla="*/ 376837 w 376837"/>
              <a:gd name="connsiteY3" fmla="*/ 226103 h 452205"/>
              <a:gd name="connsiteX4" fmla="*/ 188419 w 376837"/>
              <a:gd name="connsiteY4" fmla="*/ 452205 h 452205"/>
              <a:gd name="connsiteX5" fmla="*/ 188419 w 376837"/>
              <a:gd name="connsiteY5" fmla="*/ 361764 h 452205"/>
              <a:gd name="connsiteX6" fmla="*/ 0 w 376837"/>
              <a:gd name="connsiteY6" fmla="*/ 361764 h 452205"/>
              <a:gd name="connsiteX7" fmla="*/ 0 w 376837"/>
              <a:gd name="connsiteY7" fmla="*/ 90441 h 45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837" h="452205">
                <a:moveTo>
                  <a:pt x="301470" y="0"/>
                </a:moveTo>
                <a:lnTo>
                  <a:pt x="301470" y="226103"/>
                </a:lnTo>
                <a:lnTo>
                  <a:pt x="376837" y="226103"/>
                </a:lnTo>
                <a:lnTo>
                  <a:pt x="188418" y="452205"/>
                </a:lnTo>
                <a:lnTo>
                  <a:pt x="0" y="226103"/>
                </a:lnTo>
                <a:lnTo>
                  <a:pt x="75367" y="226103"/>
                </a:lnTo>
                <a:lnTo>
                  <a:pt x="75367" y="0"/>
                </a:lnTo>
                <a:lnTo>
                  <a:pt x="301470" y="0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42" tIns="0" rIns="90440" bIns="11305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9" name="Freeform 8"/>
          <p:cNvSpPr/>
          <p:nvPr/>
        </p:nvSpPr>
        <p:spPr>
          <a:xfrm>
            <a:off x="4271504" y="3514569"/>
            <a:ext cx="3190558" cy="1004900"/>
          </a:xfrm>
          <a:custGeom>
            <a:avLst/>
            <a:gdLst>
              <a:gd name="connsiteX0" fmla="*/ 0 w 3190558"/>
              <a:gd name="connsiteY0" fmla="*/ 100490 h 1004900"/>
              <a:gd name="connsiteX1" fmla="*/ 100490 w 3190558"/>
              <a:gd name="connsiteY1" fmla="*/ 0 h 1004900"/>
              <a:gd name="connsiteX2" fmla="*/ 3090068 w 3190558"/>
              <a:gd name="connsiteY2" fmla="*/ 0 h 1004900"/>
              <a:gd name="connsiteX3" fmla="*/ 3190558 w 3190558"/>
              <a:gd name="connsiteY3" fmla="*/ 100490 h 1004900"/>
              <a:gd name="connsiteX4" fmla="*/ 3190558 w 3190558"/>
              <a:gd name="connsiteY4" fmla="*/ 904410 h 1004900"/>
              <a:gd name="connsiteX5" fmla="*/ 3090068 w 3190558"/>
              <a:gd name="connsiteY5" fmla="*/ 1004900 h 1004900"/>
              <a:gd name="connsiteX6" fmla="*/ 100490 w 3190558"/>
              <a:gd name="connsiteY6" fmla="*/ 1004900 h 1004900"/>
              <a:gd name="connsiteX7" fmla="*/ 0 w 3190558"/>
              <a:gd name="connsiteY7" fmla="*/ 904410 h 1004900"/>
              <a:gd name="connsiteX8" fmla="*/ 0 w 3190558"/>
              <a:gd name="connsiteY8" fmla="*/ 100490 h 10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558" h="1004900">
                <a:moveTo>
                  <a:pt x="0" y="100490"/>
                </a:moveTo>
                <a:cubicBezTo>
                  <a:pt x="0" y="44991"/>
                  <a:pt x="44991" y="0"/>
                  <a:pt x="100490" y="0"/>
                </a:cubicBezTo>
                <a:lnTo>
                  <a:pt x="3090068" y="0"/>
                </a:lnTo>
                <a:cubicBezTo>
                  <a:pt x="3145567" y="0"/>
                  <a:pt x="3190558" y="44991"/>
                  <a:pt x="3190558" y="100490"/>
                </a:cubicBezTo>
                <a:lnTo>
                  <a:pt x="3190558" y="904410"/>
                </a:lnTo>
                <a:cubicBezTo>
                  <a:pt x="3190558" y="959909"/>
                  <a:pt x="3145567" y="1004900"/>
                  <a:pt x="3090068" y="1004900"/>
                </a:cubicBezTo>
                <a:lnTo>
                  <a:pt x="100490" y="1004900"/>
                </a:lnTo>
                <a:cubicBezTo>
                  <a:pt x="44991" y="1004900"/>
                  <a:pt x="0" y="959909"/>
                  <a:pt x="0" y="904410"/>
                </a:cubicBezTo>
                <a:lnTo>
                  <a:pt x="0" y="10049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013" tIns="98013" rIns="98013" bIns="9801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predict the reported transaction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using cached model</a:t>
            </a:r>
            <a:endParaRPr lang="en-US" sz="1800" kern="1200" dirty="0"/>
          </a:p>
        </p:txBody>
      </p:sp>
      <p:sp>
        <p:nvSpPr>
          <p:cNvPr id="10" name="Freeform 9"/>
          <p:cNvSpPr/>
          <p:nvPr/>
        </p:nvSpPr>
        <p:spPr>
          <a:xfrm>
            <a:off x="5640681" y="4582276"/>
            <a:ext cx="452205" cy="376837"/>
          </a:xfrm>
          <a:custGeom>
            <a:avLst/>
            <a:gdLst>
              <a:gd name="connsiteX0" fmla="*/ 0 w 376837"/>
              <a:gd name="connsiteY0" fmla="*/ 90441 h 452205"/>
              <a:gd name="connsiteX1" fmla="*/ 188419 w 376837"/>
              <a:gd name="connsiteY1" fmla="*/ 90441 h 452205"/>
              <a:gd name="connsiteX2" fmla="*/ 188419 w 376837"/>
              <a:gd name="connsiteY2" fmla="*/ 0 h 452205"/>
              <a:gd name="connsiteX3" fmla="*/ 376837 w 376837"/>
              <a:gd name="connsiteY3" fmla="*/ 226103 h 452205"/>
              <a:gd name="connsiteX4" fmla="*/ 188419 w 376837"/>
              <a:gd name="connsiteY4" fmla="*/ 452205 h 452205"/>
              <a:gd name="connsiteX5" fmla="*/ 188419 w 376837"/>
              <a:gd name="connsiteY5" fmla="*/ 361764 h 452205"/>
              <a:gd name="connsiteX6" fmla="*/ 0 w 376837"/>
              <a:gd name="connsiteY6" fmla="*/ 361764 h 452205"/>
              <a:gd name="connsiteX7" fmla="*/ 0 w 376837"/>
              <a:gd name="connsiteY7" fmla="*/ 90441 h 45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837" h="452205">
                <a:moveTo>
                  <a:pt x="301470" y="0"/>
                </a:moveTo>
                <a:lnTo>
                  <a:pt x="301470" y="226103"/>
                </a:lnTo>
                <a:lnTo>
                  <a:pt x="376837" y="226103"/>
                </a:lnTo>
                <a:lnTo>
                  <a:pt x="188418" y="452205"/>
                </a:lnTo>
                <a:lnTo>
                  <a:pt x="0" y="226103"/>
                </a:lnTo>
                <a:lnTo>
                  <a:pt x="75367" y="226103"/>
                </a:lnTo>
                <a:lnTo>
                  <a:pt x="75367" y="0"/>
                </a:lnTo>
                <a:lnTo>
                  <a:pt x="301470" y="0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42" tIns="0" rIns="90440" bIns="11305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11" name="Freeform 10"/>
          <p:cNvSpPr/>
          <p:nvPr/>
        </p:nvSpPr>
        <p:spPr>
          <a:xfrm>
            <a:off x="4271504" y="5021919"/>
            <a:ext cx="3190558" cy="1004900"/>
          </a:xfrm>
          <a:custGeom>
            <a:avLst/>
            <a:gdLst>
              <a:gd name="connsiteX0" fmla="*/ 0 w 3190558"/>
              <a:gd name="connsiteY0" fmla="*/ 100490 h 1004900"/>
              <a:gd name="connsiteX1" fmla="*/ 100490 w 3190558"/>
              <a:gd name="connsiteY1" fmla="*/ 0 h 1004900"/>
              <a:gd name="connsiteX2" fmla="*/ 3090068 w 3190558"/>
              <a:gd name="connsiteY2" fmla="*/ 0 h 1004900"/>
              <a:gd name="connsiteX3" fmla="*/ 3190558 w 3190558"/>
              <a:gd name="connsiteY3" fmla="*/ 100490 h 1004900"/>
              <a:gd name="connsiteX4" fmla="*/ 3190558 w 3190558"/>
              <a:gd name="connsiteY4" fmla="*/ 904410 h 1004900"/>
              <a:gd name="connsiteX5" fmla="*/ 3090068 w 3190558"/>
              <a:gd name="connsiteY5" fmla="*/ 1004900 h 1004900"/>
              <a:gd name="connsiteX6" fmla="*/ 100490 w 3190558"/>
              <a:gd name="connsiteY6" fmla="*/ 1004900 h 1004900"/>
              <a:gd name="connsiteX7" fmla="*/ 0 w 3190558"/>
              <a:gd name="connsiteY7" fmla="*/ 904410 h 1004900"/>
              <a:gd name="connsiteX8" fmla="*/ 0 w 3190558"/>
              <a:gd name="connsiteY8" fmla="*/ 100490 h 10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558" h="1004900">
                <a:moveTo>
                  <a:pt x="0" y="100490"/>
                </a:moveTo>
                <a:cubicBezTo>
                  <a:pt x="0" y="44991"/>
                  <a:pt x="44991" y="0"/>
                  <a:pt x="100490" y="0"/>
                </a:cubicBezTo>
                <a:lnTo>
                  <a:pt x="3090068" y="0"/>
                </a:lnTo>
                <a:cubicBezTo>
                  <a:pt x="3145567" y="0"/>
                  <a:pt x="3190558" y="44991"/>
                  <a:pt x="3190558" y="100490"/>
                </a:cubicBezTo>
                <a:lnTo>
                  <a:pt x="3190558" y="904410"/>
                </a:lnTo>
                <a:cubicBezTo>
                  <a:pt x="3190558" y="959909"/>
                  <a:pt x="3145567" y="1004900"/>
                  <a:pt x="3090068" y="1004900"/>
                </a:cubicBezTo>
                <a:lnTo>
                  <a:pt x="100490" y="1004900"/>
                </a:lnTo>
                <a:cubicBezTo>
                  <a:pt x="44991" y="1004900"/>
                  <a:pt x="0" y="959909"/>
                  <a:pt x="0" y="904410"/>
                </a:cubicBezTo>
                <a:lnTo>
                  <a:pt x="0" y="10049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013" tIns="98013" rIns="98013" bIns="9801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stored uploaded transactions</a:t>
            </a:r>
            <a:endParaRPr lang="en-US" sz="18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387159" y="5021919"/>
            <a:ext cx="3190558" cy="1004900"/>
          </a:xfrm>
          <a:custGeom>
            <a:avLst/>
            <a:gdLst>
              <a:gd name="connsiteX0" fmla="*/ 0 w 3190558"/>
              <a:gd name="connsiteY0" fmla="*/ 100490 h 1004900"/>
              <a:gd name="connsiteX1" fmla="*/ 100490 w 3190558"/>
              <a:gd name="connsiteY1" fmla="*/ 0 h 1004900"/>
              <a:gd name="connsiteX2" fmla="*/ 3090068 w 3190558"/>
              <a:gd name="connsiteY2" fmla="*/ 0 h 1004900"/>
              <a:gd name="connsiteX3" fmla="*/ 3190558 w 3190558"/>
              <a:gd name="connsiteY3" fmla="*/ 100490 h 1004900"/>
              <a:gd name="connsiteX4" fmla="*/ 3190558 w 3190558"/>
              <a:gd name="connsiteY4" fmla="*/ 904410 h 1004900"/>
              <a:gd name="connsiteX5" fmla="*/ 3090068 w 3190558"/>
              <a:gd name="connsiteY5" fmla="*/ 1004900 h 1004900"/>
              <a:gd name="connsiteX6" fmla="*/ 100490 w 3190558"/>
              <a:gd name="connsiteY6" fmla="*/ 1004900 h 1004900"/>
              <a:gd name="connsiteX7" fmla="*/ 0 w 3190558"/>
              <a:gd name="connsiteY7" fmla="*/ 904410 h 1004900"/>
              <a:gd name="connsiteX8" fmla="*/ 0 w 3190558"/>
              <a:gd name="connsiteY8" fmla="*/ 100490 h 10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558" h="1004900">
                <a:moveTo>
                  <a:pt x="0" y="100490"/>
                </a:moveTo>
                <a:cubicBezTo>
                  <a:pt x="0" y="44991"/>
                  <a:pt x="44991" y="0"/>
                  <a:pt x="100490" y="0"/>
                </a:cubicBezTo>
                <a:lnTo>
                  <a:pt x="3090068" y="0"/>
                </a:lnTo>
                <a:cubicBezTo>
                  <a:pt x="3145567" y="0"/>
                  <a:pt x="3190558" y="44991"/>
                  <a:pt x="3190558" y="100490"/>
                </a:cubicBezTo>
                <a:lnTo>
                  <a:pt x="3190558" y="904410"/>
                </a:lnTo>
                <a:cubicBezTo>
                  <a:pt x="3190558" y="959909"/>
                  <a:pt x="3145567" y="1004900"/>
                  <a:pt x="3090068" y="1004900"/>
                </a:cubicBezTo>
                <a:lnTo>
                  <a:pt x="100490" y="1004900"/>
                </a:lnTo>
                <a:cubicBezTo>
                  <a:pt x="44991" y="1004900"/>
                  <a:pt x="0" y="959909"/>
                  <a:pt x="0" y="904410"/>
                </a:cubicBezTo>
                <a:lnTo>
                  <a:pt x="0" y="10049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013" tIns="98013" rIns="98013" bIns="9801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/>
              <a:t>misjudging reported/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/>
              <a:t>routine dataset update</a:t>
            </a:r>
            <a:endParaRPr lang="en-US" sz="1800" kern="1200" dirty="0"/>
          </a:p>
        </p:txBody>
      </p:sp>
      <p:sp>
        <p:nvSpPr>
          <p:cNvPr id="13" name="Freeform 12"/>
          <p:cNvSpPr/>
          <p:nvPr/>
        </p:nvSpPr>
        <p:spPr>
          <a:xfrm rot="16200000">
            <a:off x="3698508" y="5335950"/>
            <a:ext cx="452205" cy="376837"/>
          </a:xfrm>
          <a:custGeom>
            <a:avLst/>
            <a:gdLst>
              <a:gd name="connsiteX0" fmla="*/ 0 w 376837"/>
              <a:gd name="connsiteY0" fmla="*/ 90441 h 452205"/>
              <a:gd name="connsiteX1" fmla="*/ 188419 w 376837"/>
              <a:gd name="connsiteY1" fmla="*/ 90441 h 452205"/>
              <a:gd name="connsiteX2" fmla="*/ 188419 w 376837"/>
              <a:gd name="connsiteY2" fmla="*/ 0 h 452205"/>
              <a:gd name="connsiteX3" fmla="*/ 376837 w 376837"/>
              <a:gd name="connsiteY3" fmla="*/ 226103 h 452205"/>
              <a:gd name="connsiteX4" fmla="*/ 188419 w 376837"/>
              <a:gd name="connsiteY4" fmla="*/ 452205 h 452205"/>
              <a:gd name="connsiteX5" fmla="*/ 188419 w 376837"/>
              <a:gd name="connsiteY5" fmla="*/ 361764 h 452205"/>
              <a:gd name="connsiteX6" fmla="*/ 0 w 376837"/>
              <a:gd name="connsiteY6" fmla="*/ 361764 h 452205"/>
              <a:gd name="connsiteX7" fmla="*/ 0 w 376837"/>
              <a:gd name="connsiteY7" fmla="*/ 90441 h 45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837" h="452205">
                <a:moveTo>
                  <a:pt x="301470" y="0"/>
                </a:moveTo>
                <a:lnTo>
                  <a:pt x="301470" y="226103"/>
                </a:lnTo>
                <a:lnTo>
                  <a:pt x="376837" y="226103"/>
                </a:lnTo>
                <a:lnTo>
                  <a:pt x="188418" y="452205"/>
                </a:lnTo>
                <a:lnTo>
                  <a:pt x="0" y="226103"/>
                </a:lnTo>
                <a:lnTo>
                  <a:pt x="75367" y="226103"/>
                </a:lnTo>
                <a:lnTo>
                  <a:pt x="75367" y="0"/>
                </a:lnTo>
                <a:lnTo>
                  <a:pt x="301470" y="0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42" tIns="0" rIns="90440" bIns="11305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14" name="Freeform 13"/>
          <p:cNvSpPr/>
          <p:nvPr/>
        </p:nvSpPr>
        <p:spPr>
          <a:xfrm>
            <a:off x="8126109" y="1975815"/>
            <a:ext cx="3190558" cy="1004900"/>
          </a:xfrm>
          <a:custGeom>
            <a:avLst/>
            <a:gdLst>
              <a:gd name="connsiteX0" fmla="*/ 0 w 3190558"/>
              <a:gd name="connsiteY0" fmla="*/ 100490 h 1004900"/>
              <a:gd name="connsiteX1" fmla="*/ 100490 w 3190558"/>
              <a:gd name="connsiteY1" fmla="*/ 0 h 1004900"/>
              <a:gd name="connsiteX2" fmla="*/ 3090068 w 3190558"/>
              <a:gd name="connsiteY2" fmla="*/ 0 h 1004900"/>
              <a:gd name="connsiteX3" fmla="*/ 3190558 w 3190558"/>
              <a:gd name="connsiteY3" fmla="*/ 100490 h 1004900"/>
              <a:gd name="connsiteX4" fmla="*/ 3190558 w 3190558"/>
              <a:gd name="connsiteY4" fmla="*/ 904410 h 1004900"/>
              <a:gd name="connsiteX5" fmla="*/ 3090068 w 3190558"/>
              <a:gd name="connsiteY5" fmla="*/ 1004900 h 1004900"/>
              <a:gd name="connsiteX6" fmla="*/ 100490 w 3190558"/>
              <a:gd name="connsiteY6" fmla="*/ 1004900 h 1004900"/>
              <a:gd name="connsiteX7" fmla="*/ 0 w 3190558"/>
              <a:gd name="connsiteY7" fmla="*/ 904410 h 1004900"/>
              <a:gd name="connsiteX8" fmla="*/ 0 w 3190558"/>
              <a:gd name="connsiteY8" fmla="*/ 100490 h 10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558" h="1004900">
                <a:moveTo>
                  <a:pt x="0" y="100490"/>
                </a:moveTo>
                <a:cubicBezTo>
                  <a:pt x="0" y="44991"/>
                  <a:pt x="44991" y="0"/>
                  <a:pt x="100490" y="0"/>
                </a:cubicBezTo>
                <a:lnTo>
                  <a:pt x="3090068" y="0"/>
                </a:lnTo>
                <a:cubicBezTo>
                  <a:pt x="3145567" y="0"/>
                  <a:pt x="3190558" y="44991"/>
                  <a:pt x="3190558" y="100490"/>
                </a:cubicBezTo>
                <a:lnTo>
                  <a:pt x="3190558" y="904410"/>
                </a:lnTo>
                <a:cubicBezTo>
                  <a:pt x="3190558" y="959909"/>
                  <a:pt x="3145567" y="1004900"/>
                  <a:pt x="3090068" y="1004900"/>
                </a:cubicBezTo>
                <a:lnTo>
                  <a:pt x="100490" y="1004900"/>
                </a:lnTo>
                <a:cubicBezTo>
                  <a:pt x="44991" y="1004900"/>
                  <a:pt x="0" y="959909"/>
                  <a:pt x="0" y="904410"/>
                </a:cubicBezTo>
                <a:lnTo>
                  <a:pt x="0" y="10049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013" tIns="98013" rIns="98013" bIns="9801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mtClean="0"/>
              <a:t>model design and building</a:t>
            </a:r>
            <a:endParaRPr lang="en-US" sz="18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9495286" y="3074925"/>
            <a:ext cx="452205" cy="376837"/>
          </a:xfrm>
          <a:custGeom>
            <a:avLst/>
            <a:gdLst>
              <a:gd name="connsiteX0" fmla="*/ 0 w 376837"/>
              <a:gd name="connsiteY0" fmla="*/ 90441 h 452205"/>
              <a:gd name="connsiteX1" fmla="*/ 188419 w 376837"/>
              <a:gd name="connsiteY1" fmla="*/ 90441 h 452205"/>
              <a:gd name="connsiteX2" fmla="*/ 188419 w 376837"/>
              <a:gd name="connsiteY2" fmla="*/ 0 h 452205"/>
              <a:gd name="connsiteX3" fmla="*/ 376837 w 376837"/>
              <a:gd name="connsiteY3" fmla="*/ 226103 h 452205"/>
              <a:gd name="connsiteX4" fmla="*/ 188419 w 376837"/>
              <a:gd name="connsiteY4" fmla="*/ 452205 h 452205"/>
              <a:gd name="connsiteX5" fmla="*/ 188419 w 376837"/>
              <a:gd name="connsiteY5" fmla="*/ 361764 h 452205"/>
              <a:gd name="connsiteX6" fmla="*/ 0 w 376837"/>
              <a:gd name="connsiteY6" fmla="*/ 361764 h 452205"/>
              <a:gd name="connsiteX7" fmla="*/ 0 w 376837"/>
              <a:gd name="connsiteY7" fmla="*/ 90441 h 45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837" h="452205">
                <a:moveTo>
                  <a:pt x="301470" y="0"/>
                </a:moveTo>
                <a:lnTo>
                  <a:pt x="301470" y="226103"/>
                </a:lnTo>
                <a:lnTo>
                  <a:pt x="376837" y="226103"/>
                </a:lnTo>
                <a:lnTo>
                  <a:pt x="188418" y="452205"/>
                </a:lnTo>
                <a:lnTo>
                  <a:pt x="0" y="226103"/>
                </a:lnTo>
                <a:lnTo>
                  <a:pt x="75367" y="226103"/>
                </a:lnTo>
                <a:lnTo>
                  <a:pt x="75367" y="0"/>
                </a:lnTo>
                <a:lnTo>
                  <a:pt x="301470" y="0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42" tIns="0" rIns="90440" bIns="11305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16" name="Freeform 15"/>
          <p:cNvSpPr/>
          <p:nvPr/>
        </p:nvSpPr>
        <p:spPr>
          <a:xfrm>
            <a:off x="8126109" y="3514569"/>
            <a:ext cx="3190558" cy="1004900"/>
          </a:xfrm>
          <a:custGeom>
            <a:avLst/>
            <a:gdLst>
              <a:gd name="connsiteX0" fmla="*/ 0 w 3190558"/>
              <a:gd name="connsiteY0" fmla="*/ 100490 h 1004900"/>
              <a:gd name="connsiteX1" fmla="*/ 100490 w 3190558"/>
              <a:gd name="connsiteY1" fmla="*/ 0 h 1004900"/>
              <a:gd name="connsiteX2" fmla="*/ 3090068 w 3190558"/>
              <a:gd name="connsiteY2" fmla="*/ 0 h 1004900"/>
              <a:gd name="connsiteX3" fmla="*/ 3190558 w 3190558"/>
              <a:gd name="connsiteY3" fmla="*/ 100490 h 1004900"/>
              <a:gd name="connsiteX4" fmla="*/ 3190558 w 3190558"/>
              <a:gd name="connsiteY4" fmla="*/ 904410 h 1004900"/>
              <a:gd name="connsiteX5" fmla="*/ 3090068 w 3190558"/>
              <a:gd name="connsiteY5" fmla="*/ 1004900 h 1004900"/>
              <a:gd name="connsiteX6" fmla="*/ 100490 w 3190558"/>
              <a:gd name="connsiteY6" fmla="*/ 1004900 h 1004900"/>
              <a:gd name="connsiteX7" fmla="*/ 0 w 3190558"/>
              <a:gd name="connsiteY7" fmla="*/ 904410 h 1004900"/>
              <a:gd name="connsiteX8" fmla="*/ 0 w 3190558"/>
              <a:gd name="connsiteY8" fmla="*/ 100490 h 10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558" h="1004900">
                <a:moveTo>
                  <a:pt x="0" y="100490"/>
                </a:moveTo>
                <a:cubicBezTo>
                  <a:pt x="0" y="44991"/>
                  <a:pt x="44991" y="0"/>
                  <a:pt x="100490" y="0"/>
                </a:cubicBezTo>
                <a:lnTo>
                  <a:pt x="3090068" y="0"/>
                </a:lnTo>
                <a:cubicBezTo>
                  <a:pt x="3145567" y="0"/>
                  <a:pt x="3190558" y="44991"/>
                  <a:pt x="3190558" y="100490"/>
                </a:cubicBezTo>
                <a:lnTo>
                  <a:pt x="3190558" y="904410"/>
                </a:lnTo>
                <a:cubicBezTo>
                  <a:pt x="3190558" y="959909"/>
                  <a:pt x="3145567" y="1004900"/>
                  <a:pt x="3090068" y="1004900"/>
                </a:cubicBezTo>
                <a:lnTo>
                  <a:pt x="100490" y="1004900"/>
                </a:lnTo>
                <a:cubicBezTo>
                  <a:pt x="44991" y="1004900"/>
                  <a:pt x="0" y="959909"/>
                  <a:pt x="0" y="904410"/>
                </a:cubicBezTo>
                <a:lnTo>
                  <a:pt x="0" y="10049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013" tIns="98013" rIns="98013" bIns="9801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/>
              <a:t>model deployment</a:t>
            </a:r>
            <a:endParaRPr lang="en-US" sz="1800" kern="1200" dirty="0"/>
          </a:p>
        </p:txBody>
      </p:sp>
      <p:sp>
        <p:nvSpPr>
          <p:cNvPr id="17" name="Freeform 16"/>
          <p:cNvSpPr/>
          <p:nvPr/>
        </p:nvSpPr>
        <p:spPr>
          <a:xfrm rot="5400000">
            <a:off x="7535647" y="3828600"/>
            <a:ext cx="452205" cy="376837"/>
          </a:xfrm>
          <a:custGeom>
            <a:avLst/>
            <a:gdLst>
              <a:gd name="connsiteX0" fmla="*/ 0 w 376837"/>
              <a:gd name="connsiteY0" fmla="*/ 90441 h 452205"/>
              <a:gd name="connsiteX1" fmla="*/ 188419 w 376837"/>
              <a:gd name="connsiteY1" fmla="*/ 90441 h 452205"/>
              <a:gd name="connsiteX2" fmla="*/ 188419 w 376837"/>
              <a:gd name="connsiteY2" fmla="*/ 0 h 452205"/>
              <a:gd name="connsiteX3" fmla="*/ 376837 w 376837"/>
              <a:gd name="connsiteY3" fmla="*/ 226103 h 452205"/>
              <a:gd name="connsiteX4" fmla="*/ 188419 w 376837"/>
              <a:gd name="connsiteY4" fmla="*/ 452205 h 452205"/>
              <a:gd name="connsiteX5" fmla="*/ 188419 w 376837"/>
              <a:gd name="connsiteY5" fmla="*/ 361764 h 452205"/>
              <a:gd name="connsiteX6" fmla="*/ 0 w 376837"/>
              <a:gd name="connsiteY6" fmla="*/ 361764 h 452205"/>
              <a:gd name="connsiteX7" fmla="*/ 0 w 376837"/>
              <a:gd name="connsiteY7" fmla="*/ 90441 h 45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837" h="452205">
                <a:moveTo>
                  <a:pt x="301470" y="0"/>
                </a:moveTo>
                <a:lnTo>
                  <a:pt x="301470" y="226103"/>
                </a:lnTo>
                <a:lnTo>
                  <a:pt x="376837" y="226103"/>
                </a:lnTo>
                <a:lnTo>
                  <a:pt x="188418" y="452205"/>
                </a:lnTo>
                <a:lnTo>
                  <a:pt x="0" y="226103"/>
                </a:lnTo>
                <a:lnTo>
                  <a:pt x="75367" y="226103"/>
                </a:lnTo>
                <a:lnTo>
                  <a:pt x="75367" y="0"/>
                </a:lnTo>
                <a:lnTo>
                  <a:pt x="301470" y="0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42" tIns="0" rIns="90440" bIns="11305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18" name="Freeform 17"/>
          <p:cNvSpPr/>
          <p:nvPr/>
        </p:nvSpPr>
        <p:spPr>
          <a:xfrm>
            <a:off x="8126109" y="5009893"/>
            <a:ext cx="3190558" cy="1004900"/>
          </a:xfrm>
          <a:custGeom>
            <a:avLst/>
            <a:gdLst>
              <a:gd name="connsiteX0" fmla="*/ 0 w 3190558"/>
              <a:gd name="connsiteY0" fmla="*/ 100490 h 1004900"/>
              <a:gd name="connsiteX1" fmla="*/ 100490 w 3190558"/>
              <a:gd name="connsiteY1" fmla="*/ 0 h 1004900"/>
              <a:gd name="connsiteX2" fmla="*/ 3090068 w 3190558"/>
              <a:gd name="connsiteY2" fmla="*/ 0 h 1004900"/>
              <a:gd name="connsiteX3" fmla="*/ 3190558 w 3190558"/>
              <a:gd name="connsiteY3" fmla="*/ 100490 h 1004900"/>
              <a:gd name="connsiteX4" fmla="*/ 3190558 w 3190558"/>
              <a:gd name="connsiteY4" fmla="*/ 904410 h 1004900"/>
              <a:gd name="connsiteX5" fmla="*/ 3090068 w 3190558"/>
              <a:gd name="connsiteY5" fmla="*/ 1004900 h 1004900"/>
              <a:gd name="connsiteX6" fmla="*/ 100490 w 3190558"/>
              <a:gd name="connsiteY6" fmla="*/ 1004900 h 1004900"/>
              <a:gd name="connsiteX7" fmla="*/ 0 w 3190558"/>
              <a:gd name="connsiteY7" fmla="*/ 904410 h 1004900"/>
              <a:gd name="connsiteX8" fmla="*/ 0 w 3190558"/>
              <a:gd name="connsiteY8" fmla="*/ 100490 h 10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558" h="1004900">
                <a:moveTo>
                  <a:pt x="0" y="100490"/>
                </a:moveTo>
                <a:cubicBezTo>
                  <a:pt x="0" y="44991"/>
                  <a:pt x="44991" y="0"/>
                  <a:pt x="100490" y="0"/>
                </a:cubicBezTo>
                <a:lnTo>
                  <a:pt x="3090068" y="0"/>
                </a:lnTo>
                <a:cubicBezTo>
                  <a:pt x="3145567" y="0"/>
                  <a:pt x="3190558" y="44991"/>
                  <a:pt x="3190558" y="100490"/>
                </a:cubicBezTo>
                <a:lnTo>
                  <a:pt x="3190558" y="904410"/>
                </a:lnTo>
                <a:cubicBezTo>
                  <a:pt x="3190558" y="959909"/>
                  <a:pt x="3145567" y="1004900"/>
                  <a:pt x="3090068" y="1004900"/>
                </a:cubicBezTo>
                <a:lnTo>
                  <a:pt x="100490" y="1004900"/>
                </a:lnTo>
                <a:cubicBezTo>
                  <a:pt x="44991" y="1004900"/>
                  <a:pt x="0" y="959909"/>
                  <a:pt x="0" y="904410"/>
                </a:cubicBezTo>
                <a:lnTo>
                  <a:pt x="0" y="10049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013" tIns="98013" rIns="98013" bIns="9801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/>
              <a:t>termly model update</a:t>
            </a:r>
            <a:endParaRPr lang="en-US" sz="1800" kern="1200" dirty="0"/>
          </a:p>
        </p:txBody>
      </p:sp>
      <p:sp>
        <p:nvSpPr>
          <p:cNvPr id="19" name="Freeform 18"/>
          <p:cNvSpPr/>
          <p:nvPr/>
        </p:nvSpPr>
        <p:spPr>
          <a:xfrm rot="16200000">
            <a:off x="7582853" y="5335950"/>
            <a:ext cx="452205" cy="376837"/>
          </a:xfrm>
          <a:custGeom>
            <a:avLst/>
            <a:gdLst>
              <a:gd name="connsiteX0" fmla="*/ 0 w 376837"/>
              <a:gd name="connsiteY0" fmla="*/ 90441 h 452205"/>
              <a:gd name="connsiteX1" fmla="*/ 188419 w 376837"/>
              <a:gd name="connsiteY1" fmla="*/ 90441 h 452205"/>
              <a:gd name="connsiteX2" fmla="*/ 188419 w 376837"/>
              <a:gd name="connsiteY2" fmla="*/ 0 h 452205"/>
              <a:gd name="connsiteX3" fmla="*/ 376837 w 376837"/>
              <a:gd name="connsiteY3" fmla="*/ 226103 h 452205"/>
              <a:gd name="connsiteX4" fmla="*/ 188419 w 376837"/>
              <a:gd name="connsiteY4" fmla="*/ 452205 h 452205"/>
              <a:gd name="connsiteX5" fmla="*/ 188419 w 376837"/>
              <a:gd name="connsiteY5" fmla="*/ 361764 h 452205"/>
              <a:gd name="connsiteX6" fmla="*/ 0 w 376837"/>
              <a:gd name="connsiteY6" fmla="*/ 361764 h 452205"/>
              <a:gd name="connsiteX7" fmla="*/ 0 w 376837"/>
              <a:gd name="connsiteY7" fmla="*/ 90441 h 45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837" h="452205">
                <a:moveTo>
                  <a:pt x="301470" y="0"/>
                </a:moveTo>
                <a:lnTo>
                  <a:pt x="301470" y="226103"/>
                </a:lnTo>
                <a:lnTo>
                  <a:pt x="376837" y="226103"/>
                </a:lnTo>
                <a:lnTo>
                  <a:pt x="188418" y="452205"/>
                </a:lnTo>
                <a:lnTo>
                  <a:pt x="0" y="226103"/>
                </a:lnTo>
                <a:lnTo>
                  <a:pt x="75367" y="226103"/>
                </a:lnTo>
                <a:lnTo>
                  <a:pt x="75367" y="0"/>
                </a:lnTo>
                <a:lnTo>
                  <a:pt x="301470" y="0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42" tIns="0" rIns="90440" bIns="11305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22" name="Freeform 21"/>
          <p:cNvSpPr/>
          <p:nvPr/>
        </p:nvSpPr>
        <p:spPr>
          <a:xfrm rot="5400000">
            <a:off x="11387777" y="2289846"/>
            <a:ext cx="452205" cy="376837"/>
          </a:xfrm>
          <a:custGeom>
            <a:avLst/>
            <a:gdLst>
              <a:gd name="connsiteX0" fmla="*/ 0 w 376837"/>
              <a:gd name="connsiteY0" fmla="*/ 90441 h 452205"/>
              <a:gd name="connsiteX1" fmla="*/ 188419 w 376837"/>
              <a:gd name="connsiteY1" fmla="*/ 90441 h 452205"/>
              <a:gd name="connsiteX2" fmla="*/ 188419 w 376837"/>
              <a:gd name="connsiteY2" fmla="*/ 0 h 452205"/>
              <a:gd name="connsiteX3" fmla="*/ 376837 w 376837"/>
              <a:gd name="connsiteY3" fmla="*/ 226103 h 452205"/>
              <a:gd name="connsiteX4" fmla="*/ 188419 w 376837"/>
              <a:gd name="connsiteY4" fmla="*/ 452205 h 452205"/>
              <a:gd name="connsiteX5" fmla="*/ 188419 w 376837"/>
              <a:gd name="connsiteY5" fmla="*/ 361764 h 452205"/>
              <a:gd name="connsiteX6" fmla="*/ 0 w 376837"/>
              <a:gd name="connsiteY6" fmla="*/ 361764 h 452205"/>
              <a:gd name="connsiteX7" fmla="*/ 0 w 376837"/>
              <a:gd name="connsiteY7" fmla="*/ 90441 h 45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837" h="452205">
                <a:moveTo>
                  <a:pt x="301470" y="0"/>
                </a:moveTo>
                <a:lnTo>
                  <a:pt x="301470" y="226103"/>
                </a:lnTo>
                <a:lnTo>
                  <a:pt x="376837" y="226103"/>
                </a:lnTo>
                <a:lnTo>
                  <a:pt x="188418" y="452205"/>
                </a:lnTo>
                <a:lnTo>
                  <a:pt x="0" y="226103"/>
                </a:lnTo>
                <a:lnTo>
                  <a:pt x="75367" y="226103"/>
                </a:lnTo>
                <a:lnTo>
                  <a:pt x="75367" y="0"/>
                </a:lnTo>
                <a:lnTo>
                  <a:pt x="301470" y="0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42" tIns="0" rIns="90440" bIns="11305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23" name="Freeform 22"/>
          <p:cNvSpPr/>
          <p:nvPr/>
        </p:nvSpPr>
        <p:spPr>
          <a:xfrm rot="10800000">
            <a:off x="11566193" y="2921387"/>
            <a:ext cx="452205" cy="376837"/>
          </a:xfrm>
          <a:custGeom>
            <a:avLst/>
            <a:gdLst>
              <a:gd name="connsiteX0" fmla="*/ 0 w 376837"/>
              <a:gd name="connsiteY0" fmla="*/ 90441 h 452205"/>
              <a:gd name="connsiteX1" fmla="*/ 188419 w 376837"/>
              <a:gd name="connsiteY1" fmla="*/ 90441 h 452205"/>
              <a:gd name="connsiteX2" fmla="*/ 188419 w 376837"/>
              <a:gd name="connsiteY2" fmla="*/ 0 h 452205"/>
              <a:gd name="connsiteX3" fmla="*/ 376837 w 376837"/>
              <a:gd name="connsiteY3" fmla="*/ 226103 h 452205"/>
              <a:gd name="connsiteX4" fmla="*/ 188419 w 376837"/>
              <a:gd name="connsiteY4" fmla="*/ 452205 h 452205"/>
              <a:gd name="connsiteX5" fmla="*/ 188419 w 376837"/>
              <a:gd name="connsiteY5" fmla="*/ 361764 h 452205"/>
              <a:gd name="connsiteX6" fmla="*/ 0 w 376837"/>
              <a:gd name="connsiteY6" fmla="*/ 361764 h 452205"/>
              <a:gd name="connsiteX7" fmla="*/ 0 w 376837"/>
              <a:gd name="connsiteY7" fmla="*/ 90441 h 45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837" h="452205">
                <a:moveTo>
                  <a:pt x="301470" y="0"/>
                </a:moveTo>
                <a:lnTo>
                  <a:pt x="301470" y="226103"/>
                </a:lnTo>
                <a:lnTo>
                  <a:pt x="376837" y="226103"/>
                </a:lnTo>
                <a:lnTo>
                  <a:pt x="188418" y="452205"/>
                </a:lnTo>
                <a:lnTo>
                  <a:pt x="0" y="226103"/>
                </a:lnTo>
                <a:lnTo>
                  <a:pt x="75367" y="226103"/>
                </a:lnTo>
                <a:lnTo>
                  <a:pt x="75367" y="0"/>
                </a:lnTo>
                <a:lnTo>
                  <a:pt x="301470" y="0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42" tIns="0" rIns="90440" bIns="11305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24" name="Freeform 23"/>
          <p:cNvSpPr/>
          <p:nvPr/>
        </p:nvSpPr>
        <p:spPr>
          <a:xfrm rot="10800000">
            <a:off x="11576195" y="3514569"/>
            <a:ext cx="452205" cy="376837"/>
          </a:xfrm>
          <a:custGeom>
            <a:avLst/>
            <a:gdLst>
              <a:gd name="connsiteX0" fmla="*/ 0 w 376837"/>
              <a:gd name="connsiteY0" fmla="*/ 90441 h 452205"/>
              <a:gd name="connsiteX1" fmla="*/ 188419 w 376837"/>
              <a:gd name="connsiteY1" fmla="*/ 90441 h 452205"/>
              <a:gd name="connsiteX2" fmla="*/ 188419 w 376837"/>
              <a:gd name="connsiteY2" fmla="*/ 0 h 452205"/>
              <a:gd name="connsiteX3" fmla="*/ 376837 w 376837"/>
              <a:gd name="connsiteY3" fmla="*/ 226103 h 452205"/>
              <a:gd name="connsiteX4" fmla="*/ 188419 w 376837"/>
              <a:gd name="connsiteY4" fmla="*/ 452205 h 452205"/>
              <a:gd name="connsiteX5" fmla="*/ 188419 w 376837"/>
              <a:gd name="connsiteY5" fmla="*/ 361764 h 452205"/>
              <a:gd name="connsiteX6" fmla="*/ 0 w 376837"/>
              <a:gd name="connsiteY6" fmla="*/ 361764 h 452205"/>
              <a:gd name="connsiteX7" fmla="*/ 0 w 376837"/>
              <a:gd name="connsiteY7" fmla="*/ 90441 h 45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837" h="452205">
                <a:moveTo>
                  <a:pt x="301470" y="0"/>
                </a:moveTo>
                <a:lnTo>
                  <a:pt x="301470" y="226103"/>
                </a:lnTo>
                <a:lnTo>
                  <a:pt x="376837" y="226103"/>
                </a:lnTo>
                <a:lnTo>
                  <a:pt x="188418" y="452205"/>
                </a:lnTo>
                <a:lnTo>
                  <a:pt x="0" y="226103"/>
                </a:lnTo>
                <a:lnTo>
                  <a:pt x="75367" y="226103"/>
                </a:lnTo>
                <a:lnTo>
                  <a:pt x="75367" y="0"/>
                </a:lnTo>
                <a:lnTo>
                  <a:pt x="301470" y="0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42" tIns="0" rIns="90440" bIns="11305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25" name="Freeform 24"/>
          <p:cNvSpPr/>
          <p:nvPr/>
        </p:nvSpPr>
        <p:spPr>
          <a:xfrm rot="10800000">
            <a:off x="11566193" y="4107750"/>
            <a:ext cx="452205" cy="376837"/>
          </a:xfrm>
          <a:custGeom>
            <a:avLst/>
            <a:gdLst>
              <a:gd name="connsiteX0" fmla="*/ 0 w 376837"/>
              <a:gd name="connsiteY0" fmla="*/ 90441 h 452205"/>
              <a:gd name="connsiteX1" fmla="*/ 188419 w 376837"/>
              <a:gd name="connsiteY1" fmla="*/ 90441 h 452205"/>
              <a:gd name="connsiteX2" fmla="*/ 188419 w 376837"/>
              <a:gd name="connsiteY2" fmla="*/ 0 h 452205"/>
              <a:gd name="connsiteX3" fmla="*/ 376837 w 376837"/>
              <a:gd name="connsiteY3" fmla="*/ 226103 h 452205"/>
              <a:gd name="connsiteX4" fmla="*/ 188419 w 376837"/>
              <a:gd name="connsiteY4" fmla="*/ 452205 h 452205"/>
              <a:gd name="connsiteX5" fmla="*/ 188419 w 376837"/>
              <a:gd name="connsiteY5" fmla="*/ 361764 h 452205"/>
              <a:gd name="connsiteX6" fmla="*/ 0 w 376837"/>
              <a:gd name="connsiteY6" fmla="*/ 361764 h 452205"/>
              <a:gd name="connsiteX7" fmla="*/ 0 w 376837"/>
              <a:gd name="connsiteY7" fmla="*/ 90441 h 45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837" h="452205">
                <a:moveTo>
                  <a:pt x="301470" y="0"/>
                </a:moveTo>
                <a:lnTo>
                  <a:pt x="301470" y="226103"/>
                </a:lnTo>
                <a:lnTo>
                  <a:pt x="376837" y="226103"/>
                </a:lnTo>
                <a:lnTo>
                  <a:pt x="188418" y="452205"/>
                </a:lnTo>
                <a:lnTo>
                  <a:pt x="0" y="226103"/>
                </a:lnTo>
                <a:lnTo>
                  <a:pt x="75367" y="226103"/>
                </a:lnTo>
                <a:lnTo>
                  <a:pt x="75367" y="0"/>
                </a:lnTo>
                <a:lnTo>
                  <a:pt x="301470" y="0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42" tIns="0" rIns="90440" bIns="11305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26" name="Freeform 25"/>
          <p:cNvSpPr/>
          <p:nvPr/>
        </p:nvSpPr>
        <p:spPr>
          <a:xfrm rot="10800000">
            <a:off x="11566192" y="4700931"/>
            <a:ext cx="452205" cy="376837"/>
          </a:xfrm>
          <a:custGeom>
            <a:avLst/>
            <a:gdLst>
              <a:gd name="connsiteX0" fmla="*/ 0 w 376837"/>
              <a:gd name="connsiteY0" fmla="*/ 90441 h 452205"/>
              <a:gd name="connsiteX1" fmla="*/ 188419 w 376837"/>
              <a:gd name="connsiteY1" fmla="*/ 90441 h 452205"/>
              <a:gd name="connsiteX2" fmla="*/ 188419 w 376837"/>
              <a:gd name="connsiteY2" fmla="*/ 0 h 452205"/>
              <a:gd name="connsiteX3" fmla="*/ 376837 w 376837"/>
              <a:gd name="connsiteY3" fmla="*/ 226103 h 452205"/>
              <a:gd name="connsiteX4" fmla="*/ 188419 w 376837"/>
              <a:gd name="connsiteY4" fmla="*/ 452205 h 452205"/>
              <a:gd name="connsiteX5" fmla="*/ 188419 w 376837"/>
              <a:gd name="connsiteY5" fmla="*/ 361764 h 452205"/>
              <a:gd name="connsiteX6" fmla="*/ 0 w 376837"/>
              <a:gd name="connsiteY6" fmla="*/ 361764 h 452205"/>
              <a:gd name="connsiteX7" fmla="*/ 0 w 376837"/>
              <a:gd name="connsiteY7" fmla="*/ 90441 h 45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837" h="452205">
                <a:moveTo>
                  <a:pt x="301470" y="0"/>
                </a:moveTo>
                <a:lnTo>
                  <a:pt x="301470" y="226103"/>
                </a:lnTo>
                <a:lnTo>
                  <a:pt x="376837" y="226103"/>
                </a:lnTo>
                <a:lnTo>
                  <a:pt x="188418" y="452205"/>
                </a:lnTo>
                <a:lnTo>
                  <a:pt x="0" y="226103"/>
                </a:lnTo>
                <a:lnTo>
                  <a:pt x="75367" y="226103"/>
                </a:lnTo>
                <a:lnTo>
                  <a:pt x="75367" y="0"/>
                </a:lnTo>
                <a:lnTo>
                  <a:pt x="301470" y="0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42" tIns="0" rIns="90440" bIns="11305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27" name="Freeform 26"/>
          <p:cNvSpPr/>
          <p:nvPr/>
        </p:nvSpPr>
        <p:spPr>
          <a:xfrm rot="16200000">
            <a:off x="11455909" y="5323924"/>
            <a:ext cx="452205" cy="376837"/>
          </a:xfrm>
          <a:custGeom>
            <a:avLst/>
            <a:gdLst>
              <a:gd name="connsiteX0" fmla="*/ 0 w 376837"/>
              <a:gd name="connsiteY0" fmla="*/ 90441 h 452205"/>
              <a:gd name="connsiteX1" fmla="*/ 188419 w 376837"/>
              <a:gd name="connsiteY1" fmla="*/ 90441 h 452205"/>
              <a:gd name="connsiteX2" fmla="*/ 188419 w 376837"/>
              <a:gd name="connsiteY2" fmla="*/ 0 h 452205"/>
              <a:gd name="connsiteX3" fmla="*/ 376837 w 376837"/>
              <a:gd name="connsiteY3" fmla="*/ 226103 h 452205"/>
              <a:gd name="connsiteX4" fmla="*/ 188419 w 376837"/>
              <a:gd name="connsiteY4" fmla="*/ 452205 h 452205"/>
              <a:gd name="connsiteX5" fmla="*/ 188419 w 376837"/>
              <a:gd name="connsiteY5" fmla="*/ 361764 h 452205"/>
              <a:gd name="connsiteX6" fmla="*/ 0 w 376837"/>
              <a:gd name="connsiteY6" fmla="*/ 361764 h 452205"/>
              <a:gd name="connsiteX7" fmla="*/ 0 w 376837"/>
              <a:gd name="connsiteY7" fmla="*/ 90441 h 45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837" h="452205">
                <a:moveTo>
                  <a:pt x="301470" y="0"/>
                </a:moveTo>
                <a:lnTo>
                  <a:pt x="301470" y="226103"/>
                </a:lnTo>
                <a:lnTo>
                  <a:pt x="376837" y="226103"/>
                </a:lnTo>
                <a:lnTo>
                  <a:pt x="188418" y="452205"/>
                </a:lnTo>
                <a:lnTo>
                  <a:pt x="0" y="226103"/>
                </a:lnTo>
                <a:lnTo>
                  <a:pt x="75367" y="226103"/>
                </a:lnTo>
                <a:lnTo>
                  <a:pt x="75367" y="0"/>
                </a:lnTo>
                <a:lnTo>
                  <a:pt x="301470" y="0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442" tIns="0" rIns="90440" bIns="11305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28" name="Oval Callout 27"/>
          <p:cNvSpPr/>
          <p:nvPr/>
        </p:nvSpPr>
        <p:spPr>
          <a:xfrm>
            <a:off x="387160" y="2704367"/>
            <a:ext cx="3201006" cy="1312651"/>
          </a:xfrm>
          <a:prstGeom prst="wedgeEllipseCallout">
            <a:avLst>
              <a:gd name="adj1" fmla="val 70192"/>
              <a:gd name="adj2" fmla="val 5028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3 out 4 models say that this transaction is predicted as a fraud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5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Milestone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7676"/>
              </p:ext>
            </p:extLst>
          </p:nvPr>
        </p:nvGraphicFramePr>
        <p:xfrm>
          <a:off x="1405051" y="2185639"/>
          <a:ext cx="9750628" cy="3860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314"/>
                <a:gridCol w="4875314"/>
              </a:tblGrid>
              <a:tr h="820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</a:rPr>
                        <a:t>Timeframe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</a:rPr>
                        <a:t>Delivery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500" marR="63500" marT="63500" marB="63500" anchor="ctr"/>
                </a:tc>
              </a:tr>
              <a:tr h="7371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Day 1-2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Data Cleaning and EDA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500" marR="63500" marT="63500" marB="63500" anchor="ctr"/>
                </a:tc>
              </a:tr>
              <a:tr h="7371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Day 3-4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Feature Engineering, Model Fitting, Feature Selection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500" marR="63500" marT="63500" marB="63500" anchor="ctr"/>
                </a:tc>
              </a:tr>
              <a:tr h="7371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Day 5-8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Model Selection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500" marR="63500" marT="63500" marB="63500" anchor="ctr"/>
                </a:tc>
              </a:tr>
              <a:tr h="7371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Day 9-10</a:t>
                      </a:r>
                      <a:endParaRPr lang="en-US" sz="200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Pipeline Design, Deployment, Web API</a:t>
                      </a:r>
                      <a:endParaRPr lang="en-US" sz="2000" dirty="0">
                        <a:effectLst/>
                        <a:latin typeface="Calibri" charset="0"/>
                        <a:ea typeface="DengXian" charset="-122"/>
                        <a:cs typeface="Times New Roman" charset="0"/>
                      </a:endParaRPr>
                    </a:p>
                  </a:txBody>
                  <a:tcPr marL="63500" marR="6350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08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6" b="1976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Team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2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Background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372" y="1977571"/>
            <a:ext cx="5553529" cy="41609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2967334"/>
            <a:ext cx="39790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Fraud means obtaining services/goods and/or money by unethical means, and is a growing problem all over the world nowadays. </a:t>
            </a:r>
          </a:p>
        </p:txBody>
      </p:sp>
    </p:spTree>
    <p:extLst>
      <p:ext uri="{BB962C8B-B14F-4D97-AF65-F5344CB8AC3E}">
        <p14:creationId xmlns:p14="http://schemas.microsoft.com/office/powerpoint/2010/main" val="6009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Background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44" y="2099074"/>
            <a:ext cx="8670471" cy="385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Background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37" y="2423557"/>
            <a:ext cx="9764486" cy="32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1</a:t>
            </a:r>
            <a:r>
              <a:rPr lang="en-US" sz="2800" dirty="0"/>
              <a:t>. Accurately predict credit card fraud cases using imbalanced data</a:t>
            </a:r>
          </a:p>
          <a:p>
            <a:r>
              <a:rPr lang="en-US" sz="2800" dirty="0"/>
              <a:t>2. To protect card holders' and commercial banks' benefits</a:t>
            </a:r>
          </a:p>
          <a:p>
            <a:r>
              <a:rPr lang="en-US" sz="2800" dirty="0"/>
              <a:t>3. Review and compare different fraud detection techniques and select the best model by trade-offs of different evaluation methods</a:t>
            </a:r>
          </a:p>
        </p:txBody>
      </p:sp>
    </p:spTree>
    <p:extLst>
      <p:ext uri="{BB962C8B-B14F-4D97-AF65-F5344CB8AC3E}">
        <p14:creationId xmlns:p14="http://schemas.microsoft.com/office/powerpoint/2010/main" val="89156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93756" cy="4023360"/>
          </a:xfrm>
        </p:spPr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://www.kaggle.com/mlg-ulb/creditcardfraud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Anonymized </a:t>
            </a:r>
            <a:r>
              <a:rPr lang="en-US" dirty="0"/>
              <a:t>credit card transactions labeled as fraudulent or genuine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492 </a:t>
            </a:r>
            <a:r>
              <a:rPr lang="en-US" dirty="0"/>
              <a:t>frauds out of 284,807 </a:t>
            </a:r>
            <a:r>
              <a:rPr lang="en-US" dirty="0" smtClean="0"/>
              <a:t>transactions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dataset is highly unbalanced, the positive class (frauds) account for 0.172% of all transactions.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36" y="2566611"/>
            <a:ext cx="5652528" cy="34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Process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1</a:t>
            </a:r>
            <a:r>
              <a:rPr lang="en-US" sz="2800" dirty="0"/>
              <a:t>. Data </a:t>
            </a:r>
            <a:r>
              <a:rPr lang="en-US" sz="2800" dirty="0" smtClean="0"/>
              <a:t>Cleaning</a:t>
            </a:r>
          </a:p>
          <a:p>
            <a:pPr lvl="1"/>
            <a:r>
              <a:rPr lang="en-US" sz="2600" dirty="0" smtClean="0"/>
              <a:t>handling outliers</a:t>
            </a:r>
          </a:p>
          <a:p>
            <a:pPr lvl="1"/>
            <a:r>
              <a:rPr lang="en-US" sz="2600" dirty="0" smtClean="0"/>
              <a:t>computing missing values</a:t>
            </a:r>
            <a:endParaRPr lang="en-US" sz="2600" dirty="0"/>
          </a:p>
          <a:p>
            <a:r>
              <a:rPr lang="en-US" sz="2800" dirty="0"/>
              <a:t>2. EDA</a:t>
            </a:r>
          </a:p>
          <a:p>
            <a:r>
              <a:rPr lang="en-US" sz="2800" dirty="0"/>
              <a:t>3. Feature </a:t>
            </a:r>
            <a:r>
              <a:rPr lang="en-US" sz="2800" dirty="0" smtClean="0"/>
              <a:t>Engineering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Process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400" dirty="0" smtClean="0"/>
              <a:t>4</a:t>
            </a:r>
            <a:r>
              <a:rPr lang="en-US" sz="2400" dirty="0"/>
              <a:t>. Model </a:t>
            </a:r>
            <a:r>
              <a:rPr lang="en-US" sz="2400" dirty="0" smtClean="0"/>
              <a:t>Fitting</a:t>
            </a:r>
            <a:endParaRPr lang="en-US" sz="2400" dirty="0"/>
          </a:p>
          <a:p>
            <a:r>
              <a:rPr lang="en-US" sz="2400" dirty="0" smtClean="0"/>
              <a:t>	5.1 Biased penalty SVM (class-weighted SVM)</a:t>
            </a:r>
          </a:p>
          <a:p>
            <a:r>
              <a:rPr lang="en-US" sz="2400" dirty="0" smtClean="0"/>
              <a:t> 	whole </a:t>
            </a:r>
            <a:r>
              <a:rPr lang="en-US" sz="2400" dirty="0"/>
              <a:t>dataset VS </a:t>
            </a:r>
            <a:r>
              <a:rPr lang="en-US" sz="2400" dirty="0">
                <a:solidFill>
                  <a:srgbClr val="FF0000"/>
                </a:solidFill>
              </a:rPr>
              <a:t>resampled</a:t>
            </a:r>
            <a:r>
              <a:rPr lang="en-US" sz="2400" dirty="0"/>
              <a:t> </a:t>
            </a:r>
            <a:r>
              <a:rPr lang="en-US" sz="2400" dirty="0" smtClean="0"/>
              <a:t>dataset :</a:t>
            </a:r>
            <a:endParaRPr lang="en-US" sz="2400" dirty="0"/>
          </a:p>
          <a:p>
            <a:r>
              <a:rPr lang="en-US" sz="2400" dirty="0"/>
              <a:t>	5.2 Logistic Regression</a:t>
            </a:r>
          </a:p>
          <a:p>
            <a:r>
              <a:rPr lang="en-US" sz="2400" dirty="0"/>
              <a:t>	5.3 Random Forest</a:t>
            </a:r>
          </a:p>
          <a:p>
            <a:r>
              <a:rPr lang="en-US" sz="2400" dirty="0"/>
              <a:t>	5.4 Gradient Boosting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Resampling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charset="0"/>
              <a:buChar char="•"/>
            </a:pPr>
            <a:r>
              <a:rPr lang="en-US" sz="2400" dirty="0" smtClean="0"/>
              <a:t> Resampling the </a:t>
            </a:r>
            <a:r>
              <a:rPr lang="en-US" sz="2400" dirty="0"/>
              <a:t>data to have an approximate 50-50 </a:t>
            </a:r>
            <a:r>
              <a:rPr lang="en-US" sz="2400" dirty="0" smtClean="0"/>
              <a:t>ratio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OVER-sampling: </a:t>
            </a:r>
            <a:r>
              <a:rPr lang="en-US" sz="2400" dirty="0"/>
              <a:t>adding copies of the under-represented class (better when you have little </a:t>
            </a:r>
            <a:r>
              <a:rPr lang="en-US" sz="2400" dirty="0" smtClean="0"/>
              <a:t>data) (biased penalty SVM)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UNDER-sampling</a:t>
            </a:r>
            <a:r>
              <a:rPr lang="en-US" sz="2400" dirty="0" smtClean="0"/>
              <a:t>: deletes </a:t>
            </a:r>
            <a:r>
              <a:rPr lang="en-US" sz="2400" dirty="0"/>
              <a:t>instances from the over-represented class (better when </a:t>
            </a:r>
            <a:r>
              <a:rPr lang="en-US" sz="2400" dirty="0" smtClean="0"/>
              <a:t>you have </a:t>
            </a:r>
            <a:r>
              <a:rPr lang="en-US" sz="2400" dirty="0"/>
              <a:t>lot's of data)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88" y="4798888"/>
            <a:ext cx="6489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</TotalTime>
  <Words>373</Words>
  <Application>Microsoft Macintosh PowerPoint</Application>
  <PresentationFormat>Widescreen</PresentationFormat>
  <Paragraphs>84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DengXian</vt:lpstr>
      <vt:lpstr>Times New Roman</vt:lpstr>
      <vt:lpstr>Arial</vt:lpstr>
      <vt:lpstr>Retrospect</vt:lpstr>
      <vt:lpstr>Credit Card Frauds Detection</vt:lpstr>
      <vt:lpstr>Background</vt:lpstr>
      <vt:lpstr>Background</vt:lpstr>
      <vt:lpstr>Background</vt:lpstr>
      <vt:lpstr>Goals</vt:lpstr>
      <vt:lpstr>Data</vt:lpstr>
      <vt:lpstr>Process Outline</vt:lpstr>
      <vt:lpstr>Process Outline</vt:lpstr>
      <vt:lpstr>Resampling</vt:lpstr>
      <vt:lpstr>Process Outline</vt:lpstr>
      <vt:lpstr>Model Selection</vt:lpstr>
      <vt:lpstr>Initial Idea of the whole picture</vt:lpstr>
      <vt:lpstr>Milestone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Microsoft Office User</dc:creator>
  <cp:lastModifiedBy>Microsoft Office User</cp:lastModifiedBy>
  <cp:revision>25</cp:revision>
  <dcterms:created xsi:type="dcterms:W3CDTF">2018-04-07T04:22:25Z</dcterms:created>
  <dcterms:modified xsi:type="dcterms:W3CDTF">2018-04-07T13:51:06Z</dcterms:modified>
</cp:coreProperties>
</file>