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71" r:id="rId3"/>
    <p:sldId id="283" r:id="rId4"/>
    <p:sldId id="257" r:id="rId5"/>
    <p:sldId id="279" r:id="rId6"/>
    <p:sldId id="258" r:id="rId7"/>
    <p:sldId id="259" r:id="rId8"/>
    <p:sldId id="270" r:id="rId9"/>
    <p:sldId id="262" r:id="rId10"/>
    <p:sldId id="263" r:id="rId11"/>
    <p:sldId id="264" r:id="rId12"/>
    <p:sldId id="266" r:id="rId13"/>
    <p:sldId id="265" r:id="rId14"/>
    <p:sldId id="276" r:id="rId15"/>
    <p:sldId id="284" r:id="rId16"/>
    <p:sldId id="277" r:id="rId17"/>
    <p:sldId id="273" r:id="rId18"/>
    <p:sldId id="272" r:id="rId19"/>
    <p:sldId id="275" r:id="rId20"/>
    <p:sldId id="278" r:id="rId21"/>
    <p:sldId id="281" r:id="rId22"/>
    <p:sldId id="280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06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 cmpd="sng">
                <a:solidFill>
                  <a:srgbClr val="00B05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08619685497961"/>
                  <c:y val="0.5667844298819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venir Light" charset="0"/>
                      <a:ea typeface="Avenir Light" charset="0"/>
                      <a:cs typeface="Avenir Light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1.3</c:v>
                </c:pt>
                <c:pt idx="1">
                  <c:v>3.4</c:v>
                </c:pt>
                <c:pt idx="2">
                  <c:v>4.8</c:v>
                </c:pt>
                <c:pt idx="3">
                  <c:v>5.7</c:v>
                </c:pt>
                <c:pt idx="4">
                  <c:v>5.0</c:v>
                </c:pt>
                <c:pt idx="5">
                  <c:v>6.4</c:v>
                </c:pt>
                <c:pt idx="6">
                  <c:v>6.9</c:v>
                </c:pt>
                <c:pt idx="7">
                  <c:v>7.3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6528320"/>
        <c:axId val="-89999040"/>
      </c:scatterChart>
      <c:valAx>
        <c:axId val="-15652832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crossAx val="-89999040"/>
        <c:crosses val="autoZero"/>
        <c:crossBetween val="midCat"/>
      </c:valAx>
      <c:valAx>
        <c:axId val="-899990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crossAx val="-156528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 cmpd="sng">
                <a:solidFill>
                  <a:srgbClr val="00B0F0"/>
                </a:solidFill>
                <a:prstDash val="solid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0.209364949969513"/>
                  <c:y val="0.60048038430744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venir Light" charset="0"/>
                      <a:ea typeface="Avenir Light" charset="0"/>
                      <a:cs typeface="Avenir Light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1.3</c:v>
                </c:pt>
                <c:pt idx="1">
                  <c:v>3.4</c:v>
                </c:pt>
                <c:pt idx="2">
                  <c:v>4.8</c:v>
                </c:pt>
                <c:pt idx="3">
                  <c:v>5.7</c:v>
                </c:pt>
                <c:pt idx="4">
                  <c:v>5.0</c:v>
                </c:pt>
                <c:pt idx="5">
                  <c:v>6.4</c:v>
                </c:pt>
                <c:pt idx="6">
                  <c:v>6.9</c:v>
                </c:pt>
                <c:pt idx="7">
                  <c:v>7.3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9729184"/>
        <c:axId val="-87812448"/>
      </c:scatterChart>
      <c:valAx>
        <c:axId val="-8972918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-87812448"/>
        <c:crosses val="autoZero"/>
        <c:crossBetween val="midCat"/>
      </c:valAx>
      <c:valAx>
        <c:axId val="-878124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-89729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 cmpd="sng">
                <a:solidFill>
                  <a:srgbClr val="FF0000"/>
                </a:solidFill>
                <a:prstDash val="solid"/>
              </a:ln>
              <a:effectLst/>
            </c:spPr>
            <c:trendlineType val="poly"/>
            <c:order val="6"/>
            <c:dispRSqr val="1"/>
            <c:dispEq val="1"/>
            <c:trendlineLbl>
              <c:layout>
                <c:manualLayout>
                  <c:x val="0.0978450427287871"/>
                  <c:y val="0.63479383497521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venir Light" charset="0"/>
                      <a:ea typeface="Avenir Light" charset="0"/>
                      <a:cs typeface="Avenir Light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1.3</c:v>
                </c:pt>
                <c:pt idx="1">
                  <c:v>3.4</c:v>
                </c:pt>
                <c:pt idx="2">
                  <c:v>4.8</c:v>
                </c:pt>
                <c:pt idx="3">
                  <c:v>5.7</c:v>
                </c:pt>
                <c:pt idx="4">
                  <c:v>5.0</c:v>
                </c:pt>
                <c:pt idx="5">
                  <c:v>6.4</c:v>
                </c:pt>
                <c:pt idx="6">
                  <c:v>6.9</c:v>
                </c:pt>
                <c:pt idx="7">
                  <c:v>7.3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3874192"/>
        <c:axId val="-153546848"/>
      </c:scatterChart>
      <c:valAx>
        <c:axId val="-12387419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-153546848"/>
        <c:crosses val="autoZero"/>
        <c:crossBetween val="midCat"/>
      </c:valAx>
      <c:valAx>
        <c:axId val="-1535468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-123874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347882-B35C-0B47-BB78-22F5097BB141}" type="doc">
      <dgm:prSet loTypeId="urn:microsoft.com/office/officeart/2005/8/layout/chart3" loCatId="" qsTypeId="urn:microsoft.com/office/officeart/2005/8/quickstyle/simple4" qsCatId="simple" csTypeId="urn:microsoft.com/office/officeart/2005/8/colors/accent1_4" csCatId="accent1" phldr="1"/>
      <dgm:spPr/>
    </dgm:pt>
    <dgm:pt modelId="{1459AAB8-9F87-F344-8598-0797EB2C76C6}">
      <dgm:prSet phldrT="[Text]"/>
      <dgm:spPr/>
      <dgm:t>
        <a:bodyPr/>
        <a:lstStyle/>
        <a:p>
          <a:r>
            <a:rPr lang="en-US" dirty="0" smtClean="0"/>
            <a:t>Validation Set</a:t>
          </a:r>
          <a:endParaRPr lang="en-US" dirty="0"/>
        </a:p>
      </dgm:t>
    </dgm:pt>
    <dgm:pt modelId="{C14CBC9E-A714-C74A-B5AF-AA8EB760750A}" type="parTrans" cxnId="{849DC7D6-A1BF-1141-94E6-08A633C3A5B1}">
      <dgm:prSet/>
      <dgm:spPr/>
      <dgm:t>
        <a:bodyPr/>
        <a:lstStyle/>
        <a:p>
          <a:endParaRPr lang="en-US"/>
        </a:p>
      </dgm:t>
    </dgm:pt>
    <dgm:pt modelId="{B830BE3D-7422-2D4B-A77F-1CB2A79BA781}" type="sibTrans" cxnId="{849DC7D6-A1BF-1141-94E6-08A633C3A5B1}">
      <dgm:prSet/>
      <dgm:spPr/>
      <dgm:t>
        <a:bodyPr/>
        <a:lstStyle/>
        <a:p>
          <a:endParaRPr lang="en-US"/>
        </a:p>
      </dgm:t>
    </dgm:pt>
    <dgm:pt modelId="{2ED76502-B3DC-4040-BA04-881A889F6BE8}">
      <dgm:prSet phldrT="[Text]"/>
      <dgm:spPr/>
      <dgm:t>
        <a:bodyPr/>
        <a:lstStyle/>
        <a:p>
          <a:endParaRPr lang="en-US" dirty="0"/>
        </a:p>
      </dgm:t>
    </dgm:pt>
    <dgm:pt modelId="{27B7C433-9044-D54C-9ECA-AD67B7435893}" type="parTrans" cxnId="{36A72A45-8CD8-3948-B7B4-F51E9FA53341}">
      <dgm:prSet/>
      <dgm:spPr/>
      <dgm:t>
        <a:bodyPr/>
        <a:lstStyle/>
        <a:p>
          <a:endParaRPr lang="en-US"/>
        </a:p>
      </dgm:t>
    </dgm:pt>
    <dgm:pt modelId="{877017E6-9FCB-544B-909B-DAD477C3101B}" type="sibTrans" cxnId="{36A72A45-8CD8-3948-B7B4-F51E9FA53341}">
      <dgm:prSet/>
      <dgm:spPr/>
      <dgm:t>
        <a:bodyPr/>
        <a:lstStyle/>
        <a:p>
          <a:endParaRPr lang="en-US"/>
        </a:p>
      </dgm:t>
    </dgm:pt>
    <dgm:pt modelId="{ACE192F7-3BFE-AA4A-BD3B-2C94B28762E5}">
      <dgm:prSet phldrT="[Text]"/>
      <dgm:spPr/>
      <dgm:t>
        <a:bodyPr/>
        <a:lstStyle/>
        <a:p>
          <a:endParaRPr lang="en-US"/>
        </a:p>
      </dgm:t>
    </dgm:pt>
    <dgm:pt modelId="{5F936528-3AAE-EC4B-A339-8E87A3AA7E33}" type="parTrans" cxnId="{A8AB1B35-2A7D-D547-910E-C5634F23D7F6}">
      <dgm:prSet/>
      <dgm:spPr/>
      <dgm:t>
        <a:bodyPr/>
        <a:lstStyle/>
        <a:p>
          <a:endParaRPr lang="en-US"/>
        </a:p>
      </dgm:t>
    </dgm:pt>
    <dgm:pt modelId="{8A301672-9F67-D345-A5A4-546DC19B43A6}" type="sibTrans" cxnId="{A8AB1B35-2A7D-D547-910E-C5634F23D7F6}">
      <dgm:prSet/>
      <dgm:spPr/>
      <dgm:t>
        <a:bodyPr/>
        <a:lstStyle/>
        <a:p>
          <a:endParaRPr lang="en-US"/>
        </a:p>
      </dgm:t>
    </dgm:pt>
    <dgm:pt modelId="{4DCC1C34-3338-1748-854A-C95C75755B10}">
      <dgm:prSet phldrT="[Text]"/>
      <dgm:spPr/>
      <dgm:t>
        <a:bodyPr/>
        <a:lstStyle/>
        <a:p>
          <a:endParaRPr lang="en-US"/>
        </a:p>
      </dgm:t>
    </dgm:pt>
    <dgm:pt modelId="{CEC1F661-DEA8-D14E-AA1E-3DB0F7D15DFA}" type="parTrans" cxnId="{A9DAC7E3-E6FE-894A-849C-46DB5AF0820A}">
      <dgm:prSet/>
      <dgm:spPr/>
      <dgm:t>
        <a:bodyPr/>
        <a:lstStyle/>
        <a:p>
          <a:endParaRPr lang="en-US"/>
        </a:p>
      </dgm:t>
    </dgm:pt>
    <dgm:pt modelId="{9E69E56A-734E-214E-9949-01D96B95188A}" type="sibTrans" cxnId="{A9DAC7E3-E6FE-894A-849C-46DB5AF0820A}">
      <dgm:prSet/>
      <dgm:spPr/>
      <dgm:t>
        <a:bodyPr/>
        <a:lstStyle/>
        <a:p>
          <a:endParaRPr lang="en-US"/>
        </a:p>
      </dgm:t>
    </dgm:pt>
    <dgm:pt modelId="{9871182A-0891-9A4E-BF0C-D6701A3A983E}">
      <dgm:prSet phldrT="[Text]"/>
      <dgm:spPr/>
      <dgm:t>
        <a:bodyPr/>
        <a:lstStyle/>
        <a:p>
          <a:endParaRPr lang="en-US"/>
        </a:p>
      </dgm:t>
    </dgm:pt>
    <dgm:pt modelId="{B9D19342-556D-304F-8FA6-BC8D395621FE}" type="parTrans" cxnId="{9187DA9A-64BA-C346-9982-F771474E2613}">
      <dgm:prSet/>
      <dgm:spPr/>
      <dgm:t>
        <a:bodyPr/>
        <a:lstStyle/>
        <a:p>
          <a:endParaRPr lang="en-US"/>
        </a:p>
      </dgm:t>
    </dgm:pt>
    <dgm:pt modelId="{A201F835-78E1-1F4A-8B27-68C0CA258D56}" type="sibTrans" cxnId="{9187DA9A-64BA-C346-9982-F771474E2613}">
      <dgm:prSet/>
      <dgm:spPr/>
      <dgm:t>
        <a:bodyPr/>
        <a:lstStyle/>
        <a:p>
          <a:endParaRPr lang="en-US"/>
        </a:p>
      </dgm:t>
    </dgm:pt>
    <dgm:pt modelId="{D7646B06-3F9A-D74A-9DD2-F21EBA43B06D}">
      <dgm:prSet phldrT="[Text]"/>
      <dgm:spPr/>
      <dgm:t>
        <a:bodyPr/>
        <a:lstStyle/>
        <a:p>
          <a:endParaRPr lang="en-US" dirty="0"/>
        </a:p>
      </dgm:t>
    </dgm:pt>
    <dgm:pt modelId="{5A618821-7654-5842-B44D-F58E0DDA895F}" type="parTrans" cxnId="{7B8EFD83-108B-CA45-B4FF-EFD6E0F5EEAA}">
      <dgm:prSet/>
      <dgm:spPr/>
      <dgm:t>
        <a:bodyPr/>
        <a:lstStyle/>
        <a:p>
          <a:endParaRPr lang="en-US"/>
        </a:p>
      </dgm:t>
    </dgm:pt>
    <dgm:pt modelId="{F38BA884-1397-5041-AF4C-03F043BF5A60}" type="sibTrans" cxnId="{7B8EFD83-108B-CA45-B4FF-EFD6E0F5EEAA}">
      <dgm:prSet/>
      <dgm:spPr/>
      <dgm:t>
        <a:bodyPr/>
        <a:lstStyle/>
        <a:p>
          <a:endParaRPr lang="en-US"/>
        </a:p>
      </dgm:t>
    </dgm:pt>
    <dgm:pt modelId="{4B1D53F0-C945-DC49-92D0-7B4DB65752A5}">
      <dgm:prSet phldrT="[Text]"/>
      <dgm:spPr/>
      <dgm:t>
        <a:bodyPr/>
        <a:lstStyle/>
        <a:p>
          <a:endParaRPr lang="en-US"/>
        </a:p>
      </dgm:t>
    </dgm:pt>
    <dgm:pt modelId="{D1AC7536-7AFF-8546-9EF6-CD829CEEECD1}" type="parTrans" cxnId="{58C86A2D-F04E-214C-983E-BB1BE8FFA24C}">
      <dgm:prSet/>
      <dgm:spPr/>
      <dgm:t>
        <a:bodyPr/>
        <a:lstStyle/>
        <a:p>
          <a:endParaRPr lang="en-US"/>
        </a:p>
      </dgm:t>
    </dgm:pt>
    <dgm:pt modelId="{723408EF-0526-4F42-AAC3-BA4EACE39032}" type="sibTrans" cxnId="{58C86A2D-F04E-214C-983E-BB1BE8FFA24C}">
      <dgm:prSet/>
      <dgm:spPr/>
      <dgm:t>
        <a:bodyPr/>
        <a:lstStyle/>
        <a:p>
          <a:endParaRPr lang="en-US"/>
        </a:p>
      </dgm:t>
    </dgm:pt>
    <dgm:pt modelId="{2D545942-CDA1-4F49-88AF-07B77C421727}" type="pres">
      <dgm:prSet presAssocID="{58347882-B35C-0B47-BB78-22F5097BB141}" presName="compositeShape" presStyleCnt="0">
        <dgm:presLayoutVars>
          <dgm:chMax val="7"/>
          <dgm:dir/>
          <dgm:resizeHandles val="exact"/>
        </dgm:presLayoutVars>
      </dgm:prSet>
      <dgm:spPr/>
    </dgm:pt>
    <dgm:pt modelId="{3ED67098-0758-7A42-873A-0CCA9E1FFB5F}" type="pres">
      <dgm:prSet presAssocID="{58347882-B35C-0B47-BB78-22F5097BB141}" presName="wedge1" presStyleLbl="node1" presStyleIdx="0" presStyleCnt="7"/>
      <dgm:spPr/>
      <dgm:t>
        <a:bodyPr/>
        <a:lstStyle/>
        <a:p>
          <a:endParaRPr lang="en-US"/>
        </a:p>
      </dgm:t>
    </dgm:pt>
    <dgm:pt modelId="{418EB8F0-696E-6148-825F-5D0C0E20A813}" type="pres">
      <dgm:prSet presAssocID="{58347882-B35C-0B47-BB78-22F5097BB141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51C3D8-0ED6-DA42-8608-80FA9BBEF415}" type="pres">
      <dgm:prSet presAssocID="{58347882-B35C-0B47-BB78-22F5097BB141}" presName="wedge2" presStyleLbl="node1" presStyleIdx="1" presStyleCnt="7"/>
      <dgm:spPr/>
      <dgm:t>
        <a:bodyPr/>
        <a:lstStyle/>
        <a:p>
          <a:endParaRPr lang="en-US"/>
        </a:p>
      </dgm:t>
    </dgm:pt>
    <dgm:pt modelId="{6AF7600B-D10D-5541-929D-82ACE5DEC83A}" type="pres">
      <dgm:prSet presAssocID="{58347882-B35C-0B47-BB78-22F5097BB141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1110F-09A8-9544-9AD1-61D7DBCC7E54}" type="pres">
      <dgm:prSet presAssocID="{58347882-B35C-0B47-BB78-22F5097BB141}" presName="wedge3" presStyleLbl="node1" presStyleIdx="2" presStyleCnt="7"/>
      <dgm:spPr/>
      <dgm:t>
        <a:bodyPr/>
        <a:lstStyle/>
        <a:p>
          <a:endParaRPr lang="en-US"/>
        </a:p>
      </dgm:t>
    </dgm:pt>
    <dgm:pt modelId="{D99B1C2F-27C6-4F4F-A7D9-0ADABA5E3C72}" type="pres">
      <dgm:prSet presAssocID="{58347882-B35C-0B47-BB78-22F5097BB141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27534A-5A30-3F4B-AA02-F1AB764DE43A}" type="pres">
      <dgm:prSet presAssocID="{58347882-B35C-0B47-BB78-22F5097BB141}" presName="wedge4" presStyleLbl="node1" presStyleIdx="3" presStyleCnt="7"/>
      <dgm:spPr/>
      <dgm:t>
        <a:bodyPr/>
        <a:lstStyle/>
        <a:p>
          <a:endParaRPr lang="en-US"/>
        </a:p>
      </dgm:t>
    </dgm:pt>
    <dgm:pt modelId="{DCF6C41F-CB1A-C041-A1D9-9FC45B14A9E2}" type="pres">
      <dgm:prSet presAssocID="{58347882-B35C-0B47-BB78-22F5097BB141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ABEF3-FD9E-E24A-956D-ED73325F8E82}" type="pres">
      <dgm:prSet presAssocID="{58347882-B35C-0B47-BB78-22F5097BB141}" presName="wedge5" presStyleLbl="node1" presStyleIdx="4" presStyleCnt="7"/>
      <dgm:spPr/>
      <dgm:t>
        <a:bodyPr/>
        <a:lstStyle/>
        <a:p>
          <a:endParaRPr lang="en-US"/>
        </a:p>
      </dgm:t>
    </dgm:pt>
    <dgm:pt modelId="{76F90067-CD7F-D145-819C-7272BD2D0365}" type="pres">
      <dgm:prSet presAssocID="{58347882-B35C-0B47-BB78-22F5097BB141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9F70E-84E1-4A44-BA63-B4016ABF6331}" type="pres">
      <dgm:prSet presAssocID="{58347882-B35C-0B47-BB78-22F5097BB141}" presName="wedge6" presStyleLbl="node1" presStyleIdx="5" presStyleCnt="7"/>
      <dgm:spPr/>
      <dgm:t>
        <a:bodyPr/>
        <a:lstStyle/>
        <a:p>
          <a:endParaRPr lang="en-US"/>
        </a:p>
      </dgm:t>
    </dgm:pt>
    <dgm:pt modelId="{8AC700F3-D6B5-214E-BC0B-310204AEF527}" type="pres">
      <dgm:prSet presAssocID="{58347882-B35C-0B47-BB78-22F5097BB141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D9E56-78E6-1445-9844-607F0564EBF4}" type="pres">
      <dgm:prSet presAssocID="{58347882-B35C-0B47-BB78-22F5097BB141}" presName="wedge7" presStyleLbl="node1" presStyleIdx="6" presStyleCnt="7"/>
      <dgm:spPr/>
      <dgm:t>
        <a:bodyPr/>
        <a:lstStyle/>
        <a:p>
          <a:endParaRPr lang="en-US"/>
        </a:p>
      </dgm:t>
    </dgm:pt>
    <dgm:pt modelId="{92169895-1103-4B47-BFFD-3B95D3D5920D}" type="pres">
      <dgm:prSet presAssocID="{58347882-B35C-0B47-BB78-22F5097BB141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87DA9A-64BA-C346-9982-F771474E2613}" srcId="{58347882-B35C-0B47-BB78-22F5097BB141}" destId="{9871182A-0891-9A4E-BF0C-D6701A3A983E}" srcOrd="4" destOrd="0" parTransId="{B9D19342-556D-304F-8FA6-BC8D395621FE}" sibTransId="{A201F835-78E1-1F4A-8B27-68C0CA258D56}"/>
    <dgm:cxn modelId="{D941B578-19DA-344C-91A9-32795AB59734}" type="presOf" srcId="{4B1D53F0-C945-DC49-92D0-7B4DB65752A5}" destId="{8AC700F3-D6B5-214E-BC0B-310204AEF527}" srcOrd="1" destOrd="0" presId="urn:microsoft.com/office/officeart/2005/8/layout/chart3"/>
    <dgm:cxn modelId="{F86E48BA-A84D-234F-A659-09750DA55572}" type="presOf" srcId="{4B1D53F0-C945-DC49-92D0-7B4DB65752A5}" destId="{3B09F70E-84E1-4A44-BA63-B4016ABF6331}" srcOrd="0" destOrd="0" presId="urn:microsoft.com/office/officeart/2005/8/layout/chart3"/>
    <dgm:cxn modelId="{EEE1607E-9146-6D44-9D99-DA3060429EFC}" type="presOf" srcId="{ACE192F7-3BFE-AA4A-BD3B-2C94B28762E5}" destId="{70E1110F-09A8-9544-9AD1-61D7DBCC7E54}" srcOrd="0" destOrd="0" presId="urn:microsoft.com/office/officeart/2005/8/layout/chart3"/>
    <dgm:cxn modelId="{36A72A45-8CD8-3948-B7B4-F51E9FA53341}" srcId="{58347882-B35C-0B47-BB78-22F5097BB141}" destId="{2ED76502-B3DC-4040-BA04-881A889F6BE8}" srcOrd="1" destOrd="0" parTransId="{27B7C433-9044-D54C-9ECA-AD67B7435893}" sibTransId="{877017E6-9FCB-544B-909B-DAD477C3101B}"/>
    <dgm:cxn modelId="{DA9DA099-72CA-AC44-8719-F4E0F9E57701}" type="presOf" srcId="{D7646B06-3F9A-D74A-9DD2-F21EBA43B06D}" destId="{BA8D9E56-78E6-1445-9844-607F0564EBF4}" srcOrd="0" destOrd="0" presId="urn:microsoft.com/office/officeart/2005/8/layout/chart3"/>
    <dgm:cxn modelId="{6E8ACBE2-E9BB-6C44-9F43-6BBB2BF417BA}" type="presOf" srcId="{D7646B06-3F9A-D74A-9DD2-F21EBA43B06D}" destId="{92169895-1103-4B47-BFFD-3B95D3D5920D}" srcOrd="1" destOrd="0" presId="urn:microsoft.com/office/officeart/2005/8/layout/chart3"/>
    <dgm:cxn modelId="{D4D32A2A-4B96-C14F-AF80-83227F1C46C0}" type="presOf" srcId="{4DCC1C34-3338-1748-854A-C95C75755B10}" destId="{DCF6C41F-CB1A-C041-A1D9-9FC45B14A9E2}" srcOrd="1" destOrd="0" presId="urn:microsoft.com/office/officeart/2005/8/layout/chart3"/>
    <dgm:cxn modelId="{0E9D36CF-0F71-1A48-8E11-4769A0D83525}" type="presOf" srcId="{58347882-B35C-0B47-BB78-22F5097BB141}" destId="{2D545942-CDA1-4F49-88AF-07B77C421727}" srcOrd="0" destOrd="0" presId="urn:microsoft.com/office/officeart/2005/8/layout/chart3"/>
    <dgm:cxn modelId="{58C86A2D-F04E-214C-983E-BB1BE8FFA24C}" srcId="{58347882-B35C-0B47-BB78-22F5097BB141}" destId="{4B1D53F0-C945-DC49-92D0-7B4DB65752A5}" srcOrd="5" destOrd="0" parTransId="{D1AC7536-7AFF-8546-9EF6-CD829CEEECD1}" sibTransId="{723408EF-0526-4F42-AAC3-BA4EACE39032}"/>
    <dgm:cxn modelId="{4EBD3D09-BABF-2147-B8C7-6F8DF1E8036A}" type="presOf" srcId="{ACE192F7-3BFE-AA4A-BD3B-2C94B28762E5}" destId="{D99B1C2F-27C6-4F4F-A7D9-0ADABA5E3C72}" srcOrd="1" destOrd="0" presId="urn:microsoft.com/office/officeart/2005/8/layout/chart3"/>
    <dgm:cxn modelId="{6B5C1046-D6B0-E442-B842-37FF01A48BB1}" type="presOf" srcId="{2ED76502-B3DC-4040-BA04-881A889F6BE8}" destId="{6AF7600B-D10D-5541-929D-82ACE5DEC83A}" srcOrd="1" destOrd="0" presId="urn:microsoft.com/office/officeart/2005/8/layout/chart3"/>
    <dgm:cxn modelId="{7FD60036-A129-E644-BCD8-068CB85A0022}" type="presOf" srcId="{1459AAB8-9F87-F344-8598-0797EB2C76C6}" destId="{418EB8F0-696E-6148-825F-5D0C0E20A813}" srcOrd="1" destOrd="0" presId="urn:microsoft.com/office/officeart/2005/8/layout/chart3"/>
    <dgm:cxn modelId="{83FE1D47-4290-7842-9A8D-43C3B531BB14}" type="presOf" srcId="{2ED76502-B3DC-4040-BA04-881A889F6BE8}" destId="{C851C3D8-0ED6-DA42-8608-80FA9BBEF415}" srcOrd="0" destOrd="0" presId="urn:microsoft.com/office/officeart/2005/8/layout/chart3"/>
    <dgm:cxn modelId="{7B8EFD83-108B-CA45-B4FF-EFD6E0F5EEAA}" srcId="{58347882-B35C-0B47-BB78-22F5097BB141}" destId="{D7646B06-3F9A-D74A-9DD2-F21EBA43B06D}" srcOrd="6" destOrd="0" parTransId="{5A618821-7654-5842-B44D-F58E0DDA895F}" sibTransId="{F38BA884-1397-5041-AF4C-03F043BF5A60}"/>
    <dgm:cxn modelId="{A8AB1B35-2A7D-D547-910E-C5634F23D7F6}" srcId="{58347882-B35C-0B47-BB78-22F5097BB141}" destId="{ACE192F7-3BFE-AA4A-BD3B-2C94B28762E5}" srcOrd="2" destOrd="0" parTransId="{5F936528-3AAE-EC4B-A339-8E87A3AA7E33}" sibTransId="{8A301672-9F67-D345-A5A4-546DC19B43A6}"/>
    <dgm:cxn modelId="{CFC250FF-EF58-8D47-86AD-9154A3D6E83A}" type="presOf" srcId="{1459AAB8-9F87-F344-8598-0797EB2C76C6}" destId="{3ED67098-0758-7A42-873A-0CCA9E1FFB5F}" srcOrd="0" destOrd="0" presId="urn:microsoft.com/office/officeart/2005/8/layout/chart3"/>
    <dgm:cxn modelId="{849DC7D6-A1BF-1141-94E6-08A633C3A5B1}" srcId="{58347882-B35C-0B47-BB78-22F5097BB141}" destId="{1459AAB8-9F87-F344-8598-0797EB2C76C6}" srcOrd="0" destOrd="0" parTransId="{C14CBC9E-A714-C74A-B5AF-AA8EB760750A}" sibTransId="{B830BE3D-7422-2D4B-A77F-1CB2A79BA781}"/>
    <dgm:cxn modelId="{0CB371CA-E86E-444E-BAC8-31EAD1E21A85}" type="presOf" srcId="{9871182A-0891-9A4E-BF0C-D6701A3A983E}" destId="{76F90067-CD7F-D145-819C-7272BD2D0365}" srcOrd="1" destOrd="0" presId="urn:microsoft.com/office/officeart/2005/8/layout/chart3"/>
    <dgm:cxn modelId="{A9DAC7E3-E6FE-894A-849C-46DB5AF0820A}" srcId="{58347882-B35C-0B47-BB78-22F5097BB141}" destId="{4DCC1C34-3338-1748-854A-C95C75755B10}" srcOrd="3" destOrd="0" parTransId="{CEC1F661-DEA8-D14E-AA1E-3DB0F7D15DFA}" sibTransId="{9E69E56A-734E-214E-9949-01D96B95188A}"/>
    <dgm:cxn modelId="{086F7BCD-D690-E447-BD90-CC421D0B371A}" type="presOf" srcId="{9871182A-0891-9A4E-BF0C-D6701A3A983E}" destId="{37CABEF3-FD9E-E24A-956D-ED73325F8E82}" srcOrd="0" destOrd="0" presId="urn:microsoft.com/office/officeart/2005/8/layout/chart3"/>
    <dgm:cxn modelId="{BC823308-6651-CB45-99E6-87F0E66ABEA8}" type="presOf" srcId="{4DCC1C34-3338-1748-854A-C95C75755B10}" destId="{9C27534A-5A30-3F4B-AA02-F1AB764DE43A}" srcOrd="0" destOrd="0" presId="urn:microsoft.com/office/officeart/2005/8/layout/chart3"/>
    <dgm:cxn modelId="{6FEAE713-A1EC-2F45-97B8-DA913159366D}" type="presParOf" srcId="{2D545942-CDA1-4F49-88AF-07B77C421727}" destId="{3ED67098-0758-7A42-873A-0CCA9E1FFB5F}" srcOrd="0" destOrd="0" presId="urn:microsoft.com/office/officeart/2005/8/layout/chart3"/>
    <dgm:cxn modelId="{14550BFD-F5FA-A745-ACEA-BCFCDBDAA838}" type="presParOf" srcId="{2D545942-CDA1-4F49-88AF-07B77C421727}" destId="{418EB8F0-696E-6148-825F-5D0C0E20A813}" srcOrd="1" destOrd="0" presId="urn:microsoft.com/office/officeart/2005/8/layout/chart3"/>
    <dgm:cxn modelId="{9E36F643-7486-7D48-8771-28C15A69DD8A}" type="presParOf" srcId="{2D545942-CDA1-4F49-88AF-07B77C421727}" destId="{C851C3D8-0ED6-DA42-8608-80FA9BBEF415}" srcOrd="2" destOrd="0" presId="urn:microsoft.com/office/officeart/2005/8/layout/chart3"/>
    <dgm:cxn modelId="{B81F2022-2B13-724F-8973-7DFD158C634A}" type="presParOf" srcId="{2D545942-CDA1-4F49-88AF-07B77C421727}" destId="{6AF7600B-D10D-5541-929D-82ACE5DEC83A}" srcOrd="3" destOrd="0" presId="urn:microsoft.com/office/officeart/2005/8/layout/chart3"/>
    <dgm:cxn modelId="{E8BDBFC7-6E2D-5942-AB8E-84DBA38D7A13}" type="presParOf" srcId="{2D545942-CDA1-4F49-88AF-07B77C421727}" destId="{70E1110F-09A8-9544-9AD1-61D7DBCC7E54}" srcOrd="4" destOrd="0" presId="urn:microsoft.com/office/officeart/2005/8/layout/chart3"/>
    <dgm:cxn modelId="{21BCE0A2-F335-884F-88EA-C45442F5AF6D}" type="presParOf" srcId="{2D545942-CDA1-4F49-88AF-07B77C421727}" destId="{D99B1C2F-27C6-4F4F-A7D9-0ADABA5E3C72}" srcOrd="5" destOrd="0" presId="urn:microsoft.com/office/officeart/2005/8/layout/chart3"/>
    <dgm:cxn modelId="{9173A657-520C-B44E-BBF3-A91B942E7117}" type="presParOf" srcId="{2D545942-CDA1-4F49-88AF-07B77C421727}" destId="{9C27534A-5A30-3F4B-AA02-F1AB764DE43A}" srcOrd="6" destOrd="0" presId="urn:microsoft.com/office/officeart/2005/8/layout/chart3"/>
    <dgm:cxn modelId="{7C8AD5E8-9DC5-0B4C-899F-0C52B90AD47A}" type="presParOf" srcId="{2D545942-CDA1-4F49-88AF-07B77C421727}" destId="{DCF6C41F-CB1A-C041-A1D9-9FC45B14A9E2}" srcOrd="7" destOrd="0" presId="urn:microsoft.com/office/officeart/2005/8/layout/chart3"/>
    <dgm:cxn modelId="{5F3EB59B-95DC-AD41-AB0F-2E07F302833D}" type="presParOf" srcId="{2D545942-CDA1-4F49-88AF-07B77C421727}" destId="{37CABEF3-FD9E-E24A-956D-ED73325F8E82}" srcOrd="8" destOrd="0" presId="urn:microsoft.com/office/officeart/2005/8/layout/chart3"/>
    <dgm:cxn modelId="{5DDA4A2B-7CCE-674C-879A-132CDD81A113}" type="presParOf" srcId="{2D545942-CDA1-4F49-88AF-07B77C421727}" destId="{76F90067-CD7F-D145-819C-7272BD2D0365}" srcOrd="9" destOrd="0" presId="urn:microsoft.com/office/officeart/2005/8/layout/chart3"/>
    <dgm:cxn modelId="{227DA098-FF30-3747-B809-66A8CAD9C1F0}" type="presParOf" srcId="{2D545942-CDA1-4F49-88AF-07B77C421727}" destId="{3B09F70E-84E1-4A44-BA63-B4016ABF6331}" srcOrd="10" destOrd="0" presId="urn:microsoft.com/office/officeart/2005/8/layout/chart3"/>
    <dgm:cxn modelId="{3DF25B88-8B12-BE43-92A6-23231FFDEEA3}" type="presParOf" srcId="{2D545942-CDA1-4F49-88AF-07B77C421727}" destId="{8AC700F3-D6B5-214E-BC0B-310204AEF527}" srcOrd="11" destOrd="0" presId="urn:microsoft.com/office/officeart/2005/8/layout/chart3"/>
    <dgm:cxn modelId="{E5FF58E7-1FB9-C943-BFD2-92BEB2179B97}" type="presParOf" srcId="{2D545942-CDA1-4F49-88AF-07B77C421727}" destId="{BA8D9E56-78E6-1445-9844-607F0564EBF4}" srcOrd="12" destOrd="0" presId="urn:microsoft.com/office/officeart/2005/8/layout/chart3"/>
    <dgm:cxn modelId="{515CAE8F-82EE-AD47-B7CD-496C38DA9621}" type="presParOf" srcId="{2D545942-CDA1-4F49-88AF-07B77C421727}" destId="{92169895-1103-4B47-BFFD-3B95D3D5920D}" srcOrd="1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67098-0758-7A42-873A-0CCA9E1FFB5F}">
      <dsp:nvSpPr>
        <dsp:cNvPr id="0" name=""/>
        <dsp:cNvSpPr/>
      </dsp:nvSpPr>
      <dsp:spPr>
        <a:xfrm>
          <a:off x="438031" y="143804"/>
          <a:ext cx="2100796" cy="2100796"/>
        </a:xfrm>
        <a:prstGeom prst="pie">
          <a:avLst>
            <a:gd name="adj1" fmla="val 16200000"/>
            <a:gd name="adj2" fmla="val 19285716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Validation Set</a:t>
          </a:r>
          <a:endParaRPr lang="en-US" sz="1000" kern="1200" dirty="0"/>
        </a:p>
      </dsp:txBody>
      <dsp:txXfrm>
        <a:off x="1509187" y="343880"/>
        <a:ext cx="575218" cy="362637"/>
      </dsp:txXfrm>
    </dsp:sp>
    <dsp:sp modelId="{C851C3D8-0ED6-DA42-8608-80FA9BBEF415}">
      <dsp:nvSpPr>
        <dsp:cNvPr id="0" name=""/>
        <dsp:cNvSpPr/>
      </dsp:nvSpPr>
      <dsp:spPr>
        <a:xfrm>
          <a:off x="383761" y="256347"/>
          <a:ext cx="2100796" cy="2100796"/>
        </a:xfrm>
        <a:prstGeom prst="pie">
          <a:avLst>
            <a:gd name="adj1" fmla="val 19285716"/>
            <a:gd name="adj2" fmla="val 771428"/>
          </a:avLst>
        </a:prstGeom>
        <a:solidFill>
          <a:schemeClr val="accent1">
            <a:shade val="50000"/>
            <a:hueOff val="69153"/>
            <a:satOff val="-1290"/>
            <a:lumOff val="121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1821806" y="1006631"/>
        <a:ext cx="610231" cy="387646"/>
      </dsp:txXfrm>
    </dsp:sp>
    <dsp:sp modelId="{70E1110F-09A8-9544-9AD1-61D7DBCC7E54}">
      <dsp:nvSpPr>
        <dsp:cNvPr id="0" name=""/>
        <dsp:cNvSpPr/>
      </dsp:nvSpPr>
      <dsp:spPr>
        <a:xfrm>
          <a:off x="383761" y="256347"/>
          <a:ext cx="2100796" cy="2100796"/>
        </a:xfrm>
        <a:prstGeom prst="pie">
          <a:avLst>
            <a:gd name="adj1" fmla="val 771428"/>
            <a:gd name="adj2" fmla="val 3857143"/>
          </a:avLst>
        </a:prstGeom>
        <a:solidFill>
          <a:schemeClr val="accent1">
            <a:shade val="50000"/>
            <a:hueOff val="138305"/>
            <a:satOff val="-2580"/>
            <a:lumOff val="243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734272" y="1506821"/>
        <a:ext cx="550208" cy="400151"/>
      </dsp:txXfrm>
    </dsp:sp>
    <dsp:sp modelId="{9C27534A-5A30-3F4B-AA02-F1AB764DE43A}">
      <dsp:nvSpPr>
        <dsp:cNvPr id="0" name=""/>
        <dsp:cNvSpPr/>
      </dsp:nvSpPr>
      <dsp:spPr>
        <a:xfrm>
          <a:off x="383761" y="256347"/>
          <a:ext cx="2100796" cy="2100796"/>
        </a:xfrm>
        <a:prstGeom prst="pie">
          <a:avLst>
            <a:gd name="adj1" fmla="val 3857226"/>
            <a:gd name="adj2" fmla="val 6942858"/>
          </a:avLst>
        </a:prstGeom>
        <a:solidFill>
          <a:schemeClr val="accent1">
            <a:shade val="50000"/>
            <a:hueOff val="207458"/>
            <a:satOff val="-3870"/>
            <a:lumOff val="365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52802" y="1906972"/>
        <a:ext cx="562713" cy="400151"/>
      </dsp:txXfrm>
    </dsp:sp>
    <dsp:sp modelId="{37CABEF3-FD9E-E24A-956D-ED73325F8E82}">
      <dsp:nvSpPr>
        <dsp:cNvPr id="0" name=""/>
        <dsp:cNvSpPr/>
      </dsp:nvSpPr>
      <dsp:spPr>
        <a:xfrm>
          <a:off x="383761" y="256347"/>
          <a:ext cx="2100796" cy="2100796"/>
        </a:xfrm>
        <a:prstGeom prst="pie">
          <a:avLst>
            <a:gd name="adj1" fmla="val 6942858"/>
            <a:gd name="adj2" fmla="val 10028574"/>
          </a:avLst>
        </a:prstGeom>
        <a:solidFill>
          <a:schemeClr val="accent1">
            <a:shade val="50000"/>
            <a:hueOff val="207458"/>
            <a:satOff val="-3870"/>
            <a:lumOff val="365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83836" y="1506821"/>
        <a:ext cx="550208" cy="400151"/>
      </dsp:txXfrm>
    </dsp:sp>
    <dsp:sp modelId="{3B09F70E-84E1-4A44-BA63-B4016ABF6331}">
      <dsp:nvSpPr>
        <dsp:cNvPr id="0" name=""/>
        <dsp:cNvSpPr/>
      </dsp:nvSpPr>
      <dsp:spPr>
        <a:xfrm>
          <a:off x="383761" y="256347"/>
          <a:ext cx="2100796" cy="2100796"/>
        </a:xfrm>
        <a:prstGeom prst="pie">
          <a:avLst>
            <a:gd name="adj1" fmla="val 10028574"/>
            <a:gd name="adj2" fmla="val 13114284"/>
          </a:avLst>
        </a:prstGeom>
        <a:solidFill>
          <a:schemeClr val="accent1">
            <a:shade val="50000"/>
            <a:hueOff val="138305"/>
            <a:satOff val="-2580"/>
            <a:lumOff val="243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36280" y="1006631"/>
        <a:ext cx="610231" cy="387646"/>
      </dsp:txXfrm>
    </dsp:sp>
    <dsp:sp modelId="{BA8D9E56-78E6-1445-9844-607F0564EBF4}">
      <dsp:nvSpPr>
        <dsp:cNvPr id="0" name=""/>
        <dsp:cNvSpPr/>
      </dsp:nvSpPr>
      <dsp:spPr>
        <a:xfrm>
          <a:off x="383761" y="256347"/>
          <a:ext cx="2100796" cy="2100796"/>
        </a:xfrm>
        <a:prstGeom prst="pie">
          <a:avLst>
            <a:gd name="adj1" fmla="val 13114284"/>
            <a:gd name="adj2" fmla="val 16200000"/>
          </a:avLst>
        </a:prstGeom>
        <a:solidFill>
          <a:schemeClr val="accent1">
            <a:shade val="50000"/>
            <a:hueOff val="69153"/>
            <a:satOff val="-1290"/>
            <a:lumOff val="121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838933" y="456423"/>
        <a:ext cx="575218" cy="362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/>
          <a:lstStyle/>
          <a:p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Regularization</a:t>
            </a:r>
            <a:b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altLang="zh-CN" b="1" dirty="0" smtClean="0">
                <a:latin typeface="Avenir Book" charset="0"/>
                <a:ea typeface="Avenir Book" charset="0"/>
                <a:cs typeface="Avenir Book" charset="0"/>
              </a:rPr>
              <a:t>&amp;</a:t>
            </a:r>
            <a:br>
              <a:rPr lang="en-US" altLang="zh-CN" b="1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altLang="zh-CN" b="1" dirty="0" smtClean="0">
                <a:latin typeface="Avenir Book" charset="0"/>
                <a:ea typeface="Avenir Book" charset="0"/>
                <a:cs typeface="Avenir Book" charset="0"/>
              </a:rPr>
              <a:t>Cross Validation</a:t>
            </a:r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1600" dirty="0" smtClean="0">
                <a:latin typeface="Avenir Medium" charset="0"/>
                <a:ea typeface="Avenir Medium" charset="0"/>
                <a:cs typeface="Avenir Medium" charset="0"/>
              </a:rPr>
              <a:t>Professor:</a:t>
            </a:r>
            <a:r>
              <a:rPr lang="zh-CN" altLang="en-US" sz="1600" dirty="0" smtClean="0">
                <a:latin typeface="Avenir Medium" charset="0"/>
                <a:ea typeface="Avenir Medium" charset="0"/>
                <a:cs typeface="Avenir Medium" charset="0"/>
              </a:rPr>
              <a:t> </a:t>
            </a:r>
            <a:r>
              <a:rPr lang="en-US" sz="1600" dirty="0" smtClean="0">
                <a:latin typeface="Avenir Medium" charset="0"/>
                <a:ea typeface="Avenir Medium" charset="0"/>
                <a:cs typeface="Avenir Medium" charset="0"/>
              </a:rPr>
              <a:t>Srikanth Krishnamurth</a:t>
            </a:r>
            <a:r>
              <a:rPr lang="en-US" altLang="zh-CN" sz="1600" dirty="0" smtClean="0">
                <a:latin typeface="Avenir Medium" charset="0"/>
                <a:ea typeface="Avenir Medium" charset="0"/>
                <a:cs typeface="Avenir Medium" charset="0"/>
              </a:rPr>
              <a:t>y</a:t>
            </a:r>
          </a:p>
          <a:p>
            <a:pPr algn="r"/>
            <a:r>
              <a:rPr lang="en-US" sz="1600" dirty="0" smtClean="0">
                <a:latin typeface="Avenir Medium" charset="0"/>
                <a:ea typeface="Avenir Medium" charset="0"/>
                <a:cs typeface="Avenir Medium" charset="0"/>
              </a:rPr>
              <a:t>Presented by: </a:t>
            </a:r>
            <a:r>
              <a:rPr lang="en-US" sz="1600" dirty="0" err="1" smtClean="0">
                <a:latin typeface="Avenir Medium" charset="0"/>
                <a:ea typeface="Avenir Medium" charset="0"/>
                <a:cs typeface="Avenir Medium" charset="0"/>
              </a:rPr>
              <a:t>Chenlian</a:t>
            </a:r>
            <a:r>
              <a:rPr lang="en-US" sz="1600" dirty="0" smtClean="0">
                <a:latin typeface="Avenir Medium" charset="0"/>
                <a:ea typeface="Avenir Medium" charset="0"/>
                <a:cs typeface="Avenir Medium" charset="0"/>
              </a:rPr>
              <a:t> Xu</a:t>
            </a:r>
          </a:p>
          <a:p>
            <a:pPr algn="r"/>
            <a:r>
              <a:rPr lang="en-US" sz="1600" dirty="0" err="1" smtClean="0">
                <a:latin typeface="Avenir Medium" charset="0"/>
                <a:ea typeface="Avenir Medium" charset="0"/>
                <a:cs typeface="Avenir Medium" charset="0"/>
              </a:rPr>
              <a:t>Qianli</a:t>
            </a:r>
            <a:r>
              <a:rPr lang="en-US" sz="1600" dirty="0" smtClean="0">
                <a:latin typeface="Avenir Medium" charset="0"/>
                <a:ea typeface="Avenir Medium" charset="0"/>
                <a:cs typeface="Avenir Medium" charset="0"/>
              </a:rPr>
              <a:t> Ma</a:t>
            </a:r>
          </a:p>
          <a:p>
            <a:pPr algn="r"/>
            <a:r>
              <a:rPr lang="en-US" sz="1600" dirty="0" smtClean="0">
                <a:latin typeface="Avenir Medium" charset="0"/>
                <a:ea typeface="Avenir Medium" charset="0"/>
                <a:cs typeface="Avenir Medium" charset="0"/>
              </a:rPr>
              <a:t>Mar 3, 2018</a:t>
            </a:r>
            <a:endParaRPr lang="en-US" sz="1600" dirty="0">
              <a:latin typeface="Avenir Medium" charset="0"/>
              <a:ea typeface="Avenir Medium" charset="0"/>
              <a:cs typeface="Avenir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Avenir Heavy" charset="0"/>
                <a:ea typeface="Avenir Heavy" charset="0"/>
                <a:cs typeface="Avenir Heavy" charset="0"/>
              </a:rPr>
              <a:t>L1 &amp;</a:t>
            </a:r>
            <a:r>
              <a:rPr lang="zh-CN" altLang="en-US" sz="3200" b="1" dirty="0" smtClean="0">
                <a:latin typeface="Avenir Heavy" charset="0"/>
                <a:ea typeface="Avenir Heavy" charset="0"/>
                <a:cs typeface="Avenir Heavy" charset="0"/>
              </a:rPr>
              <a:t> </a:t>
            </a:r>
            <a:r>
              <a:rPr lang="en-US" altLang="zh-CN" sz="3200" b="1" dirty="0" smtClean="0">
                <a:latin typeface="Avenir Heavy" charset="0"/>
                <a:ea typeface="Avenir Heavy" charset="0"/>
                <a:cs typeface="Avenir Heavy" charset="0"/>
              </a:rPr>
              <a:t>L2</a:t>
            </a:r>
            <a:r>
              <a:rPr lang="en-US" sz="3200" b="1" dirty="0" smtClean="0">
                <a:latin typeface="Avenir Heavy" charset="0"/>
                <a:ea typeface="Avenir Heavy" charset="0"/>
                <a:cs typeface="Avenir Heavy" charset="0"/>
              </a:rPr>
              <a:t/>
            </a:r>
            <a:br>
              <a:rPr lang="en-US" sz="3200" b="1" dirty="0" smtClean="0">
                <a:latin typeface="Avenir Heavy" charset="0"/>
                <a:ea typeface="Avenir Heavy" charset="0"/>
                <a:cs typeface="Avenir Heavy" charset="0"/>
              </a:rPr>
            </a:br>
            <a:r>
              <a:rPr lang="en-US" sz="3200" b="1" dirty="0" smtClean="0">
                <a:latin typeface="Avenir Heavy" charset="0"/>
                <a:ea typeface="Avenir Heavy" charset="0"/>
                <a:cs typeface="Avenir Heavy" charset="0"/>
              </a:rPr>
              <a:t>Regularization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0" y="2404266"/>
            <a:ext cx="5302208" cy="7802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385890"/>
            <a:ext cx="7315200" cy="514351"/>
          </a:xfrm>
        </p:spPr>
        <p:txBody>
          <a:bodyPr anchor="t">
            <a:normAutofit/>
          </a:bodyPr>
          <a:lstStyle/>
          <a:p>
            <a:r>
              <a:rPr lang="en-US" sz="2800" smtClean="0">
                <a:latin typeface="Avenir Book" charset="0"/>
                <a:ea typeface="Avenir Book" charset="0"/>
                <a:cs typeface="Avenir Book" charset="0"/>
              </a:rPr>
              <a:t>L1 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LASSO</a:t>
            </a:r>
            <a:r>
              <a:rPr lang="zh-CN" altLang="en-US" sz="28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altLang="zh-CN" sz="1600" dirty="0" smtClean="0">
                <a:latin typeface="Avenir Book" charset="0"/>
                <a:ea typeface="Avenir Book" charset="0"/>
                <a:cs typeface="Avenir Book" charset="0"/>
              </a:rPr>
              <a:t>(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Least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absolute shrinkage and selection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operator)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69268" y="3624351"/>
            <a:ext cx="7315200" cy="51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L2 Ridge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359" y="4402332"/>
            <a:ext cx="5316099" cy="79832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543925" y="2427126"/>
            <a:ext cx="1000125" cy="780258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15364" y="4420620"/>
            <a:ext cx="1000125" cy="780258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5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Avenir Heavy" charset="0"/>
                <a:ea typeface="Avenir Heavy" charset="0"/>
                <a:cs typeface="Avenir Heavy" charset="0"/>
              </a:rPr>
              <a:t>Elastic Net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657348"/>
            <a:ext cx="7315200" cy="1514473"/>
          </a:xfrm>
        </p:spPr>
        <p:txBody>
          <a:bodyPr anchor="t">
            <a:normAutofit/>
          </a:bodyPr>
          <a:lstStyle/>
          <a:p>
            <a:r>
              <a:rPr lang="en-US" altLang="zh-CN" sz="2800" dirty="0" smtClean="0">
                <a:latin typeface="Avenir Book" charset="0"/>
                <a:ea typeface="Avenir Book" charset="0"/>
                <a:cs typeface="Avenir Book" charset="0"/>
              </a:rPr>
              <a:t>Elastic Net</a:t>
            </a:r>
            <a:endParaRPr lang="en-US" altLang="zh-CN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linearly </a:t>
            </a:r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combines the L1 and L2 penalties of the lasso and ridge methods</a:t>
            </a:r>
            <a:endParaRPr lang="en-US" sz="18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499" y="3224399"/>
            <a:ext cx="5521325" cy="66195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8315326" y="4043364"/>
            <a:ext cx="0" cy="5572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339263" y="4043364"/>
            <a:ext cx="0" cy="5572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79582" y="4757585"/>
            <a:ext cx="47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L1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93994" y="4757585"/>
            <a:ext cx="49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L2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8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Avenir Heavy" charset="0"/>
                <a:ea typeface="Avenir Heavy" charset="0"/>
                <a:cs typeface="Avenir Heavy" charset="0"/>
              </a:rPr>
              <a:t>Effect of L1</a:t>
            </a:r>
            <a:br>
              <a:rPr lang="en-US" sz="3200" b="1" dirty="0" smtClean="0">
                <a:latin typeface="Avenir Heavy" charset="0"/>
                <a:ea typeface="Avenir Heavy" charset="0"/>
                <a:cs typeface="Avenir Heavy" charset="0"/>
              </a:rPr>
            </a:br>
            <a:r>
              <a:rPr lang="en-US" sz="3200" b="1" dirty="0" smtClean="0">
                <a:latin typeface="Avenir Heavy" charset="0"/>
                <a:ea typeface="Avenir Heavy" charset="0"/>
                <a:cs typeface="Avenir Heavy" charset="0"/>
              </a:rPr>
              <a:t>Regularization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0" y="2404266"/>
            <a:ext cx="5302208" cy="7802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385890"/>
            <a:ext cx="7315200" cy="514351"/>
          </a:xfrm>
        </p:spPr>
        <p:txBody>
          <a:bodyPr anchor="t">
            <a:normAutofit/>
          </a:bodyPr>
          <a:lstStyle/>
          <a:p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L1 LASSO</a:t>
            </a:r>
            <a:r>
              <a:rPr lang="zh-CN" altLang="en-US" sz="28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altLang="zh-CN" sz="1600" dirty="0" smtClean="0">
                <a:latin typeface="Avenir Book" charset="0"/>
                <a:ea typeface="Avenir Book" charset="0"/>
                <a:cs typeface="Avenir Book" charset="0"/>
              </a:rPr>
              <a:t>(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Least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absolute shrinkage and selection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operator)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40250" y="3688549"/>
            <a:ext cx="6941080" cy="51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L1 Regularization encourages </a:t>
            </a:r>
            <a:r>
              <a:rPr lang="en-US" sz="2400" b="1" dirty="0" smtClean="0">
                <a:solidFill>
                  <a:srgbClr val="3FBAD2"/>
                </a:solidFill>
                <a:latin typeface="Avenir Book" charset="0"/>
                <a:ea typeface="Avenir Book" charset="0"/>
                <a:cs typeface="Avenir Book" charset="0"/>
              </a:rPr>
              <a:t>sparsity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808" y="4206862"/>
            <a:ext cx="2170113" cy="20619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250" y="4706925"/>
            <a:ext cx="3669207" cy="4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venir Heavy" charset="0"/>
                <a:ea typeface="Avenir Heavy" charset="0"/>
                <a:cs typeface="Avenir Heavy" charset="0"/>
              </a:rPr>
              <a:t>Effect of </a:t>
            </a:r>
            <a:r>
              <a:rPr lang="en-US" altLang="zh-CN" sz="3200" b="1" dirty="0" smtClean="0">
                <a:latin typeface="Avenir Heavy" charset="0"/>
                <a:ea typeface="Avenir Heavy" charset="0"/>
                <a:cs typeface="Avenir Heavy" charset="0"/>
              </a:rPr>
              <a:t>L2</a:t>
            </a:r>
            <a:r>
              <a:rPr lang="en-US" sz="3200" b="1" dirty="0" smtClean="0">
                <a:latin typeface="Avenir Heavy" charset="0"/>
                <a:ea typeface="Avenir Heavy" charset="0"/>
                <a:cs typeface="Avenir Heavy" charset="0"/>
              </a:rPr>
              <a:t/>
            </a:r>
            <a:br>
              <a:rPr lang="en-US" sz="3200" b="1" dirty="0" smtClean="0">
                <a:latin typeface="Avenir Heavy" charset="0"/>
                <a:ea typeface="Avenir Heavy" charset="0"/>
                <a:cs typeface="Avenir Heavy" charset="0"/>
              </a:rPr>
            </a:br>
            <a:r>
              <a:rPr lang="en-US" sz="3200" b="1" dirty="0" smtClean="0">
                <a:latin typeface="Avenir Heavy" charset="0"/>
                <a:ea typeface="Avenir Heavy" charset="0"/>
                <a:cs typeface="Avenir Heavy" charset="0"/>
              </a:rPr>
              <a:t>Regularization</a:t>
            </a:r>
            <a:endParaRPr 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69268" y="981156"/>
            <a:ext cx="7315200" cy="51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L2 Ridge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359" y="1759137"/>
            <a:ext cx="5316099" cy="7983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26359" y="2821089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As </a:t>
            </a:r>
            <a:r>
              <a:rPr lang="en-US" sz="2400" dirty="0" err="1">
                <a:latin typeface="Avenir Book" charset="0"/>
                <a:ea typeface="Avenir Book" charset="0"/>
                <a:cs typeface="Avenir Book" charset="0"/>
              </a:rPr>
              <a:t>λ</a:t>
            </a: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400" dirty="0">
                <a:solidFill>
                  <a:srgbClr val="3FBAD2"/>
                </a:solidFill>
                <a:latin typeface="Avenir Book" charset="0"/>
                <a:ea typeface="Avenir Book" charset="0"/>
                <a:cs typeface="Avenir Book" charset="0"/>
              </a:rPr>
              <a:t>increases</a:t>
            </a: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sum of squares </a:t>
            </a:r>
            <a:r>
              <a:rPr lang="en-US" sz="2400" dirty="0" smtClean="0">
                <a:solidFill>
                  <a:srgbClr val="3FBAD2"/>
                </a:solidFill>
                <a:latin typeface="Avenir Book" charset="0"/>
                <a:ea typeface="Avenir Book" charset="0"/>
                <a:cs typeface="Avenir Book" charset="0"/>
              </a:rPr>
              <a:t>decreases</a:t>
            </a:r>
          </a:p>
          <a:p>
            <a:endParaRPr lang="en-US" sz="2400" dirty="0">
              <a:solidFill>
                <a:srgbClr val="3FBAD2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Weight decay</a:t>
            </a:r>
            <a:r>
              <a:rPr lang="en-US" sz="2400" dirty="0">
                <a:solidFill>
                  <a:srgbClr val="7F0000"/>
                </a:solidFill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400" dirty="0">
                <a:solidFill>
                  <a:srgbClr val="7F0000"/>
                </a:solidFill>
                <a:latin typeface="Avenir Book" charset="0"/>
                <a:ea typeface="Avenir Book" charset="0"/>
                <a:cs typeface="Avenir Book" charset="0"/>
              </a:rPr>
            </a:b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359" y="4535486"/>
            <a:ext cx="3361046" cy="4937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643938" y="1985963"/>
            <a:ext cx="228600" cy="3714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86826" y="1759137"/>
            <a:ext cx="637222" cy="79832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823" y="3803851"/>
            <a:ext cx="2310652" cy="21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7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venir Heavy" charset="0"/>
                <a:ea typeface="Avenir Heavy" charset="0"/>
                <a:cs typeface="Avenir Heavy" charset="0"/>
              </a:rPr>
              <a:t>Regularization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980" y="1639284"/>
            <a:ext cx="7315200" cy="357028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venir Book" charset="0"/>
                <a:ea typeface="Avenir Book" charset="0"/>
                <a:cs typeface="Avenir Book" charset="0"/>
              </a:rPr>
              <a:t>Reduces </a:t>
            </a:r>
            <a:r>
              <a:rPr lang="en-US" sz="3600" dirty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overfitting</a:t>
            </a:r>
            <a:r>
              <a:rPr lang="en-US" sz="3600" dirty="0">
                <a:latin typeface="Avenir Book" charset="0"/>
                <a:ea typeface="Avenir Book" charset="0"/>
                <a:cs typeface="Avenir Book" charset="0"/>
              </a:rPr>
              <a:t> </a:t>
            </a:r>
            <a:endParaRPr lang="en-US" sz="36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3600" dirty="0" smtClean="0">
                <a:latin typeface="Avenir Book" charset="0"/>
                <a:ea typeface="Avenir Book" charset="0"/>
                <a:cs typeface="Avenir Book" charset="0"/>
              </a:rPr>
              <a:t>Reduces </a:t>
            </a:r>
            <a:r>
              <a:rPr lang="en-US" sz="3600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variance</a:t>
            </a:r>
          </a:p>
          <a:p>
            <a:r>
              <a:rPr lang="en-US" sz="3600" dirty="0" smtClean="0">
                <a:latin typeface="Avenir Book" charset="0"/>
                <a:ea typeface="Avenir Book" charset="0"/>
                <a:cs typeface="Avenir Book" charset="0"/>
              </a:rPr>
              <a:t>Minimizes the </a:t>
            </a:r>
            <a:r>
              <a:rPr lang="en-US" sz="3600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test-set error</a:t>
            </a:r>
          </a:p>
          <a:p>
            <a:endParaRPr lang="en-US" sz="3600" dirty="0">
              <a:solidFill>
                <a:srgbClr val="FF0000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3600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Minimizes the </a:t>
            </a:r>
            <a:r>
              <a:rPr lang="en-US" sz="3600" dirty="0" err="1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lang="en-US" sz="3600" baseline="-25000" dirty="0" err="1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in</a:t>
            </a:r>
            <a:endParaRPr lang="en-US" sz="3600" baseline="-25000" dirty="0">
              <a:solidFill>
                <a:srgbClr val="FF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5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venir Heavy" charset="0"/>
                <a:ea typeface="Avenir Heavy" charset="0"/>
                <a:cs typeface="Avenir Heavy" charset="0"/>
              </a:rPr>
              <a:t>Regularization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212" y="1182878"/>
            <a:ext cx="60833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Avenir Heavy" charset="0"/>
                <a:ea typeface="Avenir Heavy" charset="0"/>
                <a:cs typeface="Avenir Heavy" charset="0"/>
              </a:rPr>
              <a:t>Only</a:t>
            </a:r>
            <a:br>
              <a:rPr lang="en-US" sz="2800" b="1" dirty="0" smtClean="0">
                <a:latin typeface="Avenir Heavy" charset="0"/>
                <a:ea typeface="Avenir Heavy" charset="0"/>
                <a:cs typeface="Avenir Heavy" charset="0"/>
              </a:rPr>
            </a:br>
            <a:r>
              <a:rPr lang="en-US" sz="2800" b="1" dirty="0" smtClean="0">
                <a:latin typeface="Avenir Heavy" charset="0"/>
                <a:ea typeface="Avenir Heavy" charset="0"/>
                <a:cs typeface="Avenir Heavy" charset="0"/>
              </a:rPr>
              <a:t>Regularization</a:t>
            </a:r>
            <a:r>
              <a:rPr lang="en-US" sz="2800" b="1" dirty="0">
                <a:latin typeface="Avenir Heavy" charset="0"/>
                <a:ea typeface="Avenir Heavy" charset="0"/>
                <a:cs typeface="Avenir Heavy" charset="0"/>
              </a:rPr>
              <a:t>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980" y="1639284"/>
            <a:ext cx="7315200" cy="35702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“Optimal” </a:t>
            </a:r>
            <a:r>
              <a:rPr lang="en-US" sz="3600" dirty="0" err="1" smtClean="0">
                <a:solidFill>
                  <a:srgbClr val="FF0000"/>
                </a:solidFill>
              </a:rPr>
              <a:t>λ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sz="3600" dirty="0"/>
              <a:t>We need a </a:t>
            </a:r>
            <a:r>
              <a:rPr lang="en-US" sz="3600" dirty="0">
                <a:solidFill>
                  <a:srgbClr val="FF0000"/>
                </a:solidFill>
              </a:rPr>
              <a:t>validation</a:t>
            </a:r>
            <a:r>
              <a:rPr lang="en-US" sz="3600" dirty="0"/>
              <a:t> set</a:t>
            </a:r>
          </a:p>
        </p:txBody>
      </p:sp>
      <p:sp>
        <p:nvSpPr>
          <p:cNvPr id="6" name="Freeform 5"/>
          <p:cNvSpPr/>
          <p:nvPr/>
        </p:nvSpPr>
        <p:spPr>
          <a:xfrm>
            <a:off x="9048729" y="1177188"/>
            <a:ext cx="2022514" cy="1123619"/>
          </a:xfrm>
          <a:custGeom>
            <a:avLst/>
            <a:gdLst>
              <a:gd name="connsiteX0" fmla="*/ 0 w 2022514"/>
              <a:gd name="connsiteY0" fmla="*/ 112362 h 1123619"/>
              <a:gd name="connsiteX1" fmla="*/ 112362 w 2022514"/>
              <a:gd name="connsiteY1" fmla="*/ 0 h 1123619"/>
              <a:gd name="connsiteX2" fmla="*/ 1910152 w 2022514"/>
              <a:gd name="connsiteY2" fmla="*/ 0 h 1123619"/>
              <a:gd name="connsiteX3" fmla="*/ 2022514 w 2022514"/>
              <a:gd name="connsiteY3" fmla="*/ 112362 h 1123619"/>
              <a:gd name="connsiteX4" fmla="*/ 2022514 w 2022514"/>
              <a:gd name="connsiteY4" fmla="*/ 1011257 h 1123619"/>
              <a:gd name="connsiteX5" fmla="*/ 1910152 w 2022514"/>
              <a:gd name="connsiteY5" fmla="*/ 1123619 h 1123619"/>
              <a:gd name="connsiteX6" fmla="*/ 112362 w 2022514"/>
              <a:gd name="connsiteY6" fmla="*/ 1123619 h 1123619"/>
              <a:gd name="connsiteX7" fmla="*/ 0 w 2022514"/>
              <a:gd name="connsiteY7" fmla="*/ 1011257 h 1123619"/>
              <a:gd name="connsiteX8" fmla="*/ 0 w 2022514"/>
              <a:gd name="connsiteY8" fmla="*/ 112362 h 112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2514" h="1123619">
                <a:moveTo>
                  <a:pt x="0" y="112362"/>
                </a:moveTo>
                <a:cubicBezTo>
                  <a:pt x="0" y="50306"/>
                  <a:pt x="50306" y="0"/>
                  <a:pt x="112362" y="0"/>
                </a:cubicBezTo>
                <a:lnTo>
                  <a:pt x="1910152" y="0"/>
                </a:lnTo>
                <a:cubicBezTo>
                  <a:pt x="1972208" y="0"/>
                  <a:pt x="2022514" y="50306"/>
                  <a:pt x="2022514" y="112362"/>
                </a:cubicBezTo>
                <a:lnTo>
                  <a:pt x="2022514" y="1011257"/>
                </a:lnTo>
                <a:cubicBezTo>
                  <a:pt x="2022514" y="1073313"/>
                  <a:pt x="1972208" y="1123619"/>
                  <a:pt x="1910152" y="1123619"/>
                </a:cubicBezTo>
                <a:lnTo>
                  <a:pt x="112362" y="1123619"/>
                </a:lnTo>
                <a:cubicBezTo>
                  <a:pt x="50306" y="1123619"/>
                  <a:pt x="0" y="1073313"/>
                  <a:pt x="0" y="1011257"/>
                </a:cubicBezTo>
                <a:lnTo>
                  <a:pt x="0" y="112362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590" tIns="139590" rIns="139590" bIns="13959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0" i="0" kern="1200" dirty="0" smtClean="0">
                <a:latin typeface="Avenir Book" charset="0"/>
                <a:ea typeface="Avenir Book" charset="0"/>
                <a:cs typeface="Avenir Book" charset="0"/>
              </a:rPr>
              <a:t>λ</a:t>
            </a:r>
            <a:r>
              <a:rPr lang="en-US" sz="2800" b="0" i="0" kern="1200" baseline="-25000" dirty="0" smtClean="0">
                <a:latin typeface="Avenir Book" charset="0"/>
                <a:ea typeface="Avenir Book" charset="0"/>
                <a:cs typeface="Avenir Book" charset="0"/>
              </a:rPr>
              <a:t>1</a:t>
            </a:r>
            <a:r>
              <a:rPr lang="en-US" sz="2800" b="0" i="0" kern="1200" dirty="0" smtClean="0">
                <a:latin typeface="Avenir Book" charset="0"/>
                <a:ea typeface="Avenir Book" charset="0"/>
                <a:cs typeface="Avenir Book" charset="0"/>
              </a:rPr>
              <a:t>, λ</a:t>
            </a:r>
            <a:r>
              <a:rPr lang="en-US" sz="2800" b="0" i="0" kern="1200" baseline="-25000" dirty="0" smtClean="0">
                <a:latin typeface="Avenir Book" charset="0"/>
                <a:ea typeface="Avenir Book" charset="0"/>
                <a:cs typeface="Avenir Book" charset="0"/>
              </a:rPr>
              <a:t>2</a:t>
            </a:r>
            <a:r>
              <a:rPr lang="en-US" sz="2800" b="0" i="0" kern="1200" dirty="0" smtClean="0">
                <a:latin typeface="Avenir Book" charset="0"/>
                <a:ea typeface="Avenir Book" charset="0"/>
                <a:cs typeface="Avenir Book" charset="0"/>
              </a:rPr>
              <a:t>, λ</a:t>
            </a:r>
            <a:r>
              <a:rPr lang="en-US" sz="2800" b="0" i="0" kern="1200" baseline="-25000" dirty="0" smtClean="0">
                <a:latin typeface="Avenir Book" charset="0"/>
                <a:ea typeface="Avenir Book" charset="0"/>
                <a:cs typeface="Avenir Book" charset="0"/>
              </a:rPr>
              <a:t>3</a:t>
            </a:r>
            <a:r>
              <a:rPr lang="en-US" sz="2800" b="0" i="0" kern="1200" dirty="0" smtClean="0">
                <a:latin typeface="Avenir Book" charset="0"/>
                <a:ea typeface="Avenir Book" charset="0"/>
                <a:cs typeface="Avenir Book" charset="0"/>
              </a:rPr>
              <a:t>...</a:t>
            </a:r>
            <a:endParaRPr lang="en-US" sz="2800" b="0" i="0" kern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048729" y="2371032"/>
            <a:ext cx="2022514" cy="1615203"/>
            <a:chOff x="9048729" y="2371032"/>
            <a:chExt cx="2022514" cy="1615203"/>
          </a:xfrm>
        </p:grpSpPr>
        <p:sp>
          <p:nvSpPr>
            <p:cNvPr id="7" name="Freeform 6"/>
            <p:cNvSpPr/>
            <p:nvPr/>
          </p:nvSpPr>
          <p:spPr>
            <a:xfrm>
              <a:off x="9807171" y="2371032"/>
              <a:ext cx="505629" cy="421358"/>
            </a:xfrm>
            <a:custGeom>
              <a:avLst/>
              <a:gdLst>
                <a:gd name="connsiteX0" fmla="*/ 0 w 421357"/>
                <a:gd name="connsiteY0" fmla="*/ 101126 h 505628"/>
                <a:gd name="connsiteX1" fmla="*/ 210679 w 421357"/>
                <a:gd name="connsiteY1" fmla="*/ 101126 h 505628"/>
                <a:gd name="connsiteX2" fmla="*/ 210679 w 421357"/>
                <a:gd name="connsiteY2" fmla="*/ 0 h 505628"/>
                <a:gd name="connsiteX3" fmla="*/ 421357 w 421357"/>
                <a:gd name="connsiteY3" fmla="*/ 252814 h 505628"/>
                <a:gd name="connsiteX4" fmla="*/ 210679 w 421357"/>
                <a:gd name="connsiteY4" fmla="*/ 505628 h 505628"/>
                <a:gd name="connsiteX5" fmla="*/ 210679 w 421357"/>
                <a:gd name="connsiteY5" fmla="*/ 404502 h 505628"/>
                <a:gd name="connsiteX6" fmla="*/ 0 w 421357"/>
                <a:gd name="connsiteY6" fmla="*/ 404502 h 505628"/>
                <a:gd name="connsiteX7" fmla="*/ 0 w 421357"/>
                <a:gd name="connsiteY7" fmla="*/ 101126 h 50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357" h="505628">
                  <a:moveTo>
                    <a:pt x="337085" y="1"/>
                  </a:moveTo>
                  <a:lnTo>
                    <a:pt x="337085" y="252815"/>
                  </a:lnTo>
                  <a:lnTo>
                    <a:pt x="421357" y="252815"/>
                  </a:lnTo>
                  <a:lnTo>
                    <a:pt x="210679" y="505627"/>
                  </a:lnTo>
                  <a:lnTo>
                    <a:pt x="0" y="252815"/>
                  </a:lnTo>
                  <a:lnTo>
                    <a:pt x="84272" y="252815"/>
                  </a:lnTo>
                  <a:lnTo>
                    <a:pt x="84272" y="1"/>
                  </a:lnTo>
                  <a:lnTo>
                    <a:pt x="337085" y="1"/>
                  </a:lnTo>
                  <a:close/>
                </a:path>
              </a:pathLst>
            </a:cu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127" tIns="1" rIns="101126" bIns="126407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9048729" y="2862616"/>
              <a:ext cx="2022514" cy="1123619"/>
            </a:xfrm>
            <a:custGeom>
              <a:avLst/>
              <a:gdLst>
                <a:gd name="connsiteX0" fmla="*/ 0 w 2022514"/>
                <a:gd name="connsiteY0" fmla="*/ 112362 h 1123619"/>
                <a:gd name="connsiteX1" fmla="*/ 112362 w 2022514"/>
                <a:gd name="connsiteY1" fmla="*/ 0 h 1123619"/>
                <a:gd name="connsiteX2" fmla="*/ 1910152 w 2022514"/>
                <a:gd name="connsiteY2" fmla="*/ 0 h 1123619"/>
                <a:gd name="connsiteX3" fmla="*/ 2022514 w 2022514"/>
                <a:gd name="connsiteY3" fmla="*/ 112362 h 1123619"/>
                <a:gd name="connsiteX4" fmla="*/ 2022514 w 2022514"/>
                <a:gd name="connsiteY4" fmla="*/ 1011257 h 1123619"/>
                <a:gd name="connsiteX5" fmla="*/ 1910152 w 2022514"/>
                <a:gd name="connsiteY5" fmla="*/ 1123619 h 1123619"/>
                <a:gd name="connsiteX6" fmla="*/ 112362 w 2022514"/>
                <a:gd name="connsiteY6" fmla="*/ 1123619 h 1123619"/>
                <a:gd name="connsiteX7" fmla="*/ 0 w 2022514"/>
                <a:gd name="connsiteY7" fmla="*/ 1011257 h 1123619"/>
                <a:gd name="connsiteX8" fmla="*/ 0 w 2022514"/>
                <a:gd name="connsiteY8" fmla="*/ 112362 h 112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2514" h="1123619">
                  <a:moveTo>
                    <a:pt x="0" y="112362"/>
                  </a:moveTo>
                  <a:cubicBezTo>
                    <a:pt x="0" y="50306"/>
                    <a:pt x="50306" y="0"/>
                    <a:pt x="112362" y="0"/>
                  </a:cubicBezTo>
                  <a:lnTo>
                    <a:pt x="1910152" y="0"/>
                  </a:lnTo>
                  <a:cubicBezTo>
                    <a:pt x="1972208" y="0"/>
                    <a:pt x="2022514" y="50306"/>
                    <a:pt x="2022514" y="112362"/>
                  </a:cubicBezTo>
                  <a:lnTo>
                    <a:pt x="2022514" y="1011257"/>
                  </a:lnTo>
                  <a:cubicBezTo>
                    <a:pt x="2022514" y="1073313"/>
                    <a:pt x="1972208" y="1123619"/>
                    <a:pt x="1910152" y="1123619"/>
                  </a:cubicBezTo>
                  <a:lnTo>
                    <a:pt x="112362" y="1123619"/>
                  </a:lnTo>
                  <a:cubicBezTo>
                    <a:pt x="50306" y="1123619"/>
                    <a:pt x="0" y="1073313"/>
                    <a:pt x="0" y="1011257"/>
                  </a:cubicBezTo>
                  <a:lnTo>
                    <a:pt x="0" y="11236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161356"/>
                <a:satOff val="-3010"/>
                <a:lumOff val="28399"/>
                <a:alphaOff val="0"/>
              </a:schemeClr>
            </a:fillRef>
            <a:effectRef idx="2">
              <a:schemeClr val="accent1">
                <a:shade val="50000"/>
                <a:hueOff val="161356"/>
                <a:satOff val="-3010"/>
                <a:lumOff val="2839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9590" tIns="139590" rIns="139590" bIns="13959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0" i="0" kern="1200" dirty="0" smtClean="0">
                  <a:latin typeface="Avenir Book" charset="0"/>
                  <a:ea typeface="Avenir Book" charset="0"/>
                  <a:cs typeface="Avenir Book" charset="0"/>
                </a:rPr>
                <a:t>learn, test</a:t>
              </a:r>
              <a:endParaRPr lang="en-US" sz="2800" b="0" i="0" kern="12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048729" y="4056461"/>
            <a:ext cx="2022514" cy="1615203"/>
            <a:chOff x="9048729" y="4056461"/>
            <a:chExt cx="2022514" cy="1615203"/>
          </a:xfrm>
        </p:grpSpPr>
        <p:sp>
          <p:nvSpPr>
            <p:cNvPr id="9" name="Freeform 8"/>
            <p:cNvSpPr/>
            <p:nvPr/>
          </p:nvSpPr>
          <p:spPr>
            <a:xfrm>
              <a:off x="9807171" y="4056461"/>
              <a:ext cx="505629" cy="421358"/>
            </a:xfrm>
            <a:custGeom>
              <a:avLst/>
              <a:gdLst>
                <a:gd name="connsiteX0" fmla="*/ 0 w 421357"/>
                <a:gd name="connsiteY0" fmla="*/ 101126 h 505628"/>
                <a:gd name="connsiteX1" fmla="*/ 210679 w 421357"/>
                <a:gd name="connsiteY1" fmla="*/ 101126 h 505628"/>
                <a:gd name="connsiteX2" fmla="*/ 210679 w 421357"/>
                <a:gd name="connsiteY2" fmla="*/ 0 h 505628"/>
                <a:gd name="connsiteX3" fmla="*/ 421357 w 421357"/>
                <a:gd name="connsiteY3" fmla="*/ 252814 h 505628"/>
                <a:gd name="connsiteX4" fmla="*/ 210679 w 421357"/>
                <a:gd name="connsiteY4" fmla="*/ 505628 h 505628"/>
                <a:gd name="connsiteX5" fmla="*/ 210679 w 421357"/>
                <a:gd name="connsiteY5" fmla="*/ 404502 h 505628"/>
                <a:gd name="connsiteX6" fmla="*/ 0 w 421357"/>
                <a:gd name="connsiteY6" fmla="*/ 404502 h 505628"/>
                <a:gd name="connsiteX7" fmla="*/ 0 w 421357"/>
                <a:gd name="connsiteY7" fmla="*/ 101126 h 50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357" h="505628">
                  <a:moveTo>
                    <a:pt x="337085" y="1"/>
                  </a:moveTo>
                  <a:lnTo>
                    <a:pt x="337085" y="252815"/>
                  </a:lnTo>
                  <a:lnTo>
                    <a:pt x="421357" y="252815"/>
                  </a:lnTo>
                  <a:lnTo>
                    <a:pt x="210679" y="505627"/>
                  </a:lnTo>
                  <a:lnTo>
                    <a:pt x="0" y="252815"/>
                  </a:lnTo>
                  <a:lnTo>
                    <a:pt x="84272" y="252815"/>
                  </a:lnTo>
                  <a:lnTo>
                    <a:pt x="84272" y="1"/>
                  </a:lnTo>
                  <a:lnTo>
                    <a:pt x="337085" y="1"/>
                  </a:lnTo>
                  <a:close/>
                </a:path>
              </a:pathLst>
            </a:custGeom>
          </p:spPr>
          <p:style>
            <a:lnRef idx="0">
              <a:schemeClr val="accent1">
                <a:shade val="90000"/>
                <a:hueOff val="254832"/>
                <a:satOff val="-6101"/>
                <a:lumOff val="32288"/>
                <a:alphaOff val="0"/>
              </a:schemeClr>
            </a:lnRef>
            <a:fillRef idx="3">
              <a:schemeClr val="accent1">
                <a:shade val="90000"/>
                <a:hueOff val="254832"/>
                <a:satOff val="-6101"/>
                <a:lumOff val="32288"/>
                <a:alphaOff val="0"/>
              </a:schemeClr>
            </a:fillRef>
            <a:effectRef idx="2">
              <a:schemeClr val="accent1">
                <a:shade val="90000"/>
                <a:hueOff val="254832"/>
                <a:satOff val="-6101"/>
                <a:lumOff val="3228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127" tIns="1" rIns="101126" bIns="126407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9048729" y="4548045"/>
              <a:ext cx="2022514" cy="1123619"/>
            </a:xfrm>
            <a:custGeom>
              <a:avLst/>
              <a:gdLst>
                <a:gd name="connsiteX0" fmla="*/ 0 w 2022514"/>
                <a:gd name="connsiteY0" fmla="*/ 112362 h 1123619"/>
                <a:gd name="connsiteX1" fmla="*/ 112362 w 2022514"/>
                <a:gd name="connsiteY1" fmla="*/ 0 h 1123619"/>
                <a:gd name="connsiteX2" fmla="*/ 1910152 w 2022514"/>
                <a:gd name="connsiteY2" fmla="*/ 0 h 1123619"/>
                <a:gd name="connsiteX3" fmla="*/ 2022514 w 2022514"/>
                <a:gd name="connsiteY3" fmla="*/ 112362 h 1123619"/>
                <a:gd name="connsiteX4" fmla="*/ 2022514 w 2022514"/>
                <a:gd name="connsiteY4" fmla="*/ 1011257 h 1123619"/>
                <a:gd name="connsiteX5" fmla="*/ 1910152 w 2022514"/>
                <a:gd name="connsiteY5" fmla="*/ 1123619 h 1123619"/>
                <a:gd name="connsiteX6" fmla="*/ 112362 w 2022514"/>
                <a:gd name="connsiteY6" fmla="*/ 1123619 h 1123619"/>
                <a:gd name="connsiteX7" fmla="*/ 0 w 2022514"/>
                <a:gd name="connsiteY7" fmla="*/ 1011257 h 1123619"/>
                <a:gd name="connsiteX8" fmla="*/ 0 w 2022514"/>
                <a:gd name="connsiteY8" fmla="*/ 112362 h 112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2514" h="1123619">
                  <a:moveTo>
                    <a:pt x="0" y="112362"/>
                  </a:moveTo>
                  <a:cubicBezTo>
                    <a:pt x="0" y="50306"/>
                    <a:pt x="50306" y="0"/>
                    <a:pt x="112362" y="0"/>
                  </a:cubicBezTo>
                  <a:lnTo>
                    <a:pt x="1910152" y="0"/>
                  </a:lnTo>
                  <a:cubicBezTo>
                    <a:pt x="1972208" y="0"/>
                    <a:pt x="2022514" y="50306"/>
                    <a:pt x="2022514" y="112362"/>
                  </a:cubicBezTo>
                  <a:lnTo>
                    <a:pt x="2022514" y="1011257"/>
                  </a:lnTo>
                  <a:cubicBezTo>
                    <a:pt x="2022514" y="1073313"/>
                    <a:pt x="1972208" y="1123619"/>
                    <a:pt x="1910152" y="1123619"/>
                  </a:cubicBezTo>
                  <a:lnTo>
                    <a:pt x="112362" y="1123619"/>
                  </a:lnTo>
                  <a:cubicBezTo>
                    <a:pt x="50306" y="1123619"/>
                    <a:pt x="0" y="1073313"/>
                    <a:pt x="0" y="1011257"/>
                  </a:cubicBezTo>
                  <a:lnTo>
                    <a:pt x="0" y="11236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161356"/>
                <a:satOff val="-3010"/>
                <a:lumOff val="28399"/>
                <a:alphaOff val="0"/>
              </a:schemeClr>
            </a:fillRef>
            <a:effectRef idx="2">
              <a:schemeClr val="accent1">
                <a:shade val="50000"/>
                <a:hueOff val="161356"/>
                <a:satOff val="-3010"/>
                <a:lumOff val="2839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110" tIns="109110" rIns="109110" bIns="10911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i="0" kern="1200" dirty="0" smtClean="0">
                  <a:latin typeface="Avenir Book" charset="0"/>
                  <a:ea typeface="Avenir Book" charset="0"/>
                  <a:cs typeface="Avenir Book" charset="0"/>
                </a:rPr>
                <a:t>R</a:t>
              </a:r>
              <a:r>
                <a:rPr lang="en-US" sz="2000" b="0" i="0" kern="1200" baseline="-25000" dirty="0" smtClean="0">
                  <a:latin typeface="Avenir Book" charset="0"/>
                  <a:ea typeface="Avenir Book" charset="0"/>
                  <a:cs typeface="Avenir Book" charset="0"/>
                </a:rPr>
                <a:t>in1</a:t>
              </a:r>
              <a:r>
                <a:rPr lang="en-US" sz="2000" b="0" i="0" kern="1200" dirty="0" smtClean="0">
                  <a:latin typeface="Avenir Book" charset="0"/>
                  <a:ea typeface="Avenir Book" charset="0"/>
                  <a:cs typeface="Avenir Book" charset="0"/>
                </a:rPr>
                <a:t>, R</a:t>
              </a:r>
              <a:r>
                <a:rPr lang="en-US" sz="2000" b="0" i="0" kern="1200" baseline="-25000" dirty="0" smtClean="0">
                  <a:latin typeface="Avenir Book" charset="0"/>
                  <a:ea typeface="Avenir Book" charset="0"/>
                  <a:cs typeface="Avenir Book" charset="0"/>
                </a:rPr>
                <a:t>in2</a:t>
              </a:r>
              <a:r>
                <a:rPr lang="en-US" sz="2000" b="0" i="0" kern="1200" dirty="0" smtClean="0">
                  <a:latin typeface="Avenir Book" charset="0"/>
                  <a:ea typeface="Avenir Book" charset="0"/>
                  <a:cs typeface="Avenir Book" charset="0"/>
                </a:rPr>
                <a:t>, R</a:t>
              </a:r>
              <a:r>
                <a:rPr lang="en-US" sz="2000" b="0" i="0" kern="1200" baseline="-25000" dirty="0" smtClean="0">
                  <a:latin typeface="Avenir Book" charset="0"/>
                  <a:ea typeface="Avenir Book" charset="0"/>
                  <a:cs typeface="Avenir Book" charset="0"/>
                </a:rPr>
                <a:t>in3</a:t>
              </a:r>
              <a:r>
                <a:rPr lang="is-IS" sz="2000" b="0" i="0" kern="1200" dirty="0" smtClean="0">
                  <a:latin typeface="Avenir Book" charset="0"/>
                  <a:ea typeface="Avenir Book" charset="0"/>
                  <a:cs typeface="Avenir Book" charset="0"/>
                </a:rPr>
                <a:t>…</a:t>
              </a:r>
              <a:endParaRPr lang="en-US" sz="2000" b="0" i="0" kern="12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Avenir Heavy" charset="0"/>
                <a:ea typeface="Avenir Heavy" charset="0"/>
                <a:cs typeface="Avenir Heavy" charset="0"/>
              </a:rPr>
              <a:t>Why do we need</a:t>
            </a:r>
            <a:br>
              <a:rPr lang="en-US" sz="3200" b="1" dirty="0" smtClean="0">
                <a:latin typeface="Avenir Heavy" charset="0"/>
                <a:ea typeface="Avenir Heavy" charset="0"/>
                <a:cs typeface="Avenir Heavy" charset="0"/>
              </a:rPr>
            </a:br>
            <a:r>
              <a:rPr lang="en-US" sz="3200" b="1" dirty="0" smtClean="0">
                <a:latin typeface="Avenir Heavy" charset="0"/>
                <a:ea typeface="Avenir Heavy" charset="0"/>
                <a:cs typeface="Avenir Heavy" charset="0"/>
              </a:rPr>
              <a:t>Cross Validation?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881" y="99628"/>
            <a:ext cx="7165975" cy="282787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606924" y="2908716"/>
            <a:ext cx="2922589" cy="2500948"/>
            <a:chOff x="4606924" y="2908716"/>
            <a:chExt cx="2922589" cy="2500948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634791969"/>
                </p:ext>
              </p:extLst>
            </p:nvPr>
          </p:nvGraphicFramePr>
          <p:xfrm>
            <a:off x="4606924" y="2908716"/>
            <a:ext cx="2922589" cy="25009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503861" y="4618920"/>
              <a:ext cx="1128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Train Set</a:t>
              </a:r>
              <a:endParaRPr lang="en-US" dirty="0"/>
            </a:p>
          </p:txBody>
        </p:sp>
      </p:grpSp>
      <p:sp>
        <p:nvSpPr>
          <p:cNvPr id="10" name="Rounded Rectangular Callout 9"/>
          <p:cNvSpPr/>
          <p:nvPr/>
        </p:nvSpPr>
        <p:spPr>
          <a:xfrm>
            <a:off x="7993856" y="3723421"/>
            <a:ext cx="2493169" cy="885825"/>
          </a:xfrm>
          <a:prstGeom prst="wedgeRoundRectCallout">
            <a:avLst>
              <a:gd name="adj1" fmla="val -81994"/>
              <a:gd name="adj2" fmla="val -745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You don</a:t>
            </a:r>
            <a:r>
              <a:rPr lang="uk-UA" dirty="0" smtClean="0">
                <a:latin typeface="Avenir Book" charset="0"/>
                <a:ea typeface="Avenir Book" charset="0"/>
                <a:cs typeface="Avenir Book" charset="0"/>
              </a:rPr>
              <a:t>’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 even use me for modeling!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17268" y="57365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small validation set ⇒ large error in estimated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loss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large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validation set ⇒ small training set ⇒ bad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model</a:t>
            </a:r>
            <a:r>
              <a:rPr lang="en-US" sz="11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85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latin typeface="Avenir Book Oblique" charset="0"/>
                <a:ea typeface="Avenir Book Oblique" charset="0"/>
                <a:cs typeface="Avenir Book Oblique" charset="0"/>
              </a:rPr>
              <a:t>Estimate the “optimal” </a:t>
            </a:r>
            <a:r>
              <a:rPr lang="en-US" sz="2000" i="1" dirty="0" err="1" smtClean="0">
                <a:latin typeface="Avenir Book Oblique" charset="0"/>
                <a:ea typeface="Avenir Book Oblique" charset="0"/>
                <a:cs typeface="Avenir Book Oblique" charset="0"/>
              </a:rPr>
              <a:t>λ</a:t>
            </a:r>
            <a:r>
              <a:rPr lang="en-US" sz="2000" i="1" dirty="0" smtClean="0">
                <a:latin typeface="Avenir Book Oblique" charset="0"/>
                <a:ea typeface="Avenir Book Oblique" charset="0"/>
                <a:cs typeface="Avenir Book Oblique" charset="0"/>
              </a:rPr>
              <a:t> by using it</a:t>
            </a:r>
            <a:r>
              <a:rPr lang="en-US" i="1" dirty="0" smtClean="0">
                <a:latin typeface="Avenir Book Oblique" charset="0"/>
                <a:ea typeface="Avenir Book Oblique" charset="0"/>
                <a:cs typeface="Avenir Book Oblique" charset="0"/>
              </a:rPr>
              <a:t> </a:t>
            </a:r>
            <a:endParaRPr lang="en-US" i="1" dirty="0">
              <a:latin typeface="Avenir Book Oblique" charset="0"/>
              <a:ea typeface="Avenir Book Oblique" charset="0"/>
              <a:cs typeface="Avenir Book Obli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9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K-fold</a:t>
            </a:r>
            <a:b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</a:br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cross 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2400" y="112383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Divide the dataset into </a:t>
            </a:r>
            <a:r>
              <a:rPr lang="en-US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k blocks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for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k = 1 to k </a:t>
            </a:r>
          </a:p>
          <a:p>
            <a:r>
              <a:rPr lang="en-US" dirty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train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on blocks </a:t>
            </a:r>
            <a:r>
              <a:rPr lang="en-US" dirty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except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kth </a:t>
            </a:r>
            <a:r>
              <a:rPr lang="en-US" dirty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block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test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on </a:t>
            </a:r>
            <a:r>
              <a:rPr lang="en-US" dirty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kth block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average the results, choose </a:t>
            </a:r>
            <a:r>
              <a:rPr lang="en-US" dirty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best </a:t>
            </a:r>
            <a:r>
              <a:rPr lang="en-US" dirty="0" err="1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λ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14800" y="2719196"/>
            <a:ext cx="5286375" cy="428626"/>
            <a:chOff x="4114800" y="2371724"/>
            <a:chExt cx="5286375" cy="428626"/>
          </a:xfrm>
        </p:grpSpPr>
        <p:sp>
          <p:nvSpPr>
            <p:cNvPr id="6" name="Rectangle 5"/>
            <p:cNvSpPr/>
            <p:nvPr/>
          </p:nvSpPr>
          <p:spPr>
            <a:xfrm>
              <a:off x="4114800" y="2371725"/>
              <a:ext cx="1057275" cy="4286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72075" y="2371725"/>
              <a:ext cx="1057275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29350" y="2371724"/>
              <a:ext cx="1057275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86625" y="2371724"/>
              <a:ext cx="1057275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43900" y="2371724"/>
              <a:ext cx="1057275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14799" y="3343274"/>
            <a:ext cx="5286375" cy="428626"/>
            <a:chOff x="4114800" y="2371724"/>
            <a:chExt cx="5286375" cy="428626"/>
          </a:xfrm>
        </p:grpSpPr>
        <p:sp>
          <p:nvSpPr>
            <p:cNvPr id="13" name="Rectangle 12"/>
            <p:cNvSpPr/>
            <p:nvPr/>
          </p:nvSpPr>
          <p:spPr>
            <a:xfrm>
              <a:off x="4114800" y="2371725"/>
              <a:ext cx="1057275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72075" y="2371725"/>
              <a:ext cx="1057275" cy="4286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29350" y="2371724"/>
              <a:ext cx="1057275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86625" y="2371724"/>
              <a:ext cx="1057275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43900" y="2371724"/>
              <a:ext cx="1057275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14798" y="3953062"/>
            <a:ext cx="5286375" cy="428626"/>
            <a:chOff x="4114800" y="2371724"/>
            <a:chExt cx="5286375" cy="428626"/>
          </a:xfrm>
        </p:grpSpPr>
        <p:sp>
          <p:nvSpPr>
            <p:cNvPr id="19" name="Rectangle 18"/>
            <p:cNvSpPr/>
            <p:nvPr/>
          </p:nvSpPr>
          <p:spPr>
            <a:xfrm>
              <a:off x="4114800" y="2371725"/>
              <a:ext cx="1057275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72075" y="2371725"/>
              <a:ext cx="1057275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29350" y="2371724"/>
              <a:ext cx="1057275" cy="4286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86625" y="2371724"/>
              <a:ext cx="1057275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43900" y="2371724"/>
              <a:ext cx="1057275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14797" y="4562849"/>
            <a:ext cx="5286375" cy="428626"/>
            <a:chOff x="4114800" y="2371724"/>
            <a:chExt cx="5286375" cy="428626"/>
          </a:xfrm>
        </p:grpSpPr>
        <p:sp>
          <p:nvSpPr>
            <p:cNvPr id="25" name="Rectangle 24"/>
            <p:cNvSpPr/>
            <p:nvPr/>
          </p:nvSpPr>
          <p:spPr>
            <a:xfrm>
              <a:off x="4114800" y="2371725"/>
              <a:ext cx="1057275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72075" y="2371725"/>
              <a:ext cx="1057275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29350" y="2371724"/>
              <a:ext cx="1057275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286625" y="2371724"/>
              <a:ext cx="1057275" cy="4286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43900" y="2371724"/>
              <a:ext cx="1057275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00506" y="5172635"/>
            <a:ext cx="5286375" cy="428626"/>
            <a:chOff x="4114800" y="2371724"/>
            <a:chExt cx="5286375" cy="428626"/>
          </a:xfrm>
        </p:grpSpPr>
        <p:sp>
          <p:nvSpPr>
            <p:cNvPr id="31" name="Rectangle 30"/>
            <p:cNvSpPr/>
            <p:nvPr/>
          </p:nvSpPr>
          <p:spPr>
            <a:xfrm>
              <a:off x="4114800" y="2371725"/>
              <a:ext cx="1057275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72075" y="2371725"/>
              <a:ext cx="1057275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229350" y="2371724"/>
              <a:ext cx="1057275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86625" y="2371724"/>
              <a:ext cx="1057275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343900" y="2371724"/>
              <a:ext cx="1057275" cy="4286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10058400" y="3014023"/>
            <a:ext cx="105727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074402" y="4471408"/>
            <a:ext cx="1057275" cy="42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974389" y="3587696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Train Block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974389" y="5078689"/>
            <a:ext cx="122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Validation </a:t>
            </a:r>
            <a:r>
              <a:rPr lang="en-US" dirty="0" smtClean="0"/>
              <a:t>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Overfitting</a:t>
            </a:r>
            <a:endParaRPr lang="en-US" b="1" dirty="0"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latin typeface="Avenir Book Oblique" charset="0"/>
                <a:ea typeface="Avenir Book Oblique" charset="0"/>
                <a:cs typeface="Avenir Book Oblique" charset="0"/>
              </a:rPr>
              <a:t>What is it?</a:t>
            </a:r>
          </a:p>
          <a:p>
            <a:r>
              <a:rPr lang="en-US" i="1" dirty="0" smtClean="0">
                <a:latin typeface="Avenir Book Oblique" charset="0"/>
                <a:ea typeface="Avenir Book Oblique" charset="0"/>
                <a:cs typeface="Avenir Book Oblique" charset="0"/>
              </a:rPr>
              <a:t>How to prevent it?</a:t>
            </a:r>
            <a:endParaRPr lang="en-US" i="1" dirty="0">
              <a:latin typeface="Avenir Book Oblique" charset="0"/>
              <a:ea typeface="Avenir Book Oblique" charset="0"/>
              <a:cs typeface="Avenir Book Obli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3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K-fold</a:t>
            </a:r>
            <a:b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</a:br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cross validation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21000" y="1044091"/>
            <a:ext cx="66127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Common cases: K = 5, 10 or K = N (LOOCV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High computation cost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: K folds × many choices of model or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λ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584" y="2128334"/>
            <a:ext cx="7532081" cy="3153770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4943474" y="5657845"/>
            <a:ext cx="71437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143107" y="5657845"/>
            <a:ext cx="714375" cy="0"/>
          </a:xfrm>
          <a:prstGeom prst="line">
            <a:avLst/>
          </a:prstGeom>
          <a:ln w="22225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7886" y="5472107"/>
            <a:ext cx="136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LOOCV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92850" y="5478198"/>
            <a:ext cx="136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10-fold CV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7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>
                <a:latin typeface="Avenir Book Oblique" charset="0"/>
                <a:ea typeface="Avenir Book Oblique" charset="0"/>
                <a:cs typeface="Avenir Book Oblique" charset="0"/>
              </a:rPr>
              <a:t>Regularization</a:t>
            </a:r>
          </a:p>
          <a:p>
            <a:r>
              <a:rPr lang="en-US" i="1" dirty="0" smtClean="0">
                <a:latin typeface="Avenir Book Oblique" charset="0"/>
                <a:ea typeface="Avenir Book Oblique" charset="0"/>
                <a:cs typeface="Avenir Book Oblique" charset="0"/>
              </a:rPr>
              <a:t>&amp;</a:t>
            </a:r>
          </a:p>
          <a:p>
            <a:r>
              <a:rPr lang="en-US" i="1" dirty="0" smtClean="0">
                <a:latin typeface="Avenir Book Oblique" charset="0"/>
                <a:ea typeface="Avenir Book Oblique" charset="0"/>
                <a:cs typeface="Avenir Book Oblique" charset="0"/>
              </a:rPr>
              <a:t>Cross Validation</a:t>
            </a:r>
            <a:endParaRPr lang="en-US" i="1" dirty="0">
              <a:latin typeface="Avenir Book Oblique" charset="0"/>
              <a:ea typeface="Avenir Book Oblique" charset="0"/>
              <a:cs typeface="Avenir Book Obli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6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venir Heavy" charset="0"/>
                <a:ea typeface="Avenir Heavy" charset="0"/>
                <a:cs typeface="Avenir Heavy" charset="0"/>
              </a:rPr>
              <a:t>Regularization</a:t>
            </a:r>
            <a:br>
              <a:rPr lang="en-US" sz="2800" b="1" dirty="0">
                <a:latin typeface="Avenir Heavy" charset="0"/>
                <a:ea typeface="Avenir Heavy" charset="0"/>
                <a:cs typeface="Avenir Heavy" charset="0"/>
              </a:rPr>
            </a:br>
            <a:r>
              <a:rPr lang="en-US" sz="2800" b="1" dirty="0">
                <a:latin typeface="Avenir Heavy" charset="0"/>
                <a:ea typeface="Avenir Heavy" charset="0"/>
                <a:cs typeface="Avenir Heavy" charset="0"/>
              </a:rPr>
              <a:t>&amp;</a:t>
            </a:r>
            <a:br>
              <a:rPr lang="en-US" sz="2800" b="1" dirty="0">
                <a:latin typeface="Avenir Heavy" charset="0"/>
                <a:ea typeface="Avenir Heavy" charset="0"/>
                <a:cs typeface="Avenir Heavy" charset="0"/>
              </a:rPr>
            </a:br>
            <a:r>
              <a:rPr lang="en-US" sz="2800" b="1" dirty="0" smtClean="0">
                <a:latin typeface="Avenir Heavy" charset="0"/>
                <a:ea typeface="Avenir Heavy" charset="0"/>
                <a:cs typeface="Avenir Heavy" charset="0"/>
              </a:rPr>
              <a:t>Cross Validation</a:t>
            </a:r>
            <a:endParaRPr lang="en-US" sz="3200" b="1" dirty="0"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Trading off bias and variance</a:t>
            </a:r>
            <a:r>
              <a:rPr lang="en-US" sz="2400" dirty="0" smtClean="0"/>
              <a:t> is hard.</a:t>
            </a:r>
          </a:p>
          <a:p>
            <a:pPr lvl="1"/>
            <a:r>
              <a:rPr lang="en-US" sz="2200" dirty="0" smtClean="0"/>
              <a:t>Degree of Polynomial ⤴  Bias ⤵  Variance ⤴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Regularization penalizes hypothesis </a:t>
            </a:r>
            <a:r>
              <a:rPr lang="en-US" sz="2400" dirty="0" smtClean="0">
                <a:solidFill>
                  <a:srgbClr val="FF0000"/>
                </a:solidFill>
              </a:rPr>
              <a:t>complexity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000" dirty="0" smtClean="0"/>
              <a:t>L2 regularization leads to small weights</a:t>
            </a:r>
          </a:p>
          <a:p>
            <a:pPr lvl="1"/>
            <a:r>
              <a:rPr lang="en-US" sz="2000" dirty="0" smtClean="0"/>
              <a:t>L1 regularization leads to many zero weights (sparsity)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Cross-validation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F0000"/>
                </a:solidFill>
              </a:rPr>
              <a:t>enables selection of </a:t>
            </a:r>
            <a:r>
              <a:rPr lang="en-US" sz="2400" dirty="0" smtClean="0">
                <a:solidFill>
                  <a:srgbClr val="FF0000"/>
                </a:solidFill>
              </a:rPr>
              <a:t>regularization </a:t>
            </a:r>
            <a:r>
              <a:rPr lang="en-US" sz="2400" dirty="0">
                <a:solidFill>
                  <a:srgbClr val="FF0000"/>
                </a:solidFill>
              </a:rPr>
              <a:t>penalties</a:t>
            </a:r>
            <a:r>
              <a:rPr lang="en-US" sz="2400" dirty="0"/>
              <a:t> by estimating test-set error on parts of the training </a:t>
            </a:r>
            <a:r>
              <a:rPr lang="en-US" sz="2400" dirty="0" smtClean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2859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>
                <a:latin typeface="Avenir Book Oblique" charset="0"/>
                <a:ea typeface="Avenir Book Oblique" charset="0"/>
                <a:cs typeface="Avenir Book Oblique" charset="0"/>
              </a:rPr>
              <a:t>Regularization</a:t>
            </a:r>
          </a:p>
          <a:p>
            <a:r>
              <a:rPr lang="en-US" i="1" dirty="0" smtClean="0">
                <a:latin typeface="Avenir Book Oblique" charset="0"/>
                <a:ea typeface="Avenir Book Oblique" charset="0"/>
                <a:cs typeface="Avenir Book Oblique" charset="0"/>
              </a:rPr>
              <a:t>&amp;</a:t>
            </a:r>
          </a:p>
          <a:p>
            <a:r>
              <a:rPr lang="en-US" i="1" dirty="0" smtClean="0">
                <a:latin typeface="Avenir Book Oblique" charset="0"/>
                <a:ea typeface="Avenir Book Oblique" charset="0"/>
                <a:cs typeface="Avenir Book Oblique" charset="0"/>
              </a:rPr>
              <a:t>Cross Validation</a:t>
            </a:r>
            <a:endParaRPr lang="en-US" i="1" dirty="0">
              <a:latin typeface="Avenir Book Oblique" charset="0"/>
              <a:ea typeface="Avenir Book Oblique" charset="0"/>
              <a:cs typeface="Avenir Book Obli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97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Overfitting</a:t>
            </a:r>
            <a:endParaRPr lang="en-US" b="1" dirty="0">
              <a:latin typeface="Avenir Heavy" charset="0"/>
              <a:ea typeface="Avenir Heavy" charset="0"/>
              <a:cs typeface="Avenir Heavy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13" y="787590"/>
            <a:ext cx="1682750" cy="2680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963" y="3471370"/>
            <a:ext cx="1728787" cy="2769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0" y="852572"/>
            <a:ext cx="1769626" cy="25718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376" y="3424428"/>
            <a:ext cx="2623165" cy="276383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80106" y="3829050"/>
            <a:ext cx="70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FBAD2"/>
                </a:solidFill>
                <a:latin typeface="Avenir Heavy" charset="0"/>
                <a:ea typeface="Avenir Heavy" charset="0"/>
                <a:cs typeface="Avenir Heavy" charset="0"/>
              </a:rPr>
              <a:t>Data</a:t>
            </a:r>
            <a:endParaRPr lang="en-US" b="1" dirty="0">
              <a:solidFill>
                <a:srgbClr val="3FBAD2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37443" y="2778097"/>
            <a:ext cx="108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3FBAD2"/>
                </a:solidFill>
                <a:latin typeface="Avenir Heavy" charset="0"/>
                <a:ea typeface="Avenir Heavy" charset="0"/>
                <a:cs typeface="Avenir Heavy" charset="0"/>
              </a:rPr>
              <a:t>Normal Fitting</a:t>
            </a:r>
            <a:endParaRPr lang="en-US" b="1">
              <a:solidFill>
                <a:srgbClr val="3FBAD2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9488" y="3814762"/>
            <a:ext cx="142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3FBAD2"/>
                </a:solidFill>
                <a:latin typeface="Avenir Heavy" charset="0"/>
                <a:ea typeface="Avenir Heavy" charset="0"/>
                <a:cs typeface="Avenir Heavy" charset="0"/>
              </a:rPr>
              <a:t>Overfitting</a:t>
            </a:r>
            <a:endParaRPr lang="en-US" b="1" dirty="0">
              <a:solidFill>
                <a:srgbClr val="3FBAD2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52372" y="2961405"/>
            <a:ext cx="234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3FBAD2"/>
                </a:solidFill>
                <a:latin typeface="Avenir Heavy" charset="0"/>
                <a:ea typeface="Avenir Heavy" charset="0"/>
                <a:cs typeface="Avenir Heavy" charset="0"/>
              </a:rPr>
              <a:t>Serious Overfitting</a:t>
            </a:r>
            <a:endParaRPr lang="en-US" b="1" dirty="0">
              <a:solidFill>
                <a:srgbClr val="3FBAD2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0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Overfitting</a:t>
            </a:r>
            <a:endParaRPr lang="en-US" b="1" dirty="0">
              <a:latin typeface="Avenir Heavy" charset="0"/>
              <a:ea typeface="Avenir Heavy" charset="0"/>
              <a:cs typeface="Avenir Heavy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72970997"/>
              </p:ext>
            </p:extLst>
          </p:nvPr>
        </p:nvGraphicFramePr>
        <p:xfrm>
          <a:off x="3624792" y="376769"/>
          <a:ext cx="5451475" cy="2112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18291576"/>
              </p:ext>
            </p:extLst>
          </p:nvPr>
        </p:nvGraphicFramePr>
        <p:xfrm>
          <a:off x="3624790" y="2317411"/>
          <a:ext cx="5451476" cy="2220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529840486"/>
              </p:ext>
            </p:extLst>
          </p:nvPr>
        </p:nvGraphicFramePr>
        <p:xfrm>
          <a:off x="3624789" y="4359654"/>
          <a:ext cx="5451477" cy="2220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23868" y="1109818"/>
            <a:ext cx="2878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Underfitting</a:t>
            </a: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High Bias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23868" y="3109527"/>
            <a:ext cx="2878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Normal Fitting</a:t>
            </a:r>
          </a:p>
          <a:p>
            <a:pPr algn="ctr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Bias-Variance Tradeoff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23868" y="5141929"/>
            <a:ext cx="2878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Overfitting</a:t>
            </a:r>
          </a:p>
          <a:p>
            <a:pPr algn="ctr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High Variance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5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  <p:bldGraphic spid="8" grpId="0">
        <p:bldAsOne/>
      </p:bldGraphic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Overfitting</a:t>
            </a:r>
            <a:endParaRPr lang="en-US" b="1" dirty="0"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785814"/>
            <a:ext cx="7315200" cy="1357311"/>
          </a:xfrm>
        </p:spPr>
        <p:txBody>
          <a:bodyPr/>
          <a:lstStyle/>
          <a:p>
            <a:endParaRPr lang="en-US" sz="28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Bias-Variance Tradeoff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297" y="1877723"/>
            <a:ext cx="5491141" cy="443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venir Heavy" charset="0"/>
                <a:ea typeface="Avenir Heavy" charset="0"/>
                <a:cs typeface="Avenir Heavy" charset="0"/>
              </a:rPr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785814"/>
            <a:ext cx="7315200" cy="2850498"/>
          </a:xfrm>
        </p:spPr>
        <p:txBody>
          <a:bodyPr/>
          <a:lstStyle/>
          <a:p>
            <a:endParaRPr lang="en-US" sz="28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Too many features</a:t>
            </a:r>
          </a:p>
          <a:p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Fit the train set very well</a:t>
            </a:r>
          </a:p>
          <a:p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Fail to generalize to new examples</a:t>
            </a:r>
          </a:p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26430" y="3079100"/>
            <a:ext cx="5631919" cy="299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5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How to</a:t>
            </a:r>
            <a:b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</a:br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prevent</a:t>
            </a:r>
            <a:b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</a:br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overfitting?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venir Book" charset="0"/>
                <a:ea typeface="Avenir Book" charset="0"/>
                <a:cs typeface="Avenir Book" charset="0"/>
              </a:rPr>
              <a:t>1 Reduce number of features</a:t>
            </a:r>
          </a:p>
          <a:p>
            <a:pPr lvl="1"/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Manually select</a:t>
            </a:r>
          </a:p>
          <a:p>
            <a:pPr lvl="1"/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Model selection algorithm</a:t>
            </a:r>
          </a:p>
          <a:p>
            <a:endParaRPr lang="en-US" sz="2400" dirty="0">
              <a:latin typeface="Avenir Light" charset="0"/>
              <a:ea typeface="Avenir Light" charset="0"/>
              <a:cs typeface="Avenir Light" charset="0"/>
            </a:endParaRPr>
          </a:p>
          <a:p>
            <a:r>
              <a:rPr lang="en-US" sz="3600" dirty="0" smtClean="0">
                <a:latin typeface="Avenir Book" charset="0"/>
                <a:ea typeface="Avenir Book" charset="0"/>
                <a:cs typeface="Avenir Book" charset="0"/>
              </a:rPr>
              <a:t>2 </a:t>
            </a:r>
            <a:r>
              <a:rPr lang="en-US" sz="3600" dirty="0" smtClean="0">
                <a:latin typeface="Avenir Book" charset="0"/>
                <a:ea typeface="Avenir Book" charset="0"/>
                <a:cs typeface="Avenir Book" charset="0"/>
              </a:rPr>
              <a:t>Regularization</a:t>
            </a:r>
          </a:p>
          <a:p>
            <a:pPr lvl="1"/>
            <a:r>
              <a:rPr lang="en-US" sz="2400" dirty="0">
                <a:latin typeface="Avenir Light" charset="0"/>
                <a:ea typeface="Avenir Light" charset="0"/>
                <a:cs typeface="Avenir Light" charset="0"/>
              </a:rPr>
              <a:t>sparsity</a:t>
            </a:r>
          </a:p>
          <a:p>
            <a:pPr lvl="1"/>
            <a:r>
              <a:rPr lang="en-US" sz="2400" dirty="0" smtClean="0">
                <a:latin typeface="Avenir Light" charset="0"/>
                <a:ea typeface="Avenir Light" charset="0"/>
                <a:cs typeface="Avenir Light" charset="0"/>
              </a:rPr>
              <a:t>Reduce </a:t>
            </a:r>
            <a:r>
              <a:rPr lang="en-US" sz="2400" dirty="0">
                <a:latin typeface="Avenir Light" charset="0"/>
                <a:ea typeface="Avenir Light" charset="0"/>
                <a:cs typeface="Avenir Light" charset="0"/>
              </a:rPr>
              <a:t>values of parameters</a:t>
            </a:r>
          </a:p>
        </p:txBody>
      </p:sp>
    </p:spTree>
    <p:extLst>
      <p:ext uri="{BB962C8B-B14F-4D97-AF65-F5344CB8AC3E}">
        <p14:creationId xmlns:p14="http://schemas.microsoft.com/office/powerpoint/2010/main" val="94115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Regularization</a:t>
            </a:r>
            <a:endParaRPr lang="en-US" b="1" dirty="0"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latin typeface="Avenir Book Oblique" charset="0"/>
                <a:ea typeface="Avenir Book Oblique" charset="0"/>
                <a:cs typeface="Avenir Book Oblique" charset="0"/>
              </a:rPr>
              <a:t>L1, L2, Elastic Net</a:t>
            </a:r>
          </a:p>
        </p:txBody>
      </p:sp>
    </p:spTree>
    <p:extLst>
      <p:ext uri="{BB962C8B-B14F-4D97-AF65-F5344CB8AC3E}">
        <p14:creationId xmlns:p14="http://schemas.microsoft.com/office/powerpoint/2010/main" val="8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venir Heavy" charset="0"/>
                <a:ea typeface="Avenir Heavy" charset="0"/>
                <a:cs typeface="Avenir Heavy" charset="0"/>
              </a:rPr>
              <a:t>Regularization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771524"/>
            <a:ext cx="7315200" cy="357028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venir Book" charset="0"/>
                <a:ea typeface="Avenir Book" charset="0"/>
                <a:cs typeface="Avenir Book" charset="0"/>
              </a:rPr>
              <a:t>Reduces overfitting by adding a complexity </a:t>
            </a:r>
            <a:r>
              <a:rPr lang="en-US" sz="3600" dirty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penalty</a:t>
            </a:r>
            <a:r>
              <a:rPr lang="en-US" sz="3600" dirty="0">
                <a:latin typeface="Avenir Book" charset="0"/>
                <a:ea typeface="Avenir Book" charset="0"/>
                <a:cs typeface="Avenir Book" charset="0"/>
              </a:rPr>
              <a:t> to the </a:t>
            </a:r>
            <a:r>
              <a:rPr lang="en-US" sz="3600" dirty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loss </a:t>
            </a:r>
            <a:r>
              <a:rPr lang="en-US" sz="3600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function</a:t>
            </a:r>
            <a:endParaRPr lang="en-US" sz="3600" dirty="0">
              <a:solidFill>
                <a:srgbClr val="FF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3933823"/>
            <a:ext cx="5635920" cy="8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1744</TotalTime>
  <Words>376</Words>
  <Application>Microsoft Macintosh PowerPoint</Application>
  <PresentationFormat>Widescreen</PresentationFormat>
  <Paragraphs>103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Avenir Book</vt:lpstr>
      <vt:lpstr>Avenir Book Oblique</vt:lpstr>
      <vt:lpstr>Avenir Heavy</vt:lpstr>
      <vt:lpstr>Avenir Light</vt:lpstr>
      <vt:lpstr>Avenir Medium</vt:lpstr>
      <vt:lpstr>Corbel</vt:lpstr>
      <vt:lpstr>Wingdings 2</vt:lpstr>
      <vt:lpstr>Frame</vt:lpstr>
      <vt:lpstr>Regularization &amp; Cross Validation</vt:lpstr>
      <vt:lpstr>Overfitting</vt:lpstr>
      <vt:lpstr>Overfitting</vt:lpstr>
      <vt:lpstr>Overfitting</vt:lpstr>
      <vt:lpstr>Overfitting</vt:lpstr>
      <vt:lpstr>Overfitting</vt:lpstr>
      <vt:lpstr>How to prevent overfitting?</vt:lpstr>
      <vt:lpstr>Regularization</vt:lpstr>
      <vt:lpstr>Regularization</vt:lpstr>
      <vt:lpstr>L1 &amp; L2 Regularization</vt:lpstr>
      <vt:lpstr>Elastic Net</vt:lpstr>
      <vt:lpstr>Effect of L1 Regularization</vt:lpstr>
      <vt:lpstr>Effect of L2 Regularization</vt:lpstr>
      <vt:lpstr>Regularization</vt:lpstr>
      <vt:lpstr>Regularization</vt:lpstr>
      <vt:lpstr>Only Regularization?</vt:lpstr>
      <vt:lpstr>Why do we need Cross Validation?</vt:lpstr>
      <vt:lpstr>Cross Validation</vt:lpstr>
      <vt:lpstr>K-fold cross validation</vt:lpstr>
      <vt:lpstr>K-fold cross validation</vt:lpstr>
      <vt:lpstr>Summary</vt:lpstr>
      <vt:lpstr>Regularization &amp; Cross Validation</vt:lpstr>
      <vt:lpstr>Demo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 &amp; Cross Validation</dc:title>
  <dc:creator>Microsoft Office User</dc:creator>
  <cp:lastModifiedBy>Microsoft Office User</cp:lastModifiedBy>
  <cp:revision>62</cp:revision>
  <dcterms:created xsi:type="dcterms:W3CDTF">2018-02-28T01:28:07Z</dcterms:created>
  <dcterms:modified xsi:type="dcterms:W3CDTF">2018-03-03T02:22:26Z</dcterms:modified>
</cp:coreProperties>
</file>