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46799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85845"/>
  </p:normalViewPr>
  <p:slideViewPr>
    <p:cSldViewPr snapToGrid="0">
      <p:cViewPr varScale="1">
        <p:scale>
          <a:sx n="378" d="100"/>
          <a:sy n="378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BB161-6267-C445-BC81-AB27B91176B9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1025" y="1143000"/>
            <a:ext cx="802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66F0-9699-2C46-9437-C2AA25F56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206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1pPr>
    <a:lvl2pPr marL="21889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2pPr>
    <a:lvl3pPr marL="43778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3pPr>
    <a:lvl4pPr marL="65668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4pPr>
    <a:lvl5pPr marL="87557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5pPr>
    <a:lvl6pPr marL="109446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6pPr>
    <a:lvl7pPr marL="131336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7pPr>
    <a:lvl8pPr marL="153225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8pPr>
    <a:lvl9pPr marL="175114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1025" y="1143000"/>
            <a:ext cx="802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</a:t>
            </a:r>
            <a:r>
              <a:rPr lang="da-DK" dirty="0" err="1"/>
              <a:t>guess</a:t>
            </a:r>
            <a:r>
              <a:rPr lang="da-DK" dirty="0"/>
              <a:t> the </a:t>
            </a:r>
            <a:r>
              <a:rPr lang="da-DK" dirty="0" err="1"/>
              <a:t>DeltaG_COOH</a:t>
            </a:r>
            <a:r>
              <a:rPr lang="da-DK" dirty="0"/>
              <a:t> is </a:t>
            </a:r>
            <a:r>
              <a:rPr lang="da-DK" dirty="0" err="1"/>
              <a:t>actually</a:t>
            </a:r>
            <a:r>
              <a:rPr lang="da-DK" dirty="0"/>
              <a:t> the potential at </a:t>
            </a:r>
            <a:r>
              <a:rPr lang="da-DK" dirty="0" err="1"/>
              <a:t>which</a:t>
            </a:r>
            <a:r>
              <a:rPr lang="da-DK" dirty="0"/>
              <a:t> it </a:t>
            </a:r>
            <a:r>
              <a:rPr lang="da-DK" dirty="0" err="1"/>
              <a:t>adsorbs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is the negative(</a:t>
            </a:r>
            <a:r>
              <a:rPr lang="da-DK" dirty="0" err="1"/>
              <a:t>DeltaG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Perhaps I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binding energies and </a:t>
            </a:r>
            <a:r>
              <a:rPr lang="da-DK" dirty="0" err="1"/>
              <a:t>remove</a:t>
            </a:r>
            <a:r>
              <a:rPr lang="da-DK" dirty="0"/>
              <a:t> the </a:t>
            </a:r>
            <a:r>
              <a:rPr lang="da-DK" dirty="0" err="1"/>
              <a:t>hand-drawn</a:t>
            </a:r>
            <a:r>
              <a:rPr lang="da-DK" dirty="0"/>
              <a:t> lines? Or </a:t>
            </a:r>
            <a:r>
              <a:rPr lang="da-DK" dirty="0" err="1"/>
              <a:t>keep</a:t>
            </a:r>
            <a:r>
              <a:rPr lang="da-DK" dirty="0"/>
              <a:t> it as a </a:t>
            </a:r>
            <a:r>
              <a:rPr lang="da-DK" dirty="0" err="1"/>
              <a:t>drawing</a:t>
            </a:r>
            <a:r>
              <a:rPr lang="da-DK" dirty="0"/>
              <a:t> in the same style as the other </a:t>
            </a:r>
            <a:r>
              <a:rPr lang="da-DK" dirty="0" err="1"/>
              <a:t>ones</a:t>
            </a:r>
            <a:r>
              <a:rPr lang="da-DK" dirty="0"/>
              <a:t>. </a:t>
            </a:r>
            <a:r>
              <a:rPr lang="da-DK" dirty="0" err="1"/>
              <a:t>Probably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idea</a:t>
            </a:r>
            <a:endParaRPr lang="da-DK" dirty="0"/>
          </a:p>
          <a:p>
            <a:endParaRPr lang="da-DK" dirty="0"/>
          </a:p>
          <a:p>
            <a:r>
              <a:rPr lang="da-DK" dirty="0"/>
              <a:t>Show </a:t>
            </a:r>
            <a:r>
              <a:rPr lang="da-DK" dirty="0" err="1"/>
              <a:t>where</a:t>
            </a:r>
            <a:r>
              <a:rPr lang="da-DK" dirty="0"/>
              <a:t> O/OH hops on and removes CO? To show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to </a:t>
            </a:r>
            <a:r>
              <a:rPr lang="da-DK" dirty="0" err="1"/>
              <a:t>stay</a:t>
            </a:r>
            <a:r>
              <a:rPr lang="da-DK" dirty="0"/>
              <a:t> ABOVE to do the </a:t>
            </a:r>
            <a:r>
              <a:rPr lang="da-DK" dirty="0" err="1"/>
              <a:t>indirect</a:t>
            </a:r>
            <a:r>
              <a:rPr lang="da-DK" dirty="0"/>
              <a:t> </a:t>
            </a:r>
            <a:r>
              <a:rPr lang="da-DK" dirty="0" err="1"/>
              <a:t>pathway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H binds from: minus </a:t>
            </a:r>
            <a:r>
              <a:rPr lang="da-DK" dirty="0" err="1"/>
              <a:t>infinity</a:t>
            </a:r>
            <a:r>
              <a:rPr lang="da-DK" dirty="0"/>
              <a:t> to 0.40 V</a:t>
            </a:r>
          </a:p>
          <a:p>
            <a:r>
              <a:rPr lang="da-DK" dirty="0"/>
              <a:t>COOH binds from: 0 to </a:t>
            </a:r>
            <a:r>
              <a:rPr lang="da-DK" dirty="0" err="1"/>
              <a:t>infinity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F66F0-9699-2C46-9437-C2AA25F560F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620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294620"/>
            <a:ext cx="3509963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945535"/>
            <a:ext cx="3509963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127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33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95846"/>
            <a:ext cx="1009114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95846"/>
            <a:ext cx="2968843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8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448807"/>
            <a:ext cx="403645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204734"/>
            <a:ext cx="403645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6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39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95846"/>
            <a:ext cx="4036457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441305"/>
            <a:ext cx="19798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657582"/>
            <a:ext cx="197983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441305"/>
            <a:ext cx="19895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657582"/>
            <a:ext cx="198958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73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3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0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259199"/>
            <a:ext cx="236922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259199"/>
            <a:ext cx="236922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7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95846"/>
            <a:ext cx="403645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479227"/>
            <a:ext cx="403645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526F-8F77-6B40-B8A1-3042D0049435}" type="datetimeFigureOut">
              <a:rPr lang="da-DK" smtClean="0"/>
              <a:t>22.11.2023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1668542"/>
            <a:ext cx="157948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05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23BBCC-B1FB-418A-4EFC-8A441056A454}"/>
              </a:ext>
            </a:extLst>
          </p:cNvPr>
          <p:cNvCxnSpPr>
            <a:cxnSpLocks/>
          </p:cNvCxnSpPr>
          <p:nvPr/>
        </p:nvCxnSpPr>
        <p:spPr>
          <a:xfrm>
            <a:off x="152973" y="1432620"/>
            <a:ext cx="440187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/>
              <p:nvPr/>
            </p:nvSpPr>
            <p:spPr>
              <a:xfrm>
                <a:off x="1675620" y="1570365"/>
                <a:ext cx="15311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U vs RHE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620" y="1570365"/>
                <a:ext cx="1531188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/>
              <p:nvPr/>
            </p:nvSpPr>
            <p:spPr>
              <a:xfrm>
                <a:off x="817621" y="1415737"/>
                <a:ext cx="2952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21" y="1415737"/>
                <a:ext cx="29527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6D3B9-1860-4E1E-6A51-B214DCF0C370}"/>
              </a:ext>
            </a:extLst>
          </p:cNvPr>
          <p:cNvCxnSpPr>
            <a:cxnSpLocks/>
          </p:cNvCxnSpPr>
          <p:nvPr/>
        </p:nvCxnSpPr>
        <p:spPr>
          <a:xfrm flipV="1">
            <a:off x="4039030" y="1379463"/>
            <a:ext cx="0" cy="49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/>
              <p:nvPr/>
            </p:nvSpPr>
            <p:spPr>
              <a:xfrm>
                <a:off x="3770291" y="1415737"/>
                <a:ext cx="5597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91" y="1415737"/>
                <a:ext cx="55976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D44ECF-E8C8-E4EF-4930-62CE5E629A5C}"/>
              </a:ext>
            </a:extLst>
          </p:cNvPr>
          <p:cNvCxnSpPr>
            <a:cxnSpLocks/>
          </p:cNvCxnSpPr>
          <p:nvPr/>
        </p:nvCxnSpPr>
        <p:spPr>
          <a:xfrm>
            <a:off x="1444625" y="560744"/>
            <a:ext cx="1898650" cy="0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9136AD-E09E-FFB9-D93D-BBCE4B494ED4}"/>
              </a:ext>
            </a:extLst>
          </p:cNvPr>
          <p:cNvCxnSpPr>
            <a:cxnSpLocks/>
          </p:cNvCxnSpPr>
          <p:nvPr/>
        </p:nvCxnSpPr>
        <p:spPr>
          <a:xfrm flipV="1">
            <a:off x="792452" y="560744"/>
            <a:ext cx="525000" cy="3812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/>
              <p:nvPr/>
            </p:nvSpPr>
            <p:spPr>
              <a:xfrm>
                <a:off x="783825" y="537879"/>
                <a:ext cx="542253" cy="259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𝑶𝑷</m:t>
                          </m:r>
                        </m:sup>
                      </m:sSubSup>
                    </m:oMath>
                  </m:oMathPara>
                </a14:m>
                <a:endParaRPr lang="da-DK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25" y="537879"/>
                <a:ext cx="542253" cy="259943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/>
              <p:nvPr/>
            </p:nvSpPr>
            <p:spPr>
              <a:xfrm>
                <a:off x="2202419" y="551601"/>
                <a:ext cx="3767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𝑶𝑪</m:t>
                          </m:r>
                        </m:sub>
                      </m:sSub>
                    </m:oMath>
                  </m:oMathPara>
                </a14:m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419" y="551601"/>
                <a:ext cx="376723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/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/>
              <p:nvPr/>
            </p:nvSpPr>
            <p:spPr>
              <a:xfrm>
                <a:off x="1419305" y="1126380"/>
                <a:ext cx="6546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rgbClr val="FD720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05" y="1126380"/>
                <a:ext cx="654666" cy="2616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/>
              <p:nvPr/>
            </p:nvSpPr>
            <p:spPr>
              <a:xfrm>
                <a:off x="352997" y="159612"/>
                <a:ext cx="645753" cy="279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𝑰𝒅𝒆𝒂𝒍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97" y="159612"/>
                <a:ext cx="645753" cy="279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/>
              <p:nvPr/>
            </p:nvSpPr>
            <p:spPr>
              <a:xfrm>
                <a:off x="619586" y="925535"/>
                <a:ext cx="8736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  <m:r>
                      <a:rPr lang="da-DK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creation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86" y="925535"/>
                <a:ext cx="873681" cy="246221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BE5641-AA20-FE63-7A07-39ACAAA51E4D}"/>
              </a:ext>
            </a:extLst>
          </p:cNvPr>
          <p:cNvCxnSpPr>
            <a:cxnSpLocks/>
          </p:cNvCxnSpPr>
          <p:nvPr/>
        </p:nvCxnSpPr>
        <p:spPr>
          <a:xfrm>
            <a:off x="2042391" y="1033308"/>
            <a:ext cx="0" cy="216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/>
              <p:nvPr/>
            </p:nvSpPr>
            <p:spPr>
              <a:xfrm>
                <a:off x="1580934" y="817516"/>
                <a:ext cx="9176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oxidation</a:t>
                </a:r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34" y="817516"/>
                <a:ext cx="917687" cy="24622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/>
              <p:nvPr/>
            </p:nvSpPr>
            <p:spPr>
              <a:xfrm>
                <a:off x="991807" y="186223"/>
                <a:ext cx="748345" cy="305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𝑶𝒑𝒕𝒊𝒎𝒂𝒍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07" y="186223"/>
                <a:ext cx="748345" cy="305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1C92B1-97F4-14D5-8A02-2E8904E81FAF}"/>
              </a:ext>
            </a:extLst>
          </p:cNvPr>
          <p:cNvCxnSpPr>
            <a:cxnSpLocks/>
          </p:cNvCxnSpPr>
          <p:nvPr/>
        </p:nvCxnSpPr>
        <p:spPr>
          <a:xfrm>
            <a:off x="1294939" y="1388311"/>
            <a:ext cx="3125972" cy="0"/>
          </a:xfrm>
          <a:prstGeom prst="line">
            <a:avLst/>
          </a:prstGeom>
          <a:ln w="762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770E6-8BD6-677C-AFE9-29BC0DBC465F}"/>
              </a:ext>
            </a:extLst>
          </p:cNvPr>
          <p:cNvCxnSpPr>
            <a:cxnSpLocks/>
          </p:cNvCxnSpPr>
          <p:nvPr/>
        </p:nvCxnSpPr>
        <p:spPr>
          <a:xfrm>
            <a:off x="2039220" y="1314920"/>
            <a:ext cx="2381695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984378-154D-7BCB-73BA-F3B811FD62EF}"/>
              </a:ext>
            </a:extLst>
          </p:cNvPr>
          <p:cNvCxnSpPr>
            <a:cxnSpLocks/>
          </p:cNvCxnSpPr>
          <p:nvPr/>
        </p:nvCxnSpPr>
        <p:spPr>
          <a:xfrm>
            <a:off x="295946" y="1388662"/>
            <a:ext cx="666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/>
              <p:nvPr/>
            </p:nvSpPr>
            <p:spPr>
              <a:xfrm>
                <a:off x="3704554" y="159612"/>
                <a:ext cx="746743" cy="279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𝑪𝒂𝒕𝒉𝒐𝒅𝒆</m:t>
                          </m:r>
                        </m:sub>
                        <m:sup>
                          <m: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𝑰𝒅𝒆𝒂𝒍</m:t>
                          </m:r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554" y="159612"/>
                <a:ext cx="746743" cy="279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7B3677-087E-B9C6-A52E-B9E447CFF6DB}"/>
              </a:ext>
            </a:extLst>
          </p:cNvPr>
          <p:cNvCxnSpPr>
            <a:cxnSpLocks/>
          </p:cNvCxnSpPr>
          <p:nvPr/>
        </p:nvCxnSpPr>
        <p:spPr>
          <a:xfrm flipV="1">
            <a:off x="4042568" y="489866"/>
            <a:ext cx="0" cy="9427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F1155A-FA14-7812-6D84-9706CB22ADC1}"/>
              </a:ext>
            </a:extLst>
          </p:cNvPr>
          <p:cNvCxnSpPr>
            <a:cxnSpLocks/>
          </p:cNvCxnSpPr>
          <p:nvPr/>
        </p:nvCxnSpPr>
        <p:spPr>
          <a:xfrm>
            <a:off x="968089" y="1407726"/>
            <a:ext cx="4356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71CD46-BB1E-C046-C60C-86093999691E}"/>
              </a:ext>
            </a:extLst>
          </p:cNvPr>
          <p:cNvCxnSpPr>
            <a:cxnSpLocks/>
          </p:cNvCxnSpPr>
          <p:nvPr/>
        </p:nvCxnSpPr>
        <p:spPr>
          <a:xfrm>
            <a:off x="964914" y="1369486"/>
            <a:ext cx="435691" cy="0"/>
          </a:xfrm>
          <a:prstGeom prst="line">
            <a:avLst/>
          </a:prstGeom>
          <a:ln w="381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/>
              <p:nvPr/>
            </p:nvSpPr>
            <p:spPr>
              <a:xfrm>
                <a:off x="2460758" y="1096175"/>
                <a:ext cx="51456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sPre>
                      <m:r>
                        <a:rPr lang="da-DK" sz="11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58" y="1096175"/>
                <a:ext cx="514564" cy="169277"/>
              </a:xfrm>
              <a:prstGeom prst="rect">
                <a:avLst/>
              </a:prstGeom>
              <a:blipFill>
                <a:blip r:embed="rId15"/>
                <a:stretch>
                  <a:fillRect t="-7143" r="-4762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9295BF-57D0-0193-DA81-E7C185C74D47}"/>
              </a:ext>
            </a:extLst>
          </p:cNvPr>
          <p:cNvCxnSpPr>
            <a:cxnSpLocks/>
          </p:cNvCxnSpPr>
          <p:nvPr/>
        </p:nvCxnSpPr>
        <p:spPr>
          <a:xfrm>
            <a:off x="1182755" y="1120030"/>
            <a:ext cx="0" cy="201303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8EFC2D-C423-F4BC-3807-79D30923AF70}"/>
              </a:ext>
            </a:extLst>
          </p:cNvPr>
          <p:cNvCxnSpPr>
            <a:cxnSpLocks/>
          </p:cNvCxnSpPr>
          <p:nvPr/>
        </p:nvCxnSpPr>
        <p:spPr>
          <a:xfrm flipV="1">
            <a:off x="702324" y="489866"/>
            <a:ext cx="0" cy="9427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7A7F0E-70A0-2EA8-F8D2-171859E57B09}"/>
                  </a:ext>
                </a:extLst>
              </p:cNvPr>
              <p:cNvSpPr txBox="1"/>
              <p:nvPr/>
            </p:nvSpPr>
            <p:spPr>
              <a:xfrm>
                <a:off x="288708" y="1415737"/>
                <a:ext cx="6655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171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7A7F0E-70A0-2EA8-F8D2-171859E5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8" y="1415737"/>
                <a:ext cx="665567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1E579B-ED7C-9D5F-68EB-B5BAF445F310}"/>
              </a:ext>
            </a:extLst>
          </p:cNvPr>
          <p:cNvCxnSpPr>
            <a:cxnSpLocks/>
          </p:cNvCxnSpPr>
          <p:nvPr/>
        </p:nvCxnSpPr>
        <p:spPr>
          <a:xfrm flipV="1">
            <a:off x="965258" y="1350436"/>
            <a:ext cx="0" cy="79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A3ECE4-67C4-0C72-5964-D407052AD3D9}"/>
              </a:ext>
            </a:extLst>
          </p:cNvPr>
          <p:cNvCxnSpPr>
            <a:cxnSpLocks/>
          </p:cNvCxnSpPr>
          <p:nvPr/>
        </p:nvCxnSpPr>
        <p:spPr>
          <a:xfrm flipV="1">
            <a:off x="1400233" y="1350436"/>
            <a:ext cx="0" cy="79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3478F-CF48-625E-8395-EFF909BE617E}"/>
                  </a:ext>
                </a:extLst>
              </p:cNvPr>
              <p:cNvSpPr txBox="1"/>
              <p:nvPr/>
            </p:nvSpPr>
            <p:spPr>
              <a:xfrm>
                <a:off x="1164727" y="1415737"/>
                <a:ext cx="4012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3478F-CF48-625E-8395-EFF909BE6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27" y="1415737"/>
                <a:ext cx="401274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791B0A-E749-43B7-19AF-0A6881E44945}"/>
                  </a:ext>
                </a:extLst>
              </p:cNvPr>
              <p:cNvSpPr txBox="1"/>
              <p:nvPr/>
            </p:nvSpPr>
            <p:spPr>
              <a:xfrm>
                <a:off x="3199127" y="1415737"/>
                <a:ext cx="4812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da-DK" sz="11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791B0A-E749-43B7-19AF-0A6881E44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27" y="1415737"/>
                <a:ext cx="48122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050EE1-6990-6D26-CCD2-FF1553818D32}"/>
              </a:ext>
            </a:extLst>
          </p:cNvPr>
          <p:cNvCxnSpPr>
            <a:cxnSpLocks/>
          </p:cNvCxnSpPr>
          <p:nvPr/>
        </p:nvCxnSpPr>
        <p:spPr>
          <a:xfrm flipV="1">
            <a:off x="3409989" y="498475"/>
            <a:ext cx="0" cy="93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78E95-F7DC-F6A0-A2F0-DC61CAD400F4}"/>
                  </a:ext>
                </a:extLst>
              </p:cNvPr>
              <p:cNvSpPr txBox="1"/>
              <p:nvPr/>
            </p:nvSpPr>
            <p:spPr>
              <a:xfrm>
                <a:off x="3005991" y="186223"/>
                <a:ext cx="770788" cy="305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𝑪𝒂𝒕𝒉𝒐𝒅𝒆</m:t>
                          </m:r>
                        </m:sub>
                        <m:sup>
                          <m: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𝑶𝒑𝒕𝒊𝒎𝒂𝒍</m:t>
                          </m:r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78E95-F7DC-F6A0-A2F0-DC61CAD40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91" y="186223"/>
                <a:ext cx="770788" cy="3059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23DE69-5AF5-53D1-7EE0-C27E9F298EA3}"/>
              </a:ext>
            </a:extLst>
          </p:cNvPr>
          <p:cNvCxnSpPr>
            <a:cxnSpLocks/>
          </p:cNvCxnSpPr>
          <p:nvPr/>
        </p:nvCxnSpPr>
        <p:spPr>
          <a:xfrm flipV="1">
            <a:off x="3462010" y="560744"/>
            <a:ext cx="525000" cy="3812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50345-27BE-AF2C-0071-7755E10B06E8}"/>
                  </a:ext>
                </a:extLst>
              </p:cNvPr>
              <p:cNvSpPr txBox="1"/>
              <p:nvPr/>
            </p:nvSpPr>
            <p:spPr>
              <a:xfrm>
                <a:off x="3424808" y="537879"/>
                <a:ext cx="542253" cy="259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𝑪𝒂𝒕𝒉𝒐𝒅𝒆</m:t>
                          </m:r>
                        </m:sub>
                        <m:sup>
                          <m: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𝑶𝑷</m:t>
                          </m:r>
                        </m:sup>
                      </m:sSubSup>
                    </m:oMath>
                  </m:oMathPara>
                </a14:m>
                <a:endParaRPr lang="da-DK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50345-27BE-AF2C-0071-7755E10B0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08" y="537879"/>
                <a:ext cx="542253" cy="259943"/>
              </a:xfrm>
              <a:prstGeom prst="rect">
                <a:avLst/>
              </a:prstGeom>
              <a:blipFill>
                <a:blip r:embed="rId20"/>
                <a:stretch>
                  <a:fillRect r="-11364" b="-47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AFFCD5-9C44-EBD3-27D9-81B7FB7EE290}"/>
              </a:ext>
            </a:extLst>
          </p:cNvPr>
          <p:cNvCxnSpPr>
            <a:cxnSpLocks/>
          </p:cNvCxnSpPr>
          <p:nvPr/>
        </p:nvCxnSpPr>
        <p:spPr>
          <a:xfrm flipV="1">
            <a:off x="1373869" y="489866"/>
            <a:ext cx="0" cy="9392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10160</TotalTime>
  <Words>123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92</cp:revision>
  <dcterms:created xsi:type="dcterms:W3CDTF">2023-08-30T16:28:59Z</dcterms:created>
  <dcterms:modified xsi:type="dcterms:W3CDTF">2023-11-21T23:48:02Z</dcterms:modified>
</cp:coreProperties>
</file>