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5945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7300"/>
    <a:srgbClr val="1B981B"/>
    <a:srgbClr val="056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09"/>
    <p:restoredTop sz="81761"/>
  </p:normalViewPr>
  <p:slideViewPr>
    <p:cSldViewPr snapToGrid="0">
      <p:cViewPr>
        <p:scale>
          <a:sx n="180" d="100"/>
          <a:sy n="180" d="100"/>
        </p:scale>
        <p:origin x="1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C947-2A07-8441-81D9-42FB9F55DB14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195F1-9535-FF4E-BE23-C3E65FA944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44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1pPr>
    <a:lvl2pPr marL="27641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2pPr>
    <a:lvl3pPr marL="55282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3pPr>
    <a:lvl4pPr marL="829241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4pPr>
    <a:lvl5pPr marL="110565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5pPr>
    <a:lvl6pPr marL="1382066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6pPr>
    <a:lvl7pPr marL="1658479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7pPr>
    <a:lvl8pPr marL="1934893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8pPr>
    <a:lvl9pPr marL="2211307" algn="l" defTabSz="552826" rtl="0" eaLnBrk="1" latinLnBrk="0" hangingPunct="1">
      <a:defRPr sz="7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Top:</a:t>
            </a:r>
          </a:p>
          <a:p>
            <a:pPr marL="0" marR="0" lvl="0" indent="0" algn="l" defTabSz="552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U vs RHE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reaction to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da-DK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lang="da-D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  <a:p>
            <a:r>
              <a:rPr lang="da-DK" dirty="0" err="1"/>
              <a:t>Mid</a:t>
            </a:r>
            <a:r>
              <a:rPr lang="da-DK" dirty="0"/>
              <a:t>: </a:t>
            </a:r>
          </a:p>
          <a:p>
            <a:r>
              <a:rPr lang="da-DK" dirty="0"/>
              <a:t>Too low binding energy, resulting in </a:t>
            </a:r>
            <a:r>
              <a:rPr lang="da-DK" dirty="0" err="1"/>
              <a:t>either</a:t>
            </a:r>
            <a:r>
              <a:rPr lang="da-DK" dirty="0"/>
              <a:t> a </a:t>
            </a:r>
            <a:r>
              <a:rPr lang="da-DK" dirty="0" err="1"/>
              <a:t>too</a:t>
            </a:r>
            <a:r>
              <a:rPr lang="da-DK" dirty="0"/>
              <a:t> small U or the energy has to </a:t>
            </a:r>
            <a:r>
              <a:rPr lang="da-DK" dirty="0" err="1"/>
              <a:t>increase</a:t>
            </a:r>
            <a:r>
              <a:rPr lang="da-DK" dirty="0"/>
              <a:t> from COOH to CO2, </a:t>
            </a:r>
            <a:r>
              <a:rPr lang="da-DK" dirty="0" err="1"/>
              <a:t>making</a:t>
            </a:r>
            <a:r>
              <a:rPr lang="da-DK" dirty="0"/>
              <a:t> it not go forwards.</a:t>
            </a:r>
          </a:p>
          <a:p>
            <a:endParaRPr lang="da-DK" dirty="0"/>
          </a:p>
          <a:p>
            <a:r>
              <a:rPr lang="da-DK" dirty="0" err="1"/>
              <a:t>Bot</a:t>
            </a:r>
            <a:r>
              <a:rPr lang="da-DK" dirty="0"/>
              <a:t>:</a:t>
            </a:r>
          </a:p>
          <a:p>
            <a:r>
              <a:rPr lang="da-DK" dirty="0"/>
              <a:t>Too high binding energy, resulting in the U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 small </a:t>
            </a:r>
            <a:r>
              <a:rPr lang="da-DK" dirty="0" err="1"/>
              <a:t>again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Det laveste potentiale, hvor det går ned ad bakke</a:t>
            </a:r>
          </a:p>
          <a:p>
            <a:endParaRPr lang="da-DK" dirty="0"/>
          </a:p>
          <a:p>
            <a:r>
              <a:rPr lang="da-DK" dirty="0"/>
              <a:t>Figurtekst:</a:t>
            </a:r>
          </a:p>
          <a:p>
            <a:endParaRPr lang="da-DK" dirty="0"/>
          </a:p>
          <a:p>
            <a:r>
              <a:rPr lang="da-DK" dirty="0"/>
              <a:t>Bold streger er Gibbs </a:t>
            </a:r>
            <a:r>
              <a:rPr lang="da-DK" dirty="0" err="1"/>
              <a:t>Free</a:t>
            </a:r>
            <a:r>
              <a:rPr lang="da-DK" dirty="0"/>
              <a:t> Energies før potentialet er lagt til med CHE</a:t>
            </a:r>
          </a:p>
          <a:p>
            <a:r>
              <a:rPr lang="da-DK" dirty="0" err="1"/>
              <a:t>Dashed</a:t>
            </a:r>
            <a:r>
              <a:rPr lang="da-DK" dirty="0"/>
              <a:t> er inklusivt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195F1-9535-FF4E-BE23-C3E65FA94494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5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296173"/>
            <a:ext cx="4895533" cy="275734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159854"/>
            <a:ext cx="4319588" cy="1912175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47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543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21669"/>
            <a:ext cx="1241881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21669"/>
            <a:ext cx="365365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561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974512"/>
            <a:ext cx="4967526" cy="3294515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300194"/>
            <a:ext cx="4967526" cy="173250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3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108344"/>
            <a:ext cx="244776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186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21671"/>
            <a:ext cx="4967526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941510"/>
            <a:ext cx="2436517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893014"/>
            <a:ext cx="243651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941510"/>
            <a:ext cx="2448516" cy="95150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893014"/>
            <a:ext cx="244851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2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40341"/>
            <a:ext cx="2915722" cy="5628360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25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28002"/>
            <a:ext cx="1857573" cy="1848009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40341"/>
            <a:ext cx="2915722" cy="5628360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376011"/>
            <a:ext cx="1857573" cy="4401855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7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21671"/>
            <a:ext cx="496752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108344"/>
            <a:ext cx="496752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0B99-BD43-494D-ACCA-0701BF01488C}" type="datetimeFigureOut">
              <a:rPr lang="da-DK" smtClean="0"/>
              <a:t>20.10.2023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340703"/>
            <a:ext cx="194381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340703"/>
            <a:ext cx="129587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DE66-5AC1-BB43-86C0-A7E079E06F0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390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0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212A40-2070-4AA8-3610-17F8AFC0FFBC}"/>
              </a:ext>
            </a:extLst>
          </p:cNvPr>
          <p:cNvSpPr/>
          <p:nvPr/>
        </p:nvSpPr>
        <p:spPr>
          <a:xfrm>
            <a:off x="715921" y="301427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/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92B231-6203-CBE5-3092-8606A51F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1176631"/>
                <a:ext cx="505395" cy="169277"/>
              </a:xfrm>
              <a:prstGeom prst="rect">
                <a:avLst/>
              </a:prstGeom>
              <a:blipFill>
                <a:blip r:embed="rId3"/>
                <a:stretch>
                  <a:fillRect r="-42857" b="-731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/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6E1CDE-7A90-21C6-14CB-4F8A938D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2274772"/>
                <a:ext cx="517065" cy="169277"/>
              </a:xfrm>
              <a:prstGeom prst="rect">
                <a:avLst/>
              </a:prstGeom>
              <a:blipFill>
                <a:blip r:embed="rId4"/>
                <a:stretch>
                  <a:fillRect l="-4762" r="-4762" b="-714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/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𝐶𝑂𝑂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BF03-CA64-35BD-EE7F-F9FC02417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2274772"/>
                <a:ext cx="1260951" cy="169277"/>
              </a:xfrm>
              <a:prstGeom prst="rect">
                <a:avLst/>
              </a:prstGeom>
              <a:blipFill>
                <a:blip r:embed="rId5"/>
                <a:stretch>
                  <a:fillRect l="-3000" r="-4000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/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8F6F1-40F0-D3E5-BBF6-04E5A1DC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2274772"/>
                <a:ext cx="1159676" cy="169277"/>
              </a:xfrm>
              <a:prstGeom prst="rect">
                <a:avLst/>
              </a:prstGeom>
              <a:blipFill>
                <a:blip r:embed="rId6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25172D-E3F1-0C3E-CF95-CB54F25520E8}"/>
              </a:ext>
            </a:extLst>
          </p:cNvPr>
          <p:cNvCxnSpPr>
            <a:cxnSpLocks/>
          </p:cNvCxnSpPr>
          <p:nvPr/>
        </p:nvCxnSpPr>
        <p:spPr>
          <a:xfrm flipV="1">
            <a:off x="1289883" y="211520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0E1421-0820-6C09-B618-9DA0C0B2A4AC}"/>
              </a:ext>
            </a:extLst>
          </p:cNvPr>
          <p:cNvCxnSpPr>
            <a:cxnSpLocks/>
          </p:cNvCxnSpPr>
          <p:nvPr/>
        </p:nvCxnSpPr>
        <p:spPr>
          <a:xfrm flipV="1">
            <a:off x="2882896" y="211166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7A7D21-6A84-7FE7-B25A-1D0756BF3400}"/>
              </a:ext>
            </a:extLst>
          </p:cNvPr>
          <p:cNvCxnSpPr>
            <a:cxnSpLocks/>
          </p:cNvCxnSpPr>
          <p:nvPr/>
        </p:nvCxnSpPr>
        <p:spPr>
          <a:xfrm flipV="1">
            <a:off x="4475908" y="211520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246FC6-93B6-2645-EA35-6BBDECB9FACE}"/>
              </a:ext>
            </a:extLst>
          </p:cNvPr>
          <p:cNvCxnSpPr>
            <a:cxnSpLocks/>
          </p:cNvCxnSpPr>
          <p:nvPr/>
        </p:nvCxnSpPr>
        <p:spPr>
          <a:xfrm>
            <a:off x="978189" y="596734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FA066C-2E0A-6A76-CC5D-04E039EA33F3}"/>
              </a:ext>
            </a:extLst>
          </p:cNvPr>
          <p:cNvCxnSpPr>
            <a:cxnSpLocks/>
          </p:cNvCxnSpPr>
          <p:nvPr/>
        </p:nvCxnSpPr>
        <p:spPr>
          <a:xfrm>
            <a:off x="2571202" y="1296710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0BED21-2005-2F97-4F0D-C895A2375B13}"/>
              </a:ext>
            </a:extLst>
          </p:cNvPr>
          <p:cNvCxnSpPr>
            <a:cxnSpLocks/>
          </p:cNvCxnSpPr>
          <p:nvPr/>
        </p:nvCxnSpPr>
        <p:spPr>
          <a:xfrm>
            <a:off x="4139204" y="1968328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EC40C-DA84-5030-0BD5-0E3DC931590D}"/>
              </a:ext>
            </a:extLst>
          </p:cNvPr>
          <p:cNvCxnSpPr>
            <a:cxnSpLocks/>
          </p:cNvCxnSpPr>
          <p:nvPr/>
        </p:nvCxnSpPr>
        <p:spPr>
          <a:xfrm>
            <a:off x="2571200" y="5982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763C6B-55BC-F83C-669B-916A89EF403A}"/>
              </a:ext>
            </a:extLst>
          </p:cNvPr>
          <p:cNvCxnSpPr>
            <a:cxnSpLocks/>
          </p:cNvCxnSpPr>
          <p:nvPr/>
        </p:nvCxnSpPr>
        <p:spPr>
          <a:xfrm>
            <a:off x="4139204" y="598294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097094-392D-7B84-76F7-EBC6392A53C5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53781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56D606-47CE-1DF9-9DE2-244D65A9A2A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1253757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36D97A-5A45-8D43-BA98-1618178A814E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19253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/>
              <p:nvPr/>
            </p:nvSpPr>
            <p:spPr>
              <a:xfrm rot="16200000">
                <a:off x="556256" y="512096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3DBEE5-2C70-37E4-5BA4-46C35DDE5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512096"/>
                <a:ext cx="113814" cy="169277"/>
              </a:xfrm>
              <a:prstGeom prst="rect">
                <a:avLst/>
              </a:prstGeom>
              <a:blipFill>
                <a:blip r:embed="rId7"/>
                <a:stretch>
                  <a:fillRect t="-20000" r="-14286" b="-2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EE9B651A-82AE-9066-359D-06DA7A26C7EB}"/>
              </a:ext>
            </a:extLst>
          </p:cNvPr>
          <p:cNvSpPr/>
          <p:nvPr/>
        </p:nvSpPr>
        <p:spPr>
          <a:xfrm>
            <a:off x="715921" y="2973244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/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B9617B-F2F4-F57B-14D4-F8123C52D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4932630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/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89058C-3DEE-4538-DD31-FEE029A2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4960547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33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/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12582A-3FF0-D4B8-0EF3-07CB4B18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4960547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2666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7E8D41-444F-8D9A-55C0-A5D137A0B304}"/>
              </a:ext>
            </a:extLst>
          </p:cNvPr>
          <p:cNvCxnSpPr>
            <a:cxnSpLocks/>
          </p:cNvCxnSpPr>
          <p:nvPr/>
        </p:nvCxnSpPr>
        <p:spPr>
          <a:xfrm flipV="1">
            <a:off x="1289883" y="478702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624B9F-98EB-86EC-0635-DE572621A510}"/>
              </a:ext>
            </a:extLst>
          </p:cNvPr>
          <p:cNvCxnSpPr>
            <a:cxnSpLocks/>
          </p:cNvCxnSpPr>
          <p:nvPr/>
        </p:nvCxnSpPr>
        <p:spPr>
          <a:xfrm flipV="1">
            <a:off x="2882896" y="478347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CD7EB5-39E8-DD77-4CAB-25E6E6CD0054}"/>
              </a:ext>
            </a:extLst>
          </p:cNvPr>
          <p:cNvCxnSpPr>
            <a:cxnSpLocks/>
          </p:cNvCxnSpPr>
          <p:nvPr/>
        </p:nvCxnSpPr>
        <p:spPr>
          <a:xfrm flipV="1">
            <a:off x="4475908" y="4787023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CF18A8-8C56-01C9-6A60-C1C0FAEF8645}"/>
              </a:ext>
            </a:extLst>
          </p:cNvPr>
          <p:cNvCxnSpPr>
            <a:cxnSpLocks/>
          </p:cNvCxnSpPr>
          <p:nvPr/>
        </p:nvCxnSpPr>
        <p:spPr>
          <a:xfrm>
            <a:off x="978189" y="3268551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A943F9-221F-F32B-BE08-134EF81F975B}"/>
              </a:ext>
            </a:extLst>
          </p:cNvPr>
          <p:cNvCxnSpPr>
            <a:cxnSpLocks/>
          </p:cNvCxnSpPr>
          <p:nvPr/>
        </p:nvCxnSpPr>
        <p:spPr>
          <a:xfrm>
            <a:off x="2571202" y="4347747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F7F61A-2646-940F-0B2E-B2906E658E1F}"/>
              </a:ext>
            </a:extLst>
          </p:cNvPr>
          <p:cNvCxnSpPr>
            <a:cxnSpLocks/>
          </p:cNvCxnSpPr>
          <p:nvPr/>
        </p:nvCxnSpPr>
        <p:spPr>
          <a:xfrm>
            <a:off x="4139204" y="4640145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817E2A-2466-FE34-9AAC-B41DC2C01707}"/>
              </a:ext>
            </a:extLst>
          </p:cNvPr>
          <p:cNvCxnSpPr>
            <a:cxnSpLocks/>
          </p:cNvCxnSpPr>
          <p:nvPr/>
        </p:nvCxnSpPr>
        <p:spPr>
          <a:xfrm>
            <a:off x="2571200" y="4039195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F2AD4-FDA9-8F15-9200-3F74297672A0}"/>
              </a:ext>
            </a:extLst>
          </p:cNvPr>
          <p:cNvCxnSpPr>
            <a:cxnSpLocks/>
          </p:cNvCxnSpPr>
          <p:nvPr/>
        </p:nvCxnSpPr>
        <p:spPr>
          <a:xfrm>
            <a:off x="4139204" y="4039195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0155DFD-8B16-AF8A-4820-C64F59E04BB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3225598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C81455-AA0A-2EE5-5B28-D4C843BC87F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4304794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769DB4-DD9B-9E20-0408-6FECCD8566BB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4597192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/>
              <p:nvPr/>
            </p:nvSpPr>
            <p:spPr>
              <a:xfrm rot="16200000">
                <a:off x="556256" y="3183912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82550E-8516-7638-0D68-EC7419A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3183912"/>
                <a:ext cx="113814" cy="169277"/>
              </a:xfrm>
              <a:prstGeom prst="rect">
                <a:avLst/>
              </a:prstGeom>
              <a:blipFill>
                <a:blip r:embed="rId11"/>
                <a:stretch>
                  <a:fillRect t="-18182" r="-14286"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C5F2843-3436-C058-1B84-442EEE2A4C9F}"/>
              </a:ext>
            </a:extLst>
          </p:cNvPr>
          <p:cNvCxnSpPr>
            <a:cxnSpLocks/>
          </p:cNvCxnSpPr>
          <p:nvPr/>
        </p:nvCxnSpPr>
        <p:spPr>
          <a:xfrm flipV="1">
            <a:off x="2873648" y="617998"/>
            <a:ext cx="0" cy="643272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1FEDE79-F786-462A-CC5A-F780ADD3A6E4}"/>
              </a:ext>
            </a:extLst>
          </p:cNvPr>
          <p:cNvCxnSpPr>
            <a:cxnSpLocks/>
          </p:cNvCxnSpPr>
          <p:nvPr/>
        </p:nvCxnSpPr>
        <p:spPr>
          <a:xfrm flipV="1">
            <a:off x="4471479" y="625086"/>
            <a:ext cx="0" cy="131807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/>
              <p:nvPr/>
            </p:nvSpPr>
            <p:spPr>
              <a:xfrm>
                <a:off x="2913193" y="878230"/>
                <a:ext cx="562782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C31CAC2-FE77-737D-254B-CCCACAE6E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93" y="878230"/>
                <a:ext cx="562782" cy="207877"/>
              </a:xfrm>
              <a:prstGeom prst="rect">
                <a:avLst/>
              </a:prstGeom>
              <a:blipFill>
                <a:blip r:embed="rId12"/>
                <a:stretch>
                  <a:fillRect l="-4444" t="-5882" r="-4444" b="-17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/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da-DK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0717180-D197-B1AF-3C4F-DF6A41F2C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08" y="1170214"/>
                <a:ext cx="641329" cy="207877"/>
              </a:xfrm>
              <a:prstGeom prst="rect">
                <a:avLst/>
              </a:prstGeom>
              <a:blipFill>
                <a:blip r:embed="rId13"/>
                <a:stretch>
                  <a:fillRect l="-3846" t="-5882" r="-1923" b="-1764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08D951-FED3-FFE6-F4A5-7EBB1B720E85}"/>
              </a:ext>
            </a:extLst>
          </p:cNvPr>
          <p:cNvCxnSpPr>
            <a:cxnSpLocks/>
          </p:cNvCxnSpPr>
          <p:nvPr/>
        </p:nvCxnSpPr>
        <p:spPr>
          <a:xfrm flipV="1">
            <a:off x="2868399" y="4053371"/>
            <a:ext cx="0" cy="273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/>
              <p:nvPr/>
            </p:nvSpPr>
            <p:spPr>
              <a:xfrm>
                <a:off x="2898328" y="4115715"/>
                <a:ext cx="4453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03BC0D8-1ADC-0764-E07F-54FBED0B5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28" y="4115715"/>
                <a:ext cx="445378" cy="169277"/>
              </a:xfrm>
              <a:prstGeom prst="rect">
                <a:avLst/>
              </a:prstGeom>
              <a:blipFill>
                <a:blip r:embed="rId14"/>
                <a:stretch>
                  <a:fillRect l="-5556" r="-2778" b="-2142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2B055C-A839-707C-2516-63B6BA01CF97}"/>
              </a:ext>
            </a:extLst>
          </p:cNvPr>
          <p:cNvCxnSpPr>
            <a:cxnSpLocks/>
          </p:cNvCxnSpPr>
          <p:nvPr/>
        </p:nvCxnSpPr>
        <p:spPr>
          <a:xfrm flipV="1">
            <a:off x="4472607" y="4068192"/>
            <a:ext cx="0" cy="536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/>
              <p:nvPr/>
            </p:nvSpPr>
            <p:spPr>
              <a:xfrm>
                <a:off x="4495717" y="4266446"/>
                <a:ext cx="5543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CED8E2-9DDC-0947-FF7B-80771BE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17" y="4266446"/>
                <a:ext cx="554383" cy="169277"/>
              </a:xfrm>
              <a:prstGeom prst="rect">
                <a:avLst/>
              </a:prstGeom>
              <a:blipFill>
                <a:blip r:embed="rId15"/>
                <a:stretch>
                  <a:fillRect l="-4444" t="-7143" r="-2222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62A4D6-AFC3-7896-1838-72183A380279}"/>
              </a:ext>
            </a:extLst>
          </p:cNvPr>
          <p:cNvCxnSpPr>
            <a:cxnSpLocks/>
          </p:cNvCxnSpPr>
          <p:nvPr/>
        </p:nvCxnSpPr>
        <p:spPr>
          <a:xfrm>
            <a:off x="4139203" y="3261462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11CECD9-F1DF-9DAE-E522-2CDBB900C3D4}"/>
              </a:ext>
            </a:extLst>
          </p:cNvPr>
          <p:cNvSpPr/>
          <p:nvPr/>
        </p:nvSpPr>
        <p:spPr>
          <a:xfrm>
            <a:off x="715921" y="5551421"/>
            <a:ext cx="4359349" cy="189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/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𝐻𝐶𝑂𝑂𝐻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CADDC3B-F9D5-8430-7FCD-A1112230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98" y="7510807"/>
                <a:ext cx="517065" cy="169277"/>
              </a:xfrm>
              <a:prstGeom prst="rect">
                <a:avLst/>
              </a:prstGeom>
              <a:blipFill>
                <a:blip r:embed="rId8"/>
                <a:stretch>
                  <a:fillRect l="-4762" r="-4762" b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/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𝐶𝑂𝑂𝐻</m:t>
                          </m:r>
                        </m:e>
                      </m:sPre>
                      <m:r>
                        <a:rPr lang="da-DK" sz="1100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3E9CA8-9CFF-7C94-76BB-FD64B7F92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51" y="7538724"/>
                <a:ext cx="1260951" cy="169277"/>
              </a:xfrm>
              <a:prstGeom prst="rect">
                <a:avLst/>
              </a:prstGeom>
              <a:blipFill>
                <a:blip r:embed="rId9"/>
                <a:stretch>
                  <a:fillRect l="-1000" r="-4000" b="-428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/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1100" i="1">
                          <a:latin typeface="Cambria Math" panose="02040503050406030204" pitchFamily="18" charset="0"/>
                        </a:rPr>
                        <m:t>+2(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da-DK" sz="1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23DC7EC-5E14-29A6-5407-7E783AE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329" y="7538724"/>
                <a:ext cx="1159676" cy="169277"/>
              </a:xfrm>
              <a:prstGeom prst="rect">
                <a:avLst/>
              </a:prstGeom>
              <a:blipFill>
                <a:blip r:embed="rId10"/>
                <a:stretch>
                  <a:fillRect l="-2174" r="-4348" b="-3571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FF01A6-6419-C176-F6AE-1AC146D0CCEC}"/>
              </a:ext>
            </a:extLst>
          </p:cNvPr>
          <p:cNvCxnSpPr>
            <a:cxnSpLocks/>
          </p:cNvCxnSpPr>
          <p:nvPr/>
        </p:nvCxnSpPr>
        <p:spPr>
          <a:xfrm flipV="1">
            <a:off x="1289883" y="736519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9A36B74-1940-0603-FD0D-620894F8ABC4}"/>
              </a:ext>
            </a:extLst>
          </p:cNvPr>
          <p:cNvCxnSpPr>
            <a:cxnSpLocks/>
          </p:cNvCxnSpPr>
          <p:nvPr/>
        </p:nvCxnSpPr>
        <p:spPr>
          <a:xfrm flipV="1">
            <a:off x="2882896" y="7361656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741BEB-03A4-F02F-C6E1-1AC458A61C0B}"/>
              </a:ext>
            </a:extLst>
          </p:cNvPr>
          <p:cNvCxnSpPr>
            <a:cxnSpLocks/>
          </p:cNvCxnSpPr>
          <p:nvPr/>
        </p:nvCxnSpPr>
        <p:spPr>
          <a:xfrm flipV="1">
            <a:off x="4475908" y="7365200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E2EC8B-705C-8343-C079-595D08A7BBC5}"/>
              </a:ext>
            </a:extLst>
          </p:cNvPr>
          <p:cNvCxnSpPr>
            <a:cxnSpLocks/>
          </p:cNvCxnSpPr>
          <p:nvPr/>
        </p:nvCxnSpPr>
        <p:spPr>
          <a:xfrm>
            <a:off x="978189" y="5846728"/>
            <a:ext cx="623389" cy="0"/>
          </a:xfrm>
          <a:prstGeom prst="line">
            <a:avLst/>
          </a:prstGeom>
          <a:ln w="12700">
            <a:solidFill>
              <a:srgbClr val="056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8F0E82-C9B0-E92D-E57B-787C2B61905D}"/>
              </a:ext>
            </a:extLst>
          </p:cNvPr>
          <p:cNvCxnSpPr>
            <a:cxnSpLocks/>
          </p:cNvCxnSpPr>
          <p:nvPr/>
        </p:nvCxnSpPr>
        <p:spPr>
          <a:xfrm>
            <a:off x="2571202" y="6217098"/>
            <a:ext cx="623389" cy="0"/>
          </a:xfrm>
          <a:prstGeom prst="line">
            <a:avLst/>
          </a:prstGeom>
          <a:ln w="12700">
            <a:solidFill>
              <a:srgbClr val="FF7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64206-A56E-8696-73C8-415BBB75861C}"/>
              </a:ext>
            </a:extLst>
          </p:cNvPr>
          <p:cNvCxnSpPr>
            <a:cxnSpLocks/>
          </p:cNvCxnSpPr>
          <p:nvPr/>
        </p:nvCxnSpPr>
        <p:spPr>
          <a:xfrm>
            <a:off x="4139204" y="7218322"/>
            <a:ext cx="623389" cy="0"/>
          </a:xfrm>
          <a:prstGeom prst="line">
            <a:avLst/>
          </a:prstGeom>
          <a:ln w="12700">
            <a:solidFill>
              <a:srgbClr val="1B9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82FF8E-DEC1-F088-033B-B01B2240969B}"/>
              </a:ext>
            </a:extLst>
          </p:cNvPr>
          <p:cNvCxnSpPr>
            <a:cxnSpLocks/>
          </p:cNvCxnSpPr>
          <p:nvPr/>
        </p:nvCxnSpPr>
        <p:spPr>
          <a:xfrm rot="5400000" flipV="1">
            <a:off x="756496" y="580377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D1A787-8B71-26CB-075D-0B57713849C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1177" y="6174145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0E0008-F093-04B4-AF66-7EF48FF6CA2C}"/>
              </a:ext>
            </a:extLst>
          </p:cNvPr>
          <p:cNvCxnSpPr>
            <a:cxnSpLocks/>
          </p:cNvCxnSpPr>
          <p:nvPr/>
        </p:nvCxnSpPr>
        <p:spPr>
          <a:xfrm rot="5400000" flipV="1">
            <a:off x="761815" y="7175369"/>
            <a:ext cx="0" cy="8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/>
              <p:nvPr/>
            </p:nvSpPr>
            <p:spPr>
              <a:xfrm rot="16200000">
                <a:off x="556256" y="5758383"/>
                <a:ext cx="1138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B18EB58-5C77-70F1-710C-210A5FB6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6256" y="5758383"/>
                <a:ext cx="113814" cy="169277"/>
              </a:xfrm>
              <a:prstGeom prst="rect">
                <a:avLst/>
              </a:prstGeom>
              <a:blipFill>
                <a:blip r:embed="rId16"/>
                <a:stretch>
                  <a:fillRect t="-20000" r="-14286" b="-3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8ED5B4-40B0-4864-CCB8-7CF2DB86376C}"/>
              </a:ext>
            </a:extLst>
          </p:cNvPr>
          <p:cNvCxnSpPr>
            <a:cxnSpLocks/>
          </p:cNvCxnSpPr>
          <p:nvPr/>
        </p:nvCxnSpPr>
        <p:spPr>
          <a:xfrm flipV="1">
            <a:off x="2868399" y="5874662"/>
            <a:ext cx="0" cy="3096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/>
              <p:nvPr/>
            </p:nvSpPr>
            <p:spPr>
              <a:xfrm>
                <a:off x="2929100" y="5963730"/>
                <a:ext cx="4453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0020BE3-6DEB-F5D0-9817-3DC98A8E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00" y="5963730"/>
                <a:ext cx="445378" cy="169277"/>
              </a:xfrm>
              <a:prstGeom prst="rect">
                <a:avLst/>
              </a:prstGeom>
              <a:blipFill>
                <a:blip r:embed="rId17"/>
                <a:stretch>
                  <a:fillRect l="-5556" r="-2778" b="-2857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423B7F-D05E-EF4B-7004-0AAB9CD8A127}"/>
              </a:ext>
            </a:extLst>
          </p:cNvPr>
          <p:cNvCxnSpPr>
            <a:cxnSpLocks/>
          </p:cNvCxnSpPr>
          <p:nvPr/>
        </p:nvCxnSpPr>
        <p:spPr>
          <a:xfrm flipH="1" flipV="1">
            <a:off x="4474185" y="6504176"/>
            <a:ext cx="70" cy="68040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/>
              <p:nvPr/>
            </p:nvSpPr>
            <p:spPr>
              <a:xfrm>
                <a:off x="4509228" y="6753885"/>
                <a:ext cx="55438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da-DK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1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𝐴𝑛𝑜𝑑𝑒</m:t>
                          </m:r>
                        </m:sub>
                      </m:sSub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8FF9E3-17A8-56B6-A4C0-FBBA82B4D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28" y="6753885"/>
                <a:ext cx="554383" cy="169277"/>
              </a:xfrm>
              <a:prstGeom prst="rect">
                <a:avLst/>
              </a:prstGeom>
              <a:blipFill>
                <a:blip r:embed="rId18"/>
                <a:stretch>
                  <a:fillRect l="-6818" r="-2273" b="-4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B8D5E8-8FF8-9168-C15D-2E640DF9312B}"/>
              </a:ext>
            </a:extLst>
          </p:cNvPr>
          <p:cNvCxnSpPr>
            <a:cxnSpLocks/>
          </p:cNvCxnSpPr>
          <p:nvPr/>
        </p:nvCxnSpPr>
        <p:spPr>
          <a:xfrm>
            <a:off x="2571199" y="5846729"/>
            <a:ext cx="623389" cy="0"/>
          </a:xfrm>
          <a:prstGeom prst="line">
            <a:avLst/>
          </a:prstGeom>
          <a:ln w="12700">
            <a:solidFill>
              <a:srgbClr val="FF7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900573-7769-95F2-77CD-E8A20B7AFA88}"/>
              </a:ext>
            </a:extLst>
          </p:cNvPr>
          <p:cNvCxnSpPr>
            <a:cxnSpLocks/>
          </p:cNvCxnSpPr>
          <p:nvPr/>
        </p:nvCxnSpPr>
        <p:spPr>
          <a:xfrm>
            <a:off x="4139203" y="6470507"/>
            <a:ext cx="623389" cy="0"/>
          </a:xfrm>
          <a:prstGeom prst="line">
            <a:avLst/>
          </a:prstGeom>
          <a:ln w="12700">
            <a:solidFill>
              <a:srgbClr val="1B981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F6AABA6-FAC2-3BC8-D3C2-DAF9AD6A7A50}"/>
              </a:ext>
            </a:extLst>
          </p:cNvPr>
          <p:cNvSpPr txBox="1"/>
          <p:nvPr/>
        </p:nvSpPr>
        <p:spPr>
          <a:xfrm>
            <a:off x="1863595" y="48244"/>
            <a:ext cx="2133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formate binding energy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2C76C1A-30BB-6E46-0CC4-FF5587BFC0D3}"/>
              </a:ext>
            </a:extLst>
          </p:cNvPr>
          <p:cNvCxnSpPr/>
          <p:nvPr/>
        </p:nvCxnSpPr>
        <p:spPr>
          <a:xfrm>
            <a:off x="4464391" y="5875083"/>
            <a:ext cx="0" cy="54803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332B36A-2F83-F954-6463-0D7597BFCDCD}"/>
              </a:ext>
            </a:extLst>
          </p:cNvPr>
          <p:cNvCxnSpPr>
            <a:cxnSpLocks/>
          </p:cNvCxnSpPr>
          <p:nvPr/>
        </p:nvCxnSpPr>
        <p:spPr>
          <a:xfrm>
            <a:off x="4139203" y="5846728"/>
            <a:ext cx="62338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ADA5ED1-CB1C-BD71-7022-0C840946E161}"/>
              </a:ext>
            </a:extLst>
          </p:cNvPr>
          <p:cNvSpPr txBox="1"/>
          <p:nvPr/>
        </p:nvSpPr>
        <p:spPr>
          <a:xfrm>
            <a:off x="1960941" y="2697674"/>
            <a:ext cx="2117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low formate binding energy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E35E3E-5AD7-10A1-0076-12875BF4EA4D}"/>
              </a:ext>
            </a:extLst>
          </p:cNvPr>
          <p:cNvSpPr txBox="1"/>
          <p:nvPr/>
        </p:nvSpPr>
        <p:spPr>
          <a:xfrm>
            <a:off x="1960940" y="529098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high formate binding energy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E96EC24-CC2B-71CA-195B-B55CF2F429CE}"/>
              </a:ext>
            </a:extLst>
          </p:cNvPr>
          <p:cNvCxnSpPr>
            <a:cxnSpLocks/>
          </p:cNvCxnSpPr>
          <p:nvPr/>
        </p:nvCxnSpPr>
        <p:spPr>
          <a:xfrm>
            <a:off x="4472607" y="3269602"/>
            <a:ext cx="0" cy="7452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/>
              <p:nvPr/>
            </p:nvSpPr>
            <p:spPr>
              <a:xfrm>
                <a:off x="4347089" y="3541019"/>
                <a:ext cx="810870" cy="27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3368C16-EF62-F3D8-66BF-4B560617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89" y="3541019"/>
                <a:ext cx="810870" cy="270459"/>
              </a:xfrm>
              <a:prstGeom prst="rect">
                <a:avLst/>
              </a:prstGeom>
              <a:blipFill>
                <a:blip r:embed="rId1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1AF0B4E1-EA87-CB98-0BA5-09776F53AB1E}"/>
              </a:ext>
            </a:extLst>
          </p:cNvPr>
          <p:cNvSpPr txBox="1"/>
          <p:nvPr/>
        </p:nvSpPr>
        <p:spPr>
          <a:xfrm>
            <a:off x="229373" y="1336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/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𝐿𝑜𝑤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E3AB3AB-ADDA-CD14-E2C5-AD5A6A57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2" y="4338315"/>
                <a:ext cx="723981" cy="298095"/>
              </a:xfrm>
              <a:prstGeom prst="rect">
                <a:avLst/>
              </a:prstGeom>
              <a:blipFill>
                <a:blip r:embed="rId2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/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𝐻𝑖𝑔h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38C5C83-A3FC-337F-4DE3-905A1305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59" y="6204187"/>
                <a:ext cx="723980" cy="325667"/>
              </a:xfrm>
              <a:prstGeom prst="rect">
                <a:avLst/>
              </a:prstGeom>
              <a:blipFill>
                <a:blip r:embed="rId2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/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1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da-DK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1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Pre>
                            <m:sPrePr>
                              <m:ctrlPr>
                                <a:rPr lang="da-DK" sz="110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da-DK" sz="1100" b="0" i="1" smtClean="0">
                                  <a:latin typeface="Cambria Math" panose="02040503050406030204" pitchFamily="18" charset="0"/>
                                </a:rPr>
                                <m:t>𝐶𝑂𝑂𝐻</m:t>
                              </m:r>
                            </m:e>
                          </m:sPre>
                        </m:sub>
                        <m:sup>
                          <m:r>
                            <a:rPr lang="da-DK" sz="1100" b="0" i="1" smtClean="0">
                              <a:latin typeface="Cambria Math" panose="02040503050406030204" pitchFamily="18" charset="0"/>
                            </a:rPr>
                            <m:t>𝑂𝑝𝑡𝑖𝑚𝑎𝑙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8DE17E-2B7D-CD63-CADF-F5A145EB2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58" y="1287368"/>
                <a:ext cx="824649" cy="324576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/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AF65E00-0A40-5648-2C55-D7A8FB4F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3778379"/>
                <a:ext cx="505395" cy="169277"/>
              </a:xfrm>
              <a:prstGeom prst="rect">
                <a:avLst/>
              </a:prstGeom>
              <a:blipFill>
                <a:blip r:embed="rId23"/>
                <a:stretch>
                  <a:fillRect r="-42857" b="-10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/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1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a-DK" sz="11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a-DK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100" b="0" i="1" smtClean="0">
                            <a:latin typeface="Cambria Math" panose="02040503050406030204" pitchFamily="18" charset="0"/>
                          </a:rPr>
                          <m:t>𝑒𝑉</m:t>
                        </m:r>
                      </m:e>
                    </m:d>
                  </m:oMath>
                </a14:m>
                <a:r>
                  <a:rPr lang="da-DK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8C630E8-9E81-48DF-CAB2-F3EFD5D5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3760" y="6423743"/>
                <a:ext cx="505395" cy="169277"/>
              </a:xfrm>
              <a:prstGeom prst="rect">
                <a:avLst/>
              </a:prstGeom>
              <a:blipFill>
                <a:blip r:embed="rId24"/>
                <a:stretch>
                  <a:fillRect r="-42857" b="-975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0CFB95F4-ACB4-5B9F-D391-952100F48C89}"/>
              </a:ext>
            </a:extLst>
          </p:cNvPr>
          <p:cNvSpPr txBox="1"/>
          <p:nvPr/>
        </p:nvSpPr>
        <p:spPr>
          <a:xfrm>
            <a:off x="197044" y="2834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A0B84A-F8EC-4B94-E89B-57CE9FF56656}"/>
              </a:ext>
            </a:extLst>
          </p:cNvPr>
          <p:cNvSpPr txBox="1"/>
          <p:nvPr/>
        </p:nvSpPr>
        <p:spPr>
          <a:xfrm>
            <a:off x="188068" y="5420112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/>
              <p:nvPr/>
            </p:nvSpPr>
            <p:spPr>
              <a:xfrm>
                <a:off x="4347865" y="6019142"/>
                <a:ext cx="810870" cy="27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𝐴𝑛𝑜𝑑𝑒</m:t>
                          </m:r>
                        </m:sub>
                        <m:sup>
                          <m:r>
                            <a:rPr lang="da-DK" sz="11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sup>
                      </m:sSubSup>
                    </m:oMath>
                  </m:oMathPara>
                </a14:m>
                <a:endParaRPr lang="da-DK" sz="11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DF81A25-859C-FF55-39E5-4E89DCCC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65" y="6019142"/>
                <a:ext cx="810870" cy="270459"/>
              </a:xfrm>
              <a:prstGeom prst="rect">
                <a:avLst/>
              </a:prstGeom>
              <a:blipFill>
                <a:blip r:embed="rId2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F626D9-52BF-18D3-4EEF-ECF34A6CCC27}"/>
                  </a:ext>
                </a:extLst>
              </p:cNvPr>
              <p:cNvSpPr txBox="1"/>
              <p:nvPr/>
            </p:nvSpPr>
            <p:spPr>
              <a:xfrm rot="16200000">
                <a:off x="371110" y="122435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.171</m:t>
                      </m:r>
                    </m:oMath>
                  </m:oMathPara>
                </a14:m>
                <a:endParaRPr lang="da-D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F626D9-52BF-18D3-4EEF-ECF34A6C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1224357"/>
                <a:ext cx="484107" cy="169277"/>
              </a:xfrm>
              <a:prstGeom prst="rect">
                <a:avLst/>
              </a:prstGeom>
              <a:blipFill>
                <a:blip r:embed="rId26"/>
                <a:stretch>
                  <a:fillRect t="-5263" r="-14286" b="-263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A79D17-719C-2D51-4BF6-3A101C16AD47}"/>
                  </a:ext>
                </a:extLst>
              </p:cNvPr>
              <p:cNvSpPr txBox="1"/>
              <p:nvPr/>
            </p:nvSpPr>
            <p:spPr>
              <a:xfrm rot="16200000">
                <a:off x="371110" y="189667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A79D17-719C-2D51-4BF6-3A101C16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1896677"/>
                <a:ext cx="484107" cy="169277"/>
              </a:xfrm>
              <a:prstGeom prst="rect">
                <a:avLst/>
              </a:prstGeom>
              <a:blipFill>
                <a:blip r:embed="rId27"/>
                <a:stretch>
                  <a:fillRect t="-5000" r="-1428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854CB-4824-107E-105C-04B00F86EEF0}"/>
                  </a:ext>
                </a:extLst>
              </p:cNvPr>
              <p:cNvSpPr txBox="1"/>
              <p:nvPr/>
            </p:nvSpPr>
            <p:spPr>
              <a:xfrm rot="16200000">
                <a:off x="371110" y="4558238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854CB-4824-107E-105C-04B00F86E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1110" y="4558238"/>
                <a:ext cx="484107" cy="169277"/>
              </a:xfrm>
              <a:prstGeom prst="rect">
                <a:avLst/>
              </a:prstGeom>
              <a:blipFill>
                <a:blip r:embed="rId28"/>
                <a:stretch>
                  <a:fillRect t="-5128" r="-14286" b="-256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908B4-D75B-1358-AB2B-C87744ED5870}"/>
                  </a:ext>
                </a:extLst>
              </p:cNvPr>
              <p:cNvSpPr txBox="1"/>
              <p:nvPr/>
            </p:nvSpPr>
            <p:spPr>
              <a:xfrm rot="16200000">
                <a:off x="385380" y="7104237"/>
                <a:ext cx="4841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11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100" b="0" i="1" smtClean="0">
                          <a:latin typeface="Cambria Math" panose="02040503050406030204" pitchFamily="18" charset="0"/>
                        </a:rPr>
                        <m:t>.342</m:t>
                      </m:r>
                    </m:oMath>
                  </m:oMathPara>
                </a14:m>
                <a:endParaRPr lang="da-DK" sz="11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1908B4-D75B-1358-AB2B-C87744ED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5380" y="7104237"/>
                <a:ext cx="484107" cy="169277"/>
              </a:xfrm>
              <a:prstGeom prst="rect">
                <a:avLst/>
              </a:prstGeom>
              <a:blipFill>
                <a:blip r:embed="rId29"/>
                <a:stretch>
                  <a:fillRect t="-7692" r="-6667" b="-256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10403</TotalTime>
  <Words>193</Words>
  <Application>Microsoft Macintosh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63</cp:revision>
  <dcterms:created xsi:type="dcterms:W3CDTF">2023-08-30T12:44:25Z</dcterms:created>
  <dcterms:modified xsi:type="dcterms:W3CDTF">2023-10-20T22:25:15Z</dcterms:modified>
</cp:coreProperties>
</file>