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7" r:id="rId2"/>
  </p:sldIdLst>
  <p:sldSz cx="4679950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85845"/>
  </p:normalViewPr>
  <p:slideViewPr>
    <p:cSldViewPr snapToGrid="0">
      <p:cViewPr>
        <p:scale>
          <a:sx n="400" d="100"/>
          <a:sy n="400" d="100"/>
        </p:scale>
        <p:origin x="-3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BB161-6267-C445-BC81-AB27B91176B9}" type="datetimeFigureOut">
              <a:rPr lang="da-DK" smtClean="0"/>
              <a:t>21.10.2023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81025" y="1143000"/>
            <a:ext cx="802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F66F0-9699-2C46-9437-C2AA25F560F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2061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1pPr>
    <a:lvl2pPr marL="218893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2pPr>
    <a:lvl3pPr marL="437787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3pPr>
    <a:lvl4pPr marL="656680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4pPr>
    <a:lvl5pPr marL="875573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5pPr>
    <a:lvl6pPr marL="1094467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6pPr>
    <a:lvl7pPr marL="1313360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7pPr>
    <a:lvl8pPr marL="1532253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8pPr>
    <a:lvl9pPr marL="1751147" algn="l" defTabSz="437787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81025" y="1143000"/>
            <a:ext cx="8020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 </a:t>
            </a:r>
            <a:r>
              <a:rPr lang="da-DK" dirty="0" err="1"/>
              <a:t>guess</a:t>
            </a:r>
            <a:r>
              <a:rPr lang="da-DK" dirty="0"/>
              <a:t> the </a:t>
            </a:r>
            <a:r>
              <a:rPr lang="da-DK" dirty="0" err="1"/>
              <a:t>DeltaG_COOH</a:t>
            </a:r>
            <a:r>
              <a:rPr lang="da-DK" dirty="0"/>
              <a:t> is </a:t>
            </a:r>
            <a:r>
              <a:rPr lang="da-DK" dirty="0" err="1"/>
              <a:t>actually</a:t>
            </a:r>
            <a:r>
              <a:rPr lang="da-DK" dirty="0"/>
              <a:t> the potential at </a:t>
            </a:r>
            <a:r>
              <a:rPr lang="da-DK" dirty="0" err="1"/>
              <a:t>which</a:t>
            </a:r>
            <a:r>
              <a:rPr lang="da-DK" dirty="0"/>
              <a:t> it </a:t>
            </a:r>
            <a:r>
              <a:rPr lang="da-DK" dirty="0" err="1"/>
              <a:t>adsorbs</a:t>
            </a:r>
            <a:r>
              <a:rPr lang="da-DK" dirty="0"/>
              <a:t>, </a:t>
            </a:r>
            <a:r>
              <a:rPr lang="da-DK" dirty="0" err="1"/>
              <a:t>which</a:t>
            </a:r>
            <a:r>
              <a:rPr lang="da-DK" dirty="0"/>
              <a:t> is the negative(</a:t>
            </a:r>
            <a:r>
              <a:rPr lang="da-DK" dirty="0" err="1"/>
              <a:t>DeltaG</a:t>
            </a:r>
            <a:r>
              <a:rPr lang="da-DK" dirty="0"/>
              <a:t>)</a:t>
            </a:r>
          </a:p>
          <a:p>
            <a:endParaRPr lang="da-DK" dirty="0"/>
          </a:p>
          <a:p>
            <a:r>
              <a:rPr lang="da-DK" dirty="0"/>
              <a:t>Perhaps I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</a:t>
            </a:r>
            <a:r>
              <a:rPr lang="da-DK" dirty="0" err="1"/>
              <a:t>actual</a:t>
            </a:r>
            <a:r>
              <a:rPr lang="da-DK" dirty="0"/>
              <a:t> binding energies and </a:t>
            </a:r>
            <a:r>
              <a:rPr lang="da-DK" dirty="0" err="1"/>
              <a:t>remove</a:t>
            </a:r>
            <a:r>
              <a:rPr lang="da-DK" dirty="0"/>
              <a:t> the </a:t>
            </a:r>
            <a:r>
              <a:rPr lang="da-DK" dirty="0" err="1"/>
              <a:t>hand-drawn</a:t>
            </a:r>
            <a:r>
              <a:rPr lang="da-DK" dirty="0"/>
              <a:t> lines? Or </a:t>
            </a:r>
            <a:r>
              <a:rPr lang="da-DK" dirty="0" err="1"/>
              <a:t>keep</a:t>
            </a:r>
            <a:r>
              <a:rPr lang="da-DK" dirty="0"/>
              <a:t> it as a </a:t>
            </a:r>
            <a:r>
              <a:rPr lang="da-DK" dirty="0" err="1"/>
              <a:t>drawing</a:t>
            </a:r>
            <a:r>
              <a:rPr lang="da-DK" dirty="0"/>
              <a:t> in the same style as the other </a:t>
            </a:r>
            <a:r>
              <a:rPr lang="da-DK" dirty="0" err="1"/>
              <a:t>ones</a:t>
            </a:r>
            <a:r>
              <a:rPr lang="da-DK" dirty="0"/>
              <a:t>. </a:t>
            </a:r>
            <a:r>
              <a:rPr lang="da-DK" dirty="0" err="1"/>
              <a:t>Probably</a:t>
            </a:r>
            <a:r>
              <a:rPr lang="da-DK" dirty="0"/>
              <a:t> a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idea</a:t>
            </a:r>
            <a:endParaRPr lang="da-DK" dirty="0"/>
          </a:p>
          <a:p>
            <a:endParaRPr lang="da-DK" dirty="0"/>
          </a:p>
          <a:p>
            <a:r>
              <a:rPr lang="da-DK" dirty="0"/>
              <a:t>Show </a:t>
            </a:r>
            <a:r>
              <a:rPr lang="da-DK" dirty="0" err="1"/>
              <a:t>where</a:t>
            </a:r>
            <a:r>
              <a:rPr lang="da-DK" dirty="0"/>
              <a:t> O/OH hops on and removes CO? To show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have to </a:t>
            </a:r>
            <a:r>
              <a:rPr lang="da-DK" dirty="0" err="1"/>
              <a:t>stay</a:t>
            </a:r>
            <a:r>
              <a:rPr lang="da-DK" dirty="0"/>
              <a:t> ABOVE to do the </a:t>
            </a:r>
            <a:r>
              <a:rPr lang="da-DK" dirty="0" err="1"/>
              <a:t>indirect</a:t>
            </a:r>
            <a:r>
              <a:rPr lang="da-DK" dirty="0"/>
              <a:t> </a:t>
            </a:r>
            <a:r>
              <a:rPr lang="da-DK" dirty="0" err="1"/>
              <a:t>pathway</a:t>
            </a:r>
            <a:r>
              <a:rPr lang="da-DK" dirty="0"/>
              <a:t>.</a:t>
            </a:r>
          </a:p>
          <a:p>
            <a:endParaRPr lang="da-DK" dirty="0"/>
          </a:p>
          <a:p>
            <a:r>
              <a:rPr lang="da-DK" dirty="0"/>
              <a:t>H binds from: minus </a:t>
            </a:r>
            <a:r>
              <a:rPr lang="da-DK" dirty="0" err="1"/>
              <a:t>infinity</a:t>
            </a:r>
            <a:r>
              <a:rPr lang="da-DK" dirty="0"/>
              <a:t> to 0.40 V</a:t>
            </a:r>
          </a:p>
          <a:p>
            <a:r>
              <a:rPr lang="da-DK" dirty="0"/>
              <a:t>COOH binds from: 0 to </a:t>
            </a:r>
            <a:r>
              <a:rPr lang="da-DK" dirty="0" err="1"/>
              <a:t>infinity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F66F0-9699-2C46-9437-C2AA25F560F6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6208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994" y="294620"/>
            <a:ext cx="3509963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945535"/>
            <a:ext cx="3509963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21.10.2023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127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21.10.2023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335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89" y="95846"/>
            <a:ext cx="1009114" cy="152560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95846"/>
            <a:ext cx="2968843" cy="15256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21.10.2023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85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21.10.2023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8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448807"/>
            <a:ext cx="4036457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1204734"/>
            <a:ext cx="4036457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21.10.2023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567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479227"/>
            <a:ext cx="1988979" cy="11422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479227"/>
            <a:ext cx="1988979" cy="11422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21.10.2023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39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95846"/>
            <a:ext cx="4036457" cy="34796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6" y="441305"/>
            <a:ext cx="197983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6" y="657582"/>
            <a:ext cx="1979838" cy="967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441305"/>
            <a:ext cx="198958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657582"/>
            <a:ext cx="1989588" cy="967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21.10.2023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573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21.10.2023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37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21.10.2023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504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20015"/>
            <a:ext cx="1509406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259199"/>
            <a:ext cx="2369225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540067"/>
            <a:ext cx="1509406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21.10.2023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391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20015"/>
            <a:ext cx="1509406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259199"/>
            <a:ext cx="2369225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540067"/>
            <a:ext cx="1509406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21.10.2023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073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95846"/>
            <a:ext cx="4036457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479227"/>
            <a:ext cx="4036457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1668542"/>
            <a:ext cx="105298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C526F-8F77-6B40-B8A1-3042D0049435}" type="datetimeFigureOut">
              <a:rPr lang="da-DK" smtClean="0"/>
              <a:t>21.10.2023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1668542"/>
            <a:ext cx="1579483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1668542"/>
            <a:ext cx="105298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052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23BBCC-B1FB-418A-4EFC-8A441056A454}"/>
              </a:ext>
            </a:extLst>
          </p:cNvPr>
          <p:cNvCxnSpPr>
            <a:cxnSpLocks/>
          </p:cNvCxnSpPr>
          <p:nvPr/>
        </p:nvCxnSpPr>
        <p:spPr>
          <a:xfrm>
            <a:off x="152973" y="1432620"/>
            <a:ext cx="440187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0FCB6E-EC14-6D79-6989-8B2590825FA6}"/>
                  </a:ext>
                </a:extLst>
              </p:cNvPr>
              <p:cNvSpPr txBox="1"/>
              <p:nvPr/>
            </p:nvSpPr>
            <p:spPr>
              <a:xfrm>
                <a:off x="1675620" y="1570365"/>
                <a:ext cx="153118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Potential U vs RHE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a-DK" sz="11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a-DK" sz="11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0FCB6E-EC14-6D79-6989-8B2590825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620" y="1570365"/>
                <a:ext cx="1531188" cy="2616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F0881F-1FEE-2E7D-4632-BA85894AAA5F}"/>
                  </a:ext>
                </a:extLst>
              </p:cNvPr>
              <p:cNvSpPr txBox="1"/>
              <p:nvPr/>
            </p:nvSpPr>
            <p:spPr>
              <a:xfrm>
                <a:off x="817621" y="1415737"/>
                <a:ext cx="29527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a-DK" sz="11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F0881F-1FEE-2E7D-4632-BA85894AA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21" y="1415737"/>
                <a:ext cx="295274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36D3B9-1860-4E1E-6A51-B214DCF0C370}"/>
              </a:ext>
            </a:extLst>
          </p:cNvPr>
          <p:cNvCxnSpPr>
            <a:cxnSpLocks/>
          </p:cNvCxnSpPr>
          <p:nvPr/>
        </p:nvCxnSpPr>
        <p:spPr>
          <a:xfrm flipV="1">
            <a:off x="4039030" y="1379463"/>
            <a:ext cx="0" cy="496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6FB0EA-9767-4AD0-FD7D-9DDAC30776F4}"/>
                  </a:ext>
                </a:extLst>
              </p:cNvPr>
              <p:cNvSpPr txBox="1"/>
              <p:nvPr/>
            </p:nvSpPr>
            <p:spPr>
              <a:xfrm>
                <a:off x="3770291" y="1415737"/>
                <a:ext cx="5597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 smtClean="0">
                          <a:latin typeface="Cambria Math" panose="02040503050406030204" pitchFamily="18" charset="0"/>
                        </a:rPr>
                        <m:t>1.2</m:t>
                      </m:r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da-DK" sz="11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6FB0EA-9767-4AD0-FD7D-9DDAC3077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291" y="1415737"/>
                <a:ext cx="559769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D44ECF-E8C8-E4EF-4930-62CE5E629A5C}"/>
              </a:ext>
            </a:extLst>
          </p:cNvPr>
          <p:cNvCxnSpPr>
            <a:cxnSpLocks/>
          </p:cNvCxnSpPr>
          <p:nvPr/>
        </p:nvCxnSpPr>
        <p:spPr>
          <a:xfrm>
            <a:off x="1444625" y="560744"/>
            <a:ext cx="1898650" cy="0"/>
          </a:xfrm>
          <a:prstGeom prst="straightConnector1">
            <a:avLst/>
          </a:prstGeom>
          <a:ln w="63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9136AD-E09E-FFB9-D93D-BBCE4B494ED4}"/>
              </a:ext>
            </a:extLst>
          </p:cNvPr>
          <p:cNvCxnSpPr>
            <a:cxnSpLocks/>
          </p:cNvCxnSpPr>
          <p:nvPr/>
        </p:nvCxnSpPr>
        <p:spPr>
          <a:xfrm flipV="1">
            <a:off x="792452" y="560744"/>
            <a:ext cx="525000" cy="3812"/>
          </a:xfrm>
          <a:prstGeom prst="straightConnector1">
            <a:avLst/>
          </a:prstGeom>
          <a:ln w="63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C69E6D-10AF-74C8-13B1-13C81825D54E}"/>
                  </a:ext>
                </a:extLst>
              </p:cNvPr>
              <p:cNvSpPr txBox="1"/>
              <p:nvPr/>
            </p:nvSpPr>
            <p:spPr>
              <a:xfrm>
                <a:off x="783825" y="537879"/>
                <a:ext cx="542253" cy="259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a-DK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da-DK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𝑨𝒏𝒐𝒅𝒆</m:t>
                          </m:r>
                        </m:sub>
                        <m:sup>
                          <m:r>
                            <a:rPr lang="da-DK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𝑶𝑷</m:t>
                          </m:r>
                        </m:sup>
                      </m:sSubSup>
                    </m:oMath>
                  </m:oMathPara>
                </a14:m>
                <a:endParaRPr lang="da-DK" sz="1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C69E6D-10AF-74C8-13B1-13C81825D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25" y="537879"/>
                <a:ext cx="542253" cy="259943"/>
              </a:xfrm>
              <a:prstGeom prst="rect">
                <a:avLst/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C638FC-B5FD-AE64-514F-1288F2ADAAD8}"/>
                  </a:ext>
                </a:extLst>
              </p:cNvPr>
              <p:cNvSpPr txBox="1"/>
              <p:nvPr/>
            </p:nvSpPr>
            <p:spPr>
              <a:xfrm>
                <a:off x="2202419" y="551601"/>
                <a:ext cx="3767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a-DK" sz="1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da-DK" sz="1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𝑶𝑪</m:t>
                          </m:r>
                        </m:sub>
                      </m:sSub>
                    </m:oMath>
                  </m:oMathPara>
                </a14:m>
                <a:endParaRPr lang="da-DK" sz="1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C638FC-B5FD-AE64-514F-1288F2ADA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419" y="551601"/>
                <a:ext cx="376723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E792030-1097-288D-D6BA-69D4B820D751}"/>
                  </a:ext>
                </a:extLst>
              </p:cNvPr>
              <p:cNvSpPr txBox="1"/>
              <p:nvPr/>
            </p:nvSpPr>
            <p:spPr>
              <a:xfrm>
                <a:off x="349153" y="1125554"/>
                <a:ext cx="3789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sz="11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da-DK" sz="11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E792030-1097-288D-D6BA-69D4B820D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53" y="1125554"/>
                <a:ext cx="37895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6A7A8AE-FB73-E59E-A20B-B4621B08775C}"/>
                  </a:ext>
                </a:extLst>
              </p:cNvPr>
              <p:cNvSpPr txBox="1"/>
              <p:nvPr/>
            </p:nvSpPr>
            <p:spPr>
              <a:xfrm>
                <a:off x="1419305" y="1126380"/>
                <a:ext cx="6546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da-DK" sz="1100" i="1">
                              <a:solidFill>
                                <a:srgbClr val="FD7201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da-DK" sz="1100" i="1">
                              <a:solidFill>
                                <a:srgbClr val="FD720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da-DK" sz="1100" i="1">
                              <a:solidFill>
                                <a:srgbClr val="FD720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  <m:e>
                          <m:r>
                            <a:rPr lang="da-DK" sz="1100" i="1">
                              <a:solidFill>
                                <a:srgbClr val="FD7201"/>
                              </a:solidFill>
                              <a:latin typeface="Cambria Math" panose="02040503050406030204" pitchFamily="18" charset="0"/>
                            </a:rPr>
                            <m:t>𝐶𝑂𝑂𝐻</m:t>
                          </m:r>
                        </m:e>
                      </m:sPre>
                    </m:oMath>
                  </m:oMathPara>
                </a14:m>
                <a:endParaRPr lang="da-DK" sz="1100" dirty="0">
                  <a:solidFill>
                    <a:srgbClr val="FD7201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6A7A8AE-FB73-E59E-A20B-B4621B087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305" y="1126380"/>
                <a:ext cx="654666" cy="261610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5C42BA-760C-D714-401C-A77B5E3482E9}"/>
                  </a:ext>
                </a:extLst>
              </p:cNvPr>
              <p:cNvSpPr txBox="1"/>
              <p:nvPr/>
            </p:nvSpPr>
            <p:spPr>
              <a:xfrm>
                <a:off x="352997" y="159612"/>
                <a:ext cx="748345" cy="305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𝑨𝒏𝒐𝒅𝒆</m:t>
                          </m:r>
                        </m:sub>
                        <m:sup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𝑶𝒑𝒕𝒊𝒎𝒂𝒍</m:t>
                          </m:r>
                        </m:sup>
                      </m:sSubSup>
                    </m:oMath>
                  </m:oMathPara>
                </a14:m>
                <a:endParaRPr lang="da-DK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5C42BA-760C-D714-401C-A77B5E348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97" y="159612"/>
                <a:ext cx="748345" cy="3059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942F5A8-BD8C-8CE2-1A1B-27A74401C055}"/>
                  </a:ext>
                </a:extLst>
              </p:cNvPr>
              <p:cNvSpPr txBox="1"/>
              <p:nvPr/>
            </p:nvSpPr>
            <p:spPr>
              <a:xfrm>
                <a:off x="619586" y="925535"/>
                <a:ext cx="87368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Pre>
                      <m:sPrePr>
                        <m:ctrlPr>
                          <a:rPr lang="da-DK" sz="1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PrePr>
                      <m:sub>
                        <m:r>
                          <a:rPr lang="da-DK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da-DK" sz="1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  <m:e>
                        <m:r>
                          <a:rPr lang="da-DK" sz="1000" i="1">
                            <a:latin typeface="Cambria Math" panose="02040503050406030204" pitchFamily="18" charset="0"/>
                          </a:rPr>
                          <m:t>𝐶𝑂</m:t>
                        </m:r>
                      </m:e>
                    </m:sPre>
                    <m:r>
                      <a:rPr lang="da-DK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a-DK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creation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942F5A8-BD8C-8CE2-1A1B-27A74401C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86" y="925535"/>
                <a:ext cx="873681" cy="246221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1BE5641-AA20-FE63-7A07-39ACAAA51E4D}"/>
              </a:ext>
            </a:extLst>
          </p:cNvPr>
          <p:cNvCxnSpPr>
            <a:cxnSpLocks/>
          </p:cNvCxnSpPr>
          <p:nvPr/>
        </p:nvCxnSpPr>
        <p:spPr>
          <a:xfrm>
            <a:off x="2042391" y="1033308"/>
            <a:ext cx="0" cy="21600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E70379B-FD49-070F-F28C-40020B751098}"/>
                  </a:ext>
                </a:extLst>
              </p:cNvPr>
              <p:cNvSpPr txBox="1"/>
              <p:nvPr/>
            </p:nvSpPr>
            <p:spPr>
              <a:xfrm>
                <a:off x="1580934" y="817516"/>
                <a:ext cx="9176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Pre>
                      <m:sPrePr>
                        <m:ctrlPr>
                          <a:rPr lang="da-DK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PrePr>
                      <m:sub>
                        <m:r>
                          <a:rPr lang="da-DK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da-DK" sz="1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  <m:e>
                        <m:r>
                          <a:rPr lang="da-DK" sz="1000" i="1">
                            <a:latin typeface="Cambria Math" panose="02040503050406030204" pitchFamily="18" charset="0"/>
                          </a:rPr>
                          <m:t>𝐶𝑂</m:t>
                        </m:r>
                      </m:e>
                    </m:sPre>
                  </m:oMath>
                </a14:m>
                <a:r>
                  <a:rPr lang="da-DK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oxidation</a:t>
                </a:r>
                <a:endParaRPr lang="da-DK" sz="1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E70379B-FD49-070F-F28C-40020B751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934" y="817516"/>
                <a:ext cx="917687" cy="246221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9001473-CAEA-B904-2EE7-711C6E1D141C}"/>
                  </a:ext>
                </a:extLst>
              </p:cNvPr>
              <p:cNvSpPr txBox="1"/>
              <p:nvPr/>
            </p:nvSpPr>
            <p:spPr>
              <a:xfrm>
                <a:off x="991807" y="186223"/>
                <a:ext cx="782009" cy="279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11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𝑨𝒏𝒐𝒅𝒆</m:t>
                          </m:r>
                        </m:sub>
                        <m:sup>
                          <m:r>
                            <a:rPr lang="da-DK" sz="11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𝑹𝒆𝒂𝒍𝒊𝒔𝒕𝒊𝒄</m:t>
                          </m:r>
                        </m:sup>
                      </m:sSubSup>
                    </m:oMath>
                  </m:oMathPara>
                </a14:m>
                <a:endParaRPr lang="da-DK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9001473-CAEA-B904-2EE7-711C6E1D1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07" y="186223"/>
                <a:ext cx="782009" cy="27930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B1C92B1-97F4-14D5-8A02-2E8904E81FAF}"/>
              </a:ext>
            </a:extLst>
          </p:cNvPr>
          <p:cNvCxnSpPr>
            <a:cxnSpLocks/>
          </p:cNvCxnSpPr>
          <p:nvPr/>
        </p:nvCxnSpPr>
        <p:spPr>
          <a:xfrm>
            <a:off x="1294939" y="1388311"/>
            <a:ext cx="3125972" cy="0"/>
          </a:xfrm>
          <a:prstGeom prst="line">
            <a:avLst/>
          </a:prstGeom>
          <a:ln w="76200">
            <a:solidFill>
              <a:srgbClr val="FD7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3770E6-8BD6-677C-AFE9-29BC0DBC465F}"/>
              </a:ext>
            </a:extLst>
          </p:cNvPr>
          <p:cNvCxnSpPr>
            <a:cxnSpLocks/>
          </p:cNvCxnSpPr>
          <p:nvPr/>
        </p:nvCxnSpPr>
        <p:spPr>
          <a:xfrm>
            <a:off x="2039220" y="1314920"/>
            <a:ext cx="2381695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984378-154D-7BCB-73BA-F3B811FD62EF}"/>
              </a:ext>
            </a:extLst>
          </p:cNvPr>
          <p:cNvCxnSpPr>
            <a:cxnSpLocks/>
          </p:cNvCxnSpPr>
          <p:nvPr/>
        </p:nvCxnSpPr>
        <p:spPr>
          <a:xfrm>
            <a:off x="295946" y="1388662"/>
            <a:ext cx="66600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42BE46B-BEB2-11D2-151D-0E70D2627029}"/>
                  </a:ext>
                </a:extLst>
              </p:cNvPr>
              <p:cNvSpPr txBox="1"/>
              <p:nvPr/>
            </p:nvSpPr>
            <p:spPr>
              <a:xfrm>
                <a:off x="3704554" y="159612"/>
                <a:ext cx="770788" cy="305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11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𝑪𝒂𝒕𝒉𝒐𝒅𝒆</m:t>
                          </m:r>
                        </m:sub>
                        <m:sup>
                          <m:r>
                            <a:rPr lang="da-DK" sz="11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𝑶𝒑𝒕𝒊𝒎𝒂𝒍</m:t>
                          </m:r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da-DK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42BE46B-BEB2-11D2-151D-0E70D2627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554" y="159612"/>
                <a:ext cx="770788" cy="30591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7B3677-087E-B9C6-A52E-B9E447CFF6DB}"/>
              </a:ext>
            </a:extLst>
          </p:cNvPr>
          <p:cNvCxnSpPr>
            <a:cxnSpLocks/>
          </p:cNvCxnSpPr>
          <p:nvPr/>
        </p:nvCxnSpPr>
        <p:spPr>
          <a:xfrm flipV="1">
            <a:off x="4042568" y="489866"/>
            <a:ext cx="0" cy="942754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F1155A-FA14-7812-6D84-9706CB22ADC1}"/>
              </a:ext>
            </a:extLst>
          </p:cNvPr>
          <p:cNvCxnSpPr>
            <a:cxnSpLocks/>
          </p:cNvCxnSpPr>
          <p:nvPr/>
        </p:nvCxnSpPr>
        <p:spPr>
          <a:xfrm>
            <a:off x="968089" y="1407726"/>
            <a:ext cx="43569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71CD46-BB1E-C046-C60C-86093999691E}"/>
              </a:ext>
            </a:extLst>
          </p:cNvPr>
          <p:cNvCxnSpPr>
            <a:cxnSpLocks/>
          </p:cNvCxnSpPr>
          <p:nvPr/>
        </p:nvCxnSpPr>
        <p:spPr>
          <a:xfrm>
            <a:off x="964914" y="1369486"/>
            <a:ext cx="435691" cy="0"/>
          </a:xfrm>
          <a:prstGeom prst="line">
            <a:avLst/>
          </a:prstGeom>
          <a:ln w="38100">
            <a:solidFill>
              <a:srgbClr val="FD7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EDC940-55B9-A2B4-C211-7CBAB814AB97}"/>
                  </a:ext>
                </a:extLst>
              </p:cNvPr>
              <p:cNvSpPr txBox="1"/>
              <p:nvPr/>
            </p:nvSpPr>
            <p:spPr>
              <a:xfrm>
                <a:off x="2460758" y="1096175"/>
                <a:ext cx="51456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  <m:e>
                          <m: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𝑂𝐻</m:t>
                          </m:r>
                        </m:e>
                      </m:sPre>
                      <m:r>
                        <a:rPr lang="da-DK" sz="11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Pre>
                        <m:sPrePr>
                          <m:ctrlP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  <m:e>
                          <m:r>
                            <a:rPr lang="da-DK" sz="11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sPre>
                    </m:oMath>
                  </m:oMathPara>
                </a14:m>
                <a:endParaRPr lang="da-DK" sz="11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EDC940-55B9-A2B4-C211-7CBAB814A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758" y="1096175"/>
                <a:ext cx="514564" cy="169277"/>
              </a:xfrm>
              <a:prstGeom prst="rect">
                <a:avLst/>
              </a:prstGeom>
              <a:blipFill>
                <a:blip r:embed="rId15"/>
                <a:stretch>
                  <a:fillRect t="-7143" r="-4762" b="-3571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39295BF-57D0-0193-DA81-E7C185C74D47}"/>
              </a:ext>
            </a:extLst>
          </p:cNvPr>
          <p:cNvCxnSpPr>
            <a:cxnSpLocks/>
          </p:cNvCxnSpPr>
          <p:nvPr/>
        </p:nvCxnSpPr>
        <p:spPr>
          <a:xfrm>
            <a:off x="1182755" y="1120030"/>
            <a:ext cx="0" cy="201303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8EFC2D-C423-F4BC-3807-79D30923AF70}"/>
              </a:ext>
            </a:extLst>
          </p:cNvPr>
          <p:cNvCxnSpPr>
            <a:cxnSpLocks/>
          </p:cNvCxnSpPr>
          <p:nvPr/>
        </p:nvCxnSpPr>
        <p:spPr>
          <a:xfrm flipV="1">
            <a:off x="702324" y="489866"/>
            <a:ext cx="0" cy="94275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97A7F0E-70A0-2EA8-F8D2-171859E57B09}"/>
                  </a:ext>
                </a:extLst>
              </p:cNvPr>
              <p:cNvSpPr txBox="1"/>
              <p:nvPr/>
            </p:nvSpPr>
            <p:spPr>
              <a:xfrm>
                <a:off x="288708" y="1415737"/>
                <a:ext cx="6655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−0</m:t>
                      </m:r>
                      <m:r>
                        <a:rPr lang="da-DK" sz="11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171</m:t>
                      </m:r>
                    </m:oMath>
                  </m:oMathPara>
                </a14:m>
                <a:endParaRPr lang="da-DK" sz="1100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97A7F0E-70A0-2EA8-F8D2-171859E57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08" y="1415737"/>
                <a:ext cx="665567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A1E579B-ED7C-9D5F-68EB-B5BAF445F310}"/>
              </a:ext>
            </a:extLst>
          </p:cNvPr>
          <p:cNvCxnSpPr>
            <a:cxnSpLocks/>
          </p:cNvCxnSpPr>
          <p:nvPr/>
        </p:nvCxnSpPr>
        <p:spPr>
          <a:xfrm flipV="1">
            <a:off x="965258" y="1350436"/>
            <a:ext cx="0" cy="792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8A3ECE4-67C4-0C72-5964-D407052AD3D9}"/>
              </a:ext>
            </a:extLst>
          </p:cNvPr>
          <p:cNvCxnSpPr>
            <a:cxnSpLocks/>
          </p:cNvCxnSpPr>
          <p:nvPr/>
        </p:nvCxnSpPr>
        <p:spPr>
          <a:xfrm flipV="1">
            <a:off x="1400233" y="1350436"/>
            <a:ext cx="0" cy="792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23478F-CF48-625E-8395-EFF909BE617E}"/>
                  </a:ext>
                </a:extLst>
              </p:cNvPr>
              <p:cNvSpPr txBox="1"/>
              <p:nvPr/>
            </p:nvSpPr>
            <p:spPr>
              <a:xfrm>
                <a:off x="1164727" y="1415737"/>
                <a:ext cx="40127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.40</m:t>
                      </m:r>
                    </m:oMath>
                  </m:oMathPara>
                </a14:m>
                <a:endParaRPr lang="da-DK" sz="11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23478F-CF48-625E-8395-EFF909BE6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727" y="1415737"/>
                <a:ext cx="401274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791B0A-E749-43B7-19AF-0A6881E44945}"/>
                  </a:ext>
                </a:extLst>
              </p:cNvPr>
              <p:cNvSpPr txBox="1"/>
              <p:nvPr/>
            </p:nvSpPr>
            <p:spPr>
              <a:xfrm>
                <a:off x="3199127" y="1415737"/>
                <a:ext cx="4812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a-DK" sz="11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a-DK" sz="110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da-DK" sz="11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a-DK" sz="11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791B0A-E749-43B7-19AF-0A6881E44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127" y="1415737"/>
                <a:ext cx="481222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050EE1-6990-6D26-CCD2-FF1553818D32}"/>
              </a:ext>
            </a:extLst>
          </p:cNvPr>
          <p:cNvCxnSpPr>
            <a:cxnSpLocks/>
          </p:cNvCxnSpPr>
          <p:nvPr/>
        </p:nvCxnSpPr>
        <p:spPr>
          <a:xfrm flipV="1">
            <a:off x="3409989" y="498475"/>
            <a:ext cx="0" cy="936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878E95-F7DC-F6A0-A2F0-DC61CAD400F4}"/>
                  </a:ext>
                </a:extLst>
              </p:cNvPr>
              <p:cNvSpPr txBox="1"/>
              <p:nvPr/>
            </p:nvSpPr>
            <p:spPr>
              <a:xfrm>
                <a:off x="3005991" y="186223"/>
                <a:ext cx="804451" cy="279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11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𝑪𝒂𝒕𝒉𝒐𝒅𝒆</m:t>
                          </m:r>
                        </m:sub>
                        <m:sup>
                          <m:r>
                            <a:rPr lang="da-DK" sz="11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𝑹𝒆𝒂𝒍𝒊𝒔𝒕𝒊𝒄</m:t>
                          </m:r>
                          <m:r>
                            <a:rPr lang="da-DK" sz="11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da-DK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878E95-F7DC-F6A0-A2F0-DC61CAD40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991" y="186223"/>
                <a:ext cx="804451" cy="27930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23DE69-5AF5-53D1-7EE0-C27E9F298EA3}"/>
              </a:ext>
            </a:extLst>
          </p:cNvPr>
          <p:cNvCxnSpPr>
            <a:cxnSpLocks/>
          </p:cNvCxnSpPr>
          <p:nvPr/>
        </p:nvCxnSpPr>
        <p:spPr>
          <a:xfrm flipV="1">
            <a:off x="3462010" y="560744"/>
            <a:ext cx="525000" cy="3812"/>
          </a:xfrm>
          <a:prstGeom prst="straightConnector1">
            <a:avLst/>
          </a:prstGeom>
          <a:ln w="63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F50345-27BE-AF2C-0071-7755E10B06E8}"/>
                  </a:ext>
                </a:extLst>
              </p:cNvPr>
              <p:cNvSpPr txBox="1"/>
              <p:nvPr/>
            </p:nvSpPr>
            <p:spPr>
              <a:xfrm>
                <a:off x="3424808" y="537879"/>
                <a:ext cx="542253" cy="259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a-DK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da-DK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𝑪𝒂𝒕𝒉𝒐𝒅𝒆</m:t>
                          </m:r>
                        </m:sub>
                        <m:sup>
                          <m:r>
                            <a:rPr lang="da-DK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𝑶𝑷</m:t>
                          </m:r>
                        </m:sup>
                      </m:sSubSup>
                    </m:oMath>
                  </m:oMathPara>
                </a14:m>
                <a:endParaRPr lang="da-DK" sz="1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F50345-27BE-AF2C-0071-7755E10B0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808" y="537879"/>
                <a:ext cx="542253" cy="259943"/>
              </a:xfrm>
              <a:prstGeom prst="rect">
                <a:avLst/>
              </a:prstGeom>
              <a:blipFill>
                <a:blip r:embed="rId20"/>
                <a:stretch>
                  <a:fillRect r="-11364" b="-476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AFFCD5-9C44-EBD3-27D9-81B7FB7EE290}"/>
              </a:ext>
            </a:extLst>
          </p:cNvPr>
          <p:cNvCxnSpPr>
            <a:cxnSpLocks/>
          </p:cNvCxnSpPr>
          <p:nvPr/>
        </p:nvCxnSpPr>
        <p:spPr>
          <a:xfrm flipV="1">
            <a:off x="1373869" y="489866"/>
            <a:ext cx="0" cy="93921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94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10160</TotalTime>
  <Words>123</Words>
  <Application>Microsoft Macintosh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Nørgaard Weng</dc:creator>
  <cp:lastModifiedBy>Marcus Nørgaard Weng</cp:lastModifiedBy>
  <cp:revision>91</cp:revision>
  <dcterms:created xsi:type="dcterms:W3CDTF">2023-08-30T16:28:59Z</dcterms:created>
  <dcterms:modified xsi:type="dcterms:W3CDTF">2023-10-21T01:29:03Z</dcterms:modified>
</cp:coreProperties>
</file>