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46799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1"/>
    <p:restoredTop sz="76060"/>
  </p:normalViewPr>
  <p:slideViewPr>
    <p:cSldViewPr snapToGrid="0">
      <p:cViewPr>
        <p:scale>
          <a:sx n="210" d="100"/>
          <a:sy n="210" d="100"/>
        </p:scale>
        <p:origin x="3072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B161-6267-C445-BC81-AB27B91176B9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1025" y="1143000"/>
            <a:ext cx="802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66F0-9699-2C46-9437-C2AA25F56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20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1pPr>
    <a:lvl2pPr marL="21889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2pPr>
    <a:lvl3pPr marL="43778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3pPr>
    <a:lvl4pPr marL="65668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4pPr>
    <a:lvl5pPr marL="87557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5pPr>
    <a:lvl6pPr marL="109446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6pPr>
    <a:lvl7pPr marL="131336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7pPr>
    <a:lvl8pPr marL="153225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8pPr>
    <a:lvl9pPr marL="175114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1025" y="1143000"/>
            <a:ext cx="802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guess</a:t>
            </a:r>
            <a:r>
              <a:rPr lang="da-DK" dirty="0"/>
              <a:t> the </a:t>
            </a:r>
            <a:r>
              <a:rPr lang="da-DK" dirty="0" err="1"/>
              <a:t>DeltaG_COOH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the potential at </a:t>
            </a:r>
            <a:r>
              <a:rPr lang="da-DK" dirty="0" err="1"/>
              <a:t>which</a:t>
            </a:r>
            <a:r>
              <a:rPr lang="da-DK" dirty="0"/>
              <a:t> it </a:t>
            </a:r>
            <a:r>
              <a:rPr lang="da-DK" dirty="0" err="1"/>
              <a:t>adsorbs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the negative(</a:t>
            </a:r>
            <a:r>
              <a:rPr lang="da-DK" dirty="0" err="1"/>
              <a:t>DeltaG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Perhaps I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binding energies and </a:t>
            </a:r>
            <a:r>
              <a:rPr lang="da-DK" dirty="0" err="1"/>
              <a:t>remove</a:t>
            </a:r>
            <a:r>
              <a:rPr lang="da-DK" dirty="0"/>
              <a:t> the </a:t>
            </a:r>
            <a:r>
              <a:rPr lang="da-DK" dirty="0" err="1"/>
              <a:t>hand-drawn</a:t>
            </a:r>
            <a:r>
              <a:rPr lang="da-DK" dirty="0"/>
              <a:t> lines? Or </a:t>
            </a:r>
            <a:r>
              <a:rPr lang="da-DK" dirty="0" err="1"/>
              <a:t>keep</a:t>
            </a:r>
            <a:r>
              <a:rPr lang="da-DK" dirty="0"/>
              <a:t> it as a </a:t>
            </a:r>
            <a:r>
              <a:rPr lang="da-DK" dirty="0" err="1"/>
              <a:t>drawing</a:t>
            </a:r>
            <a:r>
              <a:rPr lang="da-DK" dirty="0"/>
              <a:t> in the same style as the other </a:t>
            </a:r>
            <a:r>
              <a:rPr lang="da-DK" dirty="0" err="1"/>
              <a:t>ones</a:t>
            </a:r>
            <a:r>
              <a:rPr lang="da-DK" dirty="0"/>
              <a:t>. </a:t>
            </a:r>
            <a:r>
              <a:rPr lang="da-DK" dirty="0" err="1"/>
              <a:t>Probably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idea</a:t>
            </a:r>
            <a:endParaRPr lang="da-DK" dirty="0"/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where</a:t>
            </a:r>
            <a:r>
              <a:rPr lang="da-DK" dirty="0"/>
              <a:t> O/OH hops on and removes CO? To show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to </a:t>
            </a:r>
            <a:r>
              <a:rPr lang="da-DK" dirty="0" err="1"/>
              <a:t>stay</a:t>
            </a:r>
            <a:r>
              <a:rPr lang="da-DK" dirty="0"/>
              <a:t> ABOVE to do the </a:t>
            </a:r>
            <a:r>
              <a:rPr lang="da-DK" dirty="0" err="1"/>
              <a:t>indirect</a:t>
            </a:r>
            <a:r>
              <a:rPr lang="da-DK" dirty="0"/>
              <a:t> </a:t>
            </a:r>
            <a:r>
              <a:rPr lang="da-DK" dirty="0" err="1"/>
              <a:t>pathway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F66F0-9699-2C46-9437-C2AA25F560F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20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294620"/>
            <a:ext cx="350996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945535"/>
            <a:ext cx="350996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2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95846"/>
            <a:ext cx="100911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95846"/>
            <a:ext cx="2968843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448807"/>
            <a:ext cx="403645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204734"/>
            <a:ext cx="403645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6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39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95846"/>
            <a:ext cx="4036457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441305"/>
            <a:ext cx="19798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657582"/>
            <a:ext cx="197983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441305"/>
            <a:ext cx="19895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657582"/>
            <a:ext cx="198958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7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0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259199"/>
            <a:ext cx="236922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259199"/>
            <a:ext cx="236922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7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95846"/>
            <a:ext cx="403645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479227"/>
            <a:ext cx="403645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668542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5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3BBCC-B1FB-418A-4EFC-8A441056A454}"/>
              </a:ext>
            </a:extLst>
          </p:cNvPr>
          <p:cNvCxnSpPr>
            <a:cxnSpLocks/>
          </p:cNvCxnSpPr>
          <p:nvPr/>
        </p:nvCxnSpPr>
        <p:spPr>
          <a:xfrm>
            <a:off x="152973" y="1432620"/>
            <a:ext cx="44018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/>
              <p:nvPr/>
            </p:nvSpPr>
            <p:spPr>
              <a:xfrm>
                <a:off x="1675620" y="1538615"/>
                <a:ext cx="15311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U vs CHE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20" y="1538615"/>
                <a:ext cx="1531188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/>
              <p:nvPr/>
            </p:nvSpPr>
            <p:spPr>
              <a:xfrm>
                <a:off x="817621" y="1420791"/>
                <a:ext cx="2952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1" y="1420791"/>
                <a:ext cx="2952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6D3B9-1860-4E1E-6A51-B214DCF0C370}"/>
              </a:ext>
            </a:extLst>
          </p:cNvPr>
          <p:cNvCxnSpPr>
            <a:cxnSpLocks/>
          </p:cNvCxnSpPr>
          <p:nvPr/>
        </p:nvCxnSpPr>
        <p:spPr>
          <a:xfrm flipV="1">
            <a:off x="3473880" y="1379463"/>
            <a:ext cx="0" cy="4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/>
              <p:nvPr/>
            </p:nvSpPr>
            <p:spPr>
              <a:xfrm>
                <a:off x="3277811" y="1404268"/>
                <a:ext cx="402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11" y="1404268"/>
                <a:ext cx="40267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FFCD5-9C44-EBD3-27D9-81B7FB7EE290}"/>
              </a:ext>
            </a:extLst>
          </p:cNvPr>
          <p:cNvCxnSpPr>
            <a:cxnSpLocks/>
          </p:cNvCxnSpPr>
          <p:nvPr/>
        </p:nvCxnSpPr>
        <p:spPr>
          <a:xfrm flipV="1">
            <a:off x="2272394" y="489866"/>
            <a:ext cx="0" cy="939212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D44ECF-E8C8-E4EF-4930-62CE5E629A5C}"/>
              </a:ext>
            </a:extLst>
          </p:cNvPr>
          <p:cNvCxnSpPr>
            <a:cxnSpLocks/>
          </p:cNvCxnSpPr>
          <p:nvPr/>
        </p:nvCxnSpPr>
        <p:spPr>
          <a:xfrm>
            <a:off x="2528963" y="311081"/>
            <a:ext cx="702000" cy="0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136AD-E09E-FFB9-D93D-BBCE4B494ED4}"/>
              </a:ext>
            </a:extLst>
          </p:cNvPr>
          <p:cNvCxnSpPr>
            <a:cxnSpLocks/>
          </p:cNvCxnSpPr>
          <p:nvPr/>
        </p:nvCxnSpPr>
        <p:spPr>
          <a:xfrm>
            <a:off x="1046980" y="296987"/>
            <a:ext cx="979200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/>
              <p:nvPr/>
            </p:nvSpPr>
            <p:spPr>
              <a:xfrm>
                <a:off x="1193528" y="293174"/>
                <a:ext cx="6589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𝑶𝑷</m:t>
                          </m:r>
                        </m:sub>
                      </m:sSub>
                    </m:oMath>
                  </m:oMathPara>
                </a14:m>
                <a:endParaRPr lang="da-DK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28" y="293174"/>
                <a:ext cx="658986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/>
              <p:nvPr/>
            </p:nvSpPr>
            <p:spPr>
              <a:xfrm>
                <a:off x="2671411" y="293175"/>
                <a:ext cx="3767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𝑶𝑪</m:t>
                          </m:r>
                        </m:sub>
                      </m:sSub>
                    </m:oMath>
                  </m:oMathPara>
                </a14:m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11" y="293175"/>
                <a:ext cx="376723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/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/>
              <p:nvPr/>
            </p:nvSpPr>
            <p:spPr>
              <a:xfrm>
                <a:off x="1336755" y="1120030"/>
                <a:ext cx="654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rgbClr val="FD720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55" y="1120030"/>
                <a:ext cx="654666" cy="261610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/>
              <p:nvPr/>
            </p:nvSpPr>
            <p:spPr>
              <a:xfrm>
                <a:off x="352997" y="144028"/>
                <a:ext cx="748345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7" y="144028"/>
                <a:ext cx="748345" cy="305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/>
              <p:nvPr/>
            </p:nvSpPr>
            <p:spPr>
              <a:xfrm>
                <a:off x="660745" y="747143"/>
                <a:ext cx="8736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  <m:r>
                      <a:rPr lang="da-DK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creation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5" y="747143"/>
                <a:ext cx="873681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BE5641-AA20-FE63-7A07-39ACAAA51E4D}"/>
              </a:ext>
            </a:extLst>
          </p:cNvPr>
          <p:cNvCxnSpPr>
            <a:cxnSpLocks/>
          </p:cNvCxnSpPr>
          <p:nvPr/>
        </p:nvCxnSpPr>
        <p:spPr>
          <a:xfrm>
            <a:off x="2042391" y="896783"/>
            <a:ext cx="0" cy="35371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/>
              <p:nvPr/>
            </p:nvSpPr>
            <p:spPr>
              <a:xfrm>
                <a:off x="1580934" y="677816"/>
                <a:ext cx="9176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oxidation</a:t>
                </a:r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34" y="677816"/>
                <a:ext cx="917687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/>
              <p:nvPr/>
            </p:nvSpPr>
            <p:spPr>
              <a:xfrm>
                <a:off x="1956286" y="143391"/>
                <a:ext cx="660181" cy="279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𝑨𝒄𝒕𝒖𝒂𝒍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86" y="143391"/>
                <a:ext cx="660181" cy="2793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1C92B1-97F4-14D5-8A02-2E8904E81FAF}"/>
              </a:ext>
            </a:extLst>
          </p:cNvPr>
          <p:cNvCxnSpPr>
            <a:cxnSpLocks/>
          </p:cNvCxnSpPr>
          <p:nvPr/>
        </p:nvCxnSpPr>
        <p:spPr>
          <a:xfrm>
            <a:off x="1294939" y="1388311"/>
            <a:ext cx="3125972" cy="0"/>
          </a:xfrm>
          <a:prstGeom prst="line">
            <a:avLst/>
          </a:prstGeom>
          <a:ln w="762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770E6-8BD6-677C-AFE9-29BC0DBC465F}"/>
              </a:ext>
            </a:extLst>
          </p:cNvPr>
          <p:cNvCxnSpPr>
            <a:cxnSpLocks/>
          </p:cNvCxnSpPr>
          <p:nvPr/>
        </p:nvCxnSpPr>
        <p:spPr>
          <a:xfrm>
            <a:off x="2039220" y="1314920"/>
            <a:ext cx="2381695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84378-154D-7BCB-73BA-F3B811FD62EF}"/>
              </a:ext>
            </a:extLst>
          </p:cNvPr>
          <p:cNvCxnSpPr>
            <a:cxnSpLocks/>
          </p:cNvCxnSpPr>
          <p:nvPr/>
        </p:nvCxnSpPr>
        <p:spPr>
          <a:xfrm>
            <a:off x="270546" y="1388662"/>
            <a:ext cx="5904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/>
              <p:nvPr/>
            </p:nvSpPr>
            <p:spPr>
              <a:xfrm>
                <a:off x="3139404" y="165962"/>
                <a:ext cx="746743" cy="262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04" y="165962"/>
                <a:ext cx="746743" cy="2620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B3677-087E-B9C6-A52E-B9E447CFF6DB}"/>
              </a:ext>
            </a:extLst>
          </p:cNvPr>
          <p:cNvCxnSpPr>
            <a:cxnSpLocks/>
          </p:cNvCxnSpPr>
          <p:nvPr/>
        </p:nvCxnSpPr>
        <p:spPr>
          <a:xfrm flipV="1">
            <a:off x="3477418" y="489866"/>
            <a:ext cx="0" cy="9427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F1155A-FA14-7812-6D84-9706CB22ADC1}"/>
              </a:ext>
            </a:extLst>
          </p:cNvPr>
          <p:cNvCxnSpPr>
            <a:cxnSpLocks/>
          </p:cNvCxnSpPr>
          <p:nvPr/>
        </p:nvCxnSpPr>
        <p:spPr>
          <a:xfrm>
            <a:off x="860139" y="1407726"/>
            <a:ext cx="4356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1CD46-BB1E-C046-C60C-86093999691E}"/>
              </a:ext>
            </a:extLst>
          </p:cNvPr>
          <p:cNvCxnSpPr>
            <a:cxnSpLocks/>
          </p:cNvCxnSpPr>
          <p:nvPr/>
        </p:nvCxnSpPr>
        <p:spPr>
          <a:xfrm>
            <a:off x="860139" y="1369486"/>
            <a:ext cx="435691" cy="0"/>
          </a:xfrm>
          <a:prstGeom prst="line">
            <a:avLst/>
          </a:prstGeom>
          <a:ln w="381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/>
              <p:nvPr/>
            </p:nvSpPr>
            <p:spPr>
              <a:xfrm>
                <a:off x="2624836" y="1077272"/>
                <a:ext cx="5145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sPre>
                      <m:r>
                        <a:rPr lang="da-DK" sz="11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36" y="1077272"/>
                <a:ext cx="514564" cy="169277"/>
              </a:xfrm>
              <a:prstGeom prst="rect">
                <a:avLst/>
              </a:prstGeom>
              <a:blipFill>
                <a:blip r:embed="rId15"/>
                <a:stretch>
                  <a:fillRect r="-4762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9295BF-57D0-0193-DA81-E7C185C74D47}"/>
              </a:ext>
            </a:extLst>
          </p:cNvPr>
          <p:cNvCxnSpPr>
            <a:cxnSpLocks/>
          </p:cNvCxnSpPr>
          <p:nvPr/>
        </p:nvCxnSpPr>
        <p:spPr>
          <a:xfrm>
            <a:off x="1077980" y="967619"/>
            <a:ext cx="0" cy="35371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8EFC2D-C423-F4BC-3807-79D30923AF70}"/>
              </a:ext>
            </a:extLst>
          </p:cNvPr>
          <p:cNvCxnSpPr>
            <a:cxnSpLocks/>
          </p:cNvCxnSpPr>
          <p:nvPr/>
        </p:nvCxnSpPr>
        <p:spPr>
          <a:xfrm flipV="1">
            <a:off x="702324" y="489866"/>
            <a:ext cx="0" cy="9427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7171</TotalTime>
  <Words>101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67</cp:revision>
  <dcterms:created xsi:type="dcterms:W3CDTF">2023-08-30T16:28:59Z</dcterms:created>
  <dcterms:modified xsi:type="dcterms:W3CDTF">2023-09-04T16:00:19Z</dcterms:modified>
</cp:coreProperties>
</file>