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12195175" cy="685958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86" autoAdjust="0"/>
    <p:restoredTop sz="92994" autoAdjust="0"/>
  </p:normalViewPr>
  <p:slideViewPr>
    <p:cSldViewPr>
      <p:cViewPr>
        <p:scale>
          <a:sx n="90" d="100"/>
          <a:sy n="90" d="100"/>
        </p:scale>
        <p:origin x="-1740" y="-534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77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AD8F6-FF7C-447F-A91D-4FA7CFC9C0C5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7EE11-88F6-4E42-B196-8CF9EA9FE22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391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5B75E70-762A-4375-AA7C-DE9BB7CC9339}" type="datetimeFigureOut">
              <a:rPr lang="de-DE" smtClean="0"/>
              <a:pPr/>
              <a:t>17.01.2019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F1895BC-06EC-475A-97CA-BF53472F2E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83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8643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psf\Host\Users\cd\Desktop\Startbild_16zu9-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78399" y="1573200"/>
            <a:ext cx="10864800" cy="741600"/>
          </a:xfrm>
        </p:spPr>
        <p:txBody>
          <a:bodyPr/>
          <a:lstStyle>
            <a:lvl1pPr>
              <a:tabLst>
                <a:tab pos="2038350" algn="l"/>
              </a:tabLst>
              <a:defRPr b="1"/>
            </a:lvl1pPr>
          </a:lstStyle>
          <a:p>
            <a:pPr lvl="0"/>
            <a:r>
              <a:rPr lang="en-GB" noProof="0" dirty="0" smtClean="0"/>
              <a:t>Click here to insert lecture title</a:t>
            </a:r>
            <a:endParaRPr lang="de-DE" noProof="0" dirty="0" smtClean="0"/>
          </a:p>
        </p:txBody>
      </p:sp>
      <p:sp>
        <p:nvSpPr>
          <p:cNvPr id="16" name="Rectangle 3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78399" y="2430000"/>
            <a:ext cx="10864800" cy="1152000"/>
          </a:xfr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686868"/>
                </a:solidFill>
              </a:defRPr>
            </a:lvl1pPr>
          </a:lstStyle>
          <a:p>
            <a:pPr lvl="0"/>
            <a:r>
              <a:rPr lang="en-GB" noProof="0" dirty="0" smtClean="0"/>
              <a:t>Click here to insert lecture subtitle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&gt; Lecture &gt; Author  •  Document &gt; Date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  <p:pic>
        <p:nvPicPr>
          <p:cNvPr id="8" name="Picture 4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30" y="5598000"/>
            <a:ext cx="1080000" cy="95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853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112212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&gt; Lecture &gt; Author  •  Document &gt; Date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1502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6224400" y="1591200"/>
            <a:ext cx="5482800" cy="433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GB" noProof="0" dirty="0" smtClean="0"/>
              <a:t>Click onto symbol to insert picture</a:t>
            </a:r>
          </a:p>
          <a:p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&gt; Lecture &gt; Author  •  Document &gt; Date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00678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&gt; Lecture &gt; Author  •  Document &gt; Date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3620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&gt; Lecture &gt; Author  •  Document &gt; Date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  <p:sp>
        <p:nvSpPr>
          <p:cNvPr id="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2244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51793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"/>
          <p:cNvSpPr>
            <a:spLocks noGrp="1"/>
          </p:cNvSpPr>
          <p:nvPr>
            <p:ph type="body" idx="11" hasCustomPrompt="1"/>
          </p:nvPr>
        </p:nvSpPr>
        <p:spPr>
          <a:xfrm>
            <a:off x="485999" y="1591200"/>
            <a:ext cx="5482800" cy="334800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GB" noProof="0" dirty="0" smtClean="0"/>
              <a:t>Click here to insert header line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24399" y="1591200"/>
            <a:ext cx="5482800" cy="334800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GB" noProof="0" dirty="0" smtClean="0"/>
              <a:t>Click here to insert header 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6000" y="2141999"/>
            <a:ext cx="5482800" cy="37872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224400" y="2142000"/>
            <a:ext cx="5482800" cy="37872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&gt; Lecture &gt; Author  •  Document &gt; Date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3847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&gt; Lecture &gt; Author  •  Document &gt; Date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19387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&gt; Lecture &gt; Author  •  Document &gt; Date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17683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ohne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&gt; Lecture &gt; Author  •  Document &gt; Date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22844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0" descr="Folie-03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87"/>
          <a:stretch>
            <a:fillRect/>
          </a:stretch>
        </p:blipFill>
        <p:spPr bwMode="auto">
          <a:xfrm>
            <a:off x="1588" y="6143625"/>
            <a:ext cx="121856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5999" y="648000"/>
            <a:ext cx="11221200" cy="7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here to insert chart title</a:t>
            </a:r>
            <a:endParaRPr lang="de-DE" noProof="0" dirty="0" smtClean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999" y="1591200"/>
            <a:ext cx="11221200" cy="4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Master text format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1" name="Rectangle 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9999" y="126000"/>
            <a:ext cx="1017720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800">
                <a:solidFill>
                  <a:srgbClr val="68686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0" dirty="0" smtClean="0"/>
              <a:t>&gt; Lecture &gt; Author  •  Document &gt; Date</a:t>
            </a:r>
            <a:endParaRPr lang="en-GB" noProof="0" dirty="0"/>
          </a:p>
        </p:txBody>
      </p:sp>
      <p:sp>
        <p:nvSpPr>
          <p:cNvPr id="12" name="Rectangle 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6000" y="126000"/>
            <a:ext cx="104400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lang="de-DE" sz="800" kern="1200">
                <a:solidFill>
                  <a:srgbClr val="686868"/>
                </a:solidFill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GB" noProof="0" dirty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1836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61" r:id="rId4"/>
    <p:sldLayoutId id="2147483662" r:id="rId5"/>
    <p:sldLayoutId id="2147483658" r:id="rId6"/>
    <p:sldLayoutId id="2147483655" r:id="rId7"/>
    <p:sldLayoutId id="2147483656" r:id="rId8"/>
    <p:sldLayoutId id="2147483660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6868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64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64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28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692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3300" dirty="0" err="1">
                <a:latin typeface="+mn-lt"/>
              </a:rPr>
              <a:t>CryoDrill</a:t>
            </a:r>
            <a:r>
              <a:rPr lang="en-US" sz="3300" dirty="0">
                <a:latin typeface="+mn-lt"/>
              </a:rPr>
              <a:t>: Near-Data Processing in Deep and Cold Storage Hierarchies</a:t>
            </a:r>
            <a:endParaRPr lang="en-GB" sz="3300" dirty="0">
              <a:latin typeface="+mn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&gt; CIDR’19 &gt; Gong Show Session &gt;  Marcus Paradies &gt; 15.01.2019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DLR.de  •  Chart </a:t>
            </a:r>
            <a:fld id="{18C7CB6D-895A-4F21-B0E7-2185F6FE5534}" type="slidenum">
              <a:rPr lang="en-GB" noProof="0" smtClean="0"/>
              <a:pPr/>
              <a:t>1</a:t>
            </a:fld>
            <a:endParaRPr lang="en-GB" noProof="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de-DE" dirty="0" smtClean="0"/>
              <a:t>Marcus Paradies, German Aerospace Center (DLR)</a:t>
            </a:r>
          </a:p>
          <a:p>
            <a:r>
              <a:rPr lang="de-DE" dirty="0" smtClean="0"/>
              <a:t>01/15/2019, CIDR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198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>
                <a:latin typeface="+mn-lt"/>
              </a:rPr>
              <a:t>The Storage </a:t>
            </a:r>
            <a:r>
              <a:rPr lang="de-DE" sz="2800" dirty="0" err="1" smtClean="0">
                <a:latin typeface="+mn-lt"/>
              </a:rPr>
              <a:t>Hierarchy</a:t>
            </a:r>
            <a:r>
              <a:rPr lang="de-DE" sz="2800" dirty="0" smtClean="0">
                <a:latin typeface="+mn-lt"/>
              </a:rPr>
              <a:t> </a:t>
            </a:r>
            <a:r>
              <a:rPr lang="de-DE" sz="2800" dirty="0" err="1" smtClean="0">
                <a:latin typeface="+mn-lt"/>
              </a:rPr>
              <a:t>and</a:t>
            </a:r>
            <a:r>
              <a:rPr lang="de-DE" sz="2800" dirty="0" smtClean="0">
                <a:latin typeface="+mn-lt"/>
              </a:rPr>
              <a:t> </a:t>
            </a:r>
            <a:r>
              <a:rPr lang="de-DE" sz="2800" dirty="0" err="1" smtClean="0">
                <a:latin typeface="+mn-lt"/>
              </a:rPr>
              <a:t>Its</a:t>
            </a:r>
            <a:r>
              <a:rPr lang="de-DE" sz="2800" dirty="0" smtClean="0">
                <a:latin typeface="+mn-lt"/>
              </a:rPr>
              <a:t> (</a:t>
            </a:r>
            <a:r>
              <a:rPr lang="de-DE" sz="2800" dirty="0" err="1" smtClean="0">
                <a:latin typeface="+mn-lt"/>
              </a:rPr>
              <a:t>Current</a:t>
            </a:r>
            <a:r>
              <a:rPr lang="de-DE" sz="2800" dirty="0" smtClean="0">
                <a:latin typeface="+mn-lt"/>
              </a:rPr>
              <a:t>) </a:t>
            </a:r>
            <a:r>
              <a:rPr lang="de-DE" sz="2800" dirty="0" err="1" smtClean="0">
                <a:latin typeface="+mn-lt"/>
              </a:rPr>
              <a:t>Coverage</a:t>
            </a:r>
            <a:r>
              <a:rPr lang="de-DE" sz="2800" dirty="0" smtClean="0">
                <a:latin typeface="+mn-lt"/>
              </a:rPr>
              <a:t> in DB Research</a:t>
            </a:r>
            <a:endParaRPr lang="de-DE" sz="2800" dirty="0">
              <a:latin typeface="+mn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&gt; CIDR’19 &gt; Gong Show Session &gt;  Marcus Paradies &gt; 15.01.2019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2</a:t>
            </a:fld>
            <a:endParaRPr lang="en-GB" noProof="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006" y="2042332"/>
            <a:ext cx="814181" cy="61061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304" y="1960302"/>
            <a:ext cx="960357" cy="72024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673" y="2067360"/>
            <a:ext cx="742117" cy="55657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671" y="2000040"/>
            <a:ext cx="891019" cy="668246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2448235" y="1691733"/>
            <a:ext cx="1223720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700" b="1" dirty="0">
                <a:latin typeface="Arial" pitchFamily="34" charset="0"/>
                <a:cs typeface="Arial" pitchFamily="34" charset="0"/>
              </a:rPr>
              <a:t>Tape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176877" y="1664517"/>
            <a:ext cx="1223720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700" b="1" dirty="0">
                <a:latin typeface="Arial" pitchFamily="34" charset="0"/>
                <a:cs typeface="Arial" pitchFamily="34" charset="0"/>
              </a:rPr>
              <a:t>Disk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8132327" y="1721334"/>
            <a:ext cx="1223720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700" b="1" dirty="0">
                <a:latin typeface="Arial" pitchFamily="34" charset="0"/>
                <a:cs typeface="Arial" pitchFamily="34" charset="0"/>
              </a:rPr>
              <a:t>Memory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0251868" y="1716627"/>
            <a:ext cx="1223720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700" b="1" dirty="0">
                <a:latin typeface="Arial" pitchFamily="34" charset="0"/>
                <a:cs typeface="Arial" pitchFamily="34" charset="0"/>
              </a:rPr>
              <a:t>LLC</a:t>
            </a:r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350" y="1977307"/>
            <a:ext cx="872267" cy="654182"/>
          </a:xfrm>
          <a:prstGeom prst="rect">
            <a:avLst/>
          </a:prstGeom>
        </p:spPr>
      </p:pic>
      <p:sp>
        <p:nvSpPr>
          <p:cNvPr id="28" name="Textfeld 27"/>
          <p:cNvSpPr txBox="1"/>
          <p:nvPr/>
        </p:nvSpPr>
        <p:spPr>
          <a:xfrm>
            <a:off x="6193624" y="1662462"/>
            <a:ext cx="1223720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700" b="1" dirty="0">
                <a:latin typeface="Arial" pitchFamily="34" charset="0"/>
                <a:cs typeface="Arial" pitchFamily="34" charset="0"/>
              </a:rPr>
              <a:t>Flash</a:t>
            </a:r>
          </a:p>
        </p:txBody>
      </p:sp>
      <p:sp>
        <p:nvSpPr>
          <p:cNvPr id="30" name="Geschweifte Klammer rechts 29"/>
          <p:cNvSpPr/>
          <p:nvPr/>
        </p:nvSpPr>
        <p:spPr>
          <a:xfrm rot="5400000">
            <a:off x="2893844" y="2566869"/>
            <a:ext cx="260019" cy="1152428"/>
          </a:xfrm>
          <a:prstGeom prst="righ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8878" tIns="54439" rIns="108878" bIns="54439" spcCol="0" rtlCol="0" anchor="ctr"/>
          <a:lstStyle/>
          <a:p>
            <a:pPr algn="ctr"/>
            <a:endParaRPr lang="de-DE"/>
          </a:p>
        </p:txBody>
      </p:sp>
      <p:sp>
        <p:nvSpPr>
          <p:cNvPr id="31" name="Geschweifte Klammer rechts 30"/>
          <p:cNvSpPr/>
          <p:nvPr/>
        </p:nvSpPr>
        <p:spPr>
          <a:xfrm rot="5400000">
            <a:off x="7626447" y="-473107"/>
            <a:ext cx="260019" cy="7232386"/>
          </a:xfrm>
          <a:prstGeom prst="righ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8878" tIns="54439" rIns="108878" bIns="54439" spcCol="0" rtlCol="0" anchor="ctr"/>
          <a:lstStyle/>
          <a:p>
            <a:pPr algn="ctr"/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>
            <a:off x="2352196" y="3312207"/>
            <a:ext cx="1440535" cy="5541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b="1" dirty="0" err="1" smtClean="0">
                <a:cs typeface="Arial" pitchFamily="34" charset="0"/>
              </a:rPr>
              <a:t>Nearline</a:t>
            </a:r>
            <a:r>
              <a:rPr lang="de-DE" b="1" dirty="0" smtClean="0">
                <a:cs typeface="Arial" pitchFamily="34" charset="0"/>
              </a:rPr>
              <a:t>/ Offline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7036187" y="3312208"/>
            <a:ext cx="1440535" cy="2770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b="1" dirty="0" smtClean="0">
                <a:cs typeface="Arial" pitchFamily="34" charset="0"/>
              </a:rPr>
              <a:t>Online</a:t>
            </a:r>
          </a:p>
        </p:txBody>
      </p:sp>
      <p:grpSp>
        <p:nvGrpSpPr>
          <p:cNvPr id="115" name="Gruppieren 114"/>
          <p:cNvGrpSpPr/>
          <p:nvPr/>
        </p:nvGrpSpPr>
        <p:grpSpPr>
          <a:xfrm>
            <a:off x="4189458" y="3841857"/>
            <a:ext cx="966342" cy="658713"/>
            <a:chOff x="3141275" y="3840966"/>
            <a:chExt cx="724568" cy="658561"/>
          </a:xfrm>
        </p:grpSpPr>
        <p:grpSp>
          <p:nvGrpSpPr>
            <p:cNvPr id="39" name="Gruppieren 38"/>
            <p:cNvGrpSpPr/>
            <p:nvPr/>
          </p:nvGrpSpPr>
          <p:grpSpPr>
            <a:xfrm>
              <a:off x="3141275" y="3840966"/>
              <a:ext cx="419768" cy="353761"/>
              <a:chOff x="2281646" y="5513333"/>
              <a:chExt cx="419768" cy="353761"/>
            </a:xfrm>
          </p:grpSpPr>
          <p:pic>
            <p:nvPicPr>
              <p:cNvPr id="40" name="Grafik 3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281646" y="5513333"/>
                <a:ext cx="241737" cy="353761"/>
              </a:xfrm>
              <a:prstGeom prst="rect">
                <a:avLst/>
              </a:prstGeom>
            </p:spPr>
          </p:pic>
          <p:pic>
            <p:nvPicPr>
              <p:cNvPr id="41" name="Grafik 4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83768" y="5513333"/>
                <a:ext cx="217646" cy="353761"/>
              </a:xfrm>
              <a:prstGeom prst="rect">
                <a:avLst/>
              </a:prstGeom>
            </p:spPr>
          </p:pic>
        </p:grpSp>
        <p:grpSp>
          <p:nvGrpSpPr>
            <p:cNvPr id="42" name="Gruppieren 41"/>
            <p:cNvGrpSpPr/>
            <p:nvPr/>
          </p:nvGrpSpPr>
          <p:grpSpPr>
            <a:xfrm>
              <a:off x="3293675" y="3993366"/>
              <a:ext cx="419768" cy="353761"/>
              <a:chOff x="2281646" y="5513333"/>
              <a:chExt cx="419768" cy="353761"/>
            </a:xfrm>
          </p:grpSpPr>
          <p:pic>
            <p:nvPicPr>
              <p:cNvPr id="43" name="Grafik 4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281646" y="5513333"/>
                <a:ext cx="241737" cy="353761"/>
              </a:xfrm>
              <a:prstGeom prst="rect">
                <a:avLst/>
              </a:prstGeom>
            </p:spPr>
          </p:pic>
          <p:pic>
            <p:nvPicPr>
              <p:cNvPr id="44" name="Grafik 4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83768" y="5513333"/>
                <a:ext cx="217646" cy="353761"/>
              </a:xfrm>
              <a:prstGeom prst="rect">
                <a:avLst/>
              </a:prstGeom>
            </p:spPr>
          </p:pic>
        </p:grpSp>
        <p:grpSp>
          <p:nvGrpSpPr>
            <p:cNvPr id="45" name="Gruppieren 44"/>
            <p:cNvGrpSpPr/>
            <p:nvPr/>
          </p:nvGrpSpPr>
          <p:grpSpPr>
            <a:xfrm>
              <a:off x="3446075" y="4145766"/>
              <a:ext cx="419768" cy="353761"/>
              <a:chOff x="2281646" y="5513333"/>
              <a:chExt cx="419768" cy="353761"/>
            </a:xfrm>
          </p:grpSpPr>
          <p:pic>
            <p:nvPicPr>
              <p:cNvPr id="46" name="Grafik 4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281646" y="5513333"/>
                <a:ext cx="241737" cy="353761"/>
              </a:xfrm>
              <a:prstGeom prst="rect">
                <a:avLst/>
              </a:prstGeom>
            </p:spPr>
          </p:pic>
          <p:pic>
            <p:nvPicPr>
              <p:cNvPr id="47" name="Grafik 4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83768" y="5513333"/>
                <a:ext cx="217646" cy="353761"/>
              </a:xfrm>
              <a:prstGeom prst="rect">
                <a:avLst/>
              </a:prstGeom>
            </p:spPr>
          </p:pic>
        </p:grpSp>
      </p:grpSp>
      <p:grpSp>
        <p:nvGrpSpPr>
          <p:cNvPr id="116" name="Gruppieren 115"/>
          <p:cNvGrpSpPr/>
          <p:nvPr/>
        </p:nvGrpSpPr>
        <p:grpSpPr>
          <a:xfrm>
            <a:off x="6273315" y="3840434"/>
            <a:ext cx="1372848" cy="963584"/>
            <a:chOff x="4703761" y="3839543"/>
            <a:chExt cx="1029368" cy="963361"/>
          </a:xfrm>
        </p:grpSpPr>
        <p:grpSp>
          <p:nvGrpSpPr>
            <p:cNvPr id="48" name="Gruppieren 47"/>
            <p:cNvGrpSpPr/>
            <p:nvPr/>
          </p:nvGrpSpPr>
          <p:grpSpPr>
            <a:xfrm>
              <a:off x="4703761" y="3839543"/>
              <a:ext cx="419768" cy="353761"/>
              <a:chOff x="2281646" y="5513333"/>
              <a:chExt cx="419768" cy="353761"/>
            </a:xfrm>
          </p:grpSpPr>
          <p:pic>
            <p:nvPicPr>
              <p:cNvPr id="49" name="Grafik 4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281646" y="5513333"/>
                <a:ext cx="241737" cy="353761"/>
              </a:xfrm>
              <a:prstGeom prst="rect">
                <a:avLst/>
              </a:prstGeom>
            </p:spPr>
          </p:pic>
          <p:pic>
            <p:nvPicPr>
              <p:cNvPr id="50" name="Grafik 4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83768" y="5513333"/>
                <a:ext cx="217646" cy="353761"/>
              </a:xfrm>
              <a:prstGeom prst="rect">
                <a:avLst/>
              </a:prstGeom>
            </p:spPr>
          </p:pic>
        </p:grpSp>
        <p:grpSp>
          <p:nvGrpSpPr>
            <p:cNvPr id="51" name="Gruppieren 50"/>
            <p:cNvGrpSpPr/>
            <p:nvPr/>
          </p:nvGrpSpPr>
          <p:grpSpPr>
            <a:xfrm>
              <a:off x="4856161" y="3991943"/>
              <a:ext cx="419768" cy="353761"/>
              <a:chOff x="2281646" y="5513333"/>
              <a:chExt cx="419768" cy="353761"/>
            </a:xfrm>
          </p:grpSpPr>
          <p:pic>
            <p:nvPicPr>
              <p:cNvPr id="52" name="Grafik 5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281646" y="5513333"/>
                <a:ext cx="241737" cy="353761"/>
              </a:xfrm>
              <a:prstGeom prst="rect">
                <a:avLst/>
              </a:prstGeom>
            </p:spPr>
          </p:pic>
          <p:pic>
            <p:nvPicPr>
              <p:cNvPr id="53" name="Grafik 5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83768" y="5513333"/>
                <a:ext cx="217646" cy="353761"/>
              </a:xfrm>
              <a:prstGeom prst="rect">
                <a:avLst/>
              </a:prstGeom>
            </p:spPr>
          </p:pic>
        </p:grpSp>
        <p:grpSp>
          <p:nvGrpSpPr>
            <p:cNvPr id="54" name="Gruppieren 53"/>
            <p:cNvGrpSpPr/>
            <p:nvPr/>
          </p:nvGrpSpPr>
          <p:grpSpPr>
            <a:xfrm>
              <a:off x="5008561" y="4144343"/>
              <a:ext cx="419768" cy="353761"/>
              <a:chOff x="2281646" y="5513333"/>
              <a:chExt cx="419768" cy="353761"/>
            </a:xfrm>
          </p:grpSpPr>
          <p:pic>
            <p:nvPicPr>
              <p:cNvPr id="55" name="Grafik 5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281646" y="5513333"/>
                <a:ext cx="241737" cy="353761"/>
              </a:xfrm>
              <a:prstGeom prst="rect">
                <a:avLst/>
              </a:prstGeom>
            </p:spPr>
          </p:pic>
          <p:pic>
            <p:nvPicPr>
              <p:cNvPr id="56" name="Grafik 5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83768" y="5513333"/>
                <a:ext cx="217646" cy="353761"/>
              </a:xfrm>
              <a:prstGeom prst="rect">
                <a:avLst/>
              </a:prstGeom>
            </p:spPr>
          </p:pic>
        </p:grpSp>
        <p:grpSp>
          <p:nvGrpSpPr>
            <p:cNvPr id="57" name="Gruppieren 56"/>
            <p:cNvGrpSpPr/>
            <p:nvPr/>
          </p:nvGrpSpPr>
          <p:grpSpPr>
            <a:xfrm>
              <a:off x="5160961" y="4296743"/>
              <a:ext cx="419768" cy="353761"/>
              <a:chOff x="2281646" y="5513333"/>
              <a:chExt cx="419768" cy="353761"/>
            </a:xfrm>
          </p:grpSpPr>
          <p:pic>
            <p:nvPicPr>
              <p:cNvPr id="58" name="Grafik 5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281646" y="5513333"/>
                <a:ext cx="241737" cy="353761"/>
              </a:xfrm>
              <a:prstGeom prst="rect">
                <a:avLst/>
              </a:prstGeom>
            </p:spPr>
          </p:pic>
          <p:pic>
            <p:nvPicPr>
              <p:cNvPr id="59" name="Grafik 5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83768" y="5513333"/>
                <a:ext cx="217646" cy="353761"/>
              </a:xfrm>
              <a:prstGeom prst="rect">
                <a:avLst/>
              </a:prstGeom>
            </p:spPr>
          </p:pic>
        </p:grpSp>
        <p:grpSp>
          <p:nvGrpSpPr>
            <p:cNvPr id="60" name="Gruppieren 59"/>
            <p:cNvGrpSpPr/>
            <p:nvPr/>
          </p:nvGrpSpPr>
          <p:grpSpPr>
            <a:xfrm>
              <a:off x="5313361" y="4449143"/>
              <a:ext cx="419768" cy="353761"/>
              <a:chOff x="2281646" y="5513333"/>
              <a:chExt cx="419768" cy="353761"/>
            </a:xfrm>
          </p:grpSpPr>
          <p:pic>
            <p:nvPicPr>
              <p:cNvPr id="61" name="Grafik 6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281646" y="5513333"/>
                <a:ext cx="241737" cy="353761"/>
              </a:xfrm>
              <a:prstGeom prst="rect">
                <a:avLst/>
              </a:prstGeom>
            </p:spPr>
          </p:pic>
          <p:pic>
            <p:nvPicPr>
              <p:cNvPr id="62" name="Grafik 6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83768" y="5513333"/>
                <a:ext cx="217646" cy="353761"/>
              </a:xfrm>
              <a:prstGeom prst="rect">
                <a:avLst/>
              </a:prstGeom>
            </p:spPr>
          </p:pic>
        </p:grpSp>
      </p:grpSp>
      <p:grpSp>
        <p:nvGrpSpPr>
          <p:cNvPr id="117" name="Gruppieren 116"/>
          <p:cNvGrpSpPr/>
          <p:nvPr/>
        </p:nvGrpSpPr>
        <p:grpSpPr>
          <a:xfrm>
            <a:off x="8224181" y="3856390"/>
            <a:ext cx="2592366" cy="1878196"/>
            <a:chOff x="6166530" y="3855495"/>
            <a:chExt cx="1943768" cy="1877761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6166530" y="3855495"/>
              <a:ext cx="419768" cy="353761"/>
              <a:chOff x="2281646" y="5513333"/>
              <a:chExt cx="419768" cy="353761"/>
            </a:xfrm>
          </p:grpSpPr>
          <p:pic>
            <p:nvPicPr>
              <p:cNvPr id="64" name="Grafik 6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281646" y="5513333"/>
                <a:ext cx="241737" cy="353761"/>
              </a:xfrm>
              <a:prstGeom prst="rect">
                <a:avLst/>
              </a:prstGeom>
            </p:spPr>
          </p:pic>
          <p:pic>
            <p:nvPicPr>
              <p:cNvPr id="65" name="Grafik 6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83768" y="5513333"/>
                <a:ext cx="217646" cy="353761"/>
              </a:xfrm>
              <a:prstGeom prst="rect">
                <a:avLst/>
              </a:prstGeom>
            </p:spPr>
          </p:pic>
        </p:grpSp>
        <p:grpSp>
          <p:nvGrpSpPr>
            <p:cNvPr id="67" name="Gruppieren 66"/>
            <p:cNvGrpSpPr/>
            <p:nvPr/>
          </p:nvGrpSpPr>
          <p:grpSpPr>
            <a:xfrm>
              <a:off x="6318930" y="4007895"/>
              <a:ext cx="419768" cy="353761"/>
              <a:chOff x="2281646" y="5513333"/>
              <a:chExt cx="419768" cy="353761"/>
            </a:xfrm>
          </p:grpSpPr>
          <p:pic>
            <p:nvPicPr>
              <p:cNvPr id="68" name="Grafik 6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281646" y="5513333"/>
                <a:ext cx="241737" cy="353761"/>
              </a:xfrm>
              <a:prstGeom prst="rect">
                <a:avLst/>
              </a:prstGeom>
            </p:spPr>
          </p:pic>
          <p:pic>
            <p:nvPicPr>
              <p:cNvPr id="69" name="Grafik 6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83768" y="5513333"/>
                <a:ext cx="217646" cy="353761"/>
              </a:xfrm>
              <a:prstGeom prst="rect">
                <a:avLst/>
              </a:prstGeom>
            </p:spPr>
          </p:pic>
        </p:grpSp>
        <p:grpSp>
          <p:nvGrpSpPr>
            <p:cNvPr id="70" name="Gruppieren 69"/>
            <p:cNvGrpSpPr/>
            <p:nvPr/>
          </p:nvGrpSpPr>
          <p:grpSpPr>
            <a:xfrm>
              <a:off x="6471330" y="4160295"/>
              <a:ext cx="419768" cy="353761"/>
              <a:chOff x="2281646" y="5513333"/>
              <a:chExt cx="419768" cy="353761"/>
            </a:xfrm>
          </p:grpSpPr>
          <p:pic>
            <p:nvPicPr>
              <p:cNvPr id="71" name="Grafik 7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281646" y="5513333"/>
                <a:ext cx="241737" cy="353761"/>
              </a:xfrm>
              <a:prstGeom prst="rect">
                <a:avLst/>
              </a:prstGeom>
            </p:spPr>
          </p:pic>
          <p:pic>
            <p:nvPicPr>
              <p:cNvPr id="72" name="Grafik 7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83768" y="5513333"/>
                <a:ext cx="217646" cy="353761"/>
              </a:xfrm>
              <a:prstGeom prst="rect">
                <a:avLst/>
              </a:prstGeom>
            </p:spPr>
          </p:pic>
        </p:grpSp>
        <p:grpSp>
          <p:nvGrpSpPr>
            <p:cNvPr id="73" name="Gruppieren 72"/>
            <p:cNvGrpSpPr/>
            <p:nvPr/>
          </p:nvGrpSpPr>
          <p:grpSpPr>
            <a:xfrm>
              <a:off x="6623730" y="4312695"/>
              <a:ext cx="419768" cy="353761"/>
              <a:chOff x="2281646" y="5513333"/>
              <a:chExt cx="419768" cy="353761"/>
            </a:xfrm>
          </p:grpSpPr>
          <p:pic>
            <p:nvPicPr>
              <p:cNvPr id="74" name="Grafik 7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281646" y="5513333"/>
                <a:ext cx="241737" cy="353761"/>
              </a:xfrm>
              <a:prstGeom prst="rect">
                <a:avLst/>
              </a:prstGeom>
            </p:spPr>
          </p:pic>
          <p:pic>
            <p:nvPicPr>
              <p:cNvPr id="75" name="Grafik 7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83768" y="5513333"/>
                <a:ext cx="217646" cy="353761"/>
              </a:xfrm>
              <a:prstGeom prst="rect">
                <a:avLst/>
              </a:prstGeom>
            </p:spPr>
          </p:pic>
        </p:grpSp>
        <p:grpSp>
          <p:nvGrpSpPr>
            <p:cNvPr id="76" name="Gruppieren 75"/>
            <p:cNvGrpSpPr/>
            <p:nvPr/>
          </p:nvGrpSpPr>
          <p:grpSpPr>
            <a:xfrm>
              <a:off x="6776130" y="4465095"/>
              <a:ext cx="419768" cy="353761"/>
              <a:chOff x="2281646" y="5513333"/>
              <a:chExt cx="419768" cy="353761"/>
            </a:xfrm>
          </p:grpSpPr>
          <p:pic>
            <p:nvPicPr>
              <p:cNvPr id="77" name="Grafik 7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281646" y="5513333"/>
                <a:ext cx="241737" cy="353761"/>
              </a:xfrm>
              <a:prstGeom prst="rect">
                <a:avLst/>
              </a:prstGeom>
            </p:spPr>
          </p:pic>
          <p:pic>
            <p:nvPicPr>
              <p:cNvPr id="78" name="Grafik 7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83768" y="5513333"/>
                <a:ext cx="217646" cy="353761"/>
              </a:xfrm>
              <a:prstGeom prst="rect">
                <a:avLst/>
              </a:prstGeom>
            </p:spPr>
          </p:pic>
        </p:grpSp>
        <p:grpSp>
          <p:nvGrpSpPr>
            <p:cNvPr id="79" name="Gruppieren 78"/>
            <p:cNvGrpSpPr/>
            <p:nvPr/>
          </p:nvGrpSpPr>
          <p:grpSpPr>
            <a:xfrm>
              <a:off x="6928530" y="4617495"/>
              <a:ext cx="419768" cy="353761"/>
              <a:chOff x="2281646" y="5513333"/>
              <a:chExt cx="419768" cy="353761"/>
            </a:xfrm>
          </p:grpSpPr>
          <p:pic>
            <p:nvPicPr>
              <p:cNvPr id="80" name="Grafik 7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281646" y="5513333"/>
                <a:ext cx="241737" cy="353761"/>
              </a:xfrm>
              <a:prstGeom prst="rect">
                <a:avLst/>
              </a:prstGeom>
            </p:spPr>
          </p:pic>
          <p:pic>
            <p:nvPicPr>
              <p:cNvPr id="81" name="Grafik 8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83768" y="5513333"/>
                <a:ext cx="217646" cy="353761"/>
              </a:xfrm>
              <a:prstGeom prst="rect">
                <a:avLst/>
              </a:prstGeom>
            </p:spPr>
          </p:pic>
        </p:grpSp>
        <p:grpSp>
          <p:nvGrpSpPr>
            <p:cNvPr id="82" name="Gruppieren 81"/>
            <p:cNvGrpSpPr/>
            <p:nvPr/>
          </p:nvGrpSpPr>
          <p:grpSpPr>
            <a:xfrm>
              <a:off x="7080930" y="4769895"/>
              <a:ext cx="419768" cy="353761"/>
              <a:chOff x="2281646" y="5513333"/>
              <a:chExt cx="419768" cy="353761"/>
            </a:xfrm>
          </p:grpSpPr>
          <p:pic>
            <p:nvPicPr>
              <p:cNvPr id="83" name="Grafik 8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281646" y="5513333"/>
                <a:ext cx="241737" cy="353761"/>
              </a:xfrm>
              <a:prstGeom prst="rect">
                <a:avLst/>
              </a:prstGeom>
            </p:spPr>
          </p:pic>
          <p:pic>
            <p:nvPicPr>
              <p:cNvPr id="84" name="Grafik 8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83768" y="5513333"/>
                <a:ext cx="217646" cy="353761"/>
              </a:xfrm>
              <a:prstGeom prst="rect">
                <a:avLst/>
              </a:prstGeom>
            </p:spPr>
          </p:pic>
        </p:grpSp>
        <p:grpSp>
          <p:nvGrpSpPr>
            <p:cNvPr id="85" name="Gruppieren 84"/>
            <p:cNvGrpSpPr/>
            <p:nvPr/>
          </p:nvGrpSpPr>
          <p:grpSpPr>
            <a:xfrm>
              <a:off x="7233330" y="4922295"/>
              <a:ext cx="419768" cy="353761"/>
              <a:chOff x="2281646" y="5513333"/>
              <a:chExt cx="419768" cy="353761"/>
            </a:xfrm>
          </p:grpSpPr>
          <p:pic>
            <p:nvPicPr>
              <p:cNvPr id="86" name="Grafik 8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281646" y="5513333"/>
                <a:ext cx="241737" cy="353761"/>
              </a:xfrm>
              <a:prstGeom prst="rect">
                <a:avLst/>
              </a:prstGeom>
            </p:spPr>
          </p:pic>
          <p:pic>
            <p:nvPicPr>
              <p:cNvPr id="87" name="Grafik 8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83768" y="5513333"/>
                <a:ext cx="217646" cy="353761"/>
              </a:xfrm>
              <a:prstGeom prst="rect">
                <a:avLst/>
              </a:prstGeom>
            </p:spPr>
          </p:pic>
        </p:grpSp>
        <p:grpSp>
          <p:nvGrpSpPr>
            <p:cNvPr id="88" name="Gruppieren 87"/>
            <p:cNvGrpSpPr/>
            <p:nvPr/>
          </p:nvGrpSpPr>
          <p:grpSpPr>
            <a:xfrm>
              <a:off x="7385730" y="5074695"/>
              <a:ext cx="419768" cy="353761"/>
              <a:chOff x="2281646" y="5513333"/>
              <a:chExt cx="419768" cy="353761"/>
            </a:xfrm>
          </p:grpSpPr>
          <p:pic>
            <p:nvPicPr>
              <p:cNvPr id="89" name="Grafik 8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281646" y="5513333"/>
                <a:ext cx="241737" cy="353761"/>
              </a:xfrm>
              <a:prstGeom prst="rect">
                <a:avLst/>
              </a:prstGeom>
            </p:spPr>
          </p:pic>
          <p:pic>
            <p:nvPicPr>
              <p:cNvPr id="90" name="Grafik 8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83768" y="5513333"/>
                <a:ext cx="217646" cy="353761"/>
              </a:xfrm>
              <a:prstGeom prst="rect">
                <a:avLst/>
              </a:prstGeom>
            </p:spPr>
          </p:pic>
        </p:grpSp>
        <p:grpSp>
          <p:nvGrpSpPr>
            <p:cNvPr id="91" name="Gruppieren 90"/>
            <p:cNvGrpSpPr/>
            <p:nvPr/>
          </p:nvGrpSpPr>
          <p:grpSpPr>
            <a:xfrm>
              <a:off x="7538130" y="5227095"/>
              <a:ext cx="419768" cy="353761"/>
              <a:chOff x="2281646" y="5513333"/>
              <a:chExt cx="419768" cy="353761"/>
            </a:xfrm>
          </p:grpSpPr>
          <p:pic>
            <p:nvPicPr>
              <p:cNvPr id="92" name="Grafik 9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281646" y="5513333"/>
                <a:ext cx="241737" cy="353761"/>
              </a:xfrm>
              <a:prstGeom prst="rect">
                <a:avLst/>
              </a:prstGeom>
            </p:spPr>
          </p:pic>
          <p:pic>
            <p:nvPicPr>
              <p:cNvPr id="93" name="Grafik 9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83768" y="5513333"/>
                <a:ext cx="217646" cy="353761"/>
              </a:xfrm>
              <a:prstGeom prst="rect">
                <a:avLst/>
              </a:prstGeom>
            </p:spPr>
          </p:pic>
        </p:grpSp>
        <p:grpSp>
          <p:nvGrpSpPr>
            <p:cNvPr id="94" name="Gruppieren 93"/>
            <p:cNvGrpSpPr/>
            <p:nvPr/>
          </p:nvGrpSpPr>
          <p:grpSpPr>
            <a:xfrm>
              <a:off x="7690530" y="5379495"/>
              <a:ext cx="419768" cy="353761"/>
              <a:chOff x="2281646" y="5513333"/>
              <a:chExt cx="419768" cy="353761"/>
            </a:xfrm>
          </p:grpSpPr>
          <p:pic>
            <p:nvPicPr>
              <p:cNvPr id="95" name="Grafik 9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281646" y="5513333"/>
                <a:ext cx="241737" cy="353761"/>
              </a:xfrm>
              <a:prstGeom prst="rect">
                <a:avLst/>
              </a:prstGeom>
            </p:spPr>
          </p:pic>
          <p:pic>
            <p:nvPicPr>
              <p:cNvPr id="96" name="Grafik 9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83768" y="5513333"/>
                <a:ext cx="217646" cy="353761"/>
              </a:xfrm>
              <a:prstGeom prst="rect">
                <a:avLst/>
              </a:prstGeom>
            </p:spPr>
          </p:pic>
        </p:grpSp>
      </p:grpSp>
      <p:grpSp>
        <p:nvGrpSpPr>
          <p:cNvPr id="118" name="Gruppieren 117"/>
          <p:cNvGrpSpPr/>
          <p:nvPr/>
        </p:nvGrpSpPr>
        <p:grpSpPr>
          <a:xfrm>
            <a:off x="10396632" y="3856391"/>
            <a:ext cx="1372848" cy="963584"/>
            <a:chOff x="7795445" y="3855495"/>
            <a:chExt cx="1029368" cy="963361"/>
          </a:xfrm>
        </p:grpSpPr>
        <p:grpSp>
          <p:nvGrpSpPr>
            <p:cNvPr id="97" name="Gruppieren 96"/>
            <p:cNvGrpSpPr/>
            <p:nvPr/>
          </p:nvGrpSpPr>
          <p:grpSpPr>
            <a:xfrm>
              <a:off x="7795445" y="3855495"/>
              <a:ext cx="419768" cy="353761"/>
              <a:chOff x="2281646" y="5513333"/>
              <a:chExt cx="419768" cy="353761"/>
            </a:xfrm>
          </p:grpSpPr>
          <p:pic>
            <p:nvPicPr>
              <p:cNvPr id="98" name="Grafik 9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281646" y="5513333"/>
                <a:ext cx="241737" cy="353761"/>
              </a:xfrm>
              <a:prstGeom prst="rect">
                <a:avLst/>
              </a:prstGeom>
            </p:spPr>
          </p:pic>
          <p:pic>
            <p:nvPicPr>
              <p:cNvPr id="99" name="Grafik 9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83768" y="5513333"/>
                <a:ext cx="217646" cy="353761"/>
              </a:xfrm>
              <a:prstGeom prst="rect">
                <a:avLst/>
              </a:prstGeom>
            </p:spPr>
          </p:pic>
        </p:grpSp>
        <p:grpSp>
          <p:nvGrpSpPr>
            <p:cNvPr id="100" name="Gruppieren 99"/>
            <p:cNvGrpSpPr/>
            <p:nvPr/>
          </p:nvGrpSpPr>
          <p:grpSpPr>
            <a:xfrm>
              <a:off x="7947845" y="4007895"/>
              <a:ext cx="419768" cy="353761"/>
              <a:chOff x="2281646" y="5513333"/>
              <a:chExt cx="419768" cy="353761"/>
            </a:xfrm>
          </p:grpSpPr>
          <p:pic>
            <p:nvPicPr>
              <p:cNvPr id="101" name="Grafik 10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281646" y="5513333"/>
                <a:ext cx="241737" cy="353761"/>
              </a:xfrm>
              <a:prstGeom prst="rect">
                <a:avLst/>
              </a:prstGeom>
            </p:spPr>
          </p:pic>
          <p:pic>
            <p:nvPicPr>
              <p:cNvPr id="102" name="Grafik 10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83768" y="5513333"/>
                <a:ext cx="217646" cy="353761"/>
              </a:xfrm>
              <a:prstGeom prst="rect">
                <a:avLst/>
              </a:prstGeom>
            </p:spPr>
          </p:pic>
        </p:grpSp>
        <p:grpSp>
          <p:nvGrpSpPr>
            <p:cNvPr id="103" name="Gruppieren 102"/>
            <p:cNvGrpSpPr/>
            <p:nvPr/>
          </p:nvGrpSpPr>
          <p:grpSpPr>
            <a:xfrm>
              <a:off x="8100245" y="4160295"/>
              <a:ext cx="419768" cy="353761"/>
              <a:chOff x="2281646" y="5513333"/>
              <a:chExt cx="419768" cy="353761"/>
            </a:xfrm>
          </p:grpSpPr>
          <p:pic>
            <p:nvPicPr>
              <p:cNvPr id="104" name="Grafik 10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281646" y="5513333"/>
                <a:ext cx="241737" cy="353761"/>
              </a:xfrm>
              <a:prstGeom prst="rect">
                <a:avLst/>
              </a:prstGeom>
            </p:spPr>
          </p:pic>
          <p:pic>
            <p:nvPicPr>
              <p:cNvPr id="105" name="Grafik 10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83768" y="5513333"/>
                <a:ext cx="217646" cy="353761"/>
              </a:xfrm>
              <a:prstGeom prst="rect">
                <a:avLst/>
              </a:prstGeom>
            </p:spPr>
          </p:pic>
        </p:grpSp>
        <p:grpSp>
          <p:nvGrpSpPr>
            <p:cNvPr id="106" name="Gruppieren 105"/>
            <p:cNvGrpSpPr/>
            <p:nvPr/>
          </p:nvGrpSpPr>
          <p:grpSpPr>
            <a:xfrm>
              <a:off x="8252645" y="4312695"/>
              <a:ext cx="419768" cy="353761"/>
              <a:chOff x="2281646" y="5513333"/>
              <a:chExt cx="419768" cy="353761"/>
            </a:xfrm>
          </p:grpSpPr>
          <p:pic>
            <p:nvPicPr>
              <p:cNvPr id="107" name="Grafik 10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281646" y="5513333"/>
                <a:ext cx="241737" cy="353761"/>
              </a:xfrm>
              <a:prstGeom prst="rect">
                <a:avLst/>
              </a:prstGeom>
            </p:spPr>
          </p:pic>
          <p:pic>
            <p:nvPicPr>
              <p:cNvPr id="108" name="Grafik 10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83768" y="5513333"/>
                <a:ext cx="217646" cy="353761"/>
              </a:xfrm>
              <a:prstGeom prst="rect">
                <a:avLst/>
              </a:prstGeom>
            </p:spPr>
          </p:pic>
        </p:grpSp>
        <p:grpSp>
          <p:nvGrpSpPr>
            <p:cNvPr id="109" name="Gruppieren 108"/>
            <p:cNvGrpSpPr/>
            <p:nvPr/>
          </p:nvGrpSpPr>
          <p:grpSpPr>
            <a:xfrm>
              <a:off x="8405045" y="4465095"/>
              <a:ext cx="419768" cy="353761"/>
              <a:chOff x="2281646" y="5513333"/>
              <a:chExt cx="419768" cy="353761"/>
            </a:xfrm>
          </p:grpSpPr>
          <p:pic>
            <p:nvPicPr>
              <p:cNvPr id="110" name="Grafik 10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281646" y="5513333"/>
                <a:ext cx="241737" cy="353761"/>
              </a:xfrm>
              <a:prstGeom prst="rect">
                <a:avLst/>
              </a:prstGeom>
            </p:spPr>
          </p:pic>
          <p:pic>
            <p:nvPicPr>
              <p:cNvPr id="111" name="Grafik 11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83768" y="5513333"/>
                <a:ext cx="217646" cy="353761"/>
              </a:xfrm>
              <a:prstGeom prst="rect">
                <a:avLst/>
              </a:prstGeom>
            </p:spPr>
          </p:pic>
        </p:grpSp>
      </p:grpSp>
      <p:sp>
        <p:nvSpPr>
          <p:cNvPr id="120" name="Pfeil nach rechts 119"/>
          <p:cNvSpPr/>
          <p:nvPr/>
        </p:nvSpPr>
        <p:spPr>
          <a:xfrm>
            <a:off x="3671952" y="2205375"/>
            <a:ext cx="626352" cy="216074"/>
          </a:xfrm>
          <a:prstGeom prst="rightArrow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 spcCol="0" rtlCol="0" anchor="ctr"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Pfeil nach rechts 120"/>
          <p:cNvSpPr/>
          <p:nvPr/>
        </p:nvSpPr>
        <p:spPr>
          <a:xfrm>
            <a:off x="5471235" y="2196359"/>
            <a:ext cx="626352" cy="216074"/>
          </a:xfrm>
          <a:prstGeom prst="rightArrow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 spcCol="0" rtlCol="0" anchor="ctr"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Pfeil nach rechts 121"/>
          <p:cNvSpPr/>
          <p:nvPr/>
        </p:nvSpPr>
        <p:spPr>
          <a:xfrm>
            <a:off x="7395532" y="2205375"/>
            <a:ext cx="626352" cy="216074"/>
          </a:xfrm>
          <a:prstGeom prst="rightArrow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 spcCol="0" rtlCol="0" anchor="ctr"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Pfeil nach rechts 122"/>
          <p:cNvSpPr/>
          <p:nvPr/>
        </p:nvSpPr>
        <p:spPr>
          <a:xfrm>
            <a:off x="9562846" y="2212388"/>
            <a:ext cx="626352" cy="216074"/>
          </a:xfrm>
          <a:prstGeom prst="rightArrow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 spcCol="0" rtlCol="0" anchor="ctr"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5" name="Gruppieren 124"/>
          <p:cNvGrpSpPr/>
          <p:nvPr/>
        </p:nvGrpSpPr>
        <p:grpSpPr>
          <a:xfrm>
            <a:off x="335448" y="1629179"/>
            <a:ext cx="2042144" cy="2757975"/>
            <a:chOff x="251520" y="1628800"/>
            <a:chExt cx="1531209" cy="2757337"/>
          </a:xfrm>
        </p:grpSpPr>
        <p:grpSp>
          <p:nvGrpSpPr>
            <p:cNvPr id="119" name="Gruppieren 118"/>
            <p:cNvGrpSpPr/>
            <p:nvPr/>
          </p:nvGrpSpPr>
          <p:grpSpPr>
            <a:xfrm>
              <a:off x="251520" y="1628800"/>
              <a:ext cx="1080120" cy="2757337"/>
              <a:chOff x="251520" y="1628800"/>
              <a:chExt cx="1080120" cy="2757337"/>
            </a:xfrm>
          </p:grpSpPr>
          <p:pic>
            <p:nvPicPr>
              <p:cNvPr id="25" name="Grafik 2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849" y="1938200"/>
                <a:ext cx="709903" cy="709903"/>
              </a:xfrm>
              <a:prstGeom prst="rect">
                <a:avLst/>
              </a:prstGeom>
            </p:spPr>
          </p:pic>
          <p:sp>
            <p:nvSpPr>
              <p:cNvPr id="26" name="Textfeld 25"/>
              <p:cNvSpPr txBox="1"/>
              <p:nvPr/>
            </p:nvSpPr>
            <p:spPr>
              <a:xfrm>
                <a:off x="395536" y="1628800"/>
                <a:ext cx="917551" cy="2615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1700" b="1" dirty="0">
                    <a:latin typeface="Arial" pitchFamily="34" charset="0"/>
                    <a:cs typeface="Arial" pitchFamily="34" charset="0"/>
                  </a:rPr>
                  <a:t>DNA</a:t>
                </a:r>
              </a:p>
            </p:txBody>
          </p:sp>
          <p:sp>
            <p:nvSpPr>
              <p:cNvPr id="29" name="Geschweifte Klammer rechts 28"/>
              <p:cNvSpPr/>
              <p:nvPr/>
            </p:nvSpPr>
            <p:spPr>
              <a:xfrm rot="5400000">
                <a:off x="615724" y="2710307"/>
                <a:ext cx="259959" cy="864096"/>
              </a:xfrm>
              <a:prstGeom prst="rightBrac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251520" y="3311440"/>
                <a:ext cx="108012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b="1" dirty="0" smtClean="0">
                    <a:cs typeface="Arial" pitchFamily="34" charset="0"/>
                  </a:rPr>
                  <a:t>Offline/ </a:t>
                </a:r>
                <a:r>
                  <a:rPr lang="de-DE" b="1" dirty="0" err="1" smtClean="0">
                    <a:cs typeface="Arial" pitchFamily="34" charset="0"/>
                  </a:rPr>
                  <a:t>Nearline</a:t>
                </a:r>
                <a:endParaRPr lang="de-DE" b="1" dirty="0" smtClean="0">
                  <a:cs typeface="Arial" pitchFamily="34" charset="0"/>
                </a:endParaRPr>
              </a:p>
            </p:txBody>
          </p:sp>
          <p:grpSp>
            <p:nvGrpSpPr>
              <p:cNvPr id="38" name="Gruppieren 37"/>
              <p:cNvGrpSpPr/>
              <p:nvPr/>
            </p:nvGrpSpPr>
            <p:grpSpPr>
              <a:xfrm>
                <a:off x="509688" y="4032376"/>
                <a:ext cx="419768" cy="353761"/>
                <a:chOff x="2281646" y="5513333"/>
                <a:chExt cx="419768" cy="353761"/>
              </a:xfrm>
            </p:grpSpPr>
            <p:pic>
              <p:nvPicPr>
                <p:cNvPr id="36" name="Grafik 35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281646" y="5513333"/>
                  <a:ext cx="241737" cy="353761"/>
                </a:xfrm>
                <a:prstGeom prst="rect">
                  <a:avLst/>
                </a:prstGeom>
              </p:spPr>
            </p:pic>
            <p:pic>
              <p:nvPicPr>
                <p:cNvPr id="37" name="Grafik 36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483768" y="5513333"/>
                  <a:ext cx="217646" cy="353761"/>
                </a:xfrm>
                <a:prstGeom prst="rect">
                  <a:avLst/>
                </a:prstGeom>
              </p:spPr>
            </p:pic>
          </p:grpSp>
        </p:grpSp>
        <p:sp>
          <p:nvSpPr>
            <p:cNvPr id="124" name="Pfeil nach rechts 123"/>
            <p:cNvSpPr/>
            <p:nvPr/>
          </p:nvSpPr>
          <p:spPr>
            <a:xfrm>
              <a:off x="1313087" y="2141240"/>
              <a:ext cx="469642" cy="216024"/>
            </a:xfrm>
            <a:prstGeom prst="rightArrow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26" name="Grafik 1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152" y="4904381"/>
            <a:ext cx="1008396" cy="95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5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48148E-6 L -0.60625 -0.2099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12" y="-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&gt; Lecture &gt; Author  •  Document &gt; Date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3</a:t>
            </a:fld>
            <a:endParaRPr lang="en-GB" noProof="0" dirty="0"/>
          </a:p>
        </p:txBody>
      </p:sp>
      <p:sp>
        <p:nvSpPr>
          <p:cNvPr id="7" name="Rechteck 6"/>
          <p:cNvSpPr/>
          <p:nvPr/>
        </p:nvSpPr>
        <p:spPr>
          <a:xfrm>
            <a:off x="-240767" y="-171440"/>
            <a:ext cx="12772744" cy="713044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 spcCol="0" rtlCol="0" anchor="ctr"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0767" y="189435"/>
            <a:ext cx="12772744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8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&gt; Lecture &gt; Author  •  Document &gt; Date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4</a:t>
            </a:fld>
            <a:endParaRPr lang="en-GB" noProof="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93" y="794"/>
            <a:ext cx="12218268" cy="6859588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92931" y="477466"/>
            <a:ext cx="4320480" cy="1296144"/>
          </a:xfrm>
          <a:solidFill>
            <a:schemeClr val="bg1">
              <a:alpha val="52000"/>
            </a:schemeClr>
          </a:solidFill>
        </p:spPr>
        <p:txBody>
          <a:bodyPr anchor="ctr"/>
          <a:lstStyle/>
          <a:p>
            <a:pPr algn="ctr"/>
            <a:r>
              <a:rPr lang="de-DE" sz="3300" i="1" dirty="0" err="1">
                <a:solidFill>
                  <a:schemeClr val="bg1"/>
                </a:solidFill>
                <a:latin typeface="+mn-lt"/>
              </a:rPr>
              <a:t>Active</a:t>
            </a:r>
            <a:r>
              <a:rPr lang="de-DE" sz="3300" dirty="0">
                <a:solidFill>
                  <a:schemeClr val="bg1"/>
                </a:solidFill>
                <a:latin typeface="+mn-lt"/>
              </a:rPr>
              <a:t> Data Archives </a:t>
            </a:r>
            <a:r>
              <a:rPr lang="de-DE" sz="3300" dirty="0" err="1">
                <a:solidFill>
                  <a:schemeClr val="bg1"/>
                </a:solidFill>
                <a:latin typeface="+mn-lt"/>
              </a:rPr>
              <a:t>for</a:t>
            </a:r>
            <a:r>
              <a:rPr lang="de-DE" sz="33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3300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de-DE" sz="3300" dirty="0" smtClean="0">
                <a:solidFill>
                  <a:schemeClr val="bg1"/>
                </a:solidFill>
                <a:latin typeface="+mn-lt"/>
              </a:rPr>
            </a:br>
            <a:r>
              <a:rPr lang="de-DE" sz="3300" dirty="0" smtClean="0">
                <a:solidFill>
                  <a:schemeClr val="bg1"/>
                </a:solidFill>
                <a:latin typeface="+mn-lt"/>
              </a:rPr>
              <a:t>Scientific </a:t>
            </a:r>
            <a:r>
              <a:rPr lang="de-DE" sz="3300" dirty="0">
                <a:solidFill>
                  <a:schemeClr val="bg1"/>
                </a:solidFill>
                <a:latin typeface="+mn-lt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68601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300" dirty="0">
                <a:latin typeface="+mn-lt"/>
              </a:rPr>
              <a:t>Scientific Application Domains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noProof="0" dirty="0" smtClean="0"/>
              <a:t>&gt; CIDR’19 &gt; Gong Show Session &gt;  Marcus Paradies &gt; </a:t>
            </a:r>
            <a:r>
              <a:rPr lang="en-GB" dirty="0" smtClean="0"/>
              <a:t>15.01.2019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GB" noProof="0" smtClean="0"/>
              <a:t>DLR.de  •  Chart </a:t>
            </a:r>
            <a:fld id="{18C7CB6D-895A-4F21-B0E7-2185F6FE5534}" type="slidenum">
              <a:rPr lang="en-GB" noProof="0" smtClean="0"/>
              <a:pPr/>
              <a:t>5</a:t>
            </a:fld>
            <a:endParaRPr lang="en-GB" noProof="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868" y="1914700"/>
            <a:ext cx="3302792" cy="364586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945" y="1973723"/>
            <a:ext cx="3720078" cy="352782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7" y="1973721"/>
            <a:ext cx="3673314" cy="352782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623555" y="1485128"/>
            <a:ext cx="3193135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2600" dirty="0">
                <a:cs typeface="Arial" pitchFamily="34" charset="0"/>
              </a:rPr>
              <a:t>Earth Observation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633094" y="1434594"/>
            <a:ext cx="3193135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2600" dirty="0">
                <a:cs typeface="Arial" pitchFamily="34" charset="0"/>
              </a:rPr>
              <a:t>Radio </a:t>
            </a:r>
            <a:r>
              <a:rPr lang="de-DE" sz="2600" dirty="0" err="1">
                <a:cs typeface="Arial" pitchFamily="34" charset="0"/>
              </a:rPr>
              <a:t>Astronomy</a:t>
            </a:r>
            <a:endParaRPr lang="de-DE" sz="2600" dirty="0">
              <a:cs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8306408" y="1434594"/>
            <a:ext cx="3193135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2600" dirty="0" err="1">
                <a:cs typeface="Arial" pitchFamily="34" charset="0"/>
              </a:rPr>
              <a:t>Weather</a:t>
            </a:r>
            <a:r>
              <a:rPr lang="de-DE" sz="2600" dirty="0">
                <a:cs typeface="Arial" pitchFamily="34" charset="0"/>
              </a:rPr>
              <a:t> </a:t>
            </a:r>
            <a:r>
              <a:rPr lang="de-DE" sz="2600" dirty="0" err="1">
                <a:cs typeface="Arial" pitchFamily="34" charset="0"/>
              </a:rPr>
              <a:t>Forecasting</a:t>
            </a:r>
            <a:endParaRPr lang="de-DE" sz="2600" dirty="0">
              <a:cs typeface="Arial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95632" y="5590534"/>
            <a:ext cx="3385207" cy="5541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Archive: 14 PB</a:t>
            </a: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Disk Cache: 175 TB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537058" y="5590534"/>
            <a:ext cx="3385207" cy="5541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Archive: 50 PB</a:t>
            </a: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Disk Cache: 750 TB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8402443" y="5590534"/>
            <a:ext cx="3385207" cy="5541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Archive: 100 PB</a:t>
            </a: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Disk Cache: 1.34 PB</a:t>
            </a:r>
          </a:p>
        </p:txBody>
      </p:sp>
    </p:spTree>
    <p:extLst>
      <p:ext uri="{BB962C8B-B14F-4D97-AF65-F5344CB8AC3E}">
        <p14:creationId xmlns:p14="http://schemas.microsoft.com/office/powerpoint/2010/main" val="40105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387" y="908680"/>
            <a:ext cx="3937463" cy="3601234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/>
              <a:t>Data Movement </a:t>
            </a:r>
            <a:r>
              <a:rPr lang="de-DE" sz="2800" dirty="0" err="1" smtClean="0"/>
              <a:t>as</a:t>
            </a:r>
            <a:r>
              <a:rPr lang="de-DE" sz="2800" dirty="0" smtClean="0"/>
              <a:t> Major Performance </a:t>
            </a:r>
            <a:r>
              <a:rPr lang="de-DE" sz="2800" dirty="0" err="1" smtClean="0"/>
              <a:t>Bottleneck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&gt; CIDR’19 &gt; Gong Show Session &gt;  Marcus Paradies &gt; 15.01.2019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6</a:t>
            </a:fld>
            <a:endParaRPr lang="en-GB" noProof="0" dirty="0"/>
          </a:p>
        </p:txBody>
      </p:sp>
      <p:sp>
        <p:nvSpPr>
          <p:cNvPr id="6" name="Textfeld 5"/>
          <p:cNvSpPr txBox="1"/>
          <p:nvPr/>
        </p:nvSpPr>
        <p:spPr>
          <a:xfrm>
            <a:off x="911661" y="1413106"/>
            <a:ext cx="10275817" cy="954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3100" b="1" dirty="0" err="1">
                <a:cs typeface="Arial" pitchFamily="34" charset="0"/>
              </a:rPr>
              <a:t>Active</a:t>
            </a:r>
            <a:r>
              <a:rPr lang="de-DE" sz="3100" b="1" dirty="0">
                <a:cs typeface="Arial" pitchFamily="34" charset="0"/>
              </a:rPr>
              <a:t> </a:t>
            </a:r>
            <a:r>
              <a:rPr lang="de-DE" sz="3100" b="1" dirty="0" err="1">
                <a:cs typeface="Arial" pitchFamily="34" charset="0"/>
              </a:rPr>
              <a:t>data</a:t>
            </a:r>
            <a:r>
              <a:rPr lang="de-DE" sz="3100" b="1" dirty="0">
                <a:cs typeface="Arial" pitchFamily="34" charset="0"/>
              </a:rPr>
              <a:t> </a:t>
            </a:r>
            <a:r>
              <a:rPr lang="de-DE" sz="3100" b="1" dirty="0" err="1">
                <a:cs typeface="Arial" pitchFamily="34" charset="0"/>
              </a:rPr>
              <a:t>archives</a:t>
            </a:r>
            <a:r>
              <a:rPr lang="de-DE" sz="3100" b="1" dirty="0">
                <a:cs typeface="Arial" pitchFamily="34" charset="0"/>
              </a:rPr>
              <a:t> (</a:t>
            </a:r>
            <a:r>
              <a:rPr lang="de-DE" sz="3100" b="1" dirty="0" err="1">
                <a:cs typeface="Arial" pitchFamily="34" charset="0"/>
              </a:rPr>
              <a:t>and</a:t>
            </a:r>
            <a:r>
              <a:rPr lang="de-DE" sz="3100" b="1" dirty="0">
                <a:cs typeface="Arial" pitchFamily="34" charset="0"/>
              </a:rPr>
              <a:t> </a:t>
            </a:r>
            <a:r>
              <a:rPr lang="de-DE" sz="3100" b="1" dirty="0" err="1">
                <a:cs typeface="Arial" pitchFamily="34" charset="0"/>
              </a:rPr>
              <a:t>their</a:t>
            </a:r>
            <a:r>
              <a:rPr lang="de-DE" sz="3100" b="1" dirty="0">
                <a:cs typeface="Arial" pitchFamily="34" charset="0"/>
              </a:rPr>
              <a:t> </a:t>
            </a:r>
            <a:r>
              <a:rPr lang="de-DE" sz="3100" b="1" dirty="0" err="1">
                <a:cs typeface="Arial" pitchFamily="34" charset="0"/>
              </a:rPr>
              <a:t>catalogs</a:t>
            </a:r>
            <a:r>
              <a:rPr lang="de-DE" sz="3100" b="1" dirty="0">
                <a:cs typeface="Arial" pitchFamily="34" charset="0"/>
              </a:rPr>
              <a:t>) </a:t>
            </a:r>
            <a:r>
              <a:rPr lang="de-DE" sz="3100" b="1" dirty="0" err="1">
                <a:cs typeface="Arial" pitchFamily="34" charset="0"/>
              </a:rPr>
              <a:t>are</a:t>
            </a:r>
            <a:r>
              <a:rPr lang="de-DE" sz="3100" b="1" dirty="0">
                <a:cs typeface="Arial" pitchFamily="34" charset="0"/>
              </a:rPr>
              <a:t> like Amazon, but just </a:t>
            </a:r>
            <a:r>
              <a:rPr lang="de-DE" sz="3100" b="1" dirty="0" err="1">
                <a:cs typeface="Arial" pitchFamily="34" charset="0"/>
              </a:rPr>
              <a:t>for</a:t>
            </a:r>
            <a:r>
              <a:rPr lang="de-DE" sz="3100" b="1" dirty="0">
                <a:cs typeface="Arial" pitchFamily="34" charset="0"/>
              </a:rPr>
              <a:t> </a:t>
            </a:r>
            <a:r>
              <a:rPr lang="de-DE" sz="3100" b="1" dirty="0" err="1">
                <a:cs typeface="Arial" pitchFamily="34" charset="0"/>
              </a:rPr>
              <a:t>data</a:t>
            </a:r>
            <a:r>
              <a:rPr lang="de-DE" sz="3100" b="1" dirty="0">
                <a:cs typeface="Arial" pitchFamily="34" charset="0"/>
              </a:rPr>
              <a:t>.</a:t>
            </a:r>
          </a:p>
        </p:txBody>
      </p:sp>
      <p:grpSp>
        <p:nvGrpSpPr>
          <p:cNvPr id="15" name="Gruppieren 14"/>
          <p:cNvGrpSpPr/>
          <p:nvPr/>
        </p:nvGrpSpPr>
        <p:grpSpPr>
          <a:xfrm>
            <a:off x="6193623" y="2213509"/>
            <a:ext cx="1536571" cy="712113"/>
            <a:chOff x="4644008" y="2212996"/>
            <a:chExt cx="1152128" cy="711948"/>
          </a:xfrm>
        </p:grpSpPr>
        <p:cxnSp>
          <p:nvCxnSpPr>
            <p:cNvPr id="10" name="Gerade Verbindung 9"/>
            <p:cNvCxnSpPr/>
            <p:nvPr/>
          </p:nvCxnSpPr>
          <p:spPr>
            <a:xfrm>
              <a:off x="4644008" y="2348880"/>
              <a:ext cx="1152128" cy="576064"/>
            </a:xfrm>
            <a:prstGeom prst="line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4788024" y="2212996"/>
              <a:ext cx="864096" cy="711948"/>
            </a:xfrm>
            <a:prstGeom prst="line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feld 15"/>
          <p:cNvSpPr txBox="1"/>
          <p:nvPr/>
        </p:nvSpPr>
        <p:spPr>
          <a:xfrm>
            <a:off x="431483" y="3141762"/>
            <a:ext cx="11236173" cy="13388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0243" indent="-340243">
              <a:buBlip>
                <a:blip r:embed="rId3"/>
              </a:buBlip>
            </a:pPr>
            <a:r>
              <a:rPr lang="de-DE" sz="2800" dirty="0" err="1">
                <a:cs typeface="Arial" pitchFamily="34" charset="0"/>
              </a:rPr>
              <a:t>No</a:t>
            </a:r>
            <a:r>
              <a:rPr lang="de-DE" sz="2800" dirty="0">
                <a:cs typeface="Arial" pitchFamily="34" charset="0"/>
              </a:rPr>
              <a:t> SLAs on </a:t>
            </a:r>
            <a:r>
              <a:rPr lang="de-DE" sz="2800" dirty="0" err="1">
                <a:cs typeface="Arial" pitchFamily="34" charset="0"/>
              </a:rPr>
              <a:t>access</a:t>
            </a:r>
            <a:r>
              <a:rPr lang="de-DE" sz="2800" dirty="0">
                <a:cs typeface="Arial" pitchFamily="34" charset="0"/>
              </a:rPr>
              <a:t> </a:t>
            </a:r>
            <a:r>
              <a:rPr lang="de-DE" sz="2800" dirty="0" err="1">
                <a:cs typeface="Arial" pitchFamily="34" charset="0"/>
              </a:rPr>
              <a:t>latency</a:t>
            </a:r>
            <a:r>
              <a:rPr lang="de-DE" sz="2800" dirty="0">
                <a:cs typeface="Arial" pitchFamily="34" charset="0"/>
              </a:rPr>
              <a:t>, </a:t>
            </a:r>
            <a:r>
              <a:rPr lang="de-DE" sz="2800" dirty="0" err="1">
                <a:cs typeface="Arial" pitchFamily="34" charset="0"/>
              </a:rPr>
              <a:t>usually</a:t>
            </a:r>
            <a:r>
              <a:rPr lang="de-DE" sz="2800" dirty="0">
                <a:cs typeface="Arial" pitchFamily="34" charset="0"/>
              </a:rPr>
              <a:t> </a:t>
            </a:r>
            <a:r>
              <a:rPr lang="de-DE" sz="2800" dirty="0" err="1">
                <a:cs typeface="Arial" pitchFamily="34" charset="0"/>
              </a:rPr>
              <a:t>between</a:t>
            </a:r>
            <a:r>
              <a:rPr lang="de-DE" sz="2800" dirty="0">
                <a:cs typeface="Arial" pitchFamily="34" charset="0"/>
              </a:rPr>
              <a:t> </a:t>
            </a:r>
            <a:r>
              <a:rPr lang="de-DE" sz="2800" dirty="0" err="1">
                <a:cs typeface="Arial" pitchFamily="34" charset="0"/>
              </a:rPr>
              <a:t>minutes</a:t>
            </a:r>
            <a:r>
              <a:rPr lang="de-DE" sz="2800" dirty="0">
                <a:cs typeface="Arial" pitchFamily="34" charset="0"/>
              </a:rPr>
              <a:t> </a:t>
            </a:r>
            <a:r>
              <a:rPr lang="de-DE" sz="2800" dirty="0" err="1">
                <a:cs typeface="Arial" pitchFamily="34" charset="0"/>
              </a:rPr>
              <a:t>and</a:t>
            </a:r>
            <a:r>
              <a:rPr lang="de-DE" sz="2800" dirty="0">
                <a:cs typeface="Arial" pitchFamily="34" charset="0"/>
              </a:rPr>
              <a:t> </a:t>
            </a:r>
            <a:r>
              <a:rPr lang="de-DE" sz="2800" dirty="0" err="1">
                <a:cs typeface="Arial" pitchFamily="34" charset="0"/>
              </a:rPr>
              <a:t>hours</a:t>
            </a:r>
            <a:endParaRPr lang="de-DE" sz="2800" dirty="0">
              <a:cs typeface="Arial" pitchFamily="34" charset="0"/>
            </a:endParaRPr>
          </a:p>
          <a:p>
            <a:pPr marL="340243" indent="-340243">
              <a:buBlip>
                <a:blip r:embed="rId3"/>
              </a:buBlip>
            </a:pPr>
            <a:r>
              <a:rPr lang="de-DE" sz="2800" dirty="0" err="1">
                <a:cs typeface="Arial" pitchFamily="34" charset="0"/>
              </a:rPr>
              <a:t>Tail</a:t>
            </a:r>
            <a:r>
              <a:rPr lang="de-DE" sz="2800" dirty="0">
                <a:cs typeface="Arial" pitchFamily="34" charset="0"/>
              </a:rPr>
              <a:t> </a:t>
            </a:r>
            <a:r>
              <a:rPr lang="de-DE" sz="2800" dirty="0" err="1">
                <a:cs typeface="Arial" pitchFamily="34" charset="0"/>
              </a:rPr>
              <a:t>latency</a:t>
            </a:r>
            <a:r>
              <a:rPr lang="de-DE" sz="2800" dirty="0">
                <a:cs typeface="Arial" pitchFamily="34" charset="0"/>
              </a:rPr>
              <a:t> </a:t>
            </a:r>
            <a:r>
              <a:rPr lang="de-DE" sz="2800" dirty="0" err="1">
                <a:cs typeface="Arial" pitchFamily="34" charset="0"/>
              </a:rPr>
              <a:t>can</a:t>
            </a:r>
            <a:r>
              <a:rPr lang="de-DE" sz="2800" dirty="0">
                <a:cs typeface="Arial" pitchFamily="34" charset="0"/>
              </a:rPr>
              <a:t> </a:t>
            </a:r>
            <a:r>
              <a:rPr lang="de-DE" sz="2800" dirty="0" err="1">
                <a:cs typeface="Arial" pitchFamily="34" charset="0"/>
              </a:rPr>
              <a:t>be</a:t>
            </a:r>
            <a:r>
              <a:rPr lang="de-DE" sz="2800" dirty="0">
                <a:cs typeface="Arial" pitchFamily="34" charset="0"/>
              </a:rPr>
              <a:t> multiple </a:t>
            </a:r>
            <a:r>
              <a:rPr lang="de-DE" sz="2800" dirty="0" err="1">
                <a:cs typeface="Arial" pitchFamily="34" charset="0"/>
              </a:rPr>
              <a:t>days</a:t>
            </a:r>
            <a:endParaRPr lang="de-DE" sz="2800" dirty="0">
              <a:cs typeface="Arial" pitchFamily="34" charset="0"/>
            </a:endParaRPr>
          </a:p>
          <a:p>
            <a:pPr marL="340243" indent="-340243">
              <a:buBlip>
                <a:blip r:embed="rId3"/>
              </a:buBlip>
            </a:pPr>
            <a:r>
              <a:rPr lang="de-DE" sz="2800" dirty="0" err="1">
                <a:cs typeface="Arial" pitchFamily="34" charset="0"/>
              </a:rPr>
              <a:t>Historic</a:t>
            </a:r>
            <a:r>
              <a:rPr lang="de-DE" sz="2800" dirty="0">
                <a:cs typeface="Arial" pitchFamily="34" charset="0"/>
              </a:rPr>
              <a:t> </a:t>
            </a:r>
            <a:r>
              <a:rPr lang="de-DE" sz="2800" dirty="0" err="1">
                <a:cs typeface="Arial" pitchFamily="34" charset="0"/>
              </a:rPr>
              <a:t>data</a:t>
            </a:r>
            <a:r>
              <a:rPr lang="de-DE" sz="2800" dirty="0">
                <a:cs typeface="Arial" pitchFamily="34" charset="0"/>
              </a:rPr>
              <a:t> </a:t>
            </a:r>
            <a:r>
              <a:rPr lang="de-DE" sz="2800" dirty="0" err="1">
                <a:cs typeface="Arial" pitchFamily="34" charset="0"/>
              </a:rPr>
              <a:t>analysis</a:t>
            </a:r>
            <a:r>
              <a:rPr lang="de-DE" sz="2800" dirty="0">
                <a:cs typeface="Arial" pitchFamily="34" charset="0"/>
              </a:rPr>
              <a:t> </a:t>
            </a:r>
            <a:r>
              <a:rPr lang="de-DE" sz="2800" dirty="0" err="1">
                <a:cs typeface="Arial" pitchFamily="34" charset="0"/>
              </a:rPr>
              <a:t>can</a:t>
            </a:r>
            <a:r>
              <a:rPr lang="de-DE" sz="2800" dirty="0">
                <a:cs typeface="Arial" pitchFamily="34" charset="0"/>
              </a:rPr>
              <a:t> </a:t>
            </a:r>
            <a:r>
              <a:rPr lang="de-DE" sz="2800" dirty="0" err="1">
                <a:cs typeface="Arial" pitchFamily="34" charset="0"/>
              </a:rPr>
              <a:t>easily</a:t>
            </a:r>
            <a:r>
              <a:rPr lang="de-DE" sz="2800" dirty="0">
                <a:cs typeface="Arial" pitchFamily="34" charset="0"/>
              </a:rPr>
              <a:t> </a:t>
            </a:r>
            <a:r>
              <a:rPr lang="de-DE" sz="2800" dirty="0" err="1">
                <a:cs typeface="Arial" pitchFamily="34" charset="0"/>
              </a:rPr>
              <a:t>request</a:t>
            </a:r>
            <a:r>
              <a:rPr lang="de-DE" sz="2800" dirty="0">
                <a:cs typeface="Arial" pitchFamily="34" charset="0"/>
              </a:rPr>
              <a:t> 100s </a:t>
            </a:r>
            <a:r>
              <a:rPr lang="de-DE" sz="2800" dirty="0" err="1">
                <a:cs typeface="Arial" pitchFamily="34" charset="0"/>
              </a:rPr>
              <a:t>of</a:t>
            </a:r>
            <a:r>
              <a:rPr lang="de-DE" sz="2800" dirty="0">
                <a:cs typeface="Arial" pitchFamily="34" charset="0"/>
              </a:rPr>
              <a:t> TB</a:t>
            </a:r>
          </a:p>
        </p:txBody>
      </p:sp>
      <p:grpSp>
        <p:nvGrpSpPr>
          <p:cNvPr id="34" name="Gruppieren 33"/>
          <p:cNvGrpSpPr/>
          <p:nvPr/>
        </p:nvGrpSpPr>
        <p:grpSpPr>
          <a:xfrm>
            <a:off x="335447" y="4804235"/>
            <a:ext cx="10755995" cy="1412454"/>
            <a:chOff x="251520" y="4803120"/>
            <a:chExt cx="8064896" cy="1412126"/>
          </a:xfrm>
        </p:grpSpPr>
        <p:sp>
          <p:nvSpPr>
            <p:cNvPr id="17" name="Flussdiagramm: Magnetplattenspeicher 16"/>
            <p:cNvSpPr/>
            <p:nvPr/>
          </p:nvSpPr>
          <p:spPr>
            <a:xfrm>
              <a:off x="2339752" y="4869160"/>
              <a:ext cx="720080" cy="648072"/>
            </a:xfrm>
            <a:prstGeom prst="flowChartMagneticDisk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Flussdiagramm: Magnetplattenspeicher 18"/>
            <p:cNvSpPr/>
            <p:nvPr/>
          </p:nvSpPr>
          <p:spPr>
            <a:xfrm>
              <a:off x="5076056" y="4869160"/>
              <a:ext cx="720080" cy="648072"/>
            </a:xfrm>
            <a:prstGeom prst="flowChartMagneticDisk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3612" y="4803120"/>
              <a:ext cx="708820" cy="780152"/>
            </a:xfrm>
            <a:prstGeom prst="rect">
              <a:avLst/>
            </a:prstGeom>
          </p:spPr>
        </p:pic>
        <p:sp>
          <p:nvSpPr>
            <p:cNvPr id="21" name="Pfeil nach rechts 20"/>
            <p:cNvSpPr/>
            <p:nvPr/>
          </p:nvSpPr>
          <p:spPr>
            <a:xfrm rot="10800000">
              <a:off x="6156176" y="5049180"/>
              <a:ext cx="576064" cy="288032"/>
            </a:xfrm>
            <a:prstGeom prst="right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Pfeil nach rechts 21"/>
            <p:cNvSpPr/>
            <p:nvPr/>
          </p:nvSpPr>
          <p:spPr>
            <a:xfrm rot="10800000">
              <a:off x="4257153" y="5068728"/>
              <a:ext cx="576064" cy="288032"/>
            </a:xfrm>
            <a:prstGeom prst="right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Pfeil nach rechts 22"/>
            <p:cNvSpPr/>
            <p:nvPr/>
          </p:nvSpPr>
          <p:spPr>
            <a:xfrm rot="10800000">
              <a:off x="3131840" y="5083539"/>
              <a:ext cx="576064" cy="288032"/>
            </a:xfrm>
            <a:prstGeom prst="right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3779912" y="5013176"/>
              <a:ext cx="477240" cy="5538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3600" dirty="0">
                  <a:cs typeface="Arial" pitchFamily="34" charset="0"/>
                </a:rPr>
                <a:t>…</a:t>
              </a:r>
            </a:p>
          </p:txBody>
        </p:sp>
        <p:pic>
          <p:nvPicPr>
            <p:cNvPr id="25" name="Grafik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4869160"/>
              <a:ext cx="738563" cy="738563"/>
            </a:xfrm>
            <a:prstGeom prst="rect">
              <a:avLst/>
            </a:prstGeom>
          </p:spPr>
        </p:pic>
        <p:sp>
          <p:nvSpPr>
            <p:cNvPr id="29" name="Pfeil nach rechts 28"/>
            <p:cNvSpPr/>
            <p:nvPr/>
          </p:nvSpPr>
          <p:spPr>
            <a:xfrm rot="10800000">
              <a:off x="1547664" y="5109713"/>
              <a:ext cx="576064" cy="288032"/>
            </a:xfrm>
            <a:prstGeom prst="right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251520" y="5661248"/>
              <a:ext cx="151216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dirty="0" err="1" smtClean="0">
                  <a:latin typeface="Arial" pitchFamily="34" charset="0"/>
                  <a:cs typeface="Arial" pitchFamily="34" charset="0"/>
                </a:rPr>
                <a:t>Compute</a:t>
              </a:r>
              <a:r>
                <a:rPr lang="de-DE" dirty="0" smtClean="0">
                  <a:latin typeface="Arial" pitchFamily="34" charset="0"/>
                  <a:cs typeface="Arial" pitchFamily="34" charset="0"/>
                </a:rPr>
                <a:t>       </a:t>
              </a:r>
              <a:r>
                <a:rPr lang="de-DE" dirty="0" err="1" smtClean="0">
                  <a:latin typeface="Arial" pitchFamily="34" charset="0"/>
                  <a:cs typeface="Arial" pitchFamily="34" charset="0"/>
                </a:rPr>
                <a:t>Facilities</a:t>
              </a:r>
              <a:endParaRPr lang="de-DE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2015716" y="5661249"/>
              <a:ext cx="151216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dirty="0" smtClean="0">
                  <a:latin typeface="Arial" pitchFamily="34" charset="0"/>
                  <a:cs typeface="Arial" pitchFamily="34" charset="0"/>
                </a:rPr>
                <a:t>Disk Cache </a:t>
              </a:r>
              <a:r>
                <a:rPr lang="de-DE" i="1" dirty="0" smtClean="0">
                  <a:latin typeface="Arial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666441" y="5672281"/>
              <a:ext cx="151216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dirty="0" smtClean="0">
                  <a:latin typeface="Arial" pitchFamily="34" charset="0"/>
                  <a:cs typeface="Arial" pitchFamily="34" charset="0"/>
                </a:rPr>
                <a:t>Disk Cache 1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6804248" y="5648375"/>
              <a:ext cx="151216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dirty="0" smtClean="0">
                  <a:latin typeface="Arial" pitchFamily="34" charset="0"/>
                  <a:cs typeface="Arial" pitchFamily="34" charset="0"/>
                </a:rPr>
                <a:t>Data Archive</a:t>
              </a:r>
            </a:p>
          </p:txBody>
        </p:sp>
      </p:grpSp>
      <p:pic>
        <p:nvPicPr>
          <p:cNvPr id="35" name="Grafik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90" y="4582189"/>
            <a:ext cx="531848" cy="436269"/>
          </a:xfrm>
          <a:prstGeom prst="rect">
            <a:avLst/>
          </a:prstGeom>
        </p:spPr>
      </p:pic>
      <p:pic>
        <p:nvPicPr>
          <p:cNvPr id="36" name="Grafik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92" y="4654213"/>
            <a:ext cx="531848" cy="436269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45" y="4806649"/>
            <a:ext cx="531848" cy="43626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498" y="4959084"/>
            <a:ext cx="531848" cy="436269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51" y="5111519"/>
            <a:ext cx="531848" cy="436269"/>
          </a:xfrm>
          <a:prstGeom prst="rect">
            <a:avLst/>
          </a:prstGeom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003" y="5263955"/>
            <a:ext cx="531848" cy="43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3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4187 L 0.03316 0.05066 C 0.04028 0.05274 0.05069 0.0539 0.06163 0.0539 C 0.07396 0.0539 0.08385 0.05274 0.09097 0.05066 L 0.1243 0.04187 " pathEditMode="relative" rAng="0" ptsTypes="FffFF">
                                      <p:cBhvr>
                                        <p:cTn id="3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5" y="60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1967 L 0.05191 0.0449 C 0.06285 0.05069 0.07917 0.05393 0.09618 0.05393 C 0.11563 0.05393 0.13125 0.05069 0.14219 0.0449 L 0.19428 0.01967 " pathEditMode="relative" rAng="0" ptsTypes="FffFF">
                                      <p:cBhvr>
                                        <p:cTn id="3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05" y="171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0.1191 0.01829 C 0.14427 0.02269 0.1816 0.025 0.22049 0.025 C 0.26511 0.025 0.3007 0.02269 0.32587 0.01829 L 0.44514 -4.81481E-6 " pathEditMode="relative" rAng="0" ptsTypes="FffFF">
                                      <p:cBhvr>
                                        <p:cTn id="3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57" y="125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3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3657 L 0.16112 0.03056 C 0.1948 0.04561 0.24532 0.05394 0.29792 0.05394 C 0.35799 0.05394 0.40608 0.04561 0.43976 0.03056 L 0.60105 -0.03657 " pathEditMode="relative" rAng="0" ptsTypes="FffFF">
                                      <p:cBhvr>
                                        <p:cTn id="4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52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err="1" smtClean="0">
                <a:latin typeface="+mn-lt"/>
              </a:rPr>
              <a:t>CryoDrill</a:t>
            </a:r>
            <a:r>
              <a:rPr lang="de-DE" sz="2800" dirty="0" smtClean="0">
                <a:latin typeface="+mn-lt"/>
              </a:rPr>
              <a:t>---</a:t>
            </a:r>
            <a:r>
              <a:rPr lang="de-DE" sz="2800" dirty="0" err="1" smtClean="0">
                <a:latin typeface="+mn-lt"/>
              </a:rPr>
              <a:t>Near</a:t>
            </a:r>
            <a:r>
              <a:rPr lang="de-DE" sz="2800" dirty="0" smtClean="0">
                <a:latin typeface="+mn-lt"/>
              </a:rPr>
              <a:t>-Data Processing </a:t>
            </a:r>
            <a:r>
              <a:rPr lang="de-DE" sz="2800" dirty="0" err="1" smtClean="0">
                <a:latin typeface="+mn-lt"/>
              </a:rPr>
              <a:t>for</a:t>
            </a:r>
            <a:r>
              <a:rPr lang="de-DE" sz="2800" dirty="0" smtClean="0">
                <a:latin typeface="+mn-lt"/>
              </a:rPr>
              <a:t> </a:t>
            </a:r>
            <a:r>
              <a:rPr lang="de-DE" sz="2800" dirty="0" err="1" smtClean="0">
                <a:latin typeface="+mn-lt"/>
              </a:rPr>
              <a:t>Cold</a:t>
            </a:r>
            <a:r>
              <a:rPr lang="de-DE" sz="2800" dirty="0" smtClean="0">
                <a:latin typeface="+mn-lt"/>
              </a:rPr>
              <a:t> Storage</a:t>
            </a:r>
            <a:endParaRPr lang="de-DE" sz="2800" dirty="0">
              <a:latin typeface="+mn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&gt; CIDR’19 &gt; Gong Show Session &gt;  Marcus Paradies &gt; 15.01.2019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7</a:t>
            </a:fld>
            <a:endParaRPr lang="en-GB" noProof="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39" y="1642101"/>
            <a:ext cx="4114638" cy="265178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096172" y="4453714"/>
            <a:ext cx="770761" cy="102771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906" y="5023620"/>
            <a:ext cx="1262379" cy="94675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495" y="4726240"/>
            <a:ext cx="1404246" cy="105315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623554" y="1701204"/>
            <a:ext cx="6146283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0243" indent="-340243">
              <a:buBlip>
                <a:blip r:embed="rId6"/>
              </a:buBlip>
            </a:pPr>
            <a:r>
              <a:rPr lang="de-DE" sz="2800" dirty="0">
                <a:cs typeface="Arial" pitchFamily="34" charset="0"/>
              </a:rPr>
              <a:t>Focus on </a:t>
            </a:r>
            <a:r>
              <a:rPr lang="de-DE" sz="2800" dirty="0" err="1">
                <a:cs typeface="Arial" pitchFamily="34" charset="0"/>
              </a:rPr>
              <a:t>nearline</a:t>
            </a:r>
            <a:r>
              <a:rPr lang="de-DE" sz="2800" dirty="0">
                <a:cs typeface="Arial" pitchFamily="34" charset="0"/>
              </a:rPr>
              <a:t> </a:t>
            </a:r>
            <a:r>
              <a:rPr lang="de-DE" sz="2800" dirty="0" err="1">
                <a:cs typeface="Arial" pitchFamily="34" charset="0"/>
              </a:rPr>
              <a:t>storage</a:t>
            </a:r>
            <a:r>
              <a:rPr lang="de-DE" sz="2800" dirty="0">
                <a:cs typeface="Arial" pitchFamily="34" charset="0"/>
              </a:rPr>
              <a:t> (</a:t>
            </a:r>
            <a:r>
              <a:rPr lang="de-DE" sz="2800" dirty="0" err="1">
                <a:cs typeface="Arial" pitchFamily="34" charset="0"/>
              </a:rPr>
              <a:t>archival</a:t>
            </a:r>
            <a:r>
              <a:rPr lang="de-DE" sz="2800" dirty="0">
                <a:cs typeface="Arial" pitchFamily="34" charset="0"/>
              </a:rPr>
              <a:t> </a:t>
            </a:r>
            <a:r>
              <a:rPr lang="de-DE" sz="2800" dirty="0" err="1">
                <a:cs typeface="Arial" pitchFamily="34" charset="0"/>
              </a:rPr>
              <a:t>disks</a:t>
            </a:r>
            <a:r>
              <a:rPr lang="de-DE" sz="2800" dirty="0">
                <a:cs typeface="Arial" pitchFamily="34" charset="0"/>
              </a:rPr>
              <a:t>, </a:t>
            </a:r>
            <a:r>
              <a:rPr lang="de-DE" sz="2800" dirty="0" err="1">
                <a:cs typeface="Arial" pitchFamily="34" charset="0"/>
              </a:rPr>
              <a:t>tape</a:t>
            </a:r>
            <a:r>
              <a:rPr lang="de-DE" sz="2800" dirty="0">
                <a:cs typeface="Arial" pitchFamily="34" charset="0"/>
              </a:rPr>
              <a:t>)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23554" y="2781575"/>
            <a:ext cx="6146283" cy="9079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0243" indent="-340243">
              <a:buBlip>
                <a:blip r:embed="rId6"/>
              </a:buBlip>
            </a:pPr>
            <a:r>
              <a:rPr lang="de-DE" sz="2800" dirty="0" err="1">
                <a:cs typeface="Arial" pitchFamily="34" charset="0"/>
              </a:rPr>
              <a:t>Consider</a:t>
            </a:r>
            <a:r>
              <a:rPr lang="de-DE" sz="2800" dirty="0">
                <a:cs typeface="Arial" pitchFamily="34" charset="0"/>
              </a:rPr>
              <a:t> all NDP </a:t>
            </a:r>
            <a:r>
              <a:rPr lang="de-DE" sz="2800" dirty="0" err="1">
                <a:cs typeface="Arial" pitchFamily="34" charset="0"/>
              </a:rPr>
              <a:t>opportunities</a:t>
            </a:r>
            <a:r>
              <a:rPr lang="de-DE" sz="2800" dirty="0">
                <a:cs typeface="Arial" pitchFamily="34" charset="0"/>
              </a:rPr>
              <a:t> (in-network, in-</a:t>
            </a:r>
            <a:r>
              <a:rPr lang="de-DE" sz="2800" dirty="0" err="1">
                <a:cs typeface="Arial" pitchFamily="34" charset="0"/>
              </a:rPr>
              <a:t>storage</a:t>
            </a:r>
            <a:r>
              <a:rPr lang="de-DE" sz="2800" dirty="0">
                <a:cs typeface="Arial" pitchFamily="34" charset="0"/>
              </a:rPr>
              <a:t>)</a:t>
            </a:r>
            <a:r>
              <a:rPr lang="de-DE" sz="3100" dirty="0">
                <a:cs typeface="Arial" pitchFamily="34" charset="0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23554" y="3789920"/>
            <a:ext cx="6146283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0243" indent="-340243">
              <a:buBlip>
                <a:blip r:embed="rId6"/>
              </a:buBlip>
            </a:pPr>
            <a:r>
              <a:rPr lang="de-DE" sz="2800" dirty="0">
                <a:cs typeface="Arial" pitchFamily="34" charset="0"/>
              </a:rPr>
              <a:t>Push </a:t>
            </a:r>
            <a:r>
              <a:rPr lang="de-DE" sz="2800" dirty="0" err="1">
                <a:cs typeface="Arial" pitchFamily="34" charset="0"/>
              </a:rPr>
              <a:t>data</a:t>
            </a:r>
            <a:r>
              <a:rPr lang="de-DE" sz="2800" dirty="0">
                <a:cs typeface="Arial" pitchFamily="34" charset="0"/>
              </a:rPr>
              <a:t> </a:t>
            </a:r>
            <a:r>
              <a:rPr lang="de-DE" sz="2800" dirty="0" err="1">
                <a:cs typeface="Arial" pitchFamily="34" charset="0"/>
              </a:rPr>
              <a:t>reduction</a:t>
            </a:r>
            <a:r>
              <a:rPr lang="de-DE" sz="2800" dirty="0">
                <a:cs typeface="Arial" pitchFamily="34" charset="0"/>
              </a:rPr>
              <a:t> </a:t>
            </a:r>
            <a:r>
              <a:rPr lang="de-DE" sz="2800" dirty="0" err="1">
                <a:cs typeface="Arial" pitchFamily="34" charset="0"/>
              </a:rPr>
              <a:t>ops</a:t>
            </a:r>
            <a:r>
              <a:rPr lang="de-DE" sz="2800" dirty="0">
                <a:cs typeface="Arial" pitchFamily="34" charset="0"/>
              </a:rPr>
              <a:t> down </a:t>
            </a:r>
            <a:r>
              <a:rPr lang="de-DE" sz="2800" dirty="0" err="1">
                <a:cs typeface="Arial" pitchFamily="34" charset="0"/>
              </a:rPr>
              <a:t>the</a:t>
            </a:r>
            <a:r>
              <a:rPr lang="de-DE" sz="2800" dirty="0">
                <a:cs typeface="Arial" pitchFamily="34" charset="0"/>
              </a:rPr>
              <a:t> </a:t>
            </a:r>
            <a:r>
              <a:rPr lang="de-DE" sz="2800" dirty="0" err="1">
                <a:cs typeface="Arial" pitchFamily="34" charset="0"/>
              </a:rPr>
              <a:t>storage</a:t>
            </a:r>
            <a:r>
              <a:rPr lang="de-DE" sz="2800" dirty="0">
                <a:cs typeface="Arial" pitchFamily="34" charset="0"/>
              </a:rPr>
              <a:t> </a:t>
            </a:r>
            <a:r>
              <a:rPr lang="de-DE" sz="2800" dirty="0" err="1">
                <a:cs typeface="Arial" pitchFamily="34" charset="0"/>
              </a:rPr>
              <a:t>hierarchy</a:t>
            </a:r>
            <a:r>
              <a:rPr lang="de-DE" sz="2800" dirty="0">
                <a:cs typeface="Arial" pitchFamily="34" charset="0"/>
              </a:rPr>
              <a:t> 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26765" y="2384514"/>
            <a:ext cx="11459454" cy="14773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b="1" dirty="0" err="1" smtClean="0">
                <a:cs typeface="Arial" pitchFamily="34" charset="0"/>
              </a:rPr>
              <a:t>I‘d</a:t>
            </a:r>
            <a:r>
              <a:rPr lang="de-DE" sz="3200" b="1" dirty="0" smtClean="0">
                <a:cs typeface="Arial" pitchFamily="34" charset="0"/>
              </a:rPr>
              <a:t> like </a:t>
            </a:r>
            <a:r>
              <a:rPr lang="de-DE" sz="3200" b="1" dirty="0" err="1" smtClean="0">
                <a:cs typeface="Arial" pitchFamily="34" charset="0"/>
              </a:rPr>
              <a:t>to</a:t>
            </a:r>
            <a:r>
              <a:rPr lang="de-DE" sz="3200" b="1" dirty="0" smtClean="0">
                <a:cs typeface="Arial" pitchFamily="34" charset="0"/>
              </a:rPr>
              <a:t> </a:t>
            </a:r>
            <a:r>
              <a:rPr lang="de-DE" sz="3200" b="1" dirty="0" err="1" smtClean="0">
                <a:cs typeface="Arial" pitchFamily="34" charset="0"/>
              </a:rPr>
              <a:t>encourage</a:t>
            </a:r>
            <a:r>
              <a:rPr lang="de-DE" sz="3200" b="1" dirty="0" smtClean="0">
                <a:cs typeface="Arial" pitchFamily="34" charset="0"/>
              </a:rPr>
              <a:t> </a:t>
            </a:r>
            <a:r>
              <a:rPr lang="de-DE" sz="3200" b="1" dirty="0" err="1" smtClean="0">
                <a:cs typeface="Arial" pitchFamily="34" charset="0"/>
              </a:rPr>
              <a:t>everyone</a:t>
            </a:r>
            <a:r>
              <a:rPr lang="de-DE" sz="3200" b="1" dirty="0" smtClean="0">
                <a:cs typeface="Arial" pitchFamily="34" charset="0"/>
              </a:rPr>
              <a:t> </a:t>
            </a:r>
            <a:r>
              <a:rPr lang="de-DE" sz="3200" b="1" dirty="0" err="1" smtClean="0">
                <a:cs typeface="Arial" pitchFamily="34" charset="0"/>
              </a:rPr>
              <a:t>to</a:t>
            </a:r>
            <a:r>
              <a:rPr lang="de-DE" sz="3200" b="1" dirty="0" smtClean="0">
                <a:cs typeface="Arial" pitchFamily="34" charset="0"/>
              </a:rPr>
              <a:t> not </a:t>
            </a:r>
            <a:r>
              <a:rPr lang="de-DE" sz="3200" b="1" dirty="0" err="1" smtClean="0">
                <a:cs typeface="Arial" pitchFamily="34" charset="0"/>
              </a:rPr>
              <a:t>forget</a:t>
            </a:r>
            <a:r>
              <a:rPr lang="de-DE" sz="3200" b="1" dirty="0" smtClean="0">
                <a:cs typeface="Arial" pitchFamily="34" charset="0"/>
              </a:rPr>
              <a:t> </a:t>
            </a:r>
            <a:r>
              <a:rPr lang="de-DE" sz="3200" b="1" dirty="0" err="1" smtClean="0">
                <a:cs typeface="Arial" pitchFamily="34" charset="0"/>
              </a:rPr>
              <a:t>the</a:t>
            </a:r>
            <a:r>
              <a:rPr lang="de-DE" sz="3200" b="1" dirty="0" smtClean="0">
                <a:cs typeface="Arial" pitchFamily="34" charset="0"/>
              </a:rPr>
              <a:t> </a:t>
            </a:r>
            <a:r>
              <a:rPr lang="de-DE" sz="3200" b="1" dirty="0" err="1" smtClean="0">
                <a:cs typeface="Arial" pitchFamily="34" charset="0"/>
              </a:rPr>
              <a:t>nearline</a:t>
            </a:r>
            <a:r>
              <a:rPr lang="de-DE" sz="3200" b="1" dirty="0" smtClean="0">
                <a:cs typeface="Arial" pitchFamily="34" charset="0"/>
              </a:rPr>
              <a:t> </a:t>
            </a:r>
            <a:r>
              <a:rPr lang="de-DE" sz="3200" b="1" dirty="0" err="1" smtClean="0">
                <a:cs typeface="Arial" pitchFamily="34" charset="0"/>
              </a:rPr>
              <a:t>storage</a:t>
            </a:r>
            <a:r>
              <a:rPr lang="de-DE" sz="3200" b="1" dirty="0" smtClean="0">
                <a:cs typeface="Arial" pitchFamily="34" charset="0"/>
              </a:rPr>
              <a:t> </a:t>
            </a:r>
            <a:r>
              <a:rPr lang="de-DE" sz="3200" b="1" dirty="0" err="1" smtClean="0">
                <a:cs typeface="Arial" pitchFamily="34" charset="0"/>
              </a:rPr>
              <a:t>layer</a:t>
            </a:r>
            <a:r>
              <a:rPr lang="de-DE" sz="3200" b="1" dirty="0" smtClean="0">
                <a:cs typeface="Arial" pitchFamily="34" charset="0"/>
              </a:rPr>
              <a:t>! </a:t>
            </a:r>
            <a:r>
              <a:rPr lang="de-DE" sz="3200" b="1" dirty="0" err="1" smtClean="0">
                <a:cs typeface="Arial" pitchFamily="34" charset="0"/>
              </a:rPr>
              <a:t>It‘s</a:t>
            </a:r>
            <a:r>
              <a:rPr lang="de-DE" sz="3200" b="1" dirty="0" smtClean="0">
                <a:cs typeface="Arial" pitchFamily="34" charset="0"/>
              </a:rPr>
              <a:t> not </a:t>
            </a:r>
            <a:r>
              <a:rPr lang="de-DE" sz="3200" b="1" dirty="0" err="1" smtClean="0">
                <a:cs typeface="Arial" pitchFamily="34" charset="0"/>
              </a:rPr>
              <a:t>considered</a:t>
            </a:r>
            <a:r>
              <a:rPr lang="de-DE" sz="3200" b="1" dirty="0" smtClean="0">
                <a:cs typeface="Arial" pitchFamily="34" charset="0"/>
              </a:rPr>
              <a:t> a sexy </a:t>
            </a:r>
            <a:r>
              <a:rPr lang="de-DE" sz="3200" b="1" dirty="0" err="1" smtClean="0">
                <a:cs typeface="Arial" pitchFamily="34" charset="0"/>
              </a:rPr>
              <a:t>research</a:t>
            </a:r>
            <a:r>
              <a:rPr lang="de-DE" sz="3200" b="1" dirty="0" smtClean="0">
                <a:cs typeface="Arial" pitchFamily="34" charset="0"/>
              </a:rPr>
              <a:t> </a:t>
            </a:r>
            <a:r>
              <a:rPr lang="de-DE" sz="3200" b="1" dirty="0" err="1" smtClean="0">
                <a:cs typeface="Arial" pitchFamily="34" charset="0"/>
              </a:rPr>
              <a:t>topic</a:t>
            </a:r>
            <a:r>
              <a:rPr lang="de-DE" sz="3200" b="1" dirty="0" smtClean="0">
                <a:cs typeface="Arial" pitchFamily="34" charset="0"/>
              </a:rPr>
              <a:t>, but </a:t>
            </a:r>
            <a:r>
              <a:rPr lang="de-DE" sz="3200" b="1" dirty="0" err="1" smtClean="0">
                <a:cs typeface="Arial" pitchFamily="34" charset="0"/>
              </a:rPr>
              <a:t>it</a:t>
            </a:r>
            <a:r>
              <a:rPr lang="de-DE" sz="3200" b="1" dirty="0" smtClean="0">
                <a:cs typeface="Arial" pitchFamily="34" charset="0"/>
              </a:rPr>
              <a:t> </a:t>
            </a:r>
            <a:r>
              <a:rPr lang="de-DE" sz="3200" b="1" dirty="0" err="1" smtClean="0">
                <a:cs typeface="Arial" pitchFamily="34" charset="0"/>
              </a:rPr>
              <a:t>has</a:t>
            </a:r>
            <a:r>
              <a:rPr lang="de-DE" sz="3200" b="1" dirty="0" smtClean="0">
                <a:cs typeface="Arial" pitchFamily="34" charset="0"/>
              </a:rPr>
              <a:t> a high potential </a:t>
            </a:r>
            <a:r>
              <a:rPr lang="de-DE" sz="3200" b="1" dirty="0" err="1" smtClean="0">
                <a:cs typeface="Arial" pitchFamily="34" charset="0"/>
              </a:rPr>
              <a:t>impact</a:t>
            </a:r>
            <a:r>
              <a:rPr lang="de-DE" sz="3200" b="1" dirty="0" smtClean="0">
                <a:cs typeface="Arial" pitchFamily="34" charset="0"/>
              </a:rPr>
              <a:t> </a:t>
            </a:r>
            <a:r>
              <a:rPr lang="de-DE" sz="3200" b="1" dirty="0" err="1" smtClean="0">
                <a:cs typeface="Arial" pitchFamily="34" charset="0"/>
              </a:rPr>
              <a:t>and</a:t>
            </a:r>
            <a:r>
              <a:rPr lang="de-DE" sz="3200" b="1" dirty="0" smtClean="0">
                <a:cs typeface="Arial" pitchFamily="34" charset="0"/>
              </a:rPr>
              <a:t> </a:t>
            </a:r>
            <a:r>
              <a:rPr lang="de-DE" sz="3200" b="1" dirty="0" err="1" smtClean="0">
                <a:cs typeface="Arial" pitchFamily="34" charset="0"/>
              </a:rPr>
              <a:t>is</a:t>
            </a:r>
            <a:r>
              <a:rPr lang="de-DE" sz="3200" b="1" dirty="0" smtClean="0">
                <a:cs typeface="Arial" pitchFamily="34" charset="0"/>
              </a:rPr>
              <a:t> </a:t>
            </a:r>
            <a:r>
              <a:rPr lang="de-DE" sz="3200" b="1" dirty="0" err="1" smtClean="0">
                <a:cs typeface="Arial" pitchFamily="34" charset="0"/>
              </a:rPr>
              <a:t>fun</a:t>
            </a:r>
            <a:r>
              <a:rPr lang="de-DE" sz="3200" b="1" dirty="0" smtClean="0">
                <a:cs typeface="Arial" pitchFamily="34" charset="0"/>
              </a:rPr>
              <a:t> </a:t>
            </a:r>
            <a:r>
              <a:rPr lang="de-DE" sz="3200" b="1" dirty="0" err="1" smtClean="0">
                <a:cs typeface="Arial" pitchFamily="34" charset="0"/>
              </a:rPr>
              <a:t>to</a:t>
            </a:r>
            <a:r>
              <a:rPr lang="de-DE" sz="3200" b="1" dirty="0" smtClean="0">
                <a:cs typeface="Arial" pitchFamily="34" charset="0"/>
              </a:rPr>
              <a:t> </a:t>
            </a:r>
            <a:r>
              <a:rPr lang="de-DE" sz="3200" b="1" dirty="0" err="1" smtClean="0">
                <a:cs typeface="Arial" pitchFamily="34" charset="0"/>
              </a:rPr>
              <a:t>work</a:t>
            </a:r>
            <a:r>
              <a:rPr lang="de-DE" sz="3200" b="1" dirty="0" smtClean="0">
                <a:cs typeface="Arial" pitchFamily="34" charset="0"/>
              </a:rPr>
              <a:t> on!</a:t>
            </a:r>
          </a:p>
        </p:txBody>
      </p:sp>
    </p:spTree>
    <p:extLst>
      <p:ext uri="{BB962C8B-B14F-4D97-AF65-F5344CB8AC3E}">
        <p14:creationId xmlns:p14="http://schemas.microsoft.com/office/powerpoint/2010/main" val="332236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DLR-Präsentation 16:9 Englisch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>
        <a:noAutofit/>
      </a:bodyPr>
      <a:lstStyle>
        <a:defPPr algn="ctr"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false</tns:showOnOpen>
  <tns:defaultPropertyEditorNamespace>Standardeigenschaften</tns:defaultPropertyEditorNamespace>
</tns:customPropertyEditors>
</file>

<file path=customXml/itemProps1.xml><?xml version="1.0" encoding="utf-8"?>
<ds:datastoreItem xmlns:ds="http://schemas.openxmlformats.org/officeDocument/2006/customXml" ds:itemID="{95C61B9F-14F0-4AD9-AC81-B8624FAD5FC8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316</Words>
  <Application>Microsoft Office PowerPoint</Application>
  <PresentationFormat>Benutzerdefiniert</PresentationFormat>
  <Paragraphs>54</Paragraphs>
  <Slides>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DLR-Präsentation 16:9 Englisch</vt:lpstr>
      <vt:lpstr>CryoDrill: Near-Data Processing in Deep and Cold Storage Hierarchies</vt:lpstr>
      <vt:lpstr>The Storage Hierarchy and Its (Current) Coverage in DB Research</vt:lpstr>
      <vt:lpstr>PowerPoint-Präsentation</vt:lpstr>
      <vt:lpstr>Active Data Archives for  Scientific Data</vt:lpstr>
      <vt:lpstr>Scientific Application Domains</vt:lpstr>
      <vt:lpstr>Data Movement as Major Performance Bottleneck</vt:lpstr>
      <vt:lpstr>CryoDrill---Near-Data Processing for Cold Storage</vt:lpstr>
    </vt:vector>
  </TitlesOfParts>
  <Company>DLR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Paradies, Marcus</dc:creator>
  <cp:lastModifiedBy>Paradies, Marcus</cp:lastModifiedBy>
  <cp:revision>69</cp:revision>
  <dcterms:created xsi:type="dcterms:W3CDTF">2012-06-19T06:51:55Z</dcterms:created>
  <dcterms:modified xsi:type="dcterms:W3CDTF">2019-01-17T21:49:50Z</dcterms:modified>
</cp:coreProperties>
</file>