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6F321E6-7C18-407E-8506-19D6EF0492C2}">
  <a:tblStyle styleId="{C6F321E6-7C18-407E-8506-19D6EF0492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8697d79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8697d79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8072eec9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8072eec9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8075c60c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8075c60c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8248b374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8248b374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8697d798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8697d798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8248b37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8248b37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8075c60c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8075c60c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8075c60c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8075c60c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8697d798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8697d798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8075c60c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8075c60c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8072eec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8072eec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88481a2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88481a2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8072eec9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8072eec9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8072eec9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8072eec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8072eec9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8072eec9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8072eec9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8072eec9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8072eec9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8072eec9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i.org/10.1109/ICSE.2003.1201196" TargetMode="External"/><Relationship Id="rId4" Type="http://schemas.openxmlformats.org/officeDocument/2006/relationships/hyperlink" Target="https://doi.org/10.1109/ICSE.2003.1201196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SecArchUnit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ArchUnit to support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of security architectural constraints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88800" y="449222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Marcus Randevik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Patrik Olson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Methodology - Establish ground truth</a:t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1836975" y="1173275"/>
            <a:ext cx="402900" cy="3912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4999625" y="1173275"/>
            <a:ext cx="402900" cy="3912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137725" y="1706600"/>
            <a:ext cx="1979200" cy="5727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system for constraint violations</a:t>
            </a: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4211475" y="1720025"/>
            <a:ext cx="1979200" cy="5727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system for constraint violations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1386675" y="1131013"/>
            <a:ext cx="4503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1</a:t>
            </a:r>
            <a:endParaRPr b="1" sz="1800"/>
          </a:p>
        </p:txBody>
      </p:sp>
      <p:sp>
        <p:nvSpPr>
          <p:cNvPr id="126" name="Google Shape;126;p22"/>
          <p:cNvSpPr txBox="1"/>
          <p:nvPr/>
        </p:nvSpPr>
        <p:spPr>
          <a:xfrm>
            <a:off x="4572000" y="1137725"/>
            <a:ext cx="4503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2</a:t>
            </a:r>
            <a:endParaRPr b="1" sz="1800"/>
          </a:p>
        </p:txBody>
      </p:sp>
      <p:sp>
        <p:nvSpPr>
          <p:cNvPr id="127" name="Google Shape;127;p22"/>
          <p:cNvSpPr/>
          <p:nvPr/>
        </p:nvSpPr>
        <p:spPr>
          <a:xfrm>
            <a:off x="474100" y="1872525"/>
            <a:ext cx="402900" cy="2964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3601200" y="1872525"/>
            <a:ext cx="402900" cy="2964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896225" y="2370275"/>
            <a:ext cx="284400" cy="391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058875" y="2376150"/>
            <a:ext cx="284400" cy="391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1137725" y="2852450"/>
            <a:ext cx="1979200" cy="5727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</a:t>
            </a:r>
            <a:r>
              <a:rPr lang="en"/>
              <a:t>necessary</a:t>
            </a:r>
            <a:r>
              <a:rPr lang="en"/>
              <a:t> information</a:t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4211475" y="2850775"/>
            <a:ext cx="1979200" cy="5727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Apply necessary information</a:t>
            </a: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747850" y="3981525"/>
            <a:ext cx="1979200" cy="5727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results</a:t>
            </a:r>
            <a:endParaRPr/>
          </a:p>
        </p:txBody>
      </p:sp>
      <p:sp>
        <p:nvSpPr>
          <p:cNvPr id="134" name="Google Shape;134;p22"/>
          <p:cNvSpPr/>
          <p:nvPr/>
        </p:nvSpPr>
        <p:spPr>
          <a:xfrm rot="5400000">
            <a:off x="1862625" y="3756875"/>
            <a:ext cx="639900" cy="5727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 flipH="1" rot="-5400000">
            <a:off x="4881125" y="3816125"/>
            <a:ext cx="639900" cy="5727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constraints</a:t>
            </a:r>
            <a:endParaRPr/>
          </a:p>
        </p:txBody>
      </p:sp>
      <p:graphicFrame>
        <p:nvGraphicFramePr>
          <p:cNvPr id="141" name="Google Shape;141;p23"/>
          <p:cNvGraphicFramePr/>
          <p:nvPr/>
        </p:nvGraphicFramePr>
        <p:xfrm>
          <a:off x="352463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{C6F321E6-7C18-407E-8506-19D6EF0492C2}</a:tableStyleId>
              </a:tblPr>
              <a:tblGrid>
                <a:gridCol w="534000"/>
                <a:gridCol w="5693275"/>
                <a:gridCol w="2211800"/>
              </a:tblGrid>
              <a:tr h="46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Security goal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r>
                        <a:rPr lang="en"/>
                        <a:t>ethods related to security events must call the logger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Accountability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4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Authentication and authorization must each be enforced in a single component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Accountability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44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r>
                        <a:rPr lang="en"/>
                        <a:t>very outbound message must be sent from a single component responsible for transmissions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Confidentiality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 from a user must pass through a component validating the data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Integrity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44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r>
                        <a:rPr lang="en"/>
                        <a:t>pawning of threads must be limited or throttled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Availability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Sensitive information must not bleed to components with lower security classification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Confidentiality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44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r>
                        <a:rPr lang="en"/>
                        <a:t>ecrets must not be exposed in log messages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Confidentiality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266800" y="1822400"/>
            <a:ext cx="6592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Constraint 1: Methods related to security events must be logged</a:t>
            </a:r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11700" y="2694025"/>
            <a:ext cx="367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Extend ArchUnit’s analysis</a:t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475" y="2277575"/>
            <a:ext cx="7271049" cy="890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9" name="Google Shape;149;p24"/>
          <p:cNvSpPr txBox="1"/>
          <p:nvPr/>
        </p:nvSpPr>
        <p:spPr>
          <a:xfrm>
            <a:off x="311700" y="2084425"/>
            <a:ext cx="412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Add information to source code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266800" y="2446425"/>
            <a:ext cx="7791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Annotations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Constraint 4: Input from a user must pass through a component validating the data</a:t>
            </a:r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428850" y="3304750"/>
            <a:ext cx="82863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“The </a:t>
            </a:r>
            <a:r>
              <a:rPr b="1" lang="en" sz="1800">
                <a:solidFill>
                  <a:schemeClr val="dk2"/>
                </a:solidFill>
              </a:rPr>
              <a:t>constructs</a:t>
            </a:r>
            <a:r>
              <a:rPr lang="en" sz="1800">
                <a:solidFill>
                  <a:schemeClr val="dk2"/>
                </a:solidFill>
              </a:rPr>
              <a:t> that match </a:t>
            </a:r>
            <a:r>
              <a:rPr b="1" lang="en" sz="1800">
                <a:solidFill>
                  <a:schemeClr val="dk2"/>
                </a:solidFill>
              </a:rPr>
              <a:t>predicate</a:t>
            </a:r>
            <a:r>
              <a:rPr lang="en" sz="1800">
                <a:solidFill>
                  <a:schemeClr val="dk2"/>
                </a:solidFill>
              </a:rPr>
              <a:t> should fulfill </a:t>
            </a:r>
            <a:r>
              <a:rPr b="1" lang="en" sz="1800">
                <a:solidFill>
                  <a:schemeClr val="dk2"/>
                </a:solidFill>
              </a:rPr>
              <a:t>condition</a:t>
            </a:r>
            <a:r>
              <a:rPr lang="en" sz="1800">
                <a:solidFill>
                  <a:schemeClr val="dk2"/>
                </a:solidFill>
              </a:rPr>
              <a:t>”</a:t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6350" y="3098419"/>
            <a:ext cx="5411300" cy="664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457275"/>
            <a:ext cx="3672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existing functionality</a:t>
            </a:r>
            <a:endParaRPr/>
          </a:p>
        </p:txBody>
      </p:sp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constraints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266800" y="3041600"/>
            <a:ext cx="60189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Information flow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Hints: reference type and originating member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Constraint 7: Secrets must not be exposed in log messages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4613" y="3991166"/>
            <a:ext cx="4574763" cy="890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7" name="Google Shape;157;p24"/>
          <p:cNvSpPr txBox="1"/>
          <p:nvPr/>
        </p:nvSpPr>
        <p:spPr>
          <a:xfrm>
            <a:off x="311700" y="1044900"/>
            <a:ext cx="71019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3 categories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5" title="Ground truth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550" y="1352250"/>
            <a:ext cx="6131403" cy="379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 title="Precisio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2550" y="1352250"/>
            <a:ext cx="6131430" cy="379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 title="Recall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2550" y="1349275"/>
            <a:ext cx="6131409" cy="379125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performance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1000075"/>
            <a:ext cx="85206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Constraints 1-5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6" title="Ground truth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550" y="1349275"/>
            <a:ext cx="6131376" cy="379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 title="Precision and Recall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2550" y="1349275"/>
            <a:ext cx="6190149" cy="382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performance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311700" y="1000075"/>
            <a:ext cx="85206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Constraints 6-7</a:t>
            </a:r>
            <a:endParaRPr/>
          </a:p>
        </p:txBody>
      </p:sp>
      <p:grpSp>
        <p:nvGrpSpPr>
          <p:cNvPr id="175" name="Google Shape;175;p26"/>
          <p:cNvGrpSpPr/>
          <p:nvPr/>
        </p:nvGrpSpPr>
        <p:grpSpPr>
          <a:xfrm>
            <a:off x="6932600" y="2853075"/>
            <a:ext cx="1608600" cy="295800"/>
            <a:chOff x="6932600" y="2853075"/>
            <a:chExt cx="1608600" cy="295800"/>
          </a:xfrm>
        </p:grpSpPr>
        <p:cxnSp>
          <p:nvCxnSpPr>
            <p:cNvPr id="176" name="Google Shape;176;p26"/>
            <p:cNvCxnSpPr/>
            <p:nvPr/>
          </p:nvCxnSpPr>
          <p:spPr>
            <a:xfrm rot="10800000">
              <a:off x="6932600" y="3058675"/>
              <a:ext cx="3462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7" name="Google Shape;177;p26"/>
            <p:cNvSpPr txBox="1"/>
            <p:nvPr/>
          </p:nvSpPr>
          <p:spPr>
            <a:xfrm>
              <a:off x="7278800" y="2853075"/>
              <a:ext cx="12624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injected</a:t>
              </a:r>
              <a:endParaRPr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7" title="Implementation tim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263" y="1003463"/>
            <a:ext cx="617947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 title="Implementation tim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2263" y="1003480"/>
            <a:ext cx="617947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7"/>
          <p:cNvSpPr txBox="1"/>
          <p:nvPr/>
        </p:nvSpPr>
        <p:spPr>
          <a:xfrm>
            <a:off x="4368600" y="2375775"/>
            <a:ext cx="10107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+60%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5929625" y="1932475"/>
            <a:ext cx="10107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+110%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6" name="Google Shape;18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usability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8" title="Benchmar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274" y="1003475"/>
            <a:ext cx="617946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usability</a:t>
            </a:r>
            <a:endParaRPr/>
          </a:p>
        </p:txBody>
      </p:sp>
      <p:sp>
        <p:nvSpPr>
          <p:cNvPr id="193" name="Google Shape;193;p28"/>
          <p:cNvSpPr/>
          <p:nvPr/>
        </p:nvSpPr>
        <p:spPr>
          <a:xfrm>
            <a:off x="5666850" y="1857800"/>
            <a:ext cx="3037200" cy="22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8"/>
          <p:cNvSpPr/>
          <p:nvPr/>
        </p:nvSpPr>
        <p:spPr>
          <a:xfrm>
            <a:off x="4137075" y="1857925"/>
            <a:ext cx="3037200" cy="22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311700" y="1152475"/>
            <a:ext cx="870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architectural security constraints can be validated using ArchUnit?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</a:t>
            </a:r>
            <a:r>
              <a:rPr lang="en"/>
              <a:t>onfidentiality, </a:t>
            </a:r>
            <a:r>
              <a:rPr lang="en"/>
              <a:t>I</a:t>
            </a:r>
            <a:r>
              <a:rPr lang="en"/>
              <a:t>ntegrity, </a:t>
            </a:r>
            <a:r>
              <a:rPr lang="en"/>
              <a:t>A</a:t>
            </a:r>
            <a:r>
              <a:rPr lang="en"/>
              <a:t>ccountability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Performance comparable to industry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Better usability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modifications can be made to ArchUnit to validate additional constraints?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Information flow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</a:t>
            </a:r>
            <a:r>
              <a:rPr lang="en"/>
              <a:t>onfidentiality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311700" y="1892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Architectural constraints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Archunit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Methodology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Selection of constraints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of constraints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Architecture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6470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“The software architecture of a program or computing system is the structure or structures of the system, which comprise software elements, the externally visible properties of those elements, and the relationships among them.” </a:t>
            </a:r>
            <a:r>
              <a:rPr lang="en"/>
              <a:t>- Bass et al</a:t>
            </a:r>
            <a:r>
              <a:rPr baseline="30000" lang="en"/>
              <a:t>1</a:t>
            </a:r>
            <a:endParaRPr baseline="30000"/>
          </a:p>
        </p:txBody>
      </p:sp>
      <p:sp>
        <p:nvSpPr>
          <p:cNvPr id="69" name="Google Shape;69;p15"/>
          <p:cNvSpPr txBox="1"/>
          <p:nvPr/>
        </p:nvSpPr>
        <p:spPr>
          <a:xfrm>
            <a:off x="175175" y="4291550"/>
            <a:ext cx="8607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[1]</a:t>
            </a:r>
            <a:endParaRPr sz="1100">
              <a:solidFill>
                <a:schemeClr val="dk1"/>
              </a:solidFill>
            </a:endParaRPr>
          </a:p>
          <a:p>
            <a:pPr indent="0" lvl="0" marL="215900" marR="508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L. Bass, P. Clements, and R. Kazman, </a:t>
            </a:r>
            <a:r>
              <a:rPr i="1" lang="en" sz="1100">
                <a:solidFill>
                  <a:schemeClr val="dk1"/>
                </a:solidFill>
              </a:rPr>
              <a:t>Software architecture in practice</a:t>
            </a:r>
            <a:r>
              <a:rPr lang="en" sz="1100">
                <a:solidFill>
                  <a:schemeClr val="dk1"/>
                </a:solidFill>
              </a:rPr>
              <a:t>, 2nd ed. Boston: Addison-Wesley, 2003.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Software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Intensional vs extensional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vs non-local</a:t>
            </a:r>
            <a:endParaRPr/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2095025" y="253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{C6F321E6-7C18-407E-8506-19D6EF0492C2}</a:tableStyleId>
              </a:tblPr>
              <a:tblGrid>
                <a:gridCol w="2445125"/>
                <a:gridCol w="2445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Architecture</a:t>
                      </a:r>
                      <a:endParaRPr b="1"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Design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Intensional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Intensional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non-local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local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77" name="Google Shape;77;p16"/>
          <p:cNvSpPr txBox="1"/>
          <p:nvPr/>
        </p:nvSpPr>
        <p:spPr>
          <a:xfrm>
            <a:off x="563100" y="4178875"/>
            <a:ext cx="80178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215900" marR="508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H. Eden and R. Kazman, “Architecture, design, implementation,” in </a:t>
            </a:r>
            <a:r>
              <a:rPr i="1" lang="en" sz="1100">
                <a:solidFill>
                  <a:schemeClr val="dk1"/>
                </a:solidFill>
              </a:rPr>
              <a:t>25th International Conference on Software Engineering, 2003. Proceedings.</a:t>
            </a:r>
            <a:r>
              <a:rPr lang="en" sz="1100">
                <a:solidFill>
                  <a:schemeClr val="dk1"/>
                </a:solidFill>
              </a:rPr>
              <a:t>, Portland, OR, USA, 2003, pp. 149–159, doi: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3"/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10.1109/ICSE.2003.1201196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Security a</a:t>
            </a:r>
            <a:r>
              <a:rPr lang="en"/>
              <a:t>rchitectural constraints - CIAA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2100"/>
              <a:t>C</a:t>
            </a:r>
            <a:r>
              <a:rPr lang="en"/>
              <a:t>onfidentiality: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2100"/>
              <a:t>I</a:t>
            </a:r>
            <a:r>
              <a:rPr lang="en"/>
              <a:t>ntegrity: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2100"/>
              <a:t>A</a:t>
            </a:r>
            <a:r>
              <a:rPr lang="en"/>
              <a:t>vailability: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2100"/>
              <a:t>A</a:t>
            </a:r>
            <a:r>
              <a:rPr lang="en"/>
              <a:t>ccountability: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Security architectural constraints - concepts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5383" l="0" r="0" t="0"/>
          <a:stretch/>
        </p:blipFill>
        <p:spPr>
          <a:xfrm>
            <a:off x="2130288" y="1105050"/>
            <a:ext cx="6983300" cy="36319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23913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Principles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734725"/>
            <a:ext cx="85206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Tactics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2409050"/>
            <a:ext cx="40419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Patterns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3079025"/>
            <a:ext cx="40419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Rules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1213" y="939908"/>
            <a:ext cx="7201436" cy="37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3892375" y="1999050"/>
            <a:ext cx="365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chemeClr val="dk1"/>
                </a:solidFill>
              </a:rPr>
              <a:t>“The principle of least privilege”</a:t>
            </a:r>
            <a:endParaRPr i="1" sz="2100"/>
          </a:p>
        </p:txBody>
      </p:sp>
      <p:sp>
        <p:nvSpPr>
          <p:cNvPr id="96" name="Google Shape;96;p18"/>
          <p:cNvSpPr txBox="1"/>
          <p:nvPr/>
        </p:nvSpPr>
        <p:spPr>
          <a:xfrm>
            <a:off x="3892375" y="2062950"/>
            <a:ext cx="39531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chemeClr val="dk1"/>
                </a:solidFill>
              </a:rPr>
              <a:t>“Layer X must not access layer Y”</a:t>
            </a:r>
            <a:endParaRPr i="1"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ArchUnit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analysis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Constraints described as rules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Rules can be evaluated using JUnit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3" name="Google Shape;103;p19"/>
          <p:cNvGraphicFramePr/>
          <p:nvPr/>
        </p:nvGraphicFramePr>
        <p:xfrm>
          <a:off x="1279575" y="226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{C6F321E6-7C18-407E-8506-19D6EF0492C2}</a:tableStyleId>
              </a:tblPr>
              <a:tblGrid>
                <a:gridCol w="3292425"/>
                <a:gridCol w="3292425"/>
              </a:tblGrid>
              <a:tr h="53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Source code</a:t>
                      </a:r>
                      <a:endParaRPr b="1"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ArchUnit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Methods, constructors, static initializers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 units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9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Fields and code units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Members of a class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9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Field accesses, method calls and constructor call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Access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- Identification of constraints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550" y="1552750"/>
            <a:ext cx="7922751" cy="26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Methodology -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tools: SecArchUnit, SonarQube and PMD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Constraints applied to </a:t>
            </a:r>
            <a:r>
              <a:rPr b="1" lang="en"/>
              <a:t>three systems</a:t>
            </a:r>
            <a:endParaRPr b="1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Evaluated on </a:t>
            </a:r>
            <a:r>
              <a:rPr b="1" lang="en"/>
              <a:t>performance </a:t>
            </a:r>
            <a:r>
              <a:rPr lang="en"/>
              <a:t>(precision and recall)</a:t>
            </a:r>
            <a:r>
              <a:rPr lang="en"/>
              <a:t> and </a:t>
            </a:r>
            <a:r>
              <a:rPr b="1" lang="en"/>
              <a:t>usability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