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0"/>
  </p:notesMasterIdLst>
  <p:handoutMasterIdLst>
    <p:handoutMasterId r:id="rId21"/>
  </p:handoutMasterIdLst>
  <p:sldIdLst>
    <p:sldId id="256" r:id="rId2"/>
    <p:sldId id="406" r:id="rId3"/>
    <p:sldId id="407" r:id="rId4"/>
    <p:sldId id="408" r:id="rId5"/>
    <p:sldId id="404" r:id="rId6"/>
    <p:sldId id="370" r:id="rId7"/>
    <p:sldId id="371" r:id="rId8"/>
    <p:sldId id="381" r:id="rId9"/>
    <p:sldId id="376" r:id="rId10"/>
    <p:sldId id="377" r:id="rId11"/>
    <p:sldId id="382" r:id="rId12"/>
    <p:sldId id="383" r:id="rId13"/>
    <p:sldId id="401" r:id="rId14"/>
    <p:sldId id="402" r:id="rId15"/>
    <p:sldId id="379" r:id="rId16"/>
    <p:sldId id="405" r:id="rId17"/>
    <p:sldId id="380" r:id="rId18"/>
    <p:sldId id="403" r:id="rId19"/>
  </p:sldIdLst>
  <p:sldSz cx="9144000" cy="6858000" type="screen4x3"/>
  <p:notesSz cx="9144000" cy="6858000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69"/>
    <a:srgbClr val="84FFF9"/>
    <a:srgbClr val="AAFFFC"/>
    <a:srgbClr val="CCEDFF"/>
    <a:srgbClr val="FFFFFF"/>
    <a:srgbClr val="006633"/>
    <a:srgbClr val="18453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0" autoAdjust="0"/>
    <p:restoredTop sz="69967" autoAdjust="0"/>
  </p:normalViewPr>
  <p:slideViewPr>
    <p:cSldViewPr snapToObjects="1">
      <p:cViewPr varScale="1">
        <p:scale>
          <a:sx n="105" d="100"/>
          <a:sy n="105" d="100"/>
        </p:scale>
        <p:origin x="2192" y="184"/>
      </p:cViewPr>
      <p:guideLst>
        <p:guide orient="horz" pos="2161"/>
        <p:guide pos="5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928"/>
    </p:cViewPr>
  </p:sorterViewPr>
  <p:notesViewPr>
    <p:cSldViewPr>
      <p:cViewPr>
        <p:scale>
          <a:sx n="100" d="100"/>
          <a:sy n="100" d="100"/>
        </p:scale>
        <p:origin x="-1548" y="-7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wmf"/><Relationship Id="rId3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76EF9-412D-6E41-A6D0-C65F70A92D8A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FDCF5-F1DC-FD4C-9CC2-46074D6A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fld id="{D43FAA5C-8D4E-413A-86CE-6C0EC744C8B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43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29A79-9D18-43FE-8387-6D4BDAFF2888}" type="slidenum">
              <a:rPr lang="en-GB"/>
              <a:pPr/>
              <a:t>1</a:t>
            </a:fld>
            <a:endParaRPr lang="en-GB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F3EA44-0331-5E4B-B2C6-870627F23832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96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DD0C51-4690-1140-AEC1-3A9D3830E074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2 Doppler effects occurring:</a:t>
            </a:r>
          </a:p>
          <a:p>
            <a:r>
              <a:rPr lang="en-US" dirty="0" smtClean="0">
                <a:latin typeface="Calibri" charset="0"/>
              </a:rPr>
              <a:t>- Incoming light and moving electron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latin typeface="Calibri" charset="0"/>
              </a:rPr>
              <a:t>Accelerated electron and the observer</a:t>
            </a:r>
            <a:endParaRPr lang="en-US" baseline="0" dirty="0">
              <a:latin typeface="Calibri" charset="0"/>
            </a:endParaRPr>
          </a:p>
          <a:p>
            <a:pPr marL="171450" indent="-171450">
              <a:buFontTx/>
              <a:buChar char="-"/>
            </a:pPr>
            <a:endParaRPr lang="en-US" baseline="0" dirty="0" smtClean="0">
              <a:latin typeface="Calibri" charset="0"/>
            </a:endParaRPr>
          </a:p>
          <a:p>
            <a:pPr marL="171450" indent="-171450">
              <a:buFontTx/>
              <a:buChar char="-"/>
            </a:pPr>
            <a:r>
              <a:rPr lang="en-US" baseline="0" dirty="0" err="1" smtClean="0">
                <a:latin typeface="Calibri" charset="0"/>
              </a:rPr>
              <a:t>Wavevector</a:t>
            </a:r>
            <a:r>
              <a:rPr lang="en-US" baseline="0" dirty="0" smtClean="0">
                <a:latin typeface="Calibri" charset="0"/>
              </a:rPr>
              <a:t> = 2pi/lambda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latin typeface="Calibri" charset="0"/>
              </a:rPr>
              <a:t>(only sees component in direction of the laser)</a:t>
            </a:r>
          </a:p>
          <a:p>
            <a:pPr marL="171450" indent="-171450">
              <a:buFontTx/>
              <a:buChar char="-"/>
            </a:pPr>
            <a:endParaRPr lang="en-US" baseline="0" dirty="0" smtClean="0">
              <a:latin typeface="Calibri" charset="0"/>
            </a:endParaRPr>
          </a:p>
          <a:p>
            <a:pPr marL="171450" indent="-171450">
              <a:buFontTx/>
              <a:buChar char="-"/>
            </a:pPr>
            <a:r>
              <a:rPr lang="en-US" baseline="0" dirty="0" err="1" smtClean="0">
                <a:latin typeface="Calibri" charset="0"/>
              </a:rPr>
              <a:t>wd</a:t>
            </a:r>
            <a:r>
              <a:rPr lang="en-US" baseline="0" dirty="0" smtClean="0">
                <a:latin typeface="Calibri" charset="0"/>
              </a:rPr>
              <a:t> </a:t>
            </a:r>
            <a:r>
              <a:rPr lang="mr-IN" baseline="0" dirty="0" smtClean="0">
                <a:latin typeface="Calibri" charset="0"/>
              </a:rPr>
              <a:t>–</a:t>
            </a:r>
            <a:r>
              <a:rPr lang="en-US" baseline="0" dirty="0" smtClean="0">
                <a:latin typeface="Calibri" charset="0"/>
              </a:rPr>
              <a:t> </a:t>
            </a:r>
            <a:r>
              <a:rPr lang="en-US" baseline="0" dirty="0" err="1" smtClean="0">
                <a:latin typeface="Calibri" charset="0"/>
              </a:rPr>
              <a:t>freq</a:t>
            </a:r>
            <a:r>
              <a:rPr lang="en-US" baseline="0" dirty="0" smtClean="0">
                <a:latin typeface="Calibri" charset="0"/>
              </a:rPr>
              <a:t> electron sees’</a:t>
            </a:r>
          </a:p>
          <a:p>
            <a:pPr marL="171450" indent="-171450">
              <a:buFontTx/>
              <a:buChar char="-"/>
            </a:pPr>
            <a:endParaRPr lang="en-US" baseline="0" dirty="0" smtClean="0">
              <a:latin typeface="Calibri" charset="0"/>
            </a:endParaRPr>
          </a:p>
          <a:p>
            <a:pPr marL="171450" indent="-171450">
              <a:buFontTx/>
              <a:buChar char="-"/>
            </a:pPr>
            <a:r>
              <a:rPr lang="en-US" baseline="0" dirty="0" smtClean="0">
                <a:latin typeface="Calibri" charset="0"/>
              </a:rPr>
              <a:t>S - in direction of the observer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latin typeface="Calibri" charset="0"/>
              </a:rPr>
              <a:t>Ki (incoming wave), Ks (scattered wave), </a:t>
            </a:r>
            <a:endParaRPr lang="en-US" baseline="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C25A56-3275-7444-8E5F-721E762E1ED1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err="1" smtClean="0">
                <a:latin typeface="Calibri" charset="0"/>
              </a:rPr>
              <a:t>If</a:t>
            </a:r>
            <a:r>
              <a:rPr lang="de-DE" dirty="0" smtClean="0">
                <a:latin typeface="Calibri" charset="0"/>
              </a:rPr>
              <a:t> </a:t>
            </a:r>
            <a:r>
              <a:rPr lang="de-DE" dirty="0" err="1" smtClean="0">
                <a:latin typeface="Calibri" charset="0"/>
              </a:rPr>
              <a:t>scattering</a:t>
            </a:r>
            <a:r>
              <a:rPr lang="de-DE" dirty="0" smtClean="0">
                <a:latin typeface="Calibri" charset="0"/>
              </a:rPr>
              <a:t> </a:t>
            </a:r>
            <a:r>
              <a:rPr lang="de-DE" dirty="0" err="1" smtClean="0">
                <a:latin typeface="Calibri" charset="0"/>
              </a:rPr>
              <a:t>is</a:t>
            </a:r>
            <a:r>
              <a:rPr lang="de-DE" dirty="0" smtClean="0">
                <a:latin typeface="Calibri" charset="0"/>
              </a:rPr>
              <a:t> </a:t>
            </a:r>
            <a:r>
              <a:rPr lang="de-DE" dirty="0" err="1" smtClean="0">
                <a:latin typeface="Calibri" charset="0"/>
              </a:rPr>
              <a:t>small</a:t>
            </a:r>
            <a:r>
              <a:rPr lang="de-DE" dirty="0" smtClean="0">
                <a:latin typeface="Calibri" charset="0"/>
              </a:rPr>
              <a:t> </a:t>
            </a:r>
            <a:r>
              <a:rPr lang="de-DE" dirty="0" err="1" smtClean="0">
                <a:latin typeface="Calibri" charset="0"/>
              </a:rPr>
              <a:t>compared</a:t>
            </a:r>
            <a:r>
              <a:rPr lang="de-DE" dirty="0" smtClean="0">
                <a:latin typeface="Calibri" charset="0"/>
              </a:rPr>
              <a:t> </a:t>
            </a:r>
            <a:r>
              <a:rPr lang="de-DE" dirty="0" err="1" smtClean="0">
                <a:latin typeface="Calibri" charset="0"/>
              </a:rPr>
              <a:t>to</a:t>
            </a:r>
            <a:r>
              <a:rPr lang="de-DE" dirty="0" smtClean="0">
                <a:latin typeface="Calibri" charset="0"/>
              </a:rPr>
              <a:t> Debye </a:t>
            </a:r>
            <a:r>
              <a:rPr lang="de-DE" dirty="0" err="1" smtClean="0">
                <a:latin typeface="Calibri" charset="0"/>
              </a:rPr>
              <a:t>length</a:t>
            </a:r>
            <a:r>
              <a:rPr lang="de-DE" dirty="0" smtClean="0">
                <a:latin typeface="Calibri" charset="0"/>
              </a:rPr>
              <a:t> </a:t>
            </a:r>
            <a:r>
              <a:rPr lang="mr-IN" dirty="0" smtClean="0">
                <a:latin typeface="Calibri" charset="0"/>
              </a:rPr>
              <a:t>–</a:t>
            </a:r>
            <a:r>
              <a:rPr lang="de-DE" dirty="0" smtClean="0">
                <a:latin typeface="Calibri" charset="0"/>
              </a:rPr>
              <a:t> </a:t>
            </a:r>
            <a:r>
              <a:rPr lang="de-DE" dirty="0" err="1" smtClean="0">
                <a:latin typeface="Calibri" charset="0"/>
              </a:rPr>
              <a:t>collective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behaviours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don‘t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play</a:t>
            </a:r>
            <a:r>
              <a:rPr lang="de-DE" baseline="0" dirty="0" smtClean="0">
                <a:latin typeface="Calibri" charset="0"/>
              </a:rPr>
              <a:t> a </a:t>
            </a:r>
            <a:r>
              <a:rPr lang="de-DE" baseline="0" dirty="0" err="1" smtClean="0">
                <a:latin typeface="Calibri" charset="0"/>
              </a:rPr>
              <a:t>role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mr-IN" baseline="0" dirty="0" smtClean="0">
                <a:latin typeface="Calibri" charset="0"/>
              </a:rPr>
              <a:t>–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only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see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electrons</a:t>
            </a:r>
            <a:r>
              <a:rPr lang="de-DE" baseline="0" dirty="0" smtClean="0">
                <a:latin typeface="Calibri" charset="0"/>
              </a:rPr>
              <a:t> (</a:t>
            </a:r>
            <a:r>
              <a:rPr lang="de-DE" baseline="0" dirty="0" err="1" smtClean="0">
                <a:latin typeface="Calibri" charset="0"/>
              </a:rPr>
              <a:t>only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probing</a:t>
            </a:r>
            <a:r>
              <a:rPr lang="de-DE" baseline="0" dirty="0" smtClean="0">
                <a:latin typeface="Calibri" charset="0"/>
              </a:rPr>
              <a:t> individual </a:t>
            </a:r>
            <a:r>
              <a:rPr lang="de-DE" baseline="0" dirty="0" err="1" smtClean="0">
                <a:latin typeface="Calibri" charset="0"/>
              </a:rPr>
              <a:t>electrons</a:t>
            </a:r>
            <a:r>
              <a:rPr lang="de-DE" baseline="0" dirty="0" smtClean="0">
                <a:latin typeface="Calibri" charset="0"/>
              </a:rPr>
              <a:t>)</a:t>
            </a:r>
          </a:p>
          <a:p>
            <a:r>
              <a:rPr lang="de-DE" baseline="0" dirty="0" err="1" smtClean="0">
                <a:latin typeface="Calibri" charset="0"/>
              </a:rPr>
              <a:t>Scattering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parameter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comparable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to</a:t>
            </a:r>
            <a:r>
              <a:rPr lang="de-DE" baseline="0" dirty="0" smtClean="0">
                <a:latin typeface="Calibri" charset="0"/>
              </a:rPr>
              <a:t> Debye </a:t>
            </a:r>
            <a:r>
              <a:rPr lang="de-DE" baseline="0" dirty="0" err="1" smtClean="0">
                <a:latin typeface="Calibri" charset="0"/>
              </a:rPr>
              <a:t>length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mr-IN" baseline="0" dirty="0" smtClean="0">
                <a:latin typeface="Calibri" charset="0"/>
              </a:rPr>
              <a:t>–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see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collective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phenomena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mr-IN" baseline="0" dirty="0" smtClean="0">
                <a:latin typeface="Calibri" charset="0"/>
              </a:rPr>
              <a:t>–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ions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and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electrons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interact</a:t>
            </a:r>
            <a:r>
              <a:rPr lang="de-DE" baseline="0" dirty="0" smtClean="0">
                <a:latin typeface="Calibri" charset="0"/>
              </a:rPr>
              <a:t> on </a:t>
            </a:r>
            <a:r>
              <a:rPr lang="de-DE" baseline="0" dirty="0" err="1" smtClean="0">
                <a:latin typeface="Calibri" charset="0"/>
              </a:rPr>
              <a:t>that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lengthscale</a:t>
            </a:r>
            <a:endParaRPr lang="de-DE" baseline="0" dirty="0" smtClean="0">
              <a:latin typeface="Calibri" charset="0"/>
            </a:endParaRPr>
          </a:p>
          <a:p>
            <a:r>
              <a:rPr lang="de-DE" baseline="0" dirty="0" smtClean="0">
                <a:latin typeface="Calibri" charset="0"/>
              </a:rPr>
              <a:t>High </a:t>
            </a:r>
            <a:r>
              <a:rPr lang="de-DE" baseline="0" dirty="0" err="1" smtClean="0">
                <a:latin typeface="Calibri" charset="0"/>
              </a:rPr>
              <a:t>densities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mr-IN" baseline="0" dirty="0" smtClean="0">
                <a:latin typeface="Calibri" charset="0"/>
              </a:rPr>
              <a:t>–</a:t>
            </a:r>
            <a:r>
              <a:rPr lang="de-DE" baseline="0" dirty="0" smtClean="0">
                <a:latin typeface="Calibri" charset="0"/>
              </a:rPr>
              <a:t> </a:t>
            </a:r>
            <a:r>
              <a:rPr lang="de-DE" baseline="0" dirty="0" err="1" smtClean="0">
                <a:latin typeface="Calibri" charset="0"/>
              </a:rPr>
              <a:t>small</a:t>
            </a:r>
            <a:r>
              <a:rPr lang="de-DE" baseline="0" dirty="0" smtClean="0">
                <a:latin typeface="Calibri" charset="0"/>
              </a:rPr>
              <a:t> Debye </a:t>
            </a:r>
            <a:r>
              <a:rPr lang="de-DE" baseline="0" dirty="0" err="1" smtClean="0">
                <a:latin typeface="Calibri" charset="0"/>
              </a:rPr>
              <a:t>length</a:t>
            </a:r>
            <a:endParaRPr lang="de-DE" baseline="0" dirty="0" smtClean="0">
              <a:latin typeface="Calibri" charset="0"/>
            </a:endParaRPr>
          </a:p>
          <a:p>
            <a:endParaRPr lang="de-DE" baseline="0" dirty="0" smtClean="0">
              <a:latin typeface="Calibri" charset="0"/>
            </a:endParaRPr>
          </a:p>
          <a:p>
            <a:endParaRPr lang="de-DE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61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C25A56-3275-7444-8E5F-721E762E1ED1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80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65CA69-51D4-514D-AB9B-71D4C9AC941E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8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002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9" name="Rectangle 37"/>
          <p:cNvSpPr>
            <a:spLocks noGrp="1" noChangeArrowheads="1"/>
          </p:cNvSpPr>
          <p:nvPr>
            <p:ph type="dt" sz="half" idx="2"/>
          </p:nvPr>
        </p:nvSpPr>
        <p:spPr>
          <a:xfrm>
            <a:off x="250825" y="6381750"/>
            <a:ext cx="2736850" cy="360363"/>
          </a:xfrm>
        </p:spPr>
        <p:txBody>
          <a:bodyPr/>
          <a:lstStyle>
            <a:lvl1pPr>
              <a:defRPr/>
            </a:lvl1pPr>
          </a:lstStyle>
          <a:p>
            <a:fld id="{A2184D12-D037-4F4A-954D-74A1B2CCAF8C}" type="datetime2">
              <a:rPr lang="en-GB"/>
              <a:pPr/>
              <a:t>Monday, 6 November 2017</a:t>
            </a:fld>
            <a:endParaRPr lang="en-GB"/>
          </a:p>
        </p:txBody>
      </p:sp>
      <p:sp>
        <p:nvSpPr>
          <p:cNvPr id="18470" name="Rectangle 38"/>
          <p:cNvSpPr>
            <a:spLocks noGrp="1" noChangeArrowheads="1"/>
          </p:cNvSpPr>
          <p:nvPr>
            <p:ph type="ftr" sz="quarter" idx="3"/>
          </p:nvPr>
        </p:nvSpPr>
        <p:spPr/>
        <p:txBody>
          <a:bodyPr anchor="ctr"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8471" name="Rectangle 39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50825" y="2636838"/>
            <a:ext cx="8642350" cy="9366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18472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250825" y="1268413"/>
            <a:ext cx="8642350" cy="1152525"/>
          </a:xfrm>
        </p:spPr>
        <p:txBody>
          <a:bodyPr anchor="b"/>
          <a:lstStyle>
            <a:lvl1pPr algn="ct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18473" name="Rectangle 4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80288" y="6381750"/>
            <a:ext cx="1485900" cy="360363"/>
          </a:xfrm>
        </p:spPr>
        <p:txBody>
          <a:bodyPr/>
          <a:lstStyle>
            <a:lvl1pPr>
              <a:defRPr/>
            </a:lvl1pPr>
          </a:lstStyle>
          <a:p>
            <a:fld id="{693075C5-E0B6-4F02-BDDA-E8E44F29A6C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8521" name="Rectangle 89"/>
          <p:cNvSpPr>
            <a:spLocks noChangeArrowheads="1"/>
          </p:cNvSpPr>
          <p:nvPr userDrawn="1"/>
        </p:nvSpPr>
        <p:spPr bwMode="auto">
          <a:xfrm>
            <a:off x="0" y="6092825"/>
            <a:ext cx="91440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8530" name="Picture 98" descr="uoyo_alph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88913"/>
            <a:ext cx="3311525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532" name="Picture 100" descr="wav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1" b="14101"/>
          <a:stretch>
            <a:fillRect/>
          </a:stretch>
        </p:blipFill>
        <p:spPr bwMode="auto">
          <a:xfrm>
            <a:off x="0" y="3538538"/>
            <a:ext cx="9144000" cy="277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533" name="Picture 101" descr="shiel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620713"/>
            <a:ext cx="4159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459B37-4781-42C7-8352-CD57B7D6ED4C}" type="datetime2">
              <a:rPr lang="en-GB"/>
              <a:pPr/>
              <a:t>Monday, 6 November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C8B31-E2C6-4E1E-BA5F-FD0E6DD48B0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98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010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010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E5C558-64A3-46EF-A62E-83488DEEE6CC}" type="datetime2">
              <a:rPr lang="en-GB"/>
              <a:pPr/>
              <a:t>Monday, 6 November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3F15B-1E6B-497C-9BC8-1F4396DBC6B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5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4450"/>
            <a:ext cx="8229600" cy="6081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445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875"/>
            <a:ext cx="4038600" cy="2279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5"/>
            <a:ext cx="4038600" cy="2279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44925"/>
            <a:ext cx="4038600" cy="22812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44925"/>
            <a:ext cx="4038600" cy="22812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92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5"/>
            <a:ext cx="4038600" cy="2279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4925"/>
            <a:ext cx="4038600" cy="22812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3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997323-BE42-4C18-BC21-54D817471D88}" type="datetime2">
              <a:rPr lang="en-GB"/>
              <a:pPr/>
              <a:t>Monday, 6 November 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E2343-2B5C-4881-9819-EA2856DD295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6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ADF72-19A9-4E61-B249-A8C5CDA99AA0}" type="datetime2">
              <a:rPr lang="en-GB"/>
              <a:pPr/>
              <a:t>Monday, 6 November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BCA84-4E40-4B07-A59D-4FDBBAC2B4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06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135438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8663" y="1125538"/>
            <a:ext cx="4137025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7C7C5F-D891-463C-8184-04D389DA9ED3}" type="datetime2">
              <a:rPr lang="en-GB"/>
              <a:pPr/>
              <a:t>Monday, 6 November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9D602-BB10-4E74-BA96-5E16FD2FEF2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72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2B98DB-8DEE-49AF-9FD5-DFD794180F4E}" type="datetime2">
              <a:rPr lang="en-GB"/>
              <a:pPr/>
              <a:t>Monday, 6 November 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63EA52-A81D-48EE-AFC4-290F04E66B2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30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FEFBF-AEDB-42A3-AD85-1B1001268282}" type="datetime2">
              <a:rPr lang="en-GB"/>
              <a:pPr/>
              <a:t>Monday, 6 November 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417B-C4BA-43D1-BDA0-CC32396DB61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76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683C3-199D-4712-AED9-55234D719106}" type="datetime2">
              <a:rPr lang="en-GB"/>
              <a:pPr/>
              <a:t>Monday, 6 November 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4F6CA-776B-4222-A5D1-E6A604F6C15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6BFE6E-1CC1-442F-ABEA-9D6C4FFE48AB}" type="datetime2">
              <a:rPr lang="en-GB"/>
              <a:pPr/>
              <a:t>Monday, 6 November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1F552-3200-4B2A-BEC9-C146F984222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66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E2EF9-FB47-4F8F-BBEE-55526CBCE9B6}" type="datetime2">
              <a:rPr lang="en-GB"/>
              <a:pPr/>
              <a:t>Monday, 6 November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55DE1-B0BA-4917-AF1E-9C0573BCAAA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5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7" name="Rectangle 59"/>
          <p:cNvSpPr>
            <a:spLocks noChangeArrowheads="1"/>
          </p:cNvSpPr>
          <p:nvPr/>
        </p:nvSpPr>
        <p:spPr bwMode="gray">
          <a:xfrm>
            <a:off x="0" y="0"/>
            <a:ext cx="9144000" cy="908050"/>
          </a:xfrm>
          <a:prstGeom prst="rect">
            <a:avLst/>
          </a:prstGeom>
          <a:solidFill>
            <a:srgbClr val="0025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47" name="Rectangle 39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250825" y="6381750"/>
            <a:ext cx="273685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00052D-B35B-4F00-A26D-8715EDC75394}" type="datetime2">
              <a:rPr lang="en-GB"/>
              <a:pPr/>
              <a:t>Monday, 6 November 2017</a:t>
            </a:fld>
            <a:endParaRPr lang="en-GB"/>
          </a:p>
        </p:txBody>
      </p:sp>
      <p:sp>
        <p:nvSpPr>
          <p:cNvPr id="17448" name="Rectangle 40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124200" y="6381750"/>
            <a:ext cx="411162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7449" name="Rectangle 41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7380288" y="6381750"/>
            <a:ext cx="1512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8D14E3-E1E1-42FD-AEB2-751445B2C69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7464" name="Rectangle 56"/>
          <p:cNvSpPr>
            <a:spLocks noGrp="1" noChangeArrowheads="1"/>
          </p:cNvSpPr>
          <p:nvPr>
            <p:ph type="title"/>
          </p:nvPr>
        </p:nvSpPr>
        <p:spPr bwMode="white">
          <a:xfrm>
            <a:off x="2700338" y="115888"/>
            <a:ext cx="619283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7466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424863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17491" name="Picture 83" descr="uoyo_alpha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250825" y="115888"/>
            <a:ext cx="236855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493" name="Picture 85" descr="shield_whit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04813"/>
            <a:ext cx="3556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30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8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600"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3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1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22.wmf"/><Relationship Id="rId9" Type="http://schemas.openxmlformats.org/officeDocument/2006/relationships/image" Target="../media/image2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tiff"/><Relationship Id="rId3" Type="http://schemas.openxmlformats.org/officeDocument/2006/relationships/image" Target="../media/image28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3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12776"/>
            <a:ext cx="9144000" cy="1152525"/>
          </a:xfrm>
        </p:spPr>
        <p:txBody>
          <a:bodyPr/>
          <a:lstStyle/>
          <a:p>
            <a:r>
              <a:rPr lang="en-US" sz="2800" dirty="0" smtClean="0">
                <a:latin typeface="Myriad pro"/>
                <a:cs typeface="Myriad pro"/>
              </a:rPr>
              <a:t>Plasma </a:t>
            </a:r>
            <a:r>
              <a:rPr lang="en-US" sz="2800" dirty="0">
                <a:latin typeface="Myriad pro"/>
                <a:cs typeface="Myriad pro"/>
              </a:rPr>
              <a:t>D</a:t>
            </a:r>
            <a:r>
              <a:rPr lang="en-US" sz="2800" dirty="0" smtClean="0">
                <a:latin typeface="Myriad pro"/>
                <a:cs typeface="Myriad pro"/>
              </a:rPr>
              <a:t>iagnostic Techniques</a:t>
            </a:r>
            <a:br>
              <a:rPr lang="en-US" sz="2800" dirty="0" smtClean="0">
                <a:latin typeface="Myriad pro"/>
                <a:cs typeface="Myriad pro"/>
              </a:rPr>
            </a:br>
            <a:r>
              <a:rPr lang="en-US" sz="2800" dirty="0" smtClean="0">
                <a:latin typeface="Myriad pro"/>
                <a:cs typeface="Myriad pro"/>
              </a:rPr>
              <a:t>Lecture 11:</a:t>
            </a:r>
            <a:br>
              <a:rPr lang="en-US" sz="2800" dirty="0" smtClean="0">
                <a:latin typeface="Myriad pro"/>
                <a:cs typeface="Myriad pro"/>
              </a:rPr>
            </a:br>
            <a:r>
              <a:rPr lang="en-US" sz="2800" dirty="0" smtClean="0">
                <a:latin typeface="Myriad pro"/>
                <a:cs typeface="Myriad pro"/>
              </a:rPr>
              <a:t>Thomson scattering</a:t>
            </a:r>
            <a:endParaRPr lang="en-US" sz="2800" dirty="0">
              <a:latin typeface="Myriad pro"/>
              <a:cs typeface="Myriad pro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852415"/>
            <a:ext cx="8642350" cy="936625"/>
          </a:xfrm>
        </p:spPr>
        <p:txBody>
          <a:bodyPr/>
          <a:lstStyle/>
          <a:p>
            <a:r>
              <a:rPr lang="en-US" sz="3200" dirty="0" smtClean="0">
                <a:solidFill>
                  <a:srgbClr val="84FFF9"/>
                </a:solidFill>
                <a:latin typeface="Myriad pro"/>
                <a:cs typeface="Myriad pro"/>
              </a:rPr>
              <a:t>Deborah O’Connell</a:t>
            </a:r>
            <a:endParaRPr lang="en-US" sz="3200" dirty="0">
              <a:solidFill>
                <a:srgbClr val="84FFF9"/>
              </a:solidFill>
              <a:latin typeface="Myriad pro"/>
              <a:cs typeface="Myriad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88224" y="6341258"/>
            <a:ext cx="24053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GB" dirty="0" smtClean="0">
                <a:solidFill>
                  <a:srgbClr val="FFFFFF"/>
                </a:solidFill>
                <a:latin typeface="Myriad Pro" pitchFamily="34" charset="0"/>
              </a:rPr>
              <a:t>York Plasma Institute</a:t>
            </a:r>
            <a:endParaRPr lang="en-GB" dirty="0">
              <a:solidFill>
                <a:srgbClr val="FFFFFF"/>
              </a:solidFill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47"/>
          <p:cNvSpPr txBox="1">
            <a:spLocks noChangeArrowheads="1"/>
          </p:cNvSpPr>
          <p:nvPr/>
        </p:nvSpPr>
        <p:spPr bwMode="auto">
          <a:xfrm>
            <a:off x="467544" y="1196752"/>
            <a:ext cx="385331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</a:pPr>
            <a:r>
              <a:rPr lang="de-DE" sz="1800" dirty="0" err="1">
                <a:solidFill>
                  <a:srgbClr val="000000"/>
                </a:solidFill>
                <a:effectLst/>
              </a:rPr>
              <a:t>If</a:t>
            </a:r>
            <a:r>
              <a:rPr lang="de-DE" sz="1800" dirty="0">
                <a:solidFill>
                  <a:srgbClr val="000000"/>
                </a:solidFill>
                <a:effectLst/>
              </a:rPr>
              <a:t> an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electron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is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moving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with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velocity</a:t>
            </a:r>
            <a:r>
              <a:rPr lang="de-DE" sz="1800" dirty="0">
                <a:solidFill>
                  <a:srgbClr val="000000"/>
                </a:solidFill>
                <a:effectLst/>
              </a:rPr>
              <a:t> v in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the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direction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the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incident</a:t>
            </a:r>
            <a:r>
              <a:rPr lang="de-DE" sz="1800" dirty="0">
                <a:solidFill>
                  <a:srgbClr val="000000"/>
                </a:solidFill>
                <a:effectLst/>
              </a:rPr>
              <a:t> light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wave</a:t>
            </a:r>
            <a:r>
              <a:rPr lang="de-DE" sz="1800" dirty="0">
                <a:solidFill>
                  <a:srgbClr val="000000"/>
                </a:solidFill>
                <a:effectLst/>
              </a:rPr>
              <a:t> (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wavevector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k</a:t>
            </a:r>
            <a:r>
              <a:rPr lang="de-DE" sz="1800" baseline="-25000" dirty="0" smtClean="0">
                <a:solidFill>
                  <a:srgbClr val="000000"/>
                </a:solidFill>
                <a:effectLst/>
              </a:rPr>
              <a:t>0</a:t>
            </a:r>
            <a:r>
              <a:rPr lang="de-DE" sz="1800" dirty="0">
                <a:solidFill>
                  <a:srgbClr val="000000"/>
                </a:solidFill>
                <a:effectLst/>
              </a:rPr>
              <a:t>)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then</a:t>
            </a:r>
            <a:r>
              <a:rPr lang="de-DE" sz="1800" dirty="0">
                <a:solidFill>
                  <a:srgbClr val="000000"/>
                </a:solidFill>
                <a:effectLst/>
              </a:rPr>
              <a:t>, in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our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classical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view</a:t>
            </a:r>
            <a:r>
              <a:rPr lang="de-DE" sz="1800" dirty="0">
                <a:solidFill>
                  <a:srgbClr val="000000"/>
                </a:solidFill>
                <a:effectLst/>
              </a:rPr>
              <a:t>,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the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electron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oscillates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at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:</a:t>
            </a:r>
            <a:endParaRPr lang="de-DE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12295" name="Text Box 48"/>
          <p:cNvSpPr txBox="1">
            <a:spLocks noChangeArrowheads="1"/>
          </p:cNvSpPr>
          <p:nvPr/>
        </p:nvSpPr>
        <p:spPr bwMode="auto">
          <a:xfrm>
            <a:off x="4540696" y="5301208"/>
            <a:ext cx="4495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dirty="0">
                <a:solidFill>
                  <a:srgbClr val="000000"/>
                </a:solidFill>
                <a:effectLst/>
              </a:rPr>
              <a:t>2.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Spectral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distribution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scattered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light</a:t>
            </a:r>
            <a:r>
              <a:rPr lang="de-DE" sz="1800" dirty="0">
                <a:solidFill>
                  <a:srgbClr val="000000"/>
                </a:solidFill>
                <a:effectLst/>
              </a:rPr>
              <a:t/>
            </a:r>
            <a:br>
              <a:rPr lang="de-DE" sz="1800" dirty="0">
                <a:solidFill>
                  <a:srgbClr val="000000"/>
                </a:solidFill>
                <a:effectLst/>
              </a:rPr>
            </a:br>
            <a:r>
              <a:rPr lang="de-DE" sz="1800" dirty="0">
                <a:solidFill>
                  <a:srgbClr val="000000"/>
                </a:solidFill>
                <a:effectLst/>
              </a:rPr>
              <a:t>    =&gt;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electron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temperature</a:t>
            </a:r>
            <a:r>
              <a:rPr lang="de-DE" sz="1800" dirty="0">
                <a:solidFill>
                  <a:srgbClr val="000000"/>
                </a:solidFill>
                <a:effectLst/>
              </a:rPr>
              <a:t> (EEVF)</a:t>
            </a:r>
            <a:br>
              <a:rPr lang="de-DE" sz="1800" dirty="0">
                <a:solidFill>
                  <a:srgbClr val="000000"/>
                </a:solidFill>
                <a:effectLst/>
              </a:rPr>
            </a:br>
            <a:r>
              <a:rPr lang="de-DE" sz="1800" dirty="0">
                <a:solidFill>
                  <a:srgbClr val="000000"/>
                </a:solidFill>
                <a:effectLst/>
              </a:rPr>
              <a:t>         (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Doppler-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effect</a:t>
            </a:r>
            <a:r>
              <a:rPr lang="de-DE" sz="1800" dirty="0">
                <a:solidFill>
                  <a:srgbClr val="000000"/>
                </a:solidFill>
                <a:effectLst/>
              </a:rPr>
              <a:t>!)</a:t>
            </a:r>
          </a:p>
        </p:txBody>
      </p:sp>
      <p:sp>
        <p:nvSpPr>
          <p:cNvPr id="106566" name="Text Box 70"/>
          <p:cNvSpPr txBox="1">
            <a:spLocks noChangeArrowheads="1"/>
          </p:cNvSpPr>
          <p:nvPr/>
        </p:nvSpPr>
        <p:spPr bwMode="auto">
          <a:xfrm>
            <a:off x="6106616" y="4077072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de-DE" sz="1400" dirty="0" err="1">
                <a:solidFill>
                  <a:srgbClr val="0066FF"/>
                </a:solidFill>
                <a:effectLst/>
                <a:cs typeface="Arial" charset="0"/>
              </a:rPr>
              <a:t>Scattering</a:t>
            </a:r>
            <a:r>
              <a:rPr lang="de-DE" sz="1400" dirty="0">
                <a:solidFill>
                  <a:srgbClr val="0066FF"/>
                </a:solidFill>
                <a:effectLst/>
                <a:cs typeface="Arial" charset="0"/>
              </a:rPr>
              <a:t> </a:t>
            </a:r>
            <a:r>
              <a:rPr lang="de-DE" sz="1400" dirty="0" err="1" smtClean="0">
                <a:solidFill>
                  <a:srgbClr val="0066FF"/>
                </a:solidFill>
                <a:effectLst/>
                <a:cs typeface="Arial" charset="0"/>
              </a:rPr>
              <a:t>geometry</a:t>
            </a:r>
            <a:endParaRPr lang="de-DE" sz="1400" dirty="0">
              <a:solidFill>
                <a:srgbClr val="0066FF"/>
              </a:solidFill>
              <a:effectLst/>
              <a:cs typeface="Arial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024088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Thomson </a:t>
            </a:r>
            <a:r>
              <a:rPr lang="en-US" sz="2800" dirty="0">
                <a:solidFill>
                  <a:schemeClr val="tx1"/>
                </a:solidFill>
                <a:effectLst/>
                <a:latin typeface="Comic Sans MS" charset="0"/>
              </a:rPr>
              <a:t>scattering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088" y="1052736"/>
            <a:ext cx="3200400" cy="2882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79" y="2708920"/>
            <a:ext cx="2895017" cy="728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4437112"/>
            <a:ext cx="2880320" cy="666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906" y="5455503"/>
            <a:ext cx="2811679" cy="637793"/>
          </a:xfrm>
          <a:prstGeom prst="rect">
            <a:avLst/>
          </a:prstGeom>
        </p:spPr>
      </p:pic>
      <p:sp>
        <p:nvSpPr>
          <p:cNvPr id="63" name="Text Box 47"/>
          <p:cNvSpPr txBox="1">
            <a:spLocks noChangeArrowheads="1"/>
          </p:cNvSpPr>
          <p:nvPr/>
        </p:nvSpPr>
        <p:spPr bwMode="auto">
          <a:xfrm>
            <a:off x="4572000" y="4509120"/>
            <a:ext cx="3048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dirty="0">
                <a:solidFill>
                  <a:srgbClr val="000000"/>
                </a:solidFill>
                <a:effectLst/>
              </a:rPr>
              <a:t>1.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Intensity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scattered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light</a:t>
            </a:r>
            <a:r>
              <a:rPr lang="de-DE" sz="1800" dirty="0">
                <a:solidFill>
                  <a:srgbClr val="000000"/>
                </a:solidFill>
                <a:effectLst/>
              </a:rPr>
              <a:t/>
            </a:r>
            <a:br>
              <a:rPr lang="de-DE" sz="1800" dirty="0">
                <a:solidFill>
                  <a:srgbClr val="000000"/>
                </a:solidFill>
                <a:effectLst/>
              </a:rPr>
            </a:br>
            <a:r>
              <a:rPr lang="de-DE" sz="1800" dirty="0" smtClean="0">
                <a:solidFill>
                  <a:srgbClr val="000000"/>
                </a:solidFill>
                <a:effectLst/>
              </a:rPr>
              <a:t>    =</a:t>
            </a:r>
            <a:r>
              <a:rPr lang="de-DE" sz="1800" dirty="0">
                <a:solidFill>
                  <a:srgbClr val="000000"/>
                </a:solidFill>
                <a:effectLst/>
              </a:rPr>
              <a:t>&gt;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electron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density</a:t>
            </a:r>
            <a:endParaRPr lang="de-DE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64" name="Text Box 47"/>
          <p:cNvSpPr txBox="1">
            <a:spLocks noChangeArrowheads="1"/>
          </p:cNvSpPr>
          <p:nvPr/>
        </p:nvSpPr>
        <p:spPr bwMode="auto">
          <a:xfrm>
            <a:off x="467544" y="3501008"/>
            <a:ext cx="385331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</a:pPr>
            <a:r>
              <a:rPr lang="de-DE" sz="1800" dirty="0">
                <a:solidFill>
                  <a:srgbClr val="000000"/>
                </a:solidFill>
                <a:effectLst/>
              </a:rPr>
              <a:t>The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scattered</a:t>
            </a:r>
            <a:r>
              <a:rPr lang="de-DE" sz="1800" dirty="0">
                <a:solidFill>
                  <a:srgbClr val="000000"/>
                </a:solidFill>
                <a:effectLst/>
              </a:rPr>
              <a:t> light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is</a:t>
            </a:r>
            <a:r>
              <a:rPr lang="de-DE" sz="1800" dirty="0">
                <a:solidFill>
                  <a:srgbClr val="000000"/>
                </a:solidFill>
                <a:effectLst/>
              </a:rPr>
              <a:t> Doppler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shifted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and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appears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to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the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observer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at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:</a:t>
            </a:r>
            <a:endParaRPr lang="de-DE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65" name="Text Box 47"/>
          <p:cNvSpPr txBox="1">
            <a:spLocks noChangeArrowheads="1"/>
          </p:cNvSpPr>
          <p:nvPr/>
        </p:nvSpPr>
        <p:spPr bwMode="auto">
          <a:xfrm>
            <a:off x="467544" y="5147900"/>
            <a:ext cx="38533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</a:pPr>
            <a:r>
              <a:rPr lang="de-DE" sz="1800" dirty="0" err="1" smtClean="0">
                <a:solidFill>
                  <a:srgbClr val="000000"/>
                </a:solidFill>
                <a:effectLst/>
              </a:rPr>
              <a:t>Leading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to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:</a:t>
            </a:r>
            <a:endParaRPr lang="de-DE" sz="18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06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06566" grpId="0"/>
      <p:bldP spid="63" grpId="0"/>
      <p:bldP spid="64" grpId="0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Oval 35"/>
          <p:cNvSpPr>
            <a:spLocks noChangeArrowheads="1"/>
          </p:cNvSpPr>
          <p:nvPr/>
        </p:nvSpPr>
        <p:spPr bwMode="auto">
          <a:xfrm>
            <a:off x="1863452" y="2808015"/>
            <a:ext cx="1219200" cy="1143000"/>
          </a:xfrm>
          <a:prstGeom prst="ellipse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Oval 36"/>
          <p:cNvSpPr>
            <a:spLocks noChangeArrowheads="1"/>
          </p:cNvSpPr>
          <p:nvPr/>
        </p:nvSpPr>
        <p:spPr bwMode="auto">
          <a:xfrm>
            <a:off x="4073252" y="2808015"/>
            <a:ext cx="1219200" cy="1143000"/>
          </a:xfrm>
          <a:prstGeom prst="ellipse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345" name="Picture 37" descr="BD213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52" y="3570015"/>
            <a:ext cx="1524000" cy="193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346" name="Freeform 38"/>
          <p:cNvSpPr>
            <a:spLocks/>
          </p:cNvSpPr>
          <p:nvPr/>
        </p:nvSpPr>
        <p:spPr bwMode="auto">
          <a:xfrm>
            <a:off x="3806552" y="3633515"/>
            <a:ext cx="2133600" cy="165100"/>
          </a:xfrm>
          <a:custGeom>
            <a:avLst/>
            <a:gdLst>
              <a:gd name="T0" fmla="*/ 0 w 1632"/>
              <a:gd name="T1" fmla="*/ 141128750 h 104"/>
              <a:gd name="T2" fmla="*/ 1066522841 w 1632"/>
              <a:gd name="T3" fmla="*/ 20161250 h 104"/>
              <a:gd name="T4" fmla="*/ 2133046990 w 1632"/>
              <a:gd name="T5" fmla="*/ 262096250 h 104"/>
              <a:gd name="T6" fmla="*/ 2147483647 w 1632"/>
              <a:gd name="T7" fmla="*/ 20161250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1632"/>
              <a:gd name="T13" fmla="*/ 0 h 104"/>
              <a:gd name="T14" fmla="*/ 1632 w 1632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2" h="104">
                <a:moveTo>
                  <a:pt x="0" y="56"/>
                </a:moveTo>
                <a:cubicBezTo>
                  <a:pt x="208" y="28"/>
                  <a:pt x="416" y="0"/>
                  <a:pt x="624" y="8"/>
                </a:cubicBezTo>
                <a:cubicBezTo>
                  <a:pt x="832" y="16"/>
                  <a:pt x="1080" y="104"/>
                  <a:pt x="1248" y="104"/>
                </a:cubicBezTo>
                <a:cubicBezTo>
                  <a:pt x="1416" y="104"/>
                  <a:pt x="1568" y="24"/>
                  <a:pt x="1632" y="8"/>
                </a:cubicBezTo>
              </a:path>
            </a:pathLst>
          </a:custGeom>
          <a:noFill/>
          <a:ln w="9525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39"/>
          <p:cNvSpPr>
            <a:spLocks noChangeShapeType="1"/>
          </p:cNvSpPr>
          <p:nvPr/>
        </p:nvSpPr>
        <p:spPr bwMode="auto">
          <a:xfrm>
            <a:off x="2015852" y="3570015"/>
            <a:ext cx="0" cy="381000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40"/>
          <p:cNvSpPr>
            <a:spLocks noChangeShapeType="1"/>
          </p:cNvSpPr>
          <p:nvPr/>
        </p:nvSpPr>
        <p:spPr bwMode="auto">
          <a:xfrm>
            <a:off x="2139677" y="3570015"/>
            <a:ext cx="0" cy="381000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AutoShape 41"/>
          <p:cNvSpPr>
            <a:spLocks/>
          </p:cNvSpPr>
          <p:nvPr/>
        </p:nvSpPr>
        <p:spPr bwMode="auto">
          <a:xfrm rot="16200000">
            <a:off x="2019821" y="3923234"/>
            <a:ext cx="107950" cy="252412"/>
          </a:xfrm>
          <a:prstGeom prst="leftBrace">
            <a:avLst>
              <a:gd name="adj1" fmla="val 19485"/>
              <a:gd name="adj2" fmla="val 50000"/>
            </a:avLst>
          </a:prstGeom>
          <a:noFill/>
          <a:ln w="9525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Text Box 42"/>
          <p:cNvSpPr txBox="1">
            <a:spLocks noChangeArrowheads="1"/>
          </p:cNvSpPr>
          <p:nvPr/>
        </p:nvSpPr>
        <p:spPr bwMode="auto">
          <a:xfrm>
            <a:off x="1833290" y="4068490"/>
            <a:ext cx="609600" cy="274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200" dirty="0">
                <a:solidFill>
                  <a:srgbClr val="000000"/>
                </a:solidFill>
              </a:rPr>
              <a:t>2</a:t>
            </a:r>
            <a:r>
              <a:rPr lang="el-GR" sz="1200" dirty="0">
                <a:solidFill>
                  <a:srgbClr val="000000"/>
                </a:solidFill>
                <a:cs typeface="Arial" charset="0"/>
              </a:rPr>
              <a:t>π</a:t>
            </a:r>
            <a:r>
              <a:rPr lang="de-DE" sz="1200" dirty="0" smtClean="0">
                <a:solidFill>
                  <a:srgbClr val="000000"/>
                </a:solidFill>
                <a:cs typeface="Arial" charset="0"/>
              </a:rPr>
              <a:t>/</a:t>
            </a:r>
            <a:r>
              <a:rPr lang="de-DE" sz="1200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de-DE" sz="1200" dirty="0" err="1" smtClean="0">
                <a:solidFill>
                  <a:srgbClr val="000000"/>
                </a:solidFill>
                <a:cs typeface="Arial" charset="0"/>
              </a:rPr>
              <a:t>k</a:t>
            </a:r>
            <a:endParaRPr lang="el-GR" sz="12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351" name="Line 43"/>
          <p:cNvSpPr>
            <a:spLocks noChangeShapeType="1"/>
          </p:cNvSpPr>
          <p:nvPr/>
        </p:nvSpPr>
        <p:spPr bwMode="auto">
          <a:xfrm>
            <a:off x="3790677" y="4122465"/>
            <a:ext cx="2111375" cy="0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Text Box 44"/>
          <p:cNvSpPr txBox="1">
            <a:spLocks noChangeArrowheads="1"/>
          </p:cNvSpPr>
          <p:nvPr/>
        </p:nvSpPr>
        <p:spPr bwMode="auto">
          <a:xfrm>
            <a:off x="4454252" y="4179615"/>
            <a:ext cx="609600" cy="274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200" dirty="0">
                <a:solidFill>
                  <a:srgbClr val="000000"/>
                </a:solidFill>
              </a:rPr>
              <a:t>2</a:t>
            </a:r>
            <a:r>
              <a:rPr lang="el-GR" sz="1200" dirty="0">
                <a:solidFill>
                  <a:srgbClr val="000000"/>
                </a:solidFill>
                <a:cs typeface="Arial" charset="0"/>
              </a:rPr>
              <a:t>π</a:t>
            </a:r>
            <a:r>
              <a:rPr lang="de-DE" sz="1200" dirty="0" smtClean="0">
                <a:solidFill>
                  <a:srgbClr val="000000"/>
                </a:solidFill>
                <a:cs typeface="Arial" charset="0"/>
              </a:rPr>
              <a:t>/</a:t>
            </a:r>
            <a:r>
              <a:rPr lang="de-DE" sz="1200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de-DE" sz="1200" dirty="0" err="1" smtClean="0">
                <a:solidFill>
                  <a:srgbClr val="000000"/>
                </a:solidFill>
                <a:cs typeface="Arial" charset="0"/>
              </a:rPr>
              <a:t>k</a:t>
            </a:r>
            <a:endParaRPr lang="el-GR" sz="12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353" name="Line 47"/>
          <p:cNvSpPr>
            <a:spLocks noChangeShapeType="1"/>
          </p:cNvSpPr>
          <p:nvPr/>
        </p:nvSpPr>
        <p:spPr bwMode="auto">
          <a:xfrm flipH="1">
            <a:off x="2611165" y="2079352"/>
            <a:ext cx="623887" cy="671513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48"/>
          <p:cNvSpPr>
            <a:spLocks noChangeShapeType="1"/>
          </p:cNvSpPr>
          <p:nvPr/>
        </p:nvSpPr>
        <p:spPr bwMode="auto">
          <a:xfrm>
            <a:off x="4454252" y="2003152"/>
            <a:ext cx="366713" cy="747713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9" name="Text Box 49"/>
          <p:cNvSpPr txBox="1">
            <a:spLocks noChangeArrowheads="1"/>
          </p:cNvSpPr>
          <p:nvPr/>
        </p:nvSpPr>
        <p:spPr bwMode="auto">
          <a:xfrm>
            <a:off x="36612" y="1150541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2000" dirty="0" err="1">
                <a:solidFill>
                  <a:srgbClr val="0000FF"/>
                </a:solidFill>
                <a:effectLst/>
                <a:cs typeface="Arial" charset="0"/>
              </a:rPr>
              <a:t>Scattering</a:t>
            </a:r>
            <a:r>
              <a:rPr lang="de-DE" sz="2000" dirty="0">
                <a:solidFill>
                  <a:srgbClr val="0000FF"/>
                </a:solidFill>
                <a:effectLst/>
                <a:cs typeface="Arial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effectLst/>
                <a:cs typeface="Arial" charset="0"/>
              </a:rPr>
              <a:t>parameter</a:t>
            </a:r>
            <a:r>
              <a:rPr lang="de-DE" sz="2000" dirty="0">
                <a:solidFill>
                  <a:srgbClr val="0000FF"/>
                </a:solidFill>
                <a:effectLst/>
                <a:cs typeface="Arial" charset="0"/>
              </a:rPr>
              <a:t>:</a:t>
            </a:r>
          </a:p>
        </p:txBody>
      </p:sp>
      <p:sp>
        <p:nvSpPr>
          <p:cNvPr id="14356" name="Text Box 50"/>
          <p:cNvSpPr txBox="1">
            <a:spLocks noChangeArrowheads="1"/>
          </p:cNvSpPr>
          <p:nvPr/>
        </p:nvSpPr>
        <p:spPr bwMode="auto">
          <a:xfrm>
            <a:off x="457200" y="4971067"/>
            <a:ext cx="4419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2000" dirty="0">
                <a:solidFill>
                  <a:srgbClr val="000000"/>
                </a:solidFill>
                <a:effectLst/>
                <a:cs typeface="Arial" charset="0"/>
              </a:rPr>
              <a:t>→ </a:t>
            </a:r>
            <a:r>
              <a:rPr lang="de-DE" sz="2000" dirty="0" err="1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Incoherent</a:t>
            </a:r>
            <a:r>
              <a:rPr lang="de-DE" sz="2000" dirty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scattering</a:t>
            </a:r>
            <a:r>
              <a:rPr lang="de-DE" sz="2000" dirty="0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: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/>
            </a:r>
            <a:b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</a:br>
            <a:r>
              <a:rPr lang="de-DE" sz="2000" dirty="0" err="1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E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lectron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contributions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dominate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the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scattered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spectrum</a:t>
            </a:r>
            <a:r>
              <a:rPr lang="de-DE" sz="2000" dirty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/>
            </a:r>
            <a:br>
              <a:rPr lang="de-DE" sz="2000" dirty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</a:b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(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typical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for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low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plasma</a:t>
            </a:r>
            <a:r>
              <a:rPr lang="de-DE" sz="2000" dirty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densities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)</a:t>
            </a:r>
            <a:endParaRPr lang="el-GR" sz="2000" dirty="0">
              <a:solidFill>
                <a:srgbClr val="000000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4357" name="Text Box 51"/>
          <p:cNvSpPr txBox="1">
            <a:spLocks noChangeArrowheads="1"/>
          </p:cNvSpPr>
          <p:nvPr/>
        </p:nvSpPr>
        <p:spPr bwMode="auto">
          <a:xfrm>
            <a:off x="4876800" y="4971067"/>
            <a:ext cx="401568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2000" dirty="0">
                <a:solidFill>
                  <a:srgbClr val="000000"/>
                </a:solidFill>
                <a:effectLst/>
                <a:cs typeface="Arial" charset="0"/>
              </a:rPr>
              <a:t>→ </a:t>
            </a:r>
            <a:r>
              <a:rPr lang="de-DE" sz="2000" dirty="0" err="1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Coherent</a:t>
            </a:r>
            <a:r>
              <a:rPr lang="de-DE" sz="2000" dirty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scattering</a:t>
            </a:r>
            <a:r>
              <a:rPr lang="de-DE" sz="2000" dirty="0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: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/>
            </a:r>
            <a:b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</a:b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Ion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contributions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modify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the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scattered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spectrum</a:t>
            </a:r>
            <a:r>
              <a:rPr lang="de-DE" sz="2000" dirty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/>
            </a:r>
            <a:br>
              <a:rPr lang="de-DE" sz="2000" dirty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</a:b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(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typical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for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high </a:t>
            </a:r>
            <a:r>
              <a:rPr lang="de-DE" sz="2000" dirty="0" err="1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plasma</a:t>
            </a:r>
            <a:r>
              <a:rPr lang="de-DE" sz="2000" dirty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densities</a:t>
            </a:r>
            <a:r>
              <a:rPr lang="de-DE" sz="2000" dirty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)</a:t>
            </a:r>
            <a:endParaRPr lang="el-GR" sz="2000" dirty="0">
              <a:solidFill>
                <a:srgbClr val="000000"/>
              </a:solidFill>
              <a:effectLst/>
              <a:ea typeface="Arial" charset="0"/>
              <a:cs typeface="Arial" charset="0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505849"/>
              </p:ext>
            </p:extLst>
          </p:nvPr>
        </p:nvGraphicFramePr>
        <p:xfrm>
          <a:off x="4363765" y="4441552"/>
          <a:ext cx="8524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5" imgW="431640" imgH="177480" progId="Equation.3">
                  <p:embed/>
                </p:oleObj>
              </mc:Choice>
              <mc:Fallback>
                <p:oleObj name="Equation" r:id="rId5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3765" y="4441552"/>
                        <a:ext cx="8524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685248975"/>
              </p:ext>
            </p:extLst>
          </p:nvPr>
        </p:nvGraphicFramePr>
        <p:xfrm>
          <a:off x="1761852" y="4441552"/>
          <a:ext cx="863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7" imgW="431640" imgH="177480" progId="Equation.3">
                  <p:embed/>
                </p:oleObj>
              </mc:Choice>
              <mc:Fallback>
                <p:oleObj name="Equation" r:id="rId7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852" y="4441552"/>
                        <a:ext cx="863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843808" y="116632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Scattering parameter</a:t>
            </a:r>
            <a:endParaRPr lang="en-US" sz="2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7755" y="916013"/>
            <a:ext cx="1608221" cy="11448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12160" y="1124744"/>
            <a:ext cx="31683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effectLst/>
              </a:rPr>
              <a:t> The observation angle allows us to ‘tune’ between incoherent and coherent scattering regimes. Often the incoherent regime is preferred because of its ‘simplicity’, i.e. 90° observation, which also reduces unwanted stray light.</a:t>
            </a:r>
            <a:endParaRPr lang="en-US" dirty="0"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674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843808" y="116632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Scattering regimes</a:t>
            </a:r>
            <a:endParaRPr lang="en-US" sz="2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787" y="1953612"/>
            <a:ext cx="4825121" cy="3635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396" y="2090506"/>
            <a:ext cx="4617604" cy="3484984"/>
          </a:xfrm>
          <a:prstGeom prst="rect">
            <a:avLst/>
          </a:prstGeom>
        </p:spPr>
      </p:pic>
      <p:sp>
        <p:nvSpPr>
          <p:cNvPr id="12" name="Text Box 50"/>
          <p:cNvSpPr txBox="1">
            <a:spLocks noChangeArrowheads="1"/>
          </p:cNvSpPr>
          <p:nvPr/>
        </p:nvSpPr>
        <p:spPr bwMode="auto">
          <a:xfrm>
            <a:off x="634008" y="1313348"/>
            <a:ext cx="441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2000" dirty="0" err="1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Incoherent</a:t>
            </a:r>
            <a:r>
              <a:rPr lang="de-DE" sz="2000" dirty="0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scattering</a:t>
            </a:r>
            <a:r>
              <a:rPr lang="de-DE" sz="2000" dirty="0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: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/>
            </a:r>
            <a:b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</a:br>
            <a:endParaRPr lang="el-GR" sz="2000" dirty="0">
              <a:solidFill>
                <a:srgbClr val="000000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5053608" y="1313348"/>
            <a:ext cx="40156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2000" dirty="0" err="1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Coherent</a:t>
            </a:r>
            <a:r>
              <a:rPr lang="de-DE" sz="2000" dirty="0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scattering</a:t>
            </a:r>
            <a:r>
              <a:rPr lang="de-DE" sz="2000" dirty="0" smtClean="0">
                <a:solidFill>
                  <a:srgbClr val="0000FF"/>
                </a:solidFill>
                <a:effectLst/>
                <a:ea typeface="Arial" charset="0"/>
                <a:cs typeface="Arial" charset="0"/>
              </a:rPr>
              <a:t>:</a:t>
            </a:r>
            <a: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/>
            </a:r>
            <a:br>
              <a:rPr lang="de-DE" sz="2000" dirty="0" smtClean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</a:br>
            <a:endParaRPr lang="el-GR" sz="2000" dirty="0">
              <a:solidFill>
                <a:srgbClr val="000000"/>
              </a:solidFill>
              <a:effectLst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1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812"/>
            <a:ext cx="9144000" cy="5654375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95736" y="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smtClean="0">
                <a:solidFill>
                  <a:schemeClr val="tx1"/>
                </a:solidFill>
                <a:effectLst/>
                <a:latin typeface="Comic Sans MS" charset="0"/>
              </a:rPr>
              <a:t>Thomson scattering on MAST</a:t>
            </a:r>
            <a:endParaRPr lang="en-US" sz="2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6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812"/>
            <a:ext cx="9144000" cy="5654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2509687"/>
            <a:ext cx="4394200" cy="37465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3059832" y="2636912"/>
            <a:ext cx="3816424" cy="216024"/>
          </a:xfrm>
          <a:prstGeom prst="line">
            <a:avLst/>
          </a:prstGeom>
          <a:noFill/>
          <a:ln w="3810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3059832" y="2996952"/>
            <a:ext cx="3888432" cy="1449598"/>
          </a:xfrm>
          <a:prstGeom prst="line">
            <a:avLst/>
          </a:prstGeom>
          <a:noFill/>
          <a:ln w="38100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95736" y="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smtClean="0">
                <a:solidFill>
                  <a:schemeClr val="tx1"/>
                </a:solidFill>
                <a:effectLst/>
                <a:latin typeface="Comic Sans MS" charset="0"/>
              </a:rPr>
              <a:t>Thomson scattering on MAST</a:t>
            </a:r>
            <a:endParaRPr lang="en-US" sz="2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79512" y="908720"/>
            <a:ext cx="864096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</a:pPr>
            <a:r>
              <a:rPr lang="en-GB" sz="1800" dirty="0" smtClean="0">
                <a:solidFill>
                  <a:srgbClr val="000000"/>
                </a:solidFill>
                <a:effectLst/>
              </a:rPr>
              <a:t>Thomson scattering cross section is very small requiring high power lasers.</a:t>
            </a:r>
          </a:p>
          <a:p>
            <a:pPr marL="285750" indent="-285750" eaLnBrk="1" hangingPunct="1">
              <a:spcBef>
                <a:spcPct val="50000"/>
              </a:spcBef>
            </a:pPr>
            <a:r>
              <a:rPr lang="en-GB" sz="1800" dirty="0" smtClean="0">
                <a:solidFill>
                  <a:srgbClr val="000000"/>
                </a:solidFill>
                <a:effectLst/>
              </a:rPr>
              <a:t>Stray light can be problematic, using a triple grating spectrometer can very efficiently reduce stray light.</a:t>
            </a:r>
            <a:endParaRPr lang="en-GB" sz="1800" dirty="0">
              <a:solidFill>
                <a:srgbClr val="000000"/>
              </a:solidFill>
              <a:effectLst/>
            </a:endParaRPr>
          </a:p>
        </p:txBody>
      </p:sp>
      <p:pic>
        <p:nvPicPr>
          <p:cNvPr id="57361" name="Picture 17" descr="TGS(Version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70549"/>
            <a:ext cx="6679774" cy="432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87824" y="116632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Practical challenges</a:t>
            </a:r>
            <a:endParaRPr lang="en-US" sz="2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465675"/>
              </p:ext>
            </p:extLst>
          </p:nvPr>
        </p:nvGraphicFramePr>
        <p:xfrm>
          <a:off x="1800" y="836712"/>
          <a:ext cx="4714216" cy="3517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Graph" r:id="rId3" imgW="4152960" imgH="2975040" progId="Origin50.Graph">
                  <p:embed/>
                </p:oleObj>
              </mc:Choice>
              <mc:Fallback>
                <p:oleObj name="Graph" r:id="rId3" imgW="4152960" imgH="2975040" progId="Origin50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" y="836712"/>
                        <a:ext cx="4714216" cy="35171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4365104"/>
            <a:ext cx="80648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</a:rPr>
              <a:t> What is the x-axis?</a:t>
            </a:r>
          </a:p>
          <a:p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What is the y-axis?</a:t>
            </a:r>
          </a:p>
          <a:p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How does the density depend on pressure?</a:t>
            </a:r>
          </a:p>
          <a:p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How does the temperature depend on pressure?</a:t>
            </a:r>
            <a:endParaRPr lang="en-US" dirty="0">
              <a:effectLst/>
            </a:endParaRPr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918449976"/>
              </p:ext>
            </p:extLst>
          </p:nvPr>
        </p:nvGraphicFramePr>
        <p:xfrm>
          <a:off x="5531219" y="990219"/>
          <a:ext cx="3155581" cy="2708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Graph" r:id="rId5" imgW="3795840" imgH="3127680" progId="Origin50.Graph">
                  <p:embed/>
                </p:oleObj>
              </mc:Choice>
              <mc:Fallback>
                <p:oleObj name="Graph" r:id="rId5" imgW="3795840" imgH="3127680" progId="Origin50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1219" y="990219"/>
                        <a:ext cx="3155581" cy="27080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14400" y="116632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2569"/>
              </a:buClr>
              <a:buSzPct val="65000"/>
              <a:buFont typeface="Wingdings" pitchFamily="2" charset="2"/>
              <a:buChar char="n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2569"/>
              </a:buClr>
              <a:buSzPct val="65000"/>
              <a:buFont typeface="Wingdings" pitchFamily="2" charset="2"/>
              <a:buChar char="n"/>
              <a:defRPr sz="30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2569"/>
              </a:buClr>
              <a:buSzPct val="65000"/>
              <a:buFont typeface="Wingdings" pitchFamily="2" charset="2"/>
              <a:buChar char="n"/>
              <a:defRPr sz="28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2569"/>
              </a:buClr>
              <a:buSzPct val="65000"/>
              <a:buFont typeface="Wingdings" pitchFamily="2" charset="2"/>
              <a:buChar char="n"/>
              <a:defRPr sz="26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2569"/>
              </a:buClr>
              <a:buSzPct val="65000"/>
              <a:buFont typeface="Wingdings" pitchFamily="2" charset="2"/>
              <a:buChar char="n"/>
              <a:defRPr sz="24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2569"/>
              </a:buClr>
              <a:buSzPct val="65000"/>
              <a:buFont typeface="Wingdings" pitchFamily="2" charset="2"/>
              <a:buChar char="n"/>
              <a:defRPr sz="24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2569"/>
              </a:buClr>
              <a:buSzPct val="65000"/>
              <a:buFont typeface="Wingdings" pitchFamily="2" charset="2"/>
              <a:buChar char="n"/>
              <a:defRPr sz="24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2569"/>
              </a:buClr>
              <a:buSzPct val="65000"/>
              <a:buFont typeface="Wingdings" pitchFamily="2" charset="2"/>
              <a:buChar char="n"/>
              <a:defRPr sz="24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002569"/>
              </a:buClr>
              <a:buSzPct val="65000"/>
              <a:buFont typeface="Wingdings" pitchFamily="2" charset="2"/>
              <a:buChar char="n"/>
              <a:defRPr sz="24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algn="r"/>
            <a:r>
              <a:rPr lang="de-DE" kern="0" smtClean="0">
                <a:solidFill>
                  <a:schemeClr val="tx1"/>
                </a:solidFill>
                <a:effectLst/>
                <a:latin typeface="Calibri" charset="0"/>
              </a:rPr>
              <a:t>Typical results</a:t>
            </a:r>
            <a:endParaRPr lang="de-DE" kern="0" dirty="0">
              <a:solidFill>
                <a:schemeClr val="tx1"/>
              </a:solidFill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7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16632"/>
            <a:ext cx="822960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Calibri" charset="0"/>
              </a:rPr>
              <a:t>Typical</a:t>
            </a:r>
            <a:r>
              <a:rPr lang="de-DE" dirty="0">
                <a:latin typeface="Calibri" charset="0"/>
              </a:rPr>
              <a:t> </a:t>
            </a:r>
            <a:r>
              <a:rPr lang="de-DE" dirty="0" err="1">
                <a:latin typeface="Calibri" charset="0"/>
              </a:rPr>
              <a:t>results</a:t>
            </a:r>
            <a:endParaRPr lang="de-DE" dirty="0">
              <a:latin typeface="Calibri" charset="0"/>
            </a:endParaRPr>
          </a:p>
        </p:txBody>
      </p:sp>
      <p:graphicFrame>
        <p:nvGraphicFramePr>
          <p:cNvPr id="24578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1293517"/>
              </p:ext>
            </p:extLst>
          </p:nvPr>
        </p:nvGraphicFramePr>
        <p:xfrm>
          <a:off x="1800" y="836712"/>
          <a:ext cx="4714216" cy="3517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Graph" r:id="rId3" imgW="4152960" imgH="2975040" progId="Origin50.Graph">
                  <p:embed/>
                </p:oleObj>
              </mc:Choice>
              <mc:Fallback>
                <p:oleObj name="Graph" r:id="rId3" imgW="4152960" imgH="2975040" progId="Origin50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" y="836712"/>
                        <a:ext cx="4714216" cy="35171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74790698"/>
              </p:ext>
            </p:extLst>
          </p:nvPr>
        </p:nvGraphicFramePr>
        <p:xfrm>
          <a:off x="5531219" y="990219"/>
          <a:ext cx="3155581" cy="2708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Graph" r:id="rId5" imgW="3795840" imgH="3127680" progId="Origin50.Graph">
                  <p:embed/>
                </p:oleObj>
              </mc:Choice>
              <mc:Fallback>
                <p:oleObj name="Graph" r:id="rId5" imgW="3795840" imgH="3127680" progId="Origin50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1219" y="990219"/>
                        <a:ext cx="3155581" cy="27080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26767641"/>
              </p:ext>
            </p:extLst>
          </p:nvPr>
        </p:nvGraphicFramePr>
        <p:xfrm>
          <a:off x="5634501" y="3501008"/>
          <a:ext cx="3509499" cy="27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Graph" r:id="rId7" imgW="4024800" imgH="3052800" progId="Origin50.Graph">
                  <p:embed/>
                </p:oleObj>
              </mc:Choice>
              <mc:Fallback>
                <p:oleObj name="Graph" r:id="rId7" imgW="4024800" imgH="3052800" progId="Origin50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501" y="3501008"/>
                        <a:ext cx="3509499" cy="2771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520" y="4365104"/>
            <a:ext cx="5256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</a:rPr>
              <a:t> What is the x-axis?</a:t>
            </a:r>
          </a:p>
          <a:p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What is the y-axis?</a:t>
            </a:r>
          </a:p>
          <a:p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How does the density depend on pressure?</a:t>
            </a:r>
          </a:p>
          <a:p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How does the temperature depend on pressure?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245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666"/>
            <a:ext cx="9144000" cy="451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6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3" y="1848991"/>
            <a:ext cx="4180285" cy="331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411" name="Picture 1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94" y="1829941"/>
            <a:ext cx="4339414" cy="334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76375" y="44624"/>
            <a:ext cx="7632700" cy="720725"/>
          </a:xfrm>
        </p:spPr>
        <p:txBody>
          <a:bodyPr/>
          <a:lstStyle/>
          <a:p>
            <a:r>
              <a:rPr lang="en-GB" altLang="en-US" dirty="0" smtClean="0">
                <a:latin typeface="Calibri" pitchFamily="34" charset="0"/>
                <a:cs typeface="Myriad bold" charset="0"/>
              </a:rPr>
              <a:t>Measured vs calculated</a:t>
            </a:r>
            <a:br>
              <a:rPr lang="en-GB" altLang="en-US" dirty="0" smtClean="0">
                <a:latin typeface="Calibri" pitchFamily="34" charset="0"/>
                <a:cs typeface="Myriad bold" charset="0"/>
              </a:rPr>
            </a:br>
            <a:r>
              <a:rPr lang="en-GB" altLang="en-US" dirty="0" smtClean="0">
                <a:latin typeface="Calibri" pitchFamily="34" charset="0"/>
                <a:cs typeface="Myriad bold" charset="0"/>
              </a:rPr>
              <a:t>decay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CA268-D50C-4610-8171-BA570648A579}" type="slidenum">
              <a:rPr lang="en-GB" alt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251521" y="5157192"/>
            <a:ext cx="8784976" cy="1395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1000"/>
              </a:spcBef>
              <a:buClr>
                <a:srgbClr val="002569"/>
              </a:buClr>
              <a:buSzPct val="120000"/>
              <a:buFont typeface="Arial" pitchFamily="34" charset="0"/>
              <a:buChar char="•"/>
              <a:defRPr sz="2800">
                <a:solidFill>
                  <a:srgbClr val="000000"/>
                </a:solidFill>
                <a:latin typeface="Myriad bold" charset="0"/>
                <a:ea typeface="MS PGothic" pitchFamily="34" charset="-128"/>
                <a:cs typeface="Myriad bold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rgbClr val="002569"/>
              </a:buClr>
              <a:buSzPct val="120000"/>
              <a:buFont typeface="Arial" pitchFamily="34" charset="0"/>
              <a:buChar char="•"/>
              <a:defRPr sz="24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Myriad bold" charset="0"/>
                <a:ea typeface="Arial" pitchFamily="34" charset="0"/>
                <a:cs typeface="Myriad bold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Myriad bold" charset="0"/>
                <a:ea typeface="Arial" pitchFamily="34" charset="0"/>
                <a:cs typeface="Myriad bold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9pPr>
          </a:lstStyle>
          <a:p>
            <a:pPr marL="0" lvl="1" indent="0" eaLnBrk="1" hangingPunct="1">
              <a:spcBef>
                <a:spcPct val="0"/>
              </a:spcBef>
              <a:spcAft>
                <a:spcPts val="1000"/>
              </a:spcAft>
              <a:buClrTx/>
              <a:buSzTx/>
            </a:pPr>
            <a:r>
              <a:rPr lang="en-GB" altLang="en-US" sz="2400" dirty="0" smtClean="0">
                <a:effectLst/>
                <a:latin typeface="Calibri" pitchFamily="34" charset="0"/>
                <a:cs typeface="Arial" pitchFamily="34" charset="0"/>
              </a:rPr>
              <a:t> Uncertainty in the calculated decay rate</a:t>
            </a:r>
          </a:p>
          <a:p>
            <a:pPr marL="400050" lvl="2" indent="0" eaLnBrk="1" hangingPunct="1">
              <a:spcBef>
                <a:spcPct val="0"/>
              </a:spcBef>
              <a:spcAft>
                <a:spcPts val="1000"/>
              </a:spcAft>
              <a:buClrTx/>
              <a:buSzTx/>
              <a:buNone/>
            </a:pPr>
            <a:r>
              <a:rPr lang="en-GB" altLang="en-US" dirty="0" smtClean="0">
                <a:effectLst/>
                <a:latin typeface="Calibri" pitchFamily="34" charset="0"/>
                <a:cs typeface="Arial" pitchFamily="34" charset="0"/>
                <a:sym typeface="Wingdings" panose="05000000000000000000" pitchFamily="2" charset="2"/>
              </a:rPr>
              <a:t> Error </a:t>
            </a:r>
            <a:r>
              <a:rPr lang="en-GB" altLang="en-US" dirty="0">
                <a:effectLst/>
                <a:latin typeface="Calibri" pitchFamily="34" charset="0"/>
                <a:cs typeface="Arial" pitchFamily="34" charset="0"/>
                <a:sym typeface="Wingdings" panose="05000000000000000000" pitchFamily="2" charset="2"/>
              </a:rPr>
              <a:t>introduced in the density </a:t>
            </a:r>
            <a:r>
              <a:rPr lang="en-GB" altLang="en-US" dirty="0" smtClean="0">
                <a:effectLst/>
                <a:latin typeface="Calibri" pitchFamily="34" charset="0"/>
                <a:cs typeface="Arial" pitchFamily="34" charset="0"/>
                <a:sym typeface="Wingdings" panose="05000000000000000000" pitchFamily="2" charset="2"/>
              </a:rPr>
              <a:t>calculation</a:t>
            </a:r>
            <a:endParaRPr lang="en-GB" altLang="en-US" sz="2400" dirty="0" smtClean="0">
              <a:effectLst/>
              <a:latin typeface="Calibri" pitchFamily="34" charset="0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1000"/>
              </a:spcAft>
              <a:buClrTx/>
              <a:buSzTx/>
              <a:buNone/>
            </a:pPr>
            <a:r>
              <a:rPr lang="en-GB" altLang="en-US" sz="2400" dirty="0" smtClean="0">
                <a:effectLst/>
                <a:latin typeface="Calibri" pitchFamily="34" charset="0"/>
                <a:cs typeface="Arial" pitchFamily="34" charset="0"/>
                <a:sym typeface="Wingdings" panose="05000000000000000000" pitchFamily="2" charset="2"/>
              </a:rPr>
              <a:t> For reliable density measurement, decay rate should be measured</a:t>
            </a:r>
            <a:endParaRPr lang="en-GB" altLang="en-US" sz="2400" dirty="0" smtClean="0">
              <a:effectLst/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500689"/>
              </p:ext>
            </p:extLst>
          </p:nvPr>
        </p:nvGraphicFramePr>
        <p:xfrm>
          <a:off x="1389063" y="981075"/>
          <a:ext cx="62388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3035160" imgH="431640" progId="Equation.3">
                  <p:embed/>
                </p:oleObj>
              </mc:Choice>
              <mc:Fallback>
                <p:oleObj name="Equation" r:id="rId5" imgW="3035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981075"/>
                        <a:ext cx="62388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7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323748"/>
            <a:ext cx="2967125" cy="55609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92" y="1297098"/>
            <a:ext cx="2981736" cy="558828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403350" y="44450"/>
            <a:ext cx="76327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000"/>
              </a:spcBef>
              <a:buClr>
                <a:srgbClr val="002569"/>
              </a:buClr>
              <a:buSzPct val="120000"/>
              <a:buFont typeface="Arial" pitchFamily="34" charset="0"/>
              <a:buChar char="•"/>
              <a:defRPr sz="2800">
                <a:solidFill>
                  <a:srgbClr val="000000"/>
                </a:solidFill>
                <a:latin typeface="Myriad bold" charset="0"/>
                <a:ea typeface="MS PGothic" pitchFamily="34" charset="-128"/>
                <a:cs typeface="Myriad bold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rgbClr val="002569"/>
              </a:buClr>
              <a:buSzPct val="120000"/>
              <a:buFont typeface="Arial" pitchFamily="34" charset="0"/>
              <a:buChar char="•"/>
              <a:defRPr sz="24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Myriad bold" charset="0"/>
                <a:ea typeface="Arial" pitchFamily="34" charset="0"/>
                <a:cs typeface="Myriad bold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Myriad bold" charset="0"/>
                <a:ea typeface="Arial" pitchFamily="34" charset="0"/>
                <a:cs typeface="Myriad bold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Influence of </a:t>
            </a:r>
            <a:r>
              <a:rPr lang="en-US" altLang="en-US" sz="3200" dirty="0" smtClean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surface on lifetime</a:t>
            </a:r>
            <a:endParaRPr lang="en-US" altLang="en-US" sz="3200" dirty="0">
              <a:solidFill>
                <a:srgbClr val="FFFFFF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8" name="TextBox 34"/>
          <p:cNvSpPr txBox="1">
            <a:spLocks noChangeArrowheads="1"/>
          </p:cNvSpPr>
          <p:nvPr/>
        </p:nvSpPr>
        <p:spPr bwMode="auto">
          <a:xfrm>
            <a:off x="611560" y="1023119"/>
            <a:ext cx="3380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1000"/>
              </a:spcBef>
              <a:buClr>
                <a:srgbClr val="002569"/>
              </a:buClr>
              <a:buSzPct val="120000"/>
              <a:buFont typeface="Arial" pitchFamily="34" charset="0"/>
              <a:buChar char="•"/>
              <a:defRPr sz="2800">
                <a:solidFill>
                  <a:srgbClr val="000000"/>
                </a:solidFill>
                <a:latin typeface="Myriad bold" charset="0"/>
                <a:ea typeface="MS PGothic" pitchFamily="34" charset="-128"/>
                <a:cs typeface="Myriad bold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rgbClr val="002569"/>
              </a:buClr>
              <a:buSzPct val="120000"/>
              <a:buFont typeface="Arial" pitchFamily="34" charset="0"/>
              <a:buChar char="•"/>
              <a:defRPr sz="24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Myriad bold" charset="0"/>
                <a:ea typeface="Arial" pitchFamily="34" charset="0"/>
                <a:cs typeface="Myriad bold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Myriad bold" charset="0"/>
                <a:ea typeface="Arial" pitchFamily="34" charset="0"/>
                <a:cs typeface="Myriad bold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 dirty="0" smtClean="0">
                <a:effectLst/>
                <a:latin typeface="Calibri" pitchFamily="34" charset="0"/>
                <a:cs typeface="Arial" pitchFamily="34" charset="0"/>
              </a:rPr>
              <a:t>No surface</a:t>
            </a:r>
            <a:endParaRPr lang="en-GB" altLang="en-US" sz="2400" dirty="0"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2" name="TextBox 34"/>
          <p:cNvSpPr txBox="1">
            <a:spLocks noChangeArrowheads="1"/>
          </p:cNvSpPr>
          <p:nvPr/>
        </p:nvSpPr>
        <p:spPr bwMode="auto">
          <a:xfrm>
            <a:off x="5080248" y="1052736"/>
            <a:ext cx="3380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1000"/>
              </a:spcBef>
              <a:buClr>
                <a:srgbClr val="002569"/>
              </a:buClr>
              <a:buSzPct val="120000"/>
              <a:buFont typeface="Arial" pitchFamily="34" charset="0"/>
              <a:buChar char="•"/>
              <a:defRPr sz="2800">
                <a:solidFill>
                  <a:srgbClr val="000000"/>
                </a:solidFill>
                <a:latin typeface="Myriad bold" charset="0"/>
                <a:ea typeface="MS PGothic" pitchFamily="34" charset="-128"/>
                <a:cs typeface="Myriad bold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rgbClr val="002569"/>
              </a:buClr>
              <a:buSzPct val="120000"/>
              <a:buFont typeface="Arial" pitchFamily="34" charset="0"/>
              <a:buChar char="•"/>
              <a:defRPr sz="24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Myriad bold" charset="0"/>
                <a:ea typeface="Arial" pitchFamily="34" charset="0"/>
                <a:cs typeface="Myriad bold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Myriad bold" charset="0"/>
                <a:ea typeface="Arial" pitchFamily="34" charset="0"/>
                <a:cs typeface="Myriad bold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2569"/>
              </a:buClr>
              <a:buSzPct val="120000"/>
              <a:buFont typeface="Arial" pitchFamily="34" charset="0"/>
              <a:buChar char="•"/>
              <a:defRPr sz="2000">
                <a:solidFill>
                  <a:srgbClr val="040500"/>
                </a:solidFill>
                <a:latin typeface="Myriad bold" charset="0"/>
                <a:ea typeface="Arial" pitchFamily="34" charset="0"/>
                <a:cs typeface="Myriad bold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 dirty="0" smtClean="0">
                <a:effectLst/>
                <a:latin typeface="Calibri" pitchFamily="34" charset="0"/>
                <a:cs typeface="Arial" pitchFamily="34" charset="0"/>
              </a:rPr>
              <a:t>Surface </a:t>
            </a:r>
            <a:r>
              <a:rPr lang="fr-FR" altLang="en-US" sz="2400" dirty="0" err="1" smtClean="0">
                <a:effectLst/>
                <a:latin typeface="Calibri" pitchFamily="34" charset="0"/>
                <a:cs typeface="Arial" pitchFamily="34" charset="0"/>
              </a:rPr>
              <a:t>at</a:t>
            </a:r>
            <a:r>
              <a:rPr lang="fr-FR" altLang="en-US" sz="2400" dirty="0" smtClean="0">
                <a:effectLst/>
                <a:latin typeface="Calibri" pitchFamily="34" charset="0"/>
                <a:cs typeface="Arial" pitchFamily="34" charset="0"/>
              </a:rPr>
              <a:t> 2.5 mm</a:t>
            </a:r>
            <a:endParaRPr lang="en-GB" altLang="en-US" sz="2400" dirty="0">
              <a:effectLst/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5796136" y="5589240"/>
            <a:ext cx="1656184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6089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36912"/>
            <a:ext cx="91440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600" smtClean="0">
                <a:solidFill>
                  <a:srgbClr val="002569"/>
                </a:solidFill>
                <a:effectLst/>
              </a:rPr>
              <a:t>Thomson Scattering</a:t>
            </a:r>
            <a:endParaRPr lang="en-US" sz="3600">
              <a:solidFill>
                <a:srgbClr val="00256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950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71800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Comic Sans MS" charset="0"/>
              </a:rPr>
              <a:t>Laser Light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Scattering</a:t>
            </a:r>
            <a:endParaRPr lang="en-US" sz="2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4359275" y="1584325"/>
            <a:ext cx="3505200" cy="1882775"/>
            <a:chOff x="2208" y="1650"/>
            <a:chExt cx="1468" cy="51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208" y="1824"/>
              <a:ext cx="1008" cy="336"/>
            </a:xfrm>
            <a:prstGeom prst="ellipse">
              <a:avLst/>
            </a:prstGeom>
            <a:gradFill flip="none" rotWithShape="1">
              <a:gsLst>
                <a:gs pos="0">
                  <a:srgbClr val="CA88C4">
                    <a:tint val="66000"/>
                    <a:satMod val="160000"/>
                  </a:srgbClr>
                </a:gs>
                <a:gs pos="50000">
                  <a:srgbClr val="CA88C4">
                    <a:tint val="44500"/>
                    <a:satMod val="160000"/>
                  </a:srgbClr>
                </a:gs>
                <a:gs pos="100000">
                  <a:srgbClr val="CA88C4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>
                <a:effectLst/>
              </a:endParaRP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2332" y="1650"/>
              <a:ext cx="1344" cy="432"/>
              <a:chOff x="2640" y="1440"/>
              <a:chExt cx="1344" cy="432"/>
            </a:xfrm>
          </p:grpSpPr>
          <p:sp>
            <p:nvSpPr>
              <p:cNvPr id="11" name="Oval 7"/>
              <p:cNvSpPr>
                <a:spLocks noChangeArrowheads="1"/>
              </p:cNvSpPr>
              <p:nvPr/>
            </p:nvSpPr>
            <p:spPr bwMode="auto">
              <a:xfrm>
                <a:off x="2640" y="1680"/>
                <a:ext cx="768" cy="192"/>
              </a:xfrm>
              <a:prstGeom prst="ellipse">
                <a:avLst/>
              </a:prstGeom>
              <a:solidFill>
                <a:srgbClr val="CA88C4"/>
              </a:solidFill>
              <a:ln w="9525">
                <a:solidFill>
                  <a:srgbClr val="CA88C4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effectLst/>
                </a:endParaRPr>
              </a:p>
            </p:txBody>
          </p:sp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2928" y="1440"/>
                <a:ext cx="105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:r>
                  <a:rPr lang="de-DE" sz="2000" dirty="0">
                    <a:solidFill>
                      <a:srgbClr val="7030A0"/>
                    </a:solidFill>
                    <a:effectLst/>
                  </a:rPr>
                  <a:t>Plasma</a:t>
                </a:r>
                <a:endParaRPr lang="en-US" sz="2000" dirty="0">
                  <a:solidFill>
                    <a:srgbClr val="7030A0"/>
                  </a:solidFill>
                  <a:effectLst/>
                </a:endParaRPr>
              </a:p>
            </p:txBody>
          </p:sp>
        </p:grpSp>
      </p:grp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25475" y="3338513"/>
            <a:ext cx="4419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5470525" y="326072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318125" y="326072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241925" y="333692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5394325" y="333692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5089525" y="326072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5241925" y="318452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5165725" y="326072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>
            <a:off x="4479925" y="3336925"/>
            <a:ext cx="685800" cy="990600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01274" y="4213225"/>
            <a:ext cx="46094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dirty="0" smtClean="0">
                <a:solidFill>
                  <a:srgbClr val="0066FF"/>
                </a:solidFill>
                <a:effectLst/>
              </a:rPr>
              <a:t> Free </a:t>
            </a:r>
            <a:r>
              <a:rPr lang="de-DE" sz="1800" dirty="0" err="1">
                <a:solidFill>
                  <a:srgbClr val="0066FF"/>
                </a:solidFill>
                <a:effectLst/>
              </a:rPr>
              <a:t>electrons</a:t>
            </a:r>
            <a:r>
              <a:rPr lang="de-DE" sz="1800" dirty="0">
                <a:solidFill>
                  <a:srgbClr val="0066FF"/>
                </a:solidFill>
                <a:effectLst/>
              </a:rPr>
              <a:t> </a:t>
            </a:r>
            <a:r>
              <a:rPr lang="de-DE" sz="1800" dirty="0">
                <a:solidFill>
                  <a:srgbClr val="0066FF"/>
                </a:solidFill>
                <a:effectLst/>
                <a:cs typeface="Arial" charset="0"/>
              </a:rPr>
              <a:t>→ Thomson </a:t>
            </a:r>
            <a:r>
              <a:rPr lang="de-DE" sz="1800" dirty="0" err="1">
                <a:solidFill>
                  <a:srgbClr val="0066FF"/>
                </a:solidFill>
                <a:effectLst/>
                <a:cs typeface="Arial" charset="0"/>
              </a:rPr>
              <a:t>scattering</a:t>
            </a:r>
            <a:endParaRPr lang="de-DE" sz="1800" dirty="0">
              <a:solidFill>
                <a:srgbClr val="0066FF"/>
              </a:solidFill>
              <a:effectLst/>
              <a:cs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5343024" y="3405188"/>
            <a:ext cx="1249864" cy="762000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4356869" y="4098925"/>
            <a:ext cx="54717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buNone/>
            </a:pP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000000"/>
                </a:solidFill>
                <a:effectLst/>
              </a:rPr>
              <a:t>Bound</a:t>
            </a:r>
            <a:r>
              <a:rPr lang="de-DE" sz="1800" dirty="0" smtClean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electrons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>
                <a:solidFill>
                  <a:srgbClr val="000000"/>
                </a:solidFill>
                <a:effectLst/>
                <a:cs typeface="Arial" charset="0"/>
              </a:rPr>
              <a:t>→</a:t>
            </a:r>
            <a:r>
              <a:rPr lang="de-DE" sz="1800" dirty="0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 Rayleigh </a:t>
            </a:r>
            <a:r>
              <a:rPr lang="de-DE" sz="1800" dirty="0" err="1">
                <a:solidFill>
                  <a:srgbClr val="000000"/>
                </a:solidFill>
                <a:effectLst/>
                <a:ea typeface="Arial" charset="0"/>
                <a:cs typeface="Arial" charset="0"/>
              </a:rPr>
              <a:t>scattering</a:t>
            </a:r>
            <a:endParaRPr lang="en-US" sz="1800" dirty="0">
              <a:solidFill>
                <a:srgbClr val="000000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4632325" y="3413125"/>
            <a:ext cx="533400" cy="1600200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buNone/>
            </a:pPr>
            <a:endParaRPr lang="en-US">
              <a:ln>
                <a:solidFill>
                  <a:srgbClr val="000000"/>
                </a:solidFill>
              </a:ln>
              <a:effectLst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251521" y="5013325"/>
            <a:ext cx="5622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dirty="0" smtClean="0">
                <a:solidFill>
                  <a:srgbClr val="990000"/>
                </a:solidFill>
                <a:effectLst/>
              </a:rPr>
              <a:t> </a:t>
            </a:r>
            <a:r>
              <a:rPr lang="de-DE" sz="1800" dirty="0" err="1" smtClean="0">
                <a:solidFill>
                  <a:srgbClr val="990000"/>
                </a:solidFill>
                <a:effectLst/>
              </a:rPr>
              <a:t>Scattering</a:t>
            </a:r>
            <a:r>
              <a:rPr lang="de-DE" sz="1800" dirty="0" smtClean="0">
                <a:solidFill>
                  <a:srgbClr val="99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990000"/>
                </a:solidFill>
                <a:effectLst/>
              </a:rPr>
              <a:t>by</a:t>
            </a:r>
            <a:r>
              <a:rPr lang="de-DE" sz="1800" dirty="0">
                <a:solidFill>
                  <a:srgbClr val="99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990000"/>
                </a:solidFill>
                <a:effectLst/>
              </a:rPr>
              <a:t>molecules</a:t>
            </a:r>
            <a:r>
              <a:rPr lang="de-DE" sz="1800" dirty="0">
                <a:solidFill>
                  <a:srgbClr val="990000"/>
                </a:solidFill>
                <a:effectLst/>
              </a:rPr>
              <a:t> → Raman </a:t>
            </a:r>
            <a:r>
              <a:rPr lang="de-DE" sz="1800" dirty="0" err="1">
                <a:solidFill>
                  <a:srgbClr val="990000"/>
                </a:solidFill>
                <a:effectLst/>
              </a:rPr>
              <a:t>Scattering</a:t>
            </a:r>
            <a:endParaRPr lang="en-US" sz="1800" dirty="0">
              <a:solidFill>
                <a:srgbClr val="990000"/>
              </a:solidFill>
              <a:effectLst/>
            </a:endParaRPr>
          </a:p>
        </p:txBody>
      </p:sp>
      <p:sp>
        <p:nvSpPr>
          <p:cNvPr id="30" name="AutoShape 26"/>
          <p:cNvSpPr>
            <a:spLocks/>
          </p:cNvSpPr>
          <p:nvPr/>
        </p:nvSpPr>
        <p:spPr bwMode="auto">
          <a:xfrm rot="16200000">
            <a:off x="4175125" y="4479925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31" name="AutoShape 27"/>
          <p:cNvSpPr>
            <a:spLocks/>
          </p:cNvSpPr>
          <p:nvPr/>
        </p:nvSpPr>
        <p:spPr bwMode="auto">
          <a:xfrm rot="16200000">
            <a:off x="5470525" y="2727325"/>
            <a:ext cx="152400" cy="3962400"/>
          </a:xfrm>
          <a:prstGeom prst="leftBrace">
            <a:avLst>
              <a:gd name="adj1" fmla="val 216667"/>
              <a:gd name="adj2" fmla="val 7447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None/>
            </a:pPr>
            <a:endParaRPr lang="en-US">
              <a:effectLst/>
            </a:endParaRP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864617" y="2956882"/>
            <a:ext cx="32753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b="1" dirty="0" err="1">
                <a:solidFill>
                  <a:srgbClr val="00B050"/>
                </a:solidFill>
                <a:effectLst/>
              </a:rPr>
              <a:t>YAG:Nd</a:t>
            </a:r>
            <a:r>
              <a:rPr lang="de-DE" sz="1800" b="1" dirty="0">
                <a:solidFill>
                  <a:srgbClr val="00B050"/>
                </a:solidFill>
                <a:effectLst/>
              </a:rPr>
              <a:t> Laser @ 532 </a:t>
            </a:r>
            <a:r>
              <a:rPr lang="de-DE" sz="1800" b="1" dirty="0" err="1">
                <a:solidFill>
                  <a:srgbClr val="00B050"/>
                </a:solidFill>
                <a:effectLst/>
              </a:rPr>
              <a:t>nm</a:t>
            </a:r>
            <a:endParaRPr lang="en-US" sz="1800" b="1" dirty="0"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865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19" descr="raman_rayleig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84" y="2431645"/>
            <a:ext cx="7736932" cy="373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87984" y="166713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Comic Sans MS" charset="0"/>
              </a:rPr>
              <a:t>Rayleigh and Raman Scattering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07504" y="908720"/>
            <a:ext cx="90010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</a:pPr>
            <a:r>
              <a:rPr lang="en-GB" sz="1800" dirty="0" smtClean="0">
                <a:solidFill>
                  <a:srgbClr val="000000"/>
                </a:solidFill>
                <a:effectLst/>
              </a:rPr>
              <a:t>Rayleigh and Raman scattering can be used to measure neutral particle densities.</a:t>
            </a:r>
          </a:p>
          <a:p>
            <a:pPr marL="285750" indent="-285750" eaLnBrk="1" hangingPunct="1">
              <a:spcBef>
                <a:spcPct val="50000"/>
              </a:spcBef>
            </a:pPr>
            <a:r>
              <a:rPr lang="en-GB" sz="1800" dirty="0" smtClean="0">
                <a:solidFill>
                  <a:srgbClr val="000000"/>
                </a:solidFill>
                <a:effectLst/>
              </a:rPr>
              <a:t>The spectral distribution of Raman scattering depends on </a:t>
            </a:r>
            <a:r>
              <a:rPr lang="en-GB" sz="1800" dirty="0" err="1" smtClean="0">
                <a:solidFill>
                  <a:srgbClr val="000000"/>
                </a:solidFill>
                <a:effectLst/>
              </a:rPr>
              <a:t>ro</a:t>
            </a:r>
            <a:r>
              <a:rPr lang="en-GB" sz="1800" dirty="0" smtClean="0">
                <a:solidFill>
                  <a:srgbClr val="000000"/>
                </a:solidFill>
                <a:effectLst/>
              </a:rPr>
              <a:t>-vibrational distributions and hence provides a possibility to measure these.</a:t>
            </a:r>
            <a:endParaRPr lang="en-GB" sz="18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24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7812360" cy="1788752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24088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Thomson </a:t>
            </a:r>
            <a:r>
              <a:rPr lang="en-US" sz="2800" dirty="0">
                <a:solidFill>
                  <a:schemeClr val="tx1"/>
                </a:solidFill>
                <a:effectLst/>
                <a:latin typeface="Comic Sans MS" charset="0"/>
              </a:rPr>
              <a:t>scattering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685800" y="3356992"/>
            <a:ext cx="76962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</a:pPr>
            <a:r>
              <a:rPr lang="en-GB" sz="1800" dirty="0" smtClean="0">
                <a:solidFill>
                  <a:srgbClr val="000000"/>
                </a:solidFill>
                <a:effectLst/>
              </a:rPr>
              <a:t>The electric field of an incoming photon accelerates free electrons.</a:t>
            </a:r>
          </a:p>
          <a:p>
            <a:pPr marL="285750" indent="-285750" eaLnBrk="1" hangingPunct="1">
              <a:spcBef>
                <a:spcPct val="50000"/>
              </a:spcBef>
            </a:pPr>
            <a:r>
              <a:rPr lang="en-GB" sz="1800" dirty="0" smtClean="0">
                <a:solidFill>
                  <a:srgbClr val="000000"/>
                </a:solidFill>
                <a:effectLst/>
              </a:rPr>
              <a:t>The accelerated electrons emit radiation in form of a scattered photon.</a:t>
            </a:r>
          </a:p>
          <a:p>
            <a:pPr marL="285750" indent="-285750" eaLnBrk="1" hangingPunct="1">
              <a:spcBef>
                <a:spcPct val="50000"/>
              </a:spcBef>
            </a:pPr>
            <a:r>
              <a:rPr lang="en-GB" sz="1800" dirty="0" smtClean="0">
                <a:solidFill>
                  <a:srgbClr val="000000"/>
                </a:solidFill>
                <a:effectLst/>
              </a:rPr>
              <a:t>The direction of the scattered photon can be different to the incoming photon.</a:t>
            </a:r>
            <a:endParaRPr lang="en-GB" sz="1800" dirty="0">
              <a:solidFill>
                <a:srgbClr val="000000"/>
              </a:solidFill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5076655"/>
            <a:ext cx="1437134" cy="10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78092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600" dirty="0" smtClean="0">
                <a:effectLst/>
              </a:rPr>
              <a:t>Laser Thomson scattering</a:t>
            </a:r>
            <a:endParaRPr lang="en-US" sz="3600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341258"/>
            <a:ext cx="24053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GB" dirty="0" smtClean="0">
                <a:solidFill>
                  <a:srgbClr val="FFFFFF"/>
                </a:solidFill>
                <a:latin typeface="Myriad Pro" pitchFamily="34" charset="0"/>
              </a:rPr>
              <a:t>York Plasma Institute</a:t>
            </a:r>
            <a:endParaRPr lang="en-GB" dirty="0">
              <a:solidFill>
                <a:srgbClr val="FFFFFF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3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24088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Thomson </a:t>
            </a:r>
            <a:r>
              <a:rPr lang="en-US" sz="2800" dirty="0">
                <a:solidFill>
                  <a:schemeClr val="tx1"/>
                </a:solidFill>
                <a:effectLst/>
                <a:latin typeface="Comic Sans MS" charset="0"/>
              </a:rPr>
              <a:t>scattering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95536" y="1196752"/>
            <a:ext cx="52565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</a:pPr>
            <a:r>
              <a:rPr lang="en-GB" sz="1800" dirty="0" smtClean="0">
                <a:solidFill>
                  <a:srgbClr val="000000"/>
                </a:solidFill>
                <a:effectLst/>
              </a:rPr>
              <a:t>The power of the scattered light is given by: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72" y="1700808"/>
            <a:ext cx="4316884" cy="10275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64" y="3861048"/>
            <a:ext cx="3742328" cy="12193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644" y="2132856"/>
            <a:ext cx="3016824" cy="2736304"/>
          </a:xfrm>
          <a:prstGeom prst="rect">
            <a:avLst/>
          </a:prstGeom>
        </p:spPr>
      </p:pic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95536" y="3068960"/>
            <a:ext cx="52565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</a:pPr>
            <a:r>
              <a:rPr lang="en-GB" sz="1800" dirty="0" smtClean="0">
                <a:solidFill>
                  <a:srgbClr val="000000"/>
                </a:solidFill>
                <a:effectLst/>
              </a:rPr>
              <a:t>This defines the Thomson scattering cross section to be: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395536" y="5157192"/>
            <a:ext cx="52565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</a:pPr>
            <a:r>
              <a:rPr lang="en-GB" sz="1800" dirty="0" smtClean="0">
                <a:solidFill>
                  <a:srgbClr val="000000"/>
                </a:solidFill>
                <a:effectLst/>
              </a:rPr>
              <a:t>This is a very small cross section which makes Thomson scattering experiments extremely challenging!</a:t>
            </a:r>
          </a:p>
        </p:txBody>
      </p:sp>
    </p:spTree>
    <p:extLst>
      <p:ext uri="{BB962C8B-B14F-4D97-AF65-F5344CB8AC3E}">
        <p14:creationId xmlns:p14="http://schemas.microsoft.com/office/powerpoint/2010/main" val="27955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UofYpowerpointblue">
  <a:themeElements>
    <a:clrScheme name="UofY_new_powerpoint_template-fancy_v3 7">
      <a:dk1>
        <a:srgbClr val="B4AF80"/>
      </a:dk1>
      <a:lt1>
        <a:srgbClr val="FFFFFF"/>
      </a:lt1>
      <a:dk2>
        <a:srgbClr val="C8C6A2"/>
      </a:dk2>
      <a:lt2>
        <a:srgbClr val="827F4C"/>
      </a:lt2>
      <a:accent1>
        <a:srgbClr val="7C784E"/>
      </a:accent1>
      <a:accent2>
        <a:srgbClr val="A2A4AC"/>
      </a:accent2>
      <a:accent3>
        <a:srgbClr val="E0DFCE"/>
      </a:accent3>
      <a:accent4>
        <a:srgbClr val="DADADA"/>
      </a:accent4>
      <a:accent5>
        <a:srgbClr val="BFBEB2"/>
      </a:accent5>
      <a:accent6>
        <a:srgbClr val="92949B"/>
      </a:accent6>
      <a:hlink>
        <a:srgbClr val="33CCCC"/>
      </a:hlink>
      <a:folHlink>
        <a:srgbClr val="009999"/>
      </a:folHlink>
    </a:clrScheme>
    <a:fontScheme name="UofY_new_powerpoint_template-fancy_v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0574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itchFamily="2" charset="2"/>
          <a:buChar char="n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0574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itchFamily="2" charset="2"/>
          <a:buChar char="n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UofY_new_powerpoint_template-fancy_v3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Y_new_powerpoint_template-fancy_v3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UofYpowerpointblue</Template>
  <TotalTime>22217</TotalTime>
  <Words>541</Words>
  <Application>Microsoft Macintosh PowerPoint</Application>
  <PresentationFormat>On-screen Show (4:3)</PresentationFormat>
  <Paragraphs>83</Paragraphs>
  <Slides>18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Calibri</vt:lpstr>
      <vt:lpstr>Comic Sans MS</vt:lpstr>
      <vt:lpstr>MS PGothic</vt:lpstr>
      <vt:lpstr>ＭＳ Ｐゴシック</vt:lpstr>
      <vt:lpstr>Myriad bold</vt:lpstr>
      <vt:lpstr>Myriad pro</vt:lpstr>
      <vt:lpstr>Myriad pro</vt:lpstr>
      <vt:lpstr>Symbol</vt:lpstr>
      <vt:lpstr>Tahoma</vt:lpstr>
      <vt:lpstr>Wingdings</vt:lpstr>
      <vt:lpstr>Arial</vt:lpstr>
      <vt:lpstr>UofYpowerpointblue</vt:lpstr>
      <vt:lpstr>Equation</vt:lpstr>
      <vt:lpstr>Graph</vt:lpstr>
      <vt:lpstr>Plasma Diagnostic Techniques Lecture 11: Thomson scattering</vt:lpstr>
      <vt:lpstr>Measured vs calculated decay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Typical results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kl603</dc:creator>
  <cp:lastModifiedBy>Microsoft Office User</cp:lastModifiedBy>
  <cp:revision>455</cp:revision>
  <cp:lastPrinted>2016-11-14T10:55:35Z</cp:lastPrinted>
  <dcterms:created xsi:type="dcterms:W3CDTF">2012-02-27T16:38:33Z</dcterms:created>
  <dcterms:modified xsi:type="dcterms:W3CDTF">2017-11-06T14:36:55Z</dcterms:modified>
</cp:coreProperties>
</file>