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8" r:id="rId3"/>
    <p:sldId id="404" r:id="rId4"/>
    <p:sldId id="377" r:id="rId5"/>
    <p:sldId id="382" r:id="rId6"/>
    <p:sldId id="428" r:id="rId7"/>
    <p:sldId id="383" r:id="rId8"/>
    <p:sldId id="401" r:id="rId9"/>
    <p:sldId id="402" r:id="rId10"/>
    <p:sldId id="379" r:id="rId11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69"/>
    <a:srgbClr val="84FFF9"/>
    <a:srgbClr val="AAFFFC"/>
    <a:srgbClr val="CCEDFF"/>
    <a:srgbClr val="FFFFFF"/>
    <a:srgbClr val="006633"/>
    <a:srgbClr val="18453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49" autoAdjust="0"/>
    <p:restoredTop sz="69897" autoAdjust="0"/>
  </p:normalViewPr>
  <p:slideViewPr>
    <p:cSldViewPr snapToObjects="1">
      <p:cViewPr varScale="1">
        <p:scale>
          <a:sx n="106" d="100"/>
          <a:sy n="106" d="100"/>
        </p:scale>
        <p:origin x="3544" y="168"/>
      </p:cViewPr>
      <p:guideLst>
        <p:guide orient="horz" pos="2161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28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6EF9-412D-6E41-A6D0-C65F70A92D8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DCF5-F1DC-FD4C-9CC2-46074D6A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5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DD0C51-4690-1140-AEC1-3A9D3830E074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2 Doppler effects occurring:</a:t>
            </a:r>
          </a:p>
          <a:p>
            <a:r>
              <a:rPr lang="en-US" dirty="0" smtClean="0">
                <a:latin typeface="Calibri" charset="0"/>
              </a:rPr>
              <a:t>- Incoming light and moving electron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Accelerated electron and the observer</a:t>
            </a:r>
            <a:endParaRPr lang="en-US" baseline="0" dirty="0">
              <a:latin typeface="Calibri" charset="0"/>
            </a:endParaRPr>
          </a:p>
          <a:p>
            <a:pPr marL="171450" indent="-171450">
              <a:buFontTx/>
              <a:buChar char="-"/>
            </a:pPr>
            <a:endParaRPr lang="en-US" baseline="0" dirty="0" smtClean="0">
              <a:latin typeface="Calibri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latin typeface="Calibri" charset="0"/>
              </a:rPr>
              <a:t>Wavevector</a:t>
            </a:r>
            <a:r>
              <a:rPr lang="en-US" baseline="0" dirty="0" smtClean="0">
                <a:latin typeface="Calibri" charset="0"/>
              </a:rPr>
              <a:t> = 2pi/lambda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(only sees component in direction of the laser)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latin typeface="Calibri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latin typeface="Calibri" charset="0"/>
              </a:rPr>
              <a:t>wd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en-US" baseline="0" dirty="0" smtClean="0">
                <a:latin typeface="Calibri" charset="0"/>
              </a:rPr>
              <a:t> frequency the electron ‘sees’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latin typeface="Calibri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S - in direction of the observer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Ki (incoming wave)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Ks (scattered wave), </a:t>
            </a:r>
            <a:endParaRPr lang="en-US" baseline="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25A56-3275-7444-8E5F-721E762E1ED1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latin typeface="Calibri" charset="0"/>
              </a:rPr>
              <a:t>If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scattering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is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small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compared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to</a:t>
            </a:r>
            <a:r>
              <a:rPr lang="de-DE" dirty="0" smtClean="0">
                <a:latin typeface="Calibri" charset="0"/>
              </a:rPr>
              <a:t> Debye </a:t>
            </a:r>
            <a:r>
              <a:rPr lang="de-DE" dirty="0" err="1" smtClean="0">
                <a:latin typeface="Calibri" charset="0"/>
              </a:rPr>
              <a:t>length</a:t>
            </a:r>
            <a:r>
              <a:rPr lang="de-DE" dirty="0" smtClean="0">
                <a:latin typeface="Calibri" charset="0"/>
              </a:rPr>
              <a:t> </a:t>
            </a:r>
            <a:r>
              <a:rPr lang="mr-IN" dirty="0" smtClean="0">
                <a:latin typeface="Calibri" charset="0"/>
              </a:rPr>
              <a:t>–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collective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behaviours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don‘t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play</a:t>
            </a:r>
            <a:r>
              <a:rPr lang="de-DE" baseline="0" dirty="0" smtClean="0">
                <a:latin typeface="Calibri" charset="0"/>
              </a:rPr>
              <a:t> a </a:t>
            </a:r>
            <a:r>
              <a:rPr lang="de-DE" baseline="0" dirty="0" err="1" smtClean="0">
                <a:latin typeface="Calibri" charset="0"/>
              </a:rPr>
              <a:t>role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only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see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electrons</a:t>
            </a:r>
            <a:r>
              <a:rPr lang="de-DE" baseline="0" dirty="0" smtClean="0">
                <a:latin typeface="Calibri" charset="0"/>
              </a:rPr>
              <a:t> (</a:t>
            </a:r>
            <a:r>
              <a:rPr lang="de-DE" baseline="0" dirty="0" err="1" smtClean="0">
                <a:latin typeface="Calibri" charset="0"/>
              </a:rPr>
              <a:t>probing</a:t>
            </a:r>
            <a:r>
              <a:rPr lang="de-DE" baseline="0" dirty="0" smtClean="0">
                <a:latin typeface="Calibri" charset="0"/>
              </a:rPr>
              <a:t> individual </a:t>
            </a:r>
            <a:r>
              <a:rPr lang="de-DE" baseline="0" dirty="0" err="1" smtClean="0">
                <a:latin typeface="Calibri" charset="0"/>
              </a:rPr>
              <a:t>electrons</a:t>
            </a:r>
            <a:r>
              <a:rPr lang="de-DE" baseline="0" dirty="0" smtClean="0">
                <a:latin typeface="Calibri" charset="0"/>
              </a:rPr>
              <a:t>)</a:t>
            </a:r>
          </a:p>
          <a:p>
            <a:r>
              <a:rPr lang="de-DE" baseline="0" dirty="0" err="1" smtClean="0">
                <a:latin typeface="Calibri" charset="0"/>
              </a:rPr>
              <a:t>Scattering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parameter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comparable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to</a:t>
            </a:r>
            <a:r>
              <a:rPr lang="de-DE" baseline="0" dirty="0" smtClean="0">
                <a:latin typeface="Calibri" charset="0"/>
              </a:rPr>
              <a:t> Debye </a:t>
            </a:r>
            <a:r>
              <a:rPr lang="de-DE" baseline="0" dirty="0" err="1" smtClean="0">
                <a:latin typeface="Calibri" charset="0"/>
              </a:rPr>
              <a:t>length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see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collective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phenomena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ions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and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electrons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interact</a:t>
            </a:r>
            <a:r>
              <a:rPr lang="de-DE" baseline="0" dirty="0" smtClean="0">
                <a:latin typeface="Calibri" charset="0"/>
              </a:rPr>
              <a:t> on </a:t>
            </a:r>
            <a:r>
              <a:rPr lang="de-DE" baseline="0" dirty="0" err="1" smtClean="0">
                <a:latin typeface="Calibri" charset="0"/>
              </a:rPr>
              <a:t>that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lengthscale</a:t>
            </a:r>
            <a:endParaRPr lang="de-DE" baseline="0" dirty="0" smtClean="0">
              <a:latin typeface="Calibri" charset="0"/>
            </a:endParaRPr>
          </a:p>
          <a:p>
            <a:r>
              <a:rPr lang="de-DE" baseline="0" dirty="0" smtClean="0">
                <a:latin typeface="Calibri" charset="0"/>
              </a:rPr>
              <a:t>High </a:t>
            </a:r>
            <a:r>
              <a:rPr lang="de-DE" baseline="0" dirty="0" err="1" smtClean="0">
                <a:latin typeface="Calibri" charset="0"/>
              </a:rPr>
              <a:t>densities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small</a:t>
            </a:r>
            <a:r>
              <a:rPr lang="de-DE" baseline="0" dirty="0" smtClean="0">
                <a:latin typeface="Calibri" charset="0"/>
              </a:rPr>
              <a:t> Debye </a:t>
            </a:r>
            <a:r>
              <a:rPr lang="de-DE" baseline="0" dirty="0" err="1" smtClean="0">
                <a:latin typeface="Calibri" charset="0"/>
              </a:rPr>
              <a:t>length</a:t>
            </a:r>
            <a:endParaRPr lang="de-DE" baseline="0" dirty="0" smtClean="0">
              <a:latin typeface="Calibri" charset="0"/>
            </a:endParaRPr>
          </a:p>
          <a:p>
            <a:endParaRPr lang="de-DE" baseline="0" dirty="0" smtClean="0">
              <a:latin typeface="Calibri" charset="0"/>
            </a:endParaRPr>
          </a:p>
          <a:p>
            <a:r>
              <a:rPr lang="de-DE" baseline="0" dirty="0" smtClean="0">
                <a:latin typeface="Calibri" charset="0"/>
              </a:rPr>
              <a:t>Delta </a:t>
            </a:r>
            <a:r>
              <a:rPr lang="de-DE" baseline="0" dirty="0" err="1" smtClean="0">
                <a:latin typeface="Calibri" charset="0"/>
              </a:rPr>
              <a:t>k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depends</a:t>
            </a:r>
            <a:r>
              <a:rPr lang="de-DE" baseline="0" dirty="0" smtClean="0">
                <a:latin typeface="Calibri" charset="0"/>
              </a:rPr>
              <a:t> on – </a:t>
            </a:r>
            <a:r>
              <a:rPr lang="de-DE" baseline="0" dirty="0" err="1" smtClean="0">
                <a:latin typeface="Calibri" charset="0"/>
              </a:rPr>
              <a:t>direction</a:t>
            </a:r>
            <a:r>
              <a:rPr lang="de-DE" baseline="0" dirty="0" smtClean="0">
                <a:latin typeface="Calibri" charset="0"/>
              </a:rPr>
              <a:t> (</a:t>
            </a:r>
            <a:r>
              <a:rPr lang="de-DE" baseline="0" dirty="0" err="1" smtClean="0">
                <a:latin typeface="Calibri" charset="0"/>
              </a:rPr>
              <a:t>observer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position</a:t>
            </a:r>
            <a:r>
              <a:rPr lang="de-DE" baseline="0" dirty="0" smtClean="0">
                <a:latin typeface="Calibri" charset="0"/>
              </a:rPr>
              <a:t> relative </a:t>
            </a:r>
            <a:r>
              <a:rPr lang="de-DE" baseline="0" dirty="0" err="1" smtClean="0">
                <a:latin typeface="Calibri" charset="0"/>
              </a:rPr>
              <a:t>to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incident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laser</a:t>
            </a:r>
            <a:r>
              <a:rPr lang="de-DE" baseline="0" dirty="0" smtClean="0">
                <a:latin typeface="Calibri" charset="0"/>
              </a:rPr>
              <a:t>) </a:t>
            </a:r>
            <a:r>
              <a:rPr lang="de-DE" baseline="0" dirty="0" err="1" smtClean="0">
                <a:latin typeface="Calibri" charset="0"/>
              </a:rPr>
              <a:t>and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laser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wavelength</a:t>
            </a:r>
            <a:r>
              <a:rPr lang="de-DE" baseline="0" dirty="0" smtClean="0">
                <a:latin typeface="Calibri" charset="0"/>
              </a:rPr>
              <a:t>.</a:t>
            </a:r>
          </a:p>
          <a:p>
            <a:r>
              <a:rPr lang="de-DE" baseline="0" dirty="0" smtClean="0">
                <a:latin typeface="Calibri" charset="0"/>
              </a:rPr>
              <a:t>Little </a:t>
            </a:r>
            <a:r>
              <a:rPr lang="de-DE" baseline="0" dirty="0" err="1" smtClean="0">
                <a:latin typeface="Calibri" charset="0"/>
              </a:rPr>
              <a:t>tuning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range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using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these</a:t>
            </a:r>
            <a:r>
              <a:rPr lang="de-DE" baseline="0" dirty="0" smtClean="0">
                <a:latin typeface="Calibri" charset="0"/>
              </a:rPr>
              <a:t> – limited.</a:t>
            </a:r>
          </a:p>
          <a:p>
            <a:endParaRPr lang="de-DE" baseline="0" dirty="0" smtClean="0">
              <a:latin typeface="Calibri" charset="0"/>
            </a:endParaRPr>
          </a:p>
          <a:p>
            <a:endParaRPr lang="de-DE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6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25A56-3275-7444-8E5F-721E762E1ED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8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5CA69-51D4-514D-AB9B-71D4C9AC941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4450"/>
            <a:ext cx="8229600" cy="6081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4038600" cy="2279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279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44925"/>
            <a:ext cx="4038600" cy="2281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44925"/>
            <a:ext cx="4038600" cy="2281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Monday, 13 November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1.wmf"/><Relationship Id="rId9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9144000" cy="1152525"/>
          </a:xfrm>
        </p:spPr>
        <p:txBody>
          <a:bodyPr/>
          <a:lstStyle/>
          <a:p>
            <a:r>
              <a:rPr lang="en-US" sz="2800" dirty="0" smtClean="0">
                <a:latin typeface="Myriad pro"/>
                <a:cs typeface="Myriad pro"/>
              </a:rPr>
              <a:t>Plasma </a:t>
            </a:r>
            <a:r>
              <a:rPr lang="en-US" sz="2800" dirty="0">
                <a:latin typeface="Myriad pro"/>
                <a:cs typeface="Myriad pro"/>
              </a:rPr>
              <a:t>D</a:t>
            </a:r>
            <a:r>
              <a:rPr lang="en-US" sz="2800" dirty="0" smtClean="0">
                <a:latin typeface="Myriad pro"/>
                <a:cs typeface="Myriad pro"/>
              </a:rPr>
              <a:t>iagnostic Techniques</a:t>
            </a:r>
            <a:br>
              <a:rPr lang="en-US" sz="2800" dirty="0" smtClean="0">
                <a:latin typeface="Myriad pro"/>
                <a:cs typeface="Myriad pro"/>
              </a:rPr>
            </a:br>
            <a:r>
              <a:rPr lang="en-US" sz="2800" dirty="0" smtClean="0">
                <a:latin typeface="Myriad pro"/>
                <a:cs typeface="Myriad pro"/>
              </a:rPr>
              <a:t>Lecture 12:</a:t>
            </a:r>
            <a:br>
              <a:rPr lang="en-US" sz="2800" dirty="0" smtClean="0">
                <a:latin typeface="Myriad pro"/>
                <a:cs typeface="Myriad pro"/>
              </a:rPr>
            </a:br>
            <a:r>
              <a:rPr lang="en-US" sz="2800" dirty="0" smtClean="0">
                <a:latin typeface="Myriad pro"/>
                <a:cs typeface="Myriad pro"/>
              </a:rPr>
              <a:t>Thomson scattering</a:t>
            </a:r>
            <a:endParaRPr lang="en-US" sz="2800" dirty="0">
              <a:latin typeface="Myriad pro"/>
              <a:cs typeface="Myriad pro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852415"/>
            <a:ext cx="8642350" cy="936625"/>
          </a:xfrm>
        </p:spPr>
        <p:txBody>
          <a:bodyPr/>
          <a:lstStyle/>
          <a:p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>Deborah O’Connell</a:t>
            </a:r>
            <a:endParaRPr lang="en-US" sz="3200" dirty="0">
              <a:solidFill>
                <a:srgbClr val="84FFF9"/>
              </a:solidFill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79512" y="908720"/>
            <a:ext cx="86409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Thomson scattering cross section is very small requiring high power lasers.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Stray light can be problematic, using a triple grating spectrometer can very efficiently reduce stray light.</a:t>
            </a:r>
            <a:endParaRPr lang="en-GB" sz="1800" dirty="0">
              <a:solidFill>
                <a:srgbClr val="000000"/>
              </a:solidFill>
              <a:effectLst/>
            </a:endParaRPr>
          </a:p>
        </p:txBody>
      </p:sp>
      <p:pic>
        <p:nvPicPr>
          <p:cNvPr id="57361" name="Picture 17" descr="TGS(Version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70549"/>
            <a:ext cx="6679774" cy="432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87824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Practical challenges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smtClean="0">
                <a:solidFill>
                  <a:srgbClr val="002569"/>
                </a:solidFill>
                <a:effectLst/>
              </a:rPr>
              <a:t>Thomson Scattering</a:t>
            </a:r>
            <a:endParaRPr lang="en-US" sz="3600">
              <a:solidFill>
                <a:srgbClr val="00256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9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71800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Laser Light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Scattering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359275" y="1584325"/>
            <a:ext cx="3505200" cy="1882775"/>
            <a:chOff x="2208" y="1650"/>
            <a:chExt cx="1468" cy="51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08" y="1824"/>
              <a:ext cx="1008" cy="336"/>
            </a:xfrm>
            <a:prstGeom prst="ellipse">
              <a:avLst/>
            </a:prstGeom>
            <a:gradFill flip="none" rotWithShape="1">
              <a:gsLst>
                <a:gs pos="0">
                  <a:srgbClr val="CA88C4">
                    <a:tint val="66000"/>
                    <a:satMod val="160000"/>
                  </a:srgbClr>
                </a:gs>
                <a:gs pos="50000">
                  <a:srgbClr val="CA88C4">
                    <a:tint val="44500"/>
                    <a:satMod val="160000"/>
                  </a:srgbClr>
                </a:gs>
                <a:gs pos="100000">
                  <a:srgbClr val="CA88C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>
                <a:effectLst/>
              </a:endParaRP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332" y="1650"/>
              <a:ext cx="1344" cy="432"/>
              <a:chOff x="2640" y="1440"/>
              <a:chExt cx="1344" cy="432"/>
            </a:xfrm>
          </p:grpSpPr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768" cy="192"/>
              </a:xfrm>
              <a:prstGeom prst="ellipse">
                <a:avLst/>
              </a:prstGeom>
              <a:solidFill>
                <a:srgbClr val="CA88C4"/>
              </a:solidFill>
              <a:ln w="9525">
                <a:solidFill>
                  <a:srgbClr val="CA88C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effectLst/>
                </a:endParaRP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105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de-DE" sz="2000" dirty="0">
                    <a:solidFill>
                      <a:srgbClr val="7030A0"/>
                    </a:solidFill>
                    <a:effectLst/>
                  </a:rPr>
                  <a:t>Plasma</a:t>
                </a:r>
                <a:endParaRPr lang="en-US" sz="2000" dirty="0">
                  <a:solidFill>
                    <a:srgbClr val="7030A0"/>
                  </a:solidFill>
                  <a:effectLst/>
                </a:endParaRPr>
              </a:p>
            </p:txBody>
          </p:sp>
        </p:grpSp>
      </p:grp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25475" y="3338513"/>
            <a:ext cx="4419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4705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3181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241925" y="33369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394325" y="33369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0895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241925" y="31845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51657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4479925" y="3336925"/>
            <a:ext cx="685800" cy="9906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01274" y="4213225"/>
            <a:ext cx="4609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66FF"/>
                </a:solidFill>
                <a:effectLst/>
              </a:rPr>
              <a:t> Free </a:t>
            </a:r>
            <a:r>
              <a:rPr lang="de-DE" sz="1800" dirty="0" err="1">
                <a:solidFill>
                  <a:srgbClr val="0066FF"/>
                </a:solidFill>
                <a:effectLst/>
              </a:rPr>
              <a:t>electrons</a:t>
            </a:r>
            <a:r>
              <a:rPr lang="de-DE" sz="1800" dirty="0">
                <a:solidFill>
                  <a:srgbClr val="0066FF"/>
                </a:solidFill>
                <a:effectLst/>
              </a:rPr>
              <a:t> </a:t>
            </a:r>
            <a:r>
              <a:rPr lang="de-DE" sz="1800" dirty="0">
                <a:solidFill>
                  <a:srgbClr val="0066FF"/>
                </a:solidFill>
                <a:effectLst/>
                <a:cs typeface="Arial" charset="0"/>
              </a:rPr>
              <a:t>→ Thomson </a:t>
            </a:r>
            <a:r>
              <a:rPr lang="de-DE" sz="1800" dirty="0" err="1">
                <a:solidFill>
                  <a:srgbClr val="0066FF"/>
                </a:solidFill>
                <a:effectLst/>
                <a:cs typeface="Arial" charset="0"/>
              </a:rPr>
              <a:t>scattering</a:t>
            </a:r>
            <a:endParaRPr lang="de-DE" sz="1800" dirty="0">
              <a:solidFill>
                <a:srgbClr val="0066FF"/>
              </a:solidFill>
              <a:effectLst/>
              <a:cs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343024" y="3405188"/>
            <a:ext cx="1249864" cy="7620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356869" y="4098925"/>
            <a:ext cx="5471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Bound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cs typeface="Arial" charset="0"/>
              </a:rPr>
              <a:t>→</a:t>
            </a:r>
            <a:r>
              <a:rPr lang="de-DE" sz="18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Rayleigh </a:t>
            </a:r>
            <a:r>
              <a:rPr lang="de-DE" sz="18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scattering</a:t>
            </a:r>
            <a:endParaRPr lang="en-US" sz="18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4632325" y="3413125"/>
            <a:ext cx="533400" cy="16002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ln>
                <a:solidFill>
                  <a:srgbClr val="000000"/>
                </a:solidFill>
              </a:ln>
              <a:effectLst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51521" y="5013325"/>
            <a:ext cx="5622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99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990000"/>
                </a:solidFill>
                <a:effectLst/>
              </a:rPr>
              <a:t>Scattering</a:t>
            </a:r>
            <a:r>
              <a:rPr lang="de-DE" sz="1800" dirty="0" smtClean="0">
                <a:solidFill>
                  <a:srgbClr val="99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990000"/>
                </a:solidFill>
                <a:effectLst/>
              </a:rPr>
              <a:t>by</a:t>
            </a:r>
            <a:r>
              <a:rPr lang="de-DE" sz="1800" dirty="0">
                <a:solidFill>
                  <a:srgbClr val="99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990000"/>
                </a:solidFill>
                <a:effectLst/>
              </a:rPr>
              <a:t>molecules</a:t>
            </a:r>
            <a:r>
              <a:rPr lang="de-DE" sz="1800" dirty="0">
                <a:solidFill>
                  <a:srgbClr val="990000"/>
                </a:solidFill>
                <a:effectLst/>
              </a:rPr>
              <a:t> → Raman </a:t>
            </a:r>
            <a:r>
              <a:rPr lang="de-DE" sz="1800" dirty="0" err="1">
                <a:solidFill>
                  <a:srgbClr val="990000"/>
                </a:solidFill>
                <a:effectLst/>
              </a:rPr>
              <a:t>Scattering</a:t>
            </a:r>
            <a:endParaRPr lang="en-US" sz="1800" dirty="0">
              <a:solidFill>
                <a:srgbClr val="990000"/>
              </a:solidFill>
              <a:effectLst/>
            </a:endParaRPr>
          </a:p>
        </p:txBody>
      </p:sp>
      <p:sp>
        <p:nvSpPr>
          <p:cNvPr id="30" name="AutoShape 26"/>
          <p:cNvSpPr>
            <a:spLocks/>
          </p:cNvSpPr>
          <p:nvPr/>
        </p:nvSpPr>
        <p:spPr bwMode="auto">
          <a:xfrm rot="16200000">
            <a:off x="4175125" y="4479925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31" name="AutoShape 27"/>
          <p:cNvSpPr>
            <a:spLocks/>
          </p:cNvSpPr>
          <p:nvPr/>
        </p:nvSpPr>
        <p:spPr bwMode="auto">
          <a:xfrm rot="16200000">
            <a:off x="5470525" y="2727325"/>
            <a:ext cx="152400" cy="3962400"/>
          </a:xfrm>
          <a:prstGeom prst="leftBrace">
            <a:avLst>
              <a:gd name="adj1" fmla="val 216667"/>
              <a:gd name="adj2" fmla="val 7447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864617" y="2956882"/>
            <a:ext cx="327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b="1" dirty="0" err="1">
                <a:solidFill>
                  <a:srgbClr val="00B050"/>
                </a:solidFill>
                <a:effectLst/>
              </a:rPr>
              <a:t>YAG:Nd</a:t>
            </a:r>
            <a:r>
              <a:rPr lang="de-DE" sz="1800" b="1" dirty="0">
                <a:solidFill>
                  <a:srgbClr val="00B050"/>
                </a:solidFill>
                <a:effectLst/>
              </a:rPr>
              <a:t> Laser @ 532 </a:t>
            </a:r>
            <a:r>
              <a:rPr lang="de-DE" sz="1800" b="1" dirty="0" err="1">
                <a:solidFill>
                  <a:srgbClr val="00B050"/>
                </a:solidFill>
                <a:effectLst/>
              </a:rPr>
              <a:t>nm</a:t>
            </a:r>
            <a:endParaRPr lang="en-US" sz="1800" b="1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865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47"/>
          <p:cNvSpPr txBox="1">
            <a:spLocks noChangeArrowheads="1"/>
          </p:cNvSpPr>
          <p:nvPr/>
        </p:nvSpPr>
        <p:spPr bwMode="auto">
          <a:xfrm>
            <a:off x="467544" y="1196752"/>
            <a:ext cx="38533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</a:rPr>
              <a:t> an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moving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velocity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v in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direction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incident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 light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wave</a:t>
            </a:r>
            <a:r>
              <a:rPr lang="de-DE" sz="1800" dirty="0">
                <a:solidFill>
                  <a:srgbClr val="000000"/>
                </a:solidFill>
                <a:effectLst/>
              </a:rPr>
              <a:t> (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wavevector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k</a:t>
            </a:r>
            <a:r>
              <a:rPr lang="de-DE" sz="1800" baseline="-25000" dirty="0" smtClean="0">
                <a:solidFill>
                  <a:srgbClr val="000000"/>
                </a:solidFill>
                <a:effectLst/>
              </a:rPr>
              <a:t>0</a:t>
            </a:r>
            <a:r>
              <a:rPr lang="de-DE" sz="1800" dirty="0">
                <a:solidFill>
                  <a:srgbClr val="000000"/>
                </a:solidFill>
                <a:effectLst/>
              </a:rPr>
              <a:t>)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then</a:t>
            </a:r>
            <a:r>
              <a:rPr lang="de-DE" sz="1800" dirty="0">
                <a:solidFill>
                  <a:srgbClr val="000000"/>
                </a:solidFill>
                <a:effectLst/>
              </a:rPr>
              <a:t>, in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our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classical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view</a:t>
            </a:r>
            <a:r>
              <a:rPr lang="de-DE" sz="1800" dirty="0">
                <a:solidFill>
                  <a:srgbClr val="000000"/>
                </a:solidFill>
                <a:effectLst/>
              </a:rPr>
              <a:t>,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oscillates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at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: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106566" name="Text Box 70"/>
          <p:cNvSpPr txBox="1">
            <a:spLocks noChangeArrowheads="1"/>
          </p:cNvSpPr>
          <p:nvPr/>
        </p:nvSpPr>
        <p:spPr bwMode="auto">
          <a:xfrm>
            <a:off x="6106616" y="4077072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de-DE" sz="1400" dirty="0" err="1">
                <a:solidFill>
                  <a:srgbClr val="0066FF"/>
                </a:solidFill>
                <a:effectLst/>
                <a:cs typeface="Arial" charset="0"/>
              </a:rPr>
              <a:t>Scattering</a:t>
            </a:r>
            <a:r>
              <a:rPr lang="de-DE" sz="1400" dirty="0">
                <a:solidFill>
                  <a:srgbClr val="0066FF"/>
                </a:solidFill>
                <a:effectLst/>
                <a:cs typeface="Arial" charset="0"/>
              </a:rPr>
              <a:t> </a:t>
            </a:r>
            <a:r>
              <a:rPr lang="de-DE" sz="1400" dirty="0" err="1" smtClean="0">
                <a:solidFill>
                  <a:srgbClr val="0066FF"/>
                </a:solidFill>
                <a:effectLst/>
                <a:cs typeface="Arial" charset="0"/>
              </a:rPr>
              <a:t>geometry</a:t>
            </a:r>
            <a:endParaRPr lang="de-DE" sz="1400" dirty="0">
              <a:solidFill>
                <a:srgbClr val="0066FF"/>
              </a:solidFill>
              <a:effectLst/>
              <a:cs typeface="Arial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240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Thomson </a:t>
            </a: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scattering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88" y="1052736"/>
            <a:ext cx="3200400" cy="288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79" y="2708920"/>
            <a:ext cx="2895017" cy="728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437112"/>
            <a:ext cx="2880320" cy="666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06" y="5455503"/>
            <a:ext cx="2811679" cy="637793"/>
          </a:xfrm>
          <a:prstGeom prst="rect">
            <a:avLst/>
          </a:prstGeom>
        </p:spPr>
      </p:pic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467544" y="3501008"/>
            <a:ext cx="38533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The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scattered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light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is</a:t>
            </a:r>
            <a:r>
              <a:rPr lang="de-DE" sz="1800" dirty="0">
                <a:solidFill>
                  <a:srgbClr val="000000"/>
                </a:solidFill>
                <a:effectLst/>
              </a:rPr>
              <a:t> Doppler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shifted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appears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observer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at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: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467544" y="5147900"/>
            <a:ext cx="3853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Leading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to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: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06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66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Oval 35"/>
          <p:cNvSpPr>
            <a:spLocks noChangeArrowheads="1"/>
          </p:cNvSpPr>
          <p:nvPr/>
        </p:nvSpPr>
        <p:spPr bwMode="auto">
          <a:xfrm>
            <a:off x="1863452" y="2808015"/>
            <a:ext cx="1219200" cy="1143000"/>
          </a:xfrm>
          <a:prstGeom prst="ellips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36"/>
          <p:cNvSpPr>
            <a:spLocks noChangeArrowheads="1"/>
          </p:cNvSpPr>
          <p:nvPr/>
        </p:nvSpPr>
        <p:spPr bwMode="auto">
          <a:xfrm>
            <a:off x="4073252" y="2808015"/>
            <a:ext cx="1219200" cy="1143000"/>
          </a:xfrm>
          <a:prstGeom prst="ellips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5" name="Picture 37" descr="BD213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52" y="3570015"/>
            <a:ext cx="1524000" cy="193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6" name="Freeform 38"/>
          <p:cNvSpPr>
            <a:spLocks/>
          </p:cNvSpPr>
          <p:nvPr/>
        </p:nvSpPr>
        <p:spPr bwMode="auto">
          <a:xfrm>
            <a:off x="3806552" y="3633515"/>
            <a:ext cx="2133600" cy="165100"/>
          </a:xfrm>
          <a:custGeom>
            <a:avLst/>
            <a:gdLst>
              <a:gd name="T0" fmla="*/ 0 w 1632"/>
              <a:gd name="T1" fmla="*/ 141128750 h 104"/>
              <a:gd name="T2" fmla="*/ 1066522841 w 1632"/>
              <a:gd name="T3" fmla="*/ 20161250 h 104"/>
              <a:gd name="T4" fmla="*/ 2133046990 w 1632"/>
              <a:gd name="T5" fmla="*/ 262096250 h 104"/>
              <a:gd name="T6" fmla="*/ 2147483647 w 1632"/>
              <a:gd name="T7" fmla="*/ 20161250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104"/>
              <a:gd name="T14" fmla="*/ 1632 w 1632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104">
                <a:moveTo>
                  <a:pt x="0" y="56"/>
                </a:moveTo>
                <a:cubicBezTo>
                  <a:pt x="208" y="28"/>
                  <a:pt x="416" y="0"/>
                  <a:pt x="624" y="8"/>
                </a:cubicBezTo>
                <a:cubicBezTo>
                  <a:pt x="832" y="16"/>
                  <a:pt x="1080" y="104"/>
                  <a:pt x="1248" y="104"/>
                </a:cubicBezTo>
                <a:cubicBezTo>
                  <a:pt x="1416" y="104"/>
                  <a:pt x="1568" y="24"/>
                  <a:pt x="1632" y="8"/>
                </a:cubicBezTo>
              </a:path>
            </a:pathLst>
          </a:cu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39"/>
          <p:cNvSpPr>
            <a:spLocks noChangeShapeType="1"/>
          </p:cNvSpPr>
          <p:nvPr/>
        </p:nvSpPr>
        <p:spPr bwMode="auto">
          <a:xfrm>
            <a:off x="2015852" y="3570015"/>
            <a:ext cx="0" cy="3810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40"/>
          <p:cNvSpPr>
            <a:spLocks noChangeShapeType="1"/>
          </p:cNvSpPr>
          <p:nvPr/>
        </p:nvSpPr>
        <p:spPr bwMode="auto">
          <a:xfrm>
            <a:off x="2139677" y="3570015"/>
            <a:ext cx="0" cy="3810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AutoShape 41"/>
          <p:cNvSpPr>
            <a:spLocks/>
          </p:cNvSpPr>
          <p:nvPr/>
        </p:nvSpPr>
        <p:spPr bwMode="auto">
          <a:xfrm rot="16200000">
            <a:off x="2019821" y="3923234"/>
            <a:ext cx="107950" cy="252412"/>
          </a:xfrm>
          <a:prstGeom prst="leftBrace">
            <a:avLst>
              <a:gd name="adj1" fmla="val 19485"/>
              <a:gd name="adj2" fmla="val 50000"/>
            </a:avLst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42"/>
          <p:cNvSpPr txBox="1">
            <a:spLocks noChangeArrowheads="1"/>
          </p:cNvSpPr>
          <p:nvPr/>
        </p:nvSpPr>
        <p:spPr bwMode="auto">
          <a:xfrm>
            <a:off x="1833290" y="4068490"/>
            <a:ext cx="609600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200" dirty="0">
                <a:solidFill>
                  <a:srgbClr val="000000"/>
                </a:solidFill>
              </a:rPr>
              <a:t>2</a:t>
            </a:r>
            <a:r>
              <a:rPr lang="el-GR" sz="1200" dirty="0">
                <a:solidFill>
                  <a:srgbClr val="000000"/>
                </a:solidFill>
                <a:cs typeface="Arial" charset="0"/>
              </a:rPr>
              <a:t>π</a:t>
            </a:r>
            <a:r>
              <a:rPr lang="de-DE" sz="1200" dirty="0" smtClean="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2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de-DE" sz="1200" dirty="0" err="1" smtClean="0">
                <a:solidFill>
                  <a:srgbClr val="000000"/>
                </a:solidFill>
                <a:cs typeface="Arial" charset="0"/>
              </a:rPr>
              <a:t>k</a:t>
            </a:r>
            <a:endParaRPr lang="el-GR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51" name="Line 43"/>
          <p:cNvSpPr>
            <a:spLocks noChangeShapeType="1"/>
          </p:cNvSpPr>
          <p:nvPr/>
        </p:nvSpPr>
        <p:spPr bwMode="auto">
          <a:xfrm>
            <a:off x="3790677" y="4122465"/>
            <a:ext cx="2111375" cy="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44"/>
          <p:cNvSpPr txBox="1">
            <a:spLocks noChangeArrowheads="1"/>
          </p:cNvSpPr>
          <p:nvPr/>
        </p:nvSpPr>
        <p:spPr bwMode="auto">
          <a:xfrm>
            <a:off x="4454252" y="4179615"/>
            <a:ext cx="609600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200" dirty="0">
                <a:solidFill>
                  <a:srgbClr val="000000"/>
                </a:solidFill>
              </a:rPr>
              <a:t>2</a:t>
            </a:r>
            <a:r>
              <a:rPr lang="el-GR" sz="1200" dirty="0">
                <a:solidFill>
                  <a:srgbClr val="000000"/>
                </a:solidFill>
                <a:cs typeface="Arial" charset="0"/>
              </a:rPr>
              <a:t>π</a:t>
            </a:r>
            <a:r>
              <a:rPr lang="de-DE" sz="1200" dirty="0" smtClean="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2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de-DE" sz="1200" dirty="0" err="1" smtClean="0">
                <a:solidFill>
                  <a:srgbClr val="000000"/>
                </a:solidFill>
                <a:cs typeface="Arial" charset="0"/>
              </a:rPr>
              <a:t>k</a:t>
            </a:r>
            <a:endParaRPr lang="el-GR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53" name="Line 47"/>
          <p:cNvSpPr>
            <a:spLocks noChangeShapeType="1"/>
          </p:cNvSpPr>
          <p:nvPr/>
        </p:nvSpPr>
        <p:spPr bwMode="auto">
          <a:xfrm flipH="1">
            <a:off x="2611165" y="2079352"/>
            <a:ext cx="623887" cy="671513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48"/>
          <p:cNvSpPr>
            <a:spLocks noChangeShapeType="1"/>
          </p:cNvSpPr>
          <p:nvPr/>
        </p:nvSpPr>
        <p:spPr bwMode="auto">
          <a:xfrm>
            <a:off x="4454252" y="2003152"/>
            <a:ext cx="366713" cy="747713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36612" y="115054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 err="1">
                <a:solidFill>
                  <a:srgbClr val="0000FF"/>
                </a:solidFill>
                <a:effectLst/>
                <a:cs typeface="Arial" charset="0"/>
              </a:rPr>
              <a:t>Scattering</a:t>
            </a:r>
            <a:r>
              <a:rPr lang="de-DE" sz="2000" dirty="0">
                <a:solidFill>
                  <a:srgbClr val="0000FF"/>
                </a:solidFill>
                <a:effectLst/>
                <a:cs typeface="Arial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effectLst/>
                <a:cs typeface="Arial" charset="0"/>
              </a:rPr>
              <a:t>parameter</a:t>
            </a:r>
            <a:r>
              <a:rPr lang="de-DE" sz="2000" dirty="0">
                <a:solidFill>
                  <a:srgbClr val="0000FF"/>
                </a:solidFill>
                <a:effectLst/>
                <a:cs typeface="Arial" charset="0"/>
              </a:rPr>
              <a:t>:</a:t>
            </a:r>
          </a:p>
        </p:txBody>
      </p:sp>
      <p:sp>
        <p:nvSpPr>
          <p:cNvPr id="14356" name="Text Box 50"/>
          <p:cNvSpPr txBox="1">
            <a:spLocks noChangeArrowheads="1"/>
          </p:cNvSpPr>
          <p:nvPr/>
        </p:nvSpPr>
        <p:spPr bwMode="auto">
          <a:xfrm>
            <a:off x="457200" y="4971067"/>
            <a:ext cx="4419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>
                <a:solidFill>
                  <a:srgbClr val="000000"/>
                </a:solidFill>
                <a:effectLst/>
                <a:cs typeface="Arial" charset="0"/>
              </a:rPr>
              <a:t>→ </a:t>
            </a:r>
            <a:r>
              <a:rPr lang="de-DE" sz="2000" dirty="0" err="1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Incoherent</a:t>
            </a:r>
            <a:r>
              <a:rPr lang="de-DE" sz="2000" dirty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E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lectron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contributions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dominate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the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scattered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spectrum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(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typical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low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plasma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densities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)</a:t>
            </a: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4357" name="Text Box 51"/>
          <p:cNvSpPr txBox="1">
            <a:spLocks noChangeArrowheads="1"/>
          </p:cNvSpPr>
          <p:nvPr/>
        </p:nvSpPr>
        <p:spPr bwMode="auto">
          <a:xfrm>
            <a:off x="4876800" y="4971067"/>
            <a:ext cx="40156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>
                <a:solidFill>
                  <a:srgbClr val="000000"/>
                </a:solidFill>
                <a:effectLst/>
                <a:cs typeface="Arial" charset="0"/>
              </a:rPr>
              <a:t>→ </a:t>
            </a:r>
            <a:r>
              <a:rPr lang="de-DE" sz="2000" dirty="0" err="1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Coherent</a:t>
            </a:r>
            <a:r>
              <a:rPr lang="de-DE" sz="2000" dirty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Ion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contributions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modify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the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scattered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spectrum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(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typical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high </a:t>
            </a: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plasma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densities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)</a:t>
            </a: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05849"/>
              </p:ext>
            </p:extLst>
          </p:nvPr>
        </p:nvGraphicFramePr>
        <p:xfrm>
          <a:off x="4363765" y="4441552"/>
          <a:ext cx="8524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5" imgW="431640" imgH="177480" progId="Equation.3">
                  <p:embed/>
                </p:oleObj>
              </mc:Choice>
              <mc:Fallback>
                <p:oleObj name="Equation" r:id="rId5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765" y="4441552"/>
                        <a:ext cx="8524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85248975"/>
              </p:ext>
            </p:extLst>
          </p:nvPr>
        </p:nvGraphicFramePr>
        <p:xfrm>
          <a:off x="1761852" y="4441552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52" y="4441552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43808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Scattering parameter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7755" y="916013"/>
            <a:ext cx="1608221" cy="1144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2160" y="1124744"/>
            <a:ext cx="3168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</a:rPr>
              <a:t>The observation angle allows us to ‘tune’ between incoherent and coherent scattering regimes. Often the incoherent regime is preferred because of its ‘simplicity’, i.e. 90° observation, which also reduces unwanted stray light.</a:t>
            </a:r>
            <a:endParaRPr lang="en-US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67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297856" y="5517232"/>
            <a:ext cx="88188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2.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Spectral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scattered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light</a:t>
            </a:r>
            <a:r>
              <a:rPr lang="de-DE" sz="1800" dirty="0">
                <a:solidFill>
                  <a:srgbClr val="000000"/>
                </a:solidFill>
                <a:effectLst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>
                <a:solidFill>
                  <a:srgbClr val="000000"/>
                </a:solidFill>
                <a:effectLst/>
              </a:rPr>
              <a:t>    =&gt;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de-DE" sz="1800" dirty="0">
                <a:solidFill>
                  <a:srgbClr val="000000"/>
                </a:solidFill>
                <a:effectLst/>
              </a:rPr>
              <a:t> (EEVF)</a:t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>
                <a:solidFill>
                  <a:srgbClr val="000000"/>
                </a:solidFill>
                <a:effectLst/>
              </a:rPr>
              <a:t>         (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Doppler-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effect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turns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velocity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distribution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into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spectral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distribution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,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width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distribution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gives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temperature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)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9159" y="4725144"/>
            <a:ext cx="3098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1.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Intensity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scattered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light</a:t>
            </a:r>
            <a:r>
              <a:rPr lang="de-DE" sz="1800" dirty="0">
                <a:solidFill>
                  <a:srgbClr val="000000"/>
                </a:solidFill>
                <a:effectLst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 smtClean="0">
                <a:solidFill>
                  <a:srgbClr val="000000"/>
                </a:solidFill>
                <a:effectLst/>
              </a:rPr>
              <a:t>    =</a:t>
            </a:r>
            <a:r>
              <a:rPr lang="de-DE" sz="1800" dirty="0">
                <a:solidFill>
                  <a:srgbClr val="000000"/>
                </a:solidFill>
                <a:effectLst/>
              </a:rPr>
              <a:t>&gt;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density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8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43808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Scattering regimes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87" y="1953612"/>
            <a:ext cx="4825121" cy="363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396" y="2090506"/>
            <a:ext cx="4617604" cy="3484984"/>
          </a:xfrm>
          <a:prstGeom prst="rect">
            <a:avLst/>
          </a:prstGeom>
        </p:spPr>
      </p:pic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634008" y="1313348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Incoherent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053608" y="1313348"/>
            <a:ext cx="4015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Coherent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812"/>
            <a:ext cx="9144000" cy="565437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95736" y="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smtClean="0">
                <a:solidFill>
                  <a:schemeClr val="tx1"/>
                </a:solidFill>
                <a:effectLst/>
                <a:latin typeface="Comic Sans MS" charset="0"/>
              </a:rPr>
              <a:t>Thomson scattering on MAST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812"/>
            <a:ext cx="9144000" cy="565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509687"/>
            <a:ext cx="4394200" cy="3746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3059832" y="2636912"/>
            <a:ext cx="3816424" cy="216024"/>
          </a:xfrm>
          <a:prstGeom prst="line">
            <a:avLst/>
          </a:prstGeom>
          <a:noFill/>
          <a:ln w="3810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059832" y="2996952"/>
            <a:ext cx="3888432" cy="1449598"/>
          </a:xfrm>
          <a:prstGeom prst="line">
            <a:avLst/>
          </a:prstGeom>
          <a:noFill/>
          <a:ln w="3810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95736" y="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smtClean="0">
                <a:solidFill>
                  <a:schemeClr val="tx1"/>
                </a:solidFill>
                <a:effectLst/>
                <a:latin typeface="Comic Sans MS" charset="0"/>
              </a:rPr>
              <a:t>Thomson scattering on MAST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22350</TotalTime>
  <Words>344</Words>
  <Application>Microsoft Macintosh PowerPoint</Application>
  <PresentationFormat>On-screen Show (4:3)</PresentationFormat>
  <Paragraphs>55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Comic Sans MS</vt:lpstr>
      <vt:lpstr>ＭＳ Ｐゴシック</vt:lpstr>
      <vt:lpstr>Myriad pro</vt:lpstr>
      <vt:lpstr>Myriad pro</vt:lpstr>
      <vt:lpstr>Symbol</vt:lpstr>
      <vt:lpstr>Tahoma</vt:lpstr>
      <vt:lpstr>Wingdings</vt:lpstr>
      <vt:lpstr>Arial</vt:lpstr>
      <vt:lpstr>UofYpowerpointblue</vt:lpstr>
      <vt:lpstr>Equation</vt:lpstr>
      <vt:lpstr>Plasma Diagnostic Techniques Lecture 12: Thomson scattering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Microsoft Office User</cp:lastModifiedBy>
  <cp:revision>464</cp:revision>
  <cp:lastPrinted>2016-11-14T10:55:35Z</cp:lastPrinted>
  <dcterms:created xsi:type="dcterms:W3CDTF">2012-02-27T16:38:33Z</dcterms:created>
  <dcterms:modified xsi:type="dcterms:W3CDTF">2017-11-13T09:34:13Z</dcterms:modified>
</cp:coreProperties>
</file>