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0"/>
  </p:notesMasterIdLst>
  <p:sldIdLst>
    <p:sldId id="256" r:id="rId2"/>
    <p:sldId id="415" r:id="rId3"/>
    <p:sldId id="437" r:id="rId4"/>
    <p:sldId id="449" r:id="rId5"/>
    <p:sldId id="418" r:id="rId6"/>
    <p:sldId id="411" r:id="rId7"/>
    <p:sldId id="441" r:id="rId8"/>
    <p:sldId id="412" r:id="rId9"/>
    <p:sldId id="414" r:id="rId10"/>
    <p:sldId id="434" r:id="rId11"/>
    <p:sldId id="417" r:id="rId12"/>
    <p:sldId id="420" r:id="rId13"/>
    <p:sldId id="435" r:id="rId14"/>
    <p:sldId id="448" r:id="rId15"/>
    <p:sldId id="421" r:id="rId16"/>
    <p:sldId id="444" r:id="rId17"/>
    <p:sldId id="445" r:id="rId18"/>
    <p:sldId id="413" r:id="rId19"/>
    <p:sldId id="416" r:id="rId20"/>
    <p:sldId id="423" r:id="rId21"/>
    <p:sldId id="439" r:id="rId22"/>
    <p:sldId id="443" r:id="rId23"/>
    <p:sldId id="426" r:id="rId24"/>
    <p:sldId id="442" r:id="rId25"/>
    <p:sldId id="427" r:id="rId26"/>
    <p:sldId id="428" r:id="rId27"/>
    <p:sldId id="431" r:id="rId28"/>
    <p:sldId id="274" r:id="rId2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DFFE7"/>
    <a:srgbClr val="CCEDFF"/>
    <a:srgbClr val="FF00FF"/>
    <a:srgbClr val="84FFF9"/>
    <a:srgbClr val="AAFFFC"/>
    <a:srgbClr val="FFFFFF"/>
    <a:srgbClr val="002569"/>
    <a:srgbClr val="006633"/>
    <a:srgbClr val="184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92654" autoAdjust="0"/>
  </p:normalViewPr>
  <p:slideViewPr>
    <p:cSldViewPr snapToObjects="1">
      <p:cViewPr varScale="1">
        <p:scale>
          <a:sx n="44" d="100"/>
          <a:sy n="44" d="100"/>
        </p:scale>
        <p:origin x="1260" y="60"/>
      </p:cViewPr>
      <p:guideLst>
        <p:guide orient="horz" pos="2161"/>
        <p:guide pos="5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928"/>
    </p:cViewPr>
  </p:sorterViewPr>
  <p:notesViewPr>
    <p:cSldViewPr>
      <p:cViewPr>
        <p:scale>
          <a:sx n="100" d="100"/>
          <a:sy n="100" d="100"/>
        </p:scale>
        <p:origin x="-15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fld id="{D43FAA5C-8D4E-413A-86CE-6C0EC744C8B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43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29A79-9D18-43FE-8387-6D4BDAFF2888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002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9" name="Rectangle 37"/>
          <p:cNvSpPr>
            <a:spLocks noGrp="1" noChangeArrowheads="1"/>
          </p:cNvSpPr>
          <p:nvPr>
            <p:ph type="dt" sz="half" idx="2"/>
          </p:nvPr>
        </p:nvSpPr>
        <p:spPr>
          <a:xfrm>
            <a:off x="250825" y="6381750"/>
            <a:ext cx="2736850" cy="360363"/>
          </a:xfrm>
        </p:spPr>
        <p:txBody>
          <a:bodyPr/>
          <a:lstStyle>
            <a:lvl1pPr>
              <a:defRPr/>
            </a:lvl1pPr>
          </a:lstStyle>
          <a:p>
            <a:fld id="{A2184D12-D037-4F4A-954D-74A1B2CCAF8C}" type="datetime2">
              <a:rPr lang="en-GB"/>
              <a:pPr/>
              <a:t>Tuesday, 28 November 2017</a:t>
            </a:fld>
            <a:endParaRPr lang="en-GB"/>
          </a:p>
        </p:txBody>
      </p:sp>
      <p:sp>
        <p:nvSpPr>
          <p:cNvPr id="18470" name="Rectangle 38"/>
          <p:cNvSpPr>
            <a:spLocks noGrp="1" noChangeArrowheads="1"/>
          </p:cNvSpPr>
          <p:nvPr>
            <p:ph type="ftr" sz="quarter" idx="3"/>
          </p:nvPr>
        </p:nvSpPr>
        <p:spPr/>
        <p:txBody>
          <a:bodyPr anchor="ctr"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8471" name="Rectangle 39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50825" y="2636838"/>
            <a:ext cx="8642350" cy="9366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18472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250825" y="1268413"/>
            <a:ext cx="8642350" cy="1152525"/>
          </a:xfrm>
        </p:spPr>
        <p:txBody>
          <a:bodyPr anchor="b"/>
          <a:lstStyle>
            <a:lvl1pPr algn="ct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8473" name="Rectangle 4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80288" y="6381750"/>
            <a:ext cx="1485900" cy="360363"/>
          </a:xfrm>
        </p:spPr>
        <p:txBody>
          <a:bodyPr/>
          <a:lstStyle>
            <a:lvl1pPr>
              <a:defRPr/>
            </a:lvl1pPr>
          </a:lstStyle>
          <a:p>
            <a:fld id="{693075C5-E0B6-4F02-BDDA-E8E44F29A6C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8521" name="Rectangle 89"/>
          <p:cNvSpPr>
            <a:spLocks noChangeArrowheads="1"/>
          </p:cNvSpPr>
          <p:nvPr userDrawn="1"/>
        </p:nvSpPr>
        <p:spPr bwMode="auto">
          <a:xfrm>
            <a:off x="0" y="6092825"/>
            <a:ext cx="91440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8530" name="Picture 98" descr="uoyo_alph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88913"/>
            <a:ext cx="3311525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32" name="Picture 100" descr="wav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1" b="14101"/>
          <a:stretch>
            <a:fillRect/>
          </a:stretch>
        </p:blipFill>
        <p:spPr bwMode="auto">
          <a:xfrm>
            <a:off x="0" y="3538538"/>
            <a:ext cx="9144000" cy="277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33" name="Picture 101" descr="shiel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620713"/>
            <a:ext cx="4159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459B37-4781-42C7-8352-CD57B7D6ED4C}" type="datetime2">
              <a:rPr lang="en-GB"/>
              <a:pPr/>
              <a:t>Tuesday, 28 November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C8B31-E2C6-4E1E-BA5F-FD0E6DD48B0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98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010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010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E5C558-64A3-46EF-A62E-83488DEEE6CC}" type="datetime2">
              <a:rPr lang="en-GB"/>
              <a:pPr/>
              <a:t>Tuesday, 28 November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3F15B-1E6B-497C-9BC8-1F4396DBC6B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5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588224" y="6341258"/>
            <a:ext cx="24053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GB" dirty="0">
                <a:solidFill>
                  <a:srgbClr val="FFFFFF"/>
                </a:solidFill>
                <a:latin typeface="Myriad Pro" pitchFamily="34" charset="0"/>
              </a:rPr>
              <a:t>York Plasma Institute</a:t>
            </a:r>
          </a:p>
        </p:txBody>
      </p:sp>
    </p:spTree>
    <p:extLst>
      <p:ext uri="{BB962C8B-B14F-4D97-AF65-F5344CB8AC3E}">
        <p14:creationId xmlns:p14="http://schemas.microsoft.com/office/powerpoint/2010/main" val="248685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997323-BE42-4C18-BC21-54D817471D88}" type="datetime2">
              <a:rPr lang="en-GB"/>
              <a:pPr/>
              <a:t>Tuesday, 28 November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E2343-2B5C-4881-9819-EA2856DD295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6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ADF72-19A9-4E61-B249-A8C5CDA99AA0}" type="datetime2">
              <a:rPr lang="en-GB"/>
              <a:pPr/>
              <a:t>Tuesday, 28 November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BCA84-4E40-4B07-A59D-4FDBBAC2B4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06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135438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8663" y="1125538"/>
            <a:ext cx="4137025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7C7C5F-D891-463C-8184-04D389DA9ED3}" type="datetime2">
              <a:rPr lang="en-GB"/>
              <a:pPr/>
              <a:t>Tuesday, 28 November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9D602-BB10-4E74-BA96-5E16FD2FEF2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72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2B98DB-8DEE-49AF-9FD5-DFD794180F4E}" type="datetime2">
              <a:rPr lang="en-GB"/>
              <a:pPr/>
              <a:t>Tuesday, 28 November 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63EA52-A81D-48EE-AFC4-290F04E66B2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30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FEFBF-AEDB-42A3-AD85-1B1001268282}" type="datetime2">
              <a:rPr lang="en-GB"/>
              <a:pPr/>
              <a:t>Tuesday, 28 November 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417B-C4BA-43D1-BDA0-CC32396DB61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76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683C3-199D-4712-AED9-55234D719106}" type="datetime2">
              <a:rPr lang="en-GB"/>
              <a:pPr/>
              <a:t>Tuesday, 28 November 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4F6CA-776B-4222-A5D1-E6A604F6C158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6588224" y="6341258"/>
            <a:ext cx="24053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GB" dirty="0">
                <a:solidFill>
                  <a:srgbClr val="FFFFFF"/>
                </a:solidFill>
                <a:latin typeface="Myriad Pro" pitchFamily="34" charset="0"/>
              </a:rPr>
              <a:t>York Plasma Institute</a:t>
            </a:r>
          </a:p>
        </p:txBody>
      </p:sp>
    </p:spTree>
    <p:extLst>
      <p:ext uri="{BB962C8B-B14F-4D97-AF65-F5344CB8AC3E}">
        <p14:creationId xmlns:p14="http://schemas.microsoft.com/office/powerpoint/2010/main" val="4729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6BFE6E-1CC1-442F-ABEA-9D6C4FFE48AB}" type="datetime2">
              <a:rPr lang="en-GB"/>
              <a:pPr/>
              <a:t>Tuesday, 28 November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1F552-3200-4B2A-BEC9-C146F984222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66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E2EF9-FB47-4F8F-BBEE-55526CBCE9B6}" type="datetime2">
              <a:rPr lang="en-GB"/>
              <a:pPr/>
              <a:t>Tuesday, 28 November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55DE1-B0BA-4917-AF1E-9C0573BCAAA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5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9" name="Rectangle 81"/>
          <p:cNvSpPr>
            <a:spLocks noChangeArrowheads="1"/>
          </p:cNvSpPr>
          <p:nvPr/>
        </p:nvSpPr>
        <p:spPr bwMode="gray">
          <a:xfrm>
            <a:off x="0" y="6308725"/>
            <a:ext cx="9144000" cy="549275"/>
          </a:xfrm>
          <a:prstGeom prst="rect">
            <a:avLst/>
          </a:prstGeom>
          <a:solidFill>
            <a:srgbClr val="0025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gray">
          <a:xfrm>
            <a:off x="0" y="0"/>
            <a:ext cx="9144000" cy="908050"/>
          </a:xfrm>
          <a:prstGeom prst="rect">
            <a:avLst/>
          </a:prstGeom>
          <a:solidFill>
            <a:srgbClr val="0025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47" name="Rectangle 39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250825" y="6381750"/>
            <a:ext cx="273685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00052D-B35B-4F00-A26D-8715EDC75394}" type="datetime2">
              <a:rPr lang="en-GB"/>
              <a:pPr/>
              <a:t>Tuesday, 28 November 2017</a:t>
            </a:fld>
            <a:endParaRPr lang="en-GB"/>
          </a:p>
        </p:txBody>
      </p:sp>
      <p:sp>
        <p:nvSpPr>
          <p:cNvPr id="17448" name="Rectangle 40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124200" y="6381750"/>
            <a:ext cx="411162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7449" name="Rectangle 41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7380288" y="6381750"/>
            <a:ext cx="1512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8D14E3-E1E1-42FD-AEB2-751445B2C69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7464" name="Rectangle 56"/>
          <p:cNvSpPr>
            <a:spLocks noGrp="1" noChangeArrowheads="1"/>
          </p:cNvSpPr>
          <p:nvPr>
            <p:ph type="title"/>
          </p:nvPr>
        </p:nvSpPr>
        <p:spPr bwMode="white">
          <a:xfrm>
            <a:off x="2700338" y="115888"/>
            <a:ext cx="619283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466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424863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7491" name="Picture 83" descr="uoyo_alpha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250825" y="115888"/>
            <a:ext cx="236855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93" name="Picture 85" descr="shield_whit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04813"/>
            <a:ext cx="3556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2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30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8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600"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30.pn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9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12776"/>
            <a:ext cx="9144000" cy="1152525"/>
          </a:xfrm>
        </p:spPr>
        <p:txBody>
          <a:bodyPr/>
          <a:lstStyle/>
          <a:p>
            <a:r>
              <a:rPr lang="en-US" sz="2800" dirty="0">
                <a:latin typeface="Myriad pro"/>
                <a:cs typeface="Myriad pro"/>
              </a:rPr>
              <a:t>Plasma Diagnostic Techniques</a:t>
            </a:r>
            <a:br>
              <a:rPr lang="en-US" sz="2800" dirty="0">
                <a:latin typeface="Myriad pro"/>
                <a:cs typeface="Myriad pro"/>
              </a:rPr>
            </a:br>
            <a:r>
              <a:rPr lang="en-US" sz="2800" dirty="0">
                <a:latin typeface="Myriad pro"/>
                <a:cs typeface="Myriad pro"/>
              </a:rPr>
              <a:t>Lecture 17:</a:t>
            </a:r>
            <a:br>
              <a:rPr lang="en-US" sz="2800" dirty="0">
                <a:latin typeface="Myriad pro"/>
                <a:cs typeface="Myriad pro"/>
              </a:rPr>
            </a:br>
            <a:r>
              <a:rPr lang="en-US" sz="2800" dirty="0">
                <a:latin typeface="Myriad pro"/>
                <a:cs typeface="Myriad pro"/>
              </a:rPr>
              <a:t>Absorption spectroscopy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88224" y="6341258"/>
            <a:ext cx="24053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GB" dirty="0">
                <a:solidFill>
                  <a:srgbClr val="FFFFFF"/>
                </a:solidFill>
                <a:latin typeface="Myriad Pro" pitchFamily="34" charset="0"/>
              </a:rPr>
              <a:t>York Plasma Institute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555776" y="44624"/>
            <a:ext cx="6588224" cy="73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30000"/>
              </a:lnSpc>
              <a:buNone/>
            </a:pPr>
            <a:r>
              <a:rPr lang="en-US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Absorption cross sections</a:t>
            </a:r>
            <a:endParaRPr lang="de-DE" sz="3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04718"/>
            <a:ext cx="7128792" cy="4551601"/>
          </a:xfrm>
          <a:prstGeom prst="rect">
            <a:avLst/>
          </a:prstGeom>
        </p:spPr>
      </p:pic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-252536" y="981889"/>
            <a:ext cx="9396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</a:t>
            </a:r>
            <a:r>
              <a:rPr lang="en-GB" sz="2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absorption cross sections</a:t>
            </a:r>
          </a:p>
        </p:txBody>
      </p:sp>
    </p:spTree>
    <p:extLst>
      <p:ext uri="{BB962C8B-B14F-4D97-AF65-F5344CB8AC3E}">
        <p14:creationId xmlns:p14="http://schemas.microsoft.com/office/powerpoint/2010/main" val="365846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36990" y="1089145"/>
                <a:ext cx="3539302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>
                          <a:effectLst/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effectLst/>
                              <a:latin typeface="Cambria Math"/>
                            </a:rPr>
                            <m:t>=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dirty="0">
                  <a:effectLst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90" y="1089145"/>
                <a:ext cx="3539302" cy="6408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-180528" y="2135363"/>
            <a:ext cx="513014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l-GR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α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is a measure for the probability of the transition and usually contains the </a:t>
            </a:r>
            <a:r>
              <a:rPr lang="en-GB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normalised line profile </a:t>
            </a:r>
            <a:r>
              <a:rPr lang="el-GR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φ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l-GR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λ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495005" y="3340984"/>
                <a:ext cx="29720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effectLst/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GB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effectLst/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b="0" i="1" baseline="-25000" smtClean="0">
                        <a:effectLst/>
                        <a:latin typeface="Cambria Math"/>
                      </a:rPr>
                      <m:t>𝑘𝑖</m:t>
                    </m:r>
                    <m:d>
                      <m:dPr>
                        <m:ctrlPr>
                          <a:rPr lang="en-GB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effectLst/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GB" b="0" i="1" smtClean="0">
                        <a:effectLst/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effectLst/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effectLst/>
                        <a:latin typeface="Cambria Math"/>
                      </a:rPr>
                      <m:t>α</m:t>
                    </m:r>
                    <m:d>
                      <m:dPr>
                        <m:ctrlPr>
                          <a:rPr lang="en-GB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effectLst/>
                            <a:latin typeface="Cambria Math"/>
                          </a:rPr>
                          <m:t>λ</m:t>
                        </m:r>
                      </m:e>
                    </m:d>
                    <m:r>
                      <a:rPr lang="en-GB" b="0" i="1" smtClean="0">
                        <a:effectLst/>
                        <a:latin typeface="Cambria Math"/>
                      </a:rPr>
                      <m:t>𝑙</m:t>
                    </m:r>
                  </m:oMath>
                </a14:m>
                <a:r>
                  <a:rPr lang="en-GB" dirty="0">
                    <a:effectLst/>
                  </a:rPr>
                  <a:t> 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005" y="3340984"/>
                <a:ext cx="2972032" cy="307777"/>
              </a:xfrm>
              <a:prstGeom prst="rect">
                <a:avLst/>
              </a:prstGeom>
              <a:blipFill>
                <a:blip r:embed="rId3"/>
                <a:stretch>
                  <a:fillRect l="-2869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50160" y="4037208"/>
                <a:ext cx="26941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effectLst/>
                        <a:latin typeface="Cambria Math" panose="02040503050406030204" pitchFamily="18" charset="0"/>
                      </a:rPr>
                      <m:t>α</m:t>
                    </m:r>
                    <m:d>
                      <m:dPr>
                        <m:ctrlPr>
                          <a:rPr lang="en-GB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effectLst/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GB" b="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i="1" dirty="0" smtClean="0">
                        <a:effectLst/>
                        <a:latin typeface="Cambria Math"/>
                      </a:rPr>
                      <m:t>α</m:t>
                    </m:r>
                    <m:d>
                      <m:d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effectLst/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GB" b="0" i="1" smtClean="0">
                                <a:effectLst/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l-GR" b="0" i="1" smtClean="0">
                        <a:effectLst/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en-GB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effectLst/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GB" b="0" i="1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effectLst/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GB" b="0" i="1" smtClean="0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ffectLst/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160" y="4037208"/>
                <a:ext cx="2694135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2262" b="-3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-180530" y="4603775"/>
            <a:ext cx="513014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Integration over line-profile necessary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617" y="1759952"/>
            <a:ext cx="4018321" cy="3648761"/>
          </a:xfrm>
          <a:prstGeom prst="rect">
            <a:avLst/>
          </a:prstGeom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55776" y="44624"/>
            <a:ext cx="6588224" cy="73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30000"/>
              </a:lnSpc>
              <a:buNone/>
            </a:pPr>
            <a:r>
              <a:rPr lang="en-US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AS and line profiles</a:t>
            </a:r>
            <a:endParaRPr lang="de-DE" sz="3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79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6990" y="1089145"/>
                <a:ext cx="3539302" cy="638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>
                          <a:effectLst/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effectLst/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effectLst/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effectLst/>
                              <a:latin typeface="Cambria Math"/>
                            </a:rPr>
                            <m:t>=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dirty="0">
                  <a:effectLst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90" y="1089145"/>
                <a:ext cx="3539302" cy="6384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-180527" y="1812059"/>
            <a:ext cx="4320480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Simplest case: Electronic transitions in atoms</a:t>
            </a:r>
          </a:p>
          <a:p>
            <a:pPr lvl="1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Atomic oxygen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555776" y="44624"/>
            <a:ext cx="6588224" cy="73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30000"/>
              </a:lnSpc>
              <a:buNone/>
            </a:pPr>
            <a:r>
              <a:rPr lang="en-US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AS on atomic species</a:t>
            </a:r>
            <a:endParaRPr lang="de-DE" sz="3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8" b="4919"/>
          <a:stretch/>
        </p:blipFill>
        <p:spPr bwMode="auto">
          <a:xfrm>
            <a:off x="4281202" y="3704966"/>
            <a:ext cx="4680520" cy="258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202" y="1124827"/>
            <a:ext cx="4685732" cy="223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 bwMode="auto">
          <a:xfrm>
            <a:off x="35620" y="6292856"/>
            <a:ext cx="504031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72000" rIns="72000">
            <a:spAutoFit/>
          </a:bodyPr>
          <a:lstStyle/>
          <a:p>
            <a:pPr>
              <a:spcBef>
                <a:spcPts val="600"/>
              </a:spcBef>
              <a:buClr>
                <a:srgbClr val="002569"/>
              </a:buClr>
              <a:buSzPct val="75000"/>
              <a:buNone/>
              <a:defRPr/>
            </a:pPr>
            <a:r>
              <a:rPr lang="en-US" sz="2800" dirty="0" err="1">
                <a:solidFill>
                  <a:schemeClr val="tx1"/>
                </a:solidFill>
                <a:latin typeface="+mn-lt"/>
              </a:rPr>
              <a:t>Niemi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et al., APL, 2013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3851920" y="3501008"/>
            <a:ext cx="35256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Atmospheric pressure plasma: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1412032" y="5716488"/>
            <a:ext cx="92772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1412032" y="3700264"/>
            <a:ext cx="92772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1835696" y="3700264"/>
            <a:ext cx="0" cy="2016224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74420" y="5524261"/>
            <a:ext cx="1633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O(2p</a:t>
            </a:r>
            <a:r>
              <a:rPr lang="en-GB" sz="16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4 3</a:t>
            </a: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</a:t>
            </a:r>
            <a:r>
              <a:rPr lang="en-GB" sz="16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107504" y="3520109"/>
            <a:ext cx="1800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 (3s </a:t>
            </a:r>
            <a:r>
              <a:rPr lang="en-GB" sz="16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</a:t>
            </a:r>
            <a:r>
              <a:rPr lang="en-GB" sz="16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</a:t>
            </a: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1877035" y="5538718"/>
            <a:ext cx="19748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Ground state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1383947" y="4490517"/>
            <a:ext cx="14598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130 nm</a:t>
            </a:r>
          </a:p>
        </p:txBody>
      </p:sp>
    </p:spTree>
    <p:extLst>
      <p:ext uri="{BB962C8B-B14F-4D97-AF65-F5344CB8AC3E}">
        <p14:creationId xmlns:p14="http://schemas.microsoft.com/office/powerpoint/2010/main" val="65645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6990" y="1089145"/>
                <a:ext cx="3539302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>
                          <a:effectLst/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effectLst/>
                              <a:latin typeface="Cambria Math"/>
                            </a:rPr>
                            <m:t>=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dirty="0">
                  <a:effectLst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90" y="1089145"/>
                <a:ext cx="3539302" cy="6408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227680"/>
            <a:ext cx="4755232" cy="3865616"/>
          </a:xfrm>
          <a:prstGeom prst="rect">
            <a:avLst/>
          </a:prstGeom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4499992" y="4171727"/>
            <a:ext cx="43204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Single line profile with Doppler and pressured broadened line</a:t>
            </a:r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4529201" y="1147391"/>
            <a:ext cx="43204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Vacuum Ultra-Violet AS on atomic oxygen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555776" y="44624"/>
            <a:ext cx="6588224" cy="73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30000"/>
              </a:lnSpc>
              <a:buNone/>
            </a:pPr>
            <a:r>
              <a:rPr lang="en-US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AS on atomic species</a:t>
            </a:r>
            <a:endParaRPr lang="de-DE" sz="3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-180527" y="1812059"/>
            <a:ext cx="4320480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Simplest case: Electronic transitions in atoms</a:t>
            </a:r>
          </a:p>
          <a:p>
            <a:pPr lvl="1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Atomic oxygen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412032" y="5716488"/>
            <a:ext cx="92772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1412032" y="3700264"/>
            <a:ext cx="92772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1835696" y="3700264"/>
            <a:ext cx="0" cy="2016224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74420" y="5524261"/>
            <a:ext cx="1633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O(2p</a:t>
            </a:r>
            <a:r>
              <a:rPr lang="en-GB" sz="16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4 3</a:t>
            </a: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</a:t>
            </a:r>
            <a:r>
              <a:rPr lang="en-GB" sz="16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107504" y="3520109"/>
            <a:ext cx="1800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 (3s </a:t>
            </a:r>
            <a:r>
              <a:rPr lang="en-GB" sz="16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</a:t>
            </a:r>
            <a:r>
              <a:rPr lang="en-GB" sz="16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</a:t>
            </a: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1877035" y="5538718"/>
            <a:ext cx="19748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Ground state</a:t>
            </a: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1383947" y="4490517"/>
            <a:ext cx="14598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130 nm</a:t>
            </a:r>
          </a:p>
        </p:txBody>
      </p:sp>
    </p:spTree>
    <p:extLst>
      <p:ext uri="{BB962C8B-B14F-4D97-AF65-F5344CB8AC3E}">
        <p14:creationId xmlns:p14="http://schemas.microsoft.com/office/powerpoint/2010/main" val="95781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440" y="5738166"/>
            <a:ext cx="616549" cy="209232"/>
          </a:xfrm>
          <a:prstGeom prst="rect">
            <a:avLst/>
          </a:prstGeom>
        </p:spPr>
      </p:pic>
      <p:sp>
        <p:nvSpPr>
          <p:cNvPr id="193" name="Rectangle 192"/>
          <p:cNvSpPr/>
          <p:nvPr/>
        </p:nvSpPr>
        <p:spPr bwMode="auto">
          <a:xfrm>
            <a:off x="1763688" y="1412776"/>
            <a:ext cx="2811531" cy="3121842"/>
          </a:xfrm>
          <a:prstGeom prst="rect">
            <a:avLst/>
          </a:prstGeom>
          <a:solidFill>
            <a:srgbClr val="CCED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Arial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4572496" y="1419717"/>
            <a:ext cx="2091724" cy="3114901"/>
          </a:xfrm>
          <a:prstGeom prst="rect">
            <a:avLst/>
          </a:prstGeom>
          <a:solidFill>
            <a:srgbClr val="CDFFE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Arial" charset="0"/>
            </a:endParaRPr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-324544" y="980728"/>
            <a:ext cx="69887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Electronic, rotational and vibrational transitions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164288" y="2135363"/>
            <a:ext cx="1728192" cy="61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Aria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960609" y="177677"/>
            <a:ext cx="7183392" cy="73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buNone/>
            </a:pPr>
            <a:r>
              <a:rPr lang="en-US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AS on molecules</a:t>
            </a:r>
            <a:endParaRPr lang="de-DE" sz="3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-336158" y="2060848"/>
            <a:ext cx="19442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Vibration:</a:t>
            </a:r>
          </a:p>
        </p:txBody>
      </p:sp>
      <p:grpSp>
        <p:nvGrpSpPr>
          <p:cNvPr id="198" name="Group 197"/>
          <p:cNvGrpSpPr/>
          <p:nvPr/>
        </p:nvGrpSpPr>
        <p:grpSpPr>
          <a:xfrm>
            <a:off x="1960608" y="2500130"/>
            <a:ext cx="762065" cy="303709"/>
            <a:chOff x="1714562" y="3722695"/>
            <a:chExt cx="1008112" cy="426385"/>
          </a:xfrm>
        </p:grpSpPr>
        <p:grpSp>
          <p:nvGrpSpPr>
            <p:cNvPr id="51" name="Group 50"/>
            <p:cNvGrpSpPr/>
            <p:nvPr/>
          </p:nvGrpSpPr>
          <p:grpSpPr>
            <a:xfrm>
              <a:off x="1714562" y="3722695"/>
              <a:ext cx="926704" cy="360040"/>
              <a:chOff x="2699792" y="2060848"/>
              <a:chExt cx="926704" cy="360040"/>
            </a:xfrm>
          </p:grpSpPr>
          <p:sp>
            <p:nvSpPr>
              <p:cNvPr id="52" name="Oval 51"/>
              <p:cNvSpPr/>
              <p:nvPr/>
            </p:nvSpPr>
            <p:spPr bwMode="auto">
              <a:xfrm>
                <a:off x="2699792" y="2060848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 bwMode="auto">
              <a:xfrm>
                <a:off x="3410472" y="2132856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cxnSp>
            <p:nvCxnSpPr>
              <p:cNvPr id="54" name="Straight Connector 53"/>
              <p:cNvCxnSpPr>
                <a:stCxn id="52" idx="6"/>
                <a:endCxn id="53" idx="2"/>
              </p:cNvCxnSpPr>
              <p:nvPr/>
            </p:nvCxnSpPr>
            <p:spPr bwMode="auto">
              <a:xfrm>
                <a:off x="3059832" y="2240868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8" name="Straight Arrow Connector 57"/>
            <p:cNvCxnSpPr/>
            <p:nvPr/>
          </p:nvCxnSpPr>
          <p:spPr bwMode="auto">
            <a:xfrm>
              <a:off x="2363608" y="4149080"/>
              <a:ext cx="35906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H="1">
              <a:off x="1714562" y="4149080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1331640" y="1670882"/>
            <a:ext cx="19442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e.g. OH</a:t>
            </a:r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4788024" y="1670882"/>
            <a:ext cx="19442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e.g. H</a:t>
            </a:r>
            <a:r>
              <a:rPr lang="en-GB" sz="14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</a:t>
            </a:r>
          </a:p>
        </p:txBody>
      </p:sp>
      <p:sp>
        <p:nvSpPr>
          <p:cNvPr id="65" name="Text Box 2"/>
          <p:cNvSpPr txBox="1">
            <a:spLocks noChangeArrowheads="1"/>
          </p:cNvSpPr>
          <p:nvPr/>
        </p:nvSpPr>
        <p:spPr bwMode="auto">
          <a:xfrm>
            <a:off x="2987824" y="1670882"/>
            <a:ext cx="19442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e.g. CO</a:t>
            </a:r>
            <a:r>
              <a:rPr lang="en-GB" sz="14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27" name="Text Box 2"/>
          <p:cNvSpPr txBox="1">
            <a:spLocks noChangeArrowheads="1"/>
          </p:cNvSpPr>
          <p:nvPr/>
        </p:nvSpPr>
        <p:spPr bwMode="auto">
          <a:xfrm>
            <a:off x="-324544" y="2443799"/>
            <a:ext cx="21827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Symmetric stretch</a:t>
            </a:r>
          </a:p>
        </p:txBody>
      </p:sp>
      <p:sp>
        <p:nvSpPr>
          <p:cNvPr id="128" name="Text Box 2"/>
          <p:cNvSpPr txBox="1">
            <a:spLocks noChangeArrowheads="1"/>
          </p:cNvSpPr>
          <p:nvPr/>
        </p:nvSpPr>
        <p:spPr bwMode="auto">
          <a:xfrm>
            <a:off x="-301662" y="3144134"/>
            <a:ext cx="20621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Asymmetric stretch</a:t>
            </a:r>
          </a:p>
        </p:txBody>
      </p:sp>
      <p:sp>
        <p:nvSpPr>
          <p:cNvPr id="129" name="Text Box 2"/>
          <p:cNvSpPr txBox="1">
            <a:spLocks noChangeArrowheads="1"/>
          </p:cNvSpPr>
          <p:nvPr/>
        </p:nvSpPr>
        <p:spPr bwMode="auto">
          <a:xfrm>
            <a:off x="-301662" y="4008230"/>
            <a:ext cx="12842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Bending</a:t>
            </a:r>
          </a:p>
        </p:txBody>
      </p:sp>
      <p:grpSp>
        <p:nvGrpSpPr>
          <p:cNvPr id="201" name="Group 200"/>
          <p:cNvGrpSpPr/>
          <p:nvPr/>
        </p:nvGrpSpPr>
        <p:grpSpPr>
          <a:xfrm>
            <a:off x="5354867" y="2354934"/>
            <a:ext cx="628255" cy="679579"/>
            <a:chOff x="5731105" y="3425675"/>
            <a:chExt cx="831099" cy="954079"/>
          </a:xfrm>
        </p:grpSpPr>
        <p:grpSp>
          <p:nvGrpSpPr>
            <p:cNvPr id="117" name="Group 116"/>
            <p:cNvGrpSpPr/>
            <p:nvPr/>
          </p:nvGrpSpPr>
          <p:grpSpPr>
            <a:xfrm>
              <a:off x="5731105" y="3425675"/>
              <a:ext cx="831099" cy="954079"/>
              <a:chOff x="4902444" y="1568051"/>
              <a:chExt cx="831099" cy="954079"/>
            </a:xfrm>
          </p:grpSpPr>
          <p:sp>
            <p:nvSpPr>
              <p:cNvPr id="118" name="Oval 117"/>
              <p:cNvSpPr/>
              <p:nvPr/>
            </p:nvSpPr>
            <p:spPr bwMode="auto">
              <a:xfrm rot="1905293">
                <a:off x="4902444" y="1897973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 bwMode="auto">
              <a:xfrm rot="1905293">
                <a:off x="5517519" y="2306106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cxnSp>
            <p:nvCxnSpPr>
              <p:cNvPr id="120" name="Straight Connector 119"/>
              <p:cNvCxnSpPr>
                <a:stCxn id="118" idx="6"/>
                <a:endCxn id="119" idx="2"/>
              </p:cNvCxnSpPr>
              <p:nvPr/>
            </p:nvCxnSpPr>
            <p:spPr bwMode="auto">
              <a:xfrm rot="1905293">
                <a:off x="5209292" y="2265004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21" name="Group 120"/>
              <p:cNvGrpSpPr/>
              <p:nvPr/>
            </p:nvGrpSpPr>
            <p:grpSpPr>
              <a:xfrm rot="17689420">
                <a:off x="5254539" y="1701614"/>
                <a:ext cx="524251" cy="257126"/>
                <a:chOff x="6032642" y="2091330"/>
                <a:chExt cx="524251" cy="257126"/>
              </a:xfrm>
            </p:grpSpPr>
            <p:sp>
              <p:nvSpPr>
                <p:cNvPr id="122" name="Oval 121"/>
                <p:cNvSpPr/>
                <p:nvPr/>
              </p:nvSpPr>
              <p:spPr bwMode="auto">
                <a:xfrm rot="1905293">
                  <a:off x="6340869" y="2132432"/>
                  <a:ext cx="216024" cy="21602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0000"/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2057400" marR="0" indent="-22860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5000"/>
                    <a:buFont typeface="Wingdings" pitchFamily="2" charset="2"/>
                    <a:buChar char="n"/>
                    <a:tabLst/>
                  </a:pPr>
                  <a:endParaRPr kumimoji="0" lang="en-GB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cs typeface="Arial" charset="0"/>
                  </a:endParaRPr>
                </a:p>
              </p:txBody>
            </p:sp>
            <p:cxnSp>
              <p:nvCxnSpPr>
                <p:cNvPr id="123" name="Straight Connector 122"/>
                <p:cNvCxnSpPr>
                  <a:endCxn id="122" idx="2"/>
                </p:cNvCxnSpPr>
                <p:nvPr/>
              </p:nvCxnSpPr>
              <p:spPr bwMode="auto">
                <a:xfrm rot="1905293">
                  <a:off x="6032642" y="2091330"/>
                  <a:ext cx="35064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145" name="Straight Arrow Connector 144"/>
            <p:cNvCxnSpPr/>
            <p:nvPr/>
          </p:nvCxnSpPr>
          <p:spPr bwMode="auto">
            <a:xfrm flipH="1">
              <a:off x="6145267" y="3714124"/>
              <a:ext cx="159106" cy="13124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Straight Arrow Connector 145"/>
            <p:cNvCxnSpPr/>
            <p:nvPr/>
          </p:nvCxnSpPr>
          <p:spPr bwMode="auto">
            <a:xfrm flipH="1" flipV="1">
              <a:off x="6146655" y="3979025"/>
              <a:ext cx="159106" cy="1242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2" name="Group 201"/>
          <p:cNvGrpSpPr/>
          <p:nvPr/>
        </p:nvGrpSpPr>
        <p:grpSpPr>
          <a:xfrm>
            <a:off x="5380887" y="3091871"/>
            <a:ext cx="628255" cy="679579"/>
            <a:chOff x="5684161" y="4249560"/>
            <a:chExt cx="831099" cy="954079"/>
          </a:xfrm>
        </p:grpSpPr>
        <p:grpSp>
          <p:nvGrpSpPr>
            <p:cNvPr id="130" name="Group 129"/>
            <p:cNvGrpSpPr/>
            <p:nvPr/>
          </p:nvGrpSpPr>
          <p:grpSpPr>
            <a:xfrm rot="10800000">
              <a:off x="5684161" y="4249560"/>
              <a:ext cx="831099" cy="954079"/>
              <a:chOff x="4902444" y="1568051"/>
              <a:chExt cx="831099" cy="954079"/>
            </a:xfrm>
          </p:grpSpPr>
          <p:sp>
            <p:nvSpPr>
              <p:cNvPr id="131" name="Oval 130"/>
              <p:cNvSpPr/>
              <p:nvPr/>
            </p:nvSpPr>
            <p:spPr bwMode="auto">
              <a:xfrm rot="1905293">
                <a:off x="4902444" y="1897973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rot="1905293">
                <a:off x="5517519" y="2306106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cxnSp>
            <p:nvCxnSpPr>
              <p:cNvPr id="133" name="Straight Connector 132"/>
              <p:cNvCxnSpPr>
                <a:stCxn id="131" idx="6"/>
                <a:endCxn id="132" idx="2"/>
              </p:cNvCxnSpPr>
              <p:nvPr/>
            </p:nvCxnSpPr>
            <p:spPr bwMode="auto">
              <a:xfrm rot="1905293">
                <a:off x="5209292" y="2265004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34" name="Group 133"/>
              <p:cNvGrpSpPr/>
              <p:nvPr/>
            </p:nvGrpSpPr>
            <p:grpSpPr>
              <a:xfrm rot="17689420">
                <a:off x="5254539" y="1701614"/>
                <a:ext cx="524251" cy="257126"/>
                <a:chOff x="6032642" y="2091330"/>
                <a:chExt cx="524251" cy="257126"/>
              </a:xfrm>
            </p:grpSpPr>
            <p:sp>
              <p:nvSpPr>
                <p:cNvPr id="135" name="Oval 134"/>
                <p:cNvSpPr/>
                <p:nvPr/>
              </p:nvSpPr>
              <p:spPr bwMode="auto">
                <a:xfrm rot="1905293">
                  <a:off x="6340869" y="2132432"/>
                  <a:ext cx="216024" cy="21602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0000"/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2057400" marR="0" indent="-22860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5000"/>
                    <a:buFont typeface="Wingdings" pitchFamily="2" charset="2"/>
                    <a:buChar char="n"/>
                    <a:tabLst/>
                  </a:pPr>
                  <a:endParaRPr kumimoji="0" lang="en-GB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cs typeface="Arial" charset="0"/>
                  </a:endParaRPr>
                </a:p>
              </p:txBody>
            </p:sp>
            <p:cxnSp>
              <p:nvCxnSpPr>
                <p:cNvPr id="136" name="Straight Connector 135"/>
                <p:cNvCxnSpPr>
                  <a:endCxn id="135" idx="2"/>
                </p:cNvCxnSpPr>
                <p:nvPr/>
              </p:nvCxnSpPr>
              <p:spPr bwMode="auto">
                <a:xfrm rot="1905293">
                  <a:off x="6032642" y="2091330"/>
                  <a:ext cx="35064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148" name="Straight Arrow Connector 147"/>
            <p:cNvCxnSpPr/>
            <p:nvPr/>
          </p:nvCxnSpPr>
          <p:spPr bwMode="auto">
            <a:xfrm flipH="1">
              <a:off x="5911125" y="4785455"/>
              <a:ext cx="159106" cy="13124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Straight Arrow Connector 150"/>
            <p:cNvCxnSpPr/>
            <p:nvPr/>
          </p:nvCxnSpPr>
          <p:spPr bwMode="auto">
            <a:xfrm>
              <a:off x="5923466" y="4518992"/>
              <a:ext cx="163959" cy="1253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3" name="Group 202"/>
          <p:cNvGrpSpPr/>
          <p:nvPr/>
        </p:nvGrpSpPr>
        <p:grpSpPr>
          <a:xfrm>
            <a:off x="5420082" y="3823584"/>
            <a:ext cx="780317" cy="679579"/>
            <a:chOff x="5747224" y="4894325"/>
            <a:chExt cx="1032257" cy="954079"/>
          </a:xfrm>
        </p:grpSpPr>
        <p:grpSp>
          <p:nvGrpSpPr>
            <p:cNvPr id="137" name="Group 136"/>
            <p:cNvGrpSpPr/>
            <p:nvPr/>
          </p:nvGrpSpPr>
          <p:grpSpPr>
            <a:xfrm>
              <a:off x="5747224" y="4894325"/>
              <a:ext cx="831099" cy="954079"/>
              <a:chOff x="4902444" y="1568051"/>
              <a:chExt cx="831099" cy="954079"/>
            </a:xfrm>
          </p:grpSpPr>
          <p:sp>
            <p:nvSpPr>
              <p:cNvPr id="138" name="Oval 137"/>
              <p:cNvSpPr/>
              <p:nvPr/>
            </p:nvSpPr>
            <p:spPr bwMode="auto">
              <a:xfrm rot="1905293">
                <a:off x="4902444" y="1897973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 bwMode="auto">
              <a:xfrm rot="1905293">
                <a:off x="5517519" y="2306106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cxnSp>
            <p:nvCxnSpPr>
              <p:cNvPr id="140" name="Straight Connector 139"/>
              <p:cNvCxnSpPr>
                <a:stCxn id="138" idx="6"/>
                <a:endCxn id="139" idx="2"/>
              </p:cNvCxnSpPr>
              <p:nvPr/>
            </p:nvCxnSpPr>
            <p:spPr bwMode="auto">
              <a:xfrm rot="1905293">
                <a:off x="5209292" y="2265004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41" name="Group 140"/>
              <p:cNvGrpSpPr/>
              <p:nvPr/>
            </p:nvGrpSpPr>
            <p:grpSpPr>
              <a:xfrm rot="17689420">
                <a:off x="5254539" y="1701614"/>
                <a:ext cx="524251" cy="257126"/>
                <a:chOff x="6032642" y="2091330"/>
                <a:chExt cx="524251" cy="257126"/>
              </a:xfrm>
            </p:grpSpPr>
            <p:sp>
              <p:nvSpPr>
                <p:cNvPr id="142" name="Oval 141"/>
                <p:cNvSpPr/>
                <p:nvPr/>
              </p:nvSpPr>
              <p:spPr bwMode="auto">
                <a:xfrm rot="1905293">
                  <a:off x="6340869" y="2132432"/>
                  <a:ext cx="216024" cy="21602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0000"/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2057400" marR="0" indent="-22860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5000"/>
                    <a:buFont typeface="Wingdings" pitchFamily="2" charset="2"/>
                    <a:buChar char="n"/>
                    <a:tabLst/>
                  </a:pPr>
                  <a:endParaRPr kumimoji="0" lang="en-GB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cs typeface="Arial" charset="0"/>
                  </a:endParaRPr>
                </a:p>
              </p:txBody>
            </p:sp>
            <p:cxnSp>
              <p:nvCxnSpPr>
                <p:cNvPr id="143" name="Straight Connector 142"/>
                <p:cNvCxnSpPr>
                  <a:endCxn id="142" idx="2"/>
                </p:cNvCxnSpPr>
                <p:nvPr/>
              </p:nvCxnSpPr>
              <p:spPr bwMode="auto">
                <a:xfrm rot="1905293">
                  <a:off x="6032642" y="2091330"/>
                  <a:ext cx="35064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155" name="Straight Arrow Connector 154"/>
            <p:cNvCxnSpPr/>
            <p:nvPr/>
          </p:nvCxnSpPr>
          <p:spPr bwMode="auto">
            <a:xfrm flipH="1">
              <a:off x="6149869" y="5740393"/>
              <a:ext cx="213060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Arrow Connector 157"/>
            <p:cNvCxnSpPr/>
            <p:nvPr/>
          </p:nvCxnSpPr>
          <p:spPr bwMode="auto">
            <a:xfrm flipH="1">
              <a:off x="6118290" y="5013261"/>
              <a:ext cx="213060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Arrow Connector 158"/>
            <p:cNvCxnSpPr/>
            <p:nvPr/>
          </p:nvCxnSpPr>
          <p:spPr bwMode="auto">
            <a:xfrm>
              <a:off x="6558696" y="5020126"/>
              <a:ext cx="196426" cy="311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Straight Arrow Connector 161"/>
            <p:cNvCxnSpPr/>
            <p:nvPr/>
          </p:nvCxnSpPr>
          <p:spPr bwMode="auto">
            <a:xfrm>
              <a:off x="6583055" y="5737670"/>
              <a:ext cx="196426" cy="311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9" name="Group 198"/>
          <p:cNvGrpSpPr/>
          <p:nvPr/>
        </p:nvGrpSpPr>
        <p:grpSpPr>
          <a:xfrm>
            <a:off x="3049751" y="2508320"/>
            <a:ext cx="1330873" cy="282215"/>
            <a:chOff x="3061645" y="3739567"/>
            <a:chExt cx="1760570" cy="396209"/>
          </a:xfrm>
        </p:grpSpPr>
        <p:cxnSp>
          <p:nvCxnSpPr>
            <p:cNvPr id="86" name="Straight Arrow Connector 85"/>
            <p:cNvCxnSpPr/>
            <p:nvPr/>
          </p:nvCxnSpPr>
          <p:spPr bwMode="auto">
            <a:xfrm>
              <a:off x="4441075" y="4128806"/>
              <a:ext cx="35906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Straight Arrow Connector 86"/>
            <p:cNvCxnSpPr/>
            <p:nvPr/>
          </p:nvCxnSpPr>
          <p:spPr bwMode="auto">
            <a:xfrm flipH="1">
              <a:off x="3138576" y="4135776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0" name="Group 169"/>
            <p:cNvGrpSpPr/>
            <p:nvPr/>
          </p:nvGrpSpPr>
          <p:grpSpPr>
            <a:xfrm>
              <a:off x="3061645" y="3739567"/>
              <a:ext cx="1760570" cy="360475"/>
              <a:chOff x="3061645" y="3739567"/>
              <a:chExt cx="1760570" cy="360475"/>
            </a:xfrm>
          </p:grpSpPr>
          <p:sp>
            <p:nvSpPr>
              <p:cNvPr id="80" name="Oval 79"/>
              <p:cNvSpPr/>
              <p:nvPr/>
            </p:nvSpPr>
            <p:spPr bwMode="auto">
              <a:xfrm rot="34782">
                <a:off x="3772058" y="3745427"/>
                <a:ext cx="335926" cy="33120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 bwMode="auto">
              <a:xfrm rot="34782">
                <a:off x="4462175" y="3740002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66" name="Oval 165"/>
              <p:cNvSpPr/>
              <p:nvPr/>
            </p:nvSpPr>
            <p:spPr bwMode="auto">
              <a:xfrm rot="34782">
                <a:off x="3061645" y="3739567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cxnSp>
            <p:nvCxnSpPr>
              <p:cNvPr id="167" name="Straight Connector 166"/>
              <p:cNvCxnSpPr/>
              <p:nvPr/>
            </p:nvCxnSpPr>
            <p:spPr bwMode="auto">
              <a:xfrm rot="34782">
                <a:off x="3429280" y="3931282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Straight Connector 168"/>
              <p:cNvCxnSpPr/>
              <p:nvPr/>
            </p:nvCxnSpPr>
            <p:spPr bwMode="auto">
              <a:xfrm rot="34782">
                <a:off x="4105196" y="3931282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89" name="Group 188"/>
          <p:cNvGrpSpPr/>
          <p:nvPr/>
        </p:nvGrpSpPr>
        <p:grpSpPr>
          <a:xfrm>
            <a:off x="3051563" y="3168723"/>
            <a:ext cx="1330873" cy="283188"/>
            <a:chOff x="3063457" y="4255561"/>
            <a:chExt cx="1760570" cy="397575"/>
          </a:xfrm>
        </p:grpSpPr>
        <p:cxnSp>
          <p:nvCxnSpPr>
            <p:cNvPr id="88" name="Straight Arrow Connector 87"/>
            <p:cNvCxnSpPr/>
            <p:nvPr/>
          </p:nvCxnSpPr>
          <p:spPr bwMode="auto">
            <a:xfrm>
              <a:off x="3774698" y="4653136"/>
              <a:ext cx="35906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3154722" y="4653136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Straight Arrow Connector 96"/>
            <p:cNvCxnSpPr/>
            <p:nvPr/>
          </p:nvCxnSpPr>
          <p:spPr bwMode="auto">
            <a:xfrm flipH="1">
              <a:off x="4410550" y="4653136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1" name="Group 170"/>
            <p:cNvGrpSpPr/>
            <p:nvPr/>
          </p:nvGrpSpPr>
          <p:grpSpPr>
            <a:xfrm>
              <a:off x="3063457" y="4255561"/>
              <a:ext cx="1760570" cy="360475"/>
              <a:chOff x="3061645" y="3739567"/>
              <a:chExt cx="1760570" cy="360475"/>
            </a:xfrm>
          </p:grpSpPr>
          <p:sp>
            <p:nvSpPr>
              <p:cNvPr id="172" name="Oval 171"/>
              <p:cNvSpPr/>
              <p:nvPr/>
            </p:nvSpPr>
            <p:spPr bwMode="auto">
              <a:xfrm rot="34782">
                <a:off x="3772058" y="3745427"/>
                <a:ext cx="335926" cy="33120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 bwMode="auto">
              <a:xfrm rot="34782">
                <a:off x="4462175" y="3740002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 bwMode="auto">
              <a:xfrm rot="34782">
                <a:off x="3061645" y="3739567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cxnSp>
            <p:nvCxnSpPr>
              <p:cNvPr id="175" name="Straight Connector 174"/>
              <p:cNvCxnSpPr/>
              <p:nvPr/>
            </p:nvCxnSpPr>
            <p:spPr bwMode="auto">
              <a:xfrm rot="34782">
                <a:off x="3429280" y="3931282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6" name="Straight Connector 175"/>
              <p:cNvCxnSpPr/>
              <p:nvPr/>
            </p:nvCxnSpPr>
            <p:spPr bwMode="auto">
              <a:xfrm rot="34782">
                <a:off x="4105196" y="3931282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00" name="Group 199"/>
          <p:cNvGrpSpPr/>
          <p:nvPr/>
        </p:nvGrpSpPr>
        <p:grpSpPr>
          <a:xfrm>
            <a:off x="3047938" y="3849134"/>
            <a:ext cx="1330873" cy="560904"/>
            <a:chOff x="3059832" y="4967811"/>
            <a:chExt cx="1760570" cy="787468"/>
          </a:xfrm>
        </p:grpSpPr>
        <p:cxnSp>
          <p:nvCxnSpPr>
            <p:cNvPr id="110" name="Straight Arrow Connector 109"/>
            <p:cNvCxnSpPr/>
            <p:nvPr/>
          </p:nvCxnSpPr>
          <p:spPr bwMode="auto">
            <a:xfrm flipV="1">
              <a:off x="3239852" y="4981499"/>
              <a:ext cx="0" cy="20639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Straight Arrow Connector 113"/>
            <p:cNvCxnSpPr/>
            <p:nvPr/>
          </p:nvCxnSpPr>
          <p:spPr bwMode="auto">
            <a:xfrm flipV="1">
              <a:off x="4631987" y="4967811"/>
              <a:ext cx="0" cy="20639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Straight Arrow Connector 114"/>
            <p:cNvCxnSpPr/>
            <p:nvPr/>
          </p:nvCxnSpPr>
          <p:spPr bwMode="auto">
            <a:xfrm>
              <a:off x="4644007" y="5548885"/>
              <a:ext cx="0" cy="20639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Straight Arrow Connector 115"/>
            <p:cNvCxnSpPr/>
            <p:nvPr/>
          </p:nvCxnSpPr>
          <p:spPr bwMode="auto">
            <a:xfrm>
              <a:off x="3239852" y="5547846"/>
              <a:ext cx="0" cy="20639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7" name="Group 176"/>
            <p:cNvGrpSpPr/>
            <p:nvPr/>
          </p:nvGrpSpPr>
          <p:grpSpPr>
            <a:xfrm>
              <a:off x="3059832" y="5185993"/>
              <a:ext cx="1760570" cy="360475"/>
              <a:chOff x="3061645" y="3739567"/>
              <a:chExt cx="1760570" cy="360475"/>
            </a:xfrm>
          </p:grpSpPr>
          <p:sp>
            <p:nvSpPr>
              <p:cNvPr id="178" name="Oval 177"/>
              <p:cNvSpPr/>
              <p:nvPr/>
            </p:nvSpPr>
            <p:spPr bwMode="auto">
              <a:xfrm rot="34782">
                <a:off x="3772058" y="3745427"/>
                <a:ext cx="335926" cy="33120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79" name="Oval 178"/>
              <p:cNvSpPr/>
              <p:nvPr/>
            </p:nvSpPr>
            <p:spPr bwMode="auto">
              <a:xfrm rot="34782">
                <a:off x="4462175" y="3740002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rot="34782">
                <a:off x="3061645" y="3739567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cxnSp>
            <p:nvCxnSpPr>
              <p:cNvPr id="181" name="Straight Connector 180"/>
              <p:cNvCxnSpPr/>
              <p:nvPr/>
            </p:nvCxnSpPr>
            <p:spPr bwMode="auto">
              <a:xfrm rot="34782">
                <a:off x="3429280" y="3931282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2" name="Straight Connector 181"/>
              <p:cNvCxnSpPr/>
              <p:nvPr/>
            </p:nvCxnSpPr>
            <p:spPr bwMode="auto">
              <a:xfrm rot="34782">
                <a:off x="4105196" y="3931282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04" name="Text Box 2"/>
          <p:cNvSpPr txBox="1">
            <a:spLocks noChangeArrowheads="1"/>
          </p:cNvSpPr>
          <p:nvPr/>
        </p:nvSpPr>
        <p:spPr bwMode="auto">
          <a:xfrm>
            <a:off x="1691680" y="1389453"/>
            <a:ext cx="26226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Linear molecules</a:t>
            </a:r>
          </a:p>
        </p:txBody>
      </p:sp>
      <p:sp>
        <p:nvSpPr>
          <p:cNvPr id="205" name="Text Box 2"/>
          <p:cNvSpPr txBox="1">
            <a:spLocks noChangeArrowheads="1"/>
          </p:cNvSpPr>
          <p:nvPr/>
        </p:nvSpPr>
        <p:spPr bwMode="auto">
          <a:xfrm>
            <a:off x="4067944" y="1389453"/>
            <a:ext cx="32373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Non-linear molecules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24" y="1424957"/>
            <a:ext cx="2438080" cy="3156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7020272" y="5013176"/>
                <a:ext cx="896719" cy="602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effectLst/>
                          <a:latin typeface="Cambria Math"/>
                        </a:rPr>
                        <m:t>𝐸</m:t>
                      </m:r>
                      <m:r>
                        <a:rPr lang="en-GB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effectLst/>
                              <a:latin typeface="Cambria Math"/>
                            </a:rPr>
                            <m:t>h𝑐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effectLst/>
                                  <a:latin typeface="Cambria Math"/>
                                </a:rPr>
                                <m:t>𝜆</m:t>
                              </m:r>
                            </m:e>
                            <m:sup/>
                          </m:sSup>
                        </m:den>
                      </m:f>
                    </m:oMath>
                  </m:oMathPara>
                </a14:m>
                <a:endParaRPr lang="en-GB" dirty="0">
                  <a:effectLst/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5013176"/>
                <a:ext cx="896719" cy="6029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 Box 2"/>
          <p:cNvSpPr txBox="1">
            <a:spLocks noChangeArrowheads="1"/>
          </p:cNvSpPr>
          <p:nvPr/>
        </p:nvSpPr>
        <p:spPr bwMode="auto">
          <a:xfrm>
            <a:off x="4572000" y="5014917"/>
            <a:ext cx="26365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𝜆 in infra-red (IR) spectral range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49" name="Text Box 2"/>
          <p:cNvSpPr txBox="1">
            <a:spLocks noChangeArrowheads="1"/>
          </p:cNvSpPr>
          <p:nvPr/>
        </p:nvSpPr>
        <p:spPr bwMode="auto">
          <a:xfrm>
            <a:off x="4232518" y="5795972"/>
            <a:ext cx="3507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l-GR" sz="1800" dirty="0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ν</a:t>
            </a:r>
            <a:r>
              <a:rPr lang="en-GB" sz="1800" dirty="0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 wavenumber (in cm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-1</a:t>
            </a:r>
            <a:r>
              <a:rPr lang="en-GB" sz="1800" dirty="0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) 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7827824" y="5659140"/>
                <a:ext cx="704616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effectLst/>
                          <a:latin typeface="Cambria Math"/>
                        </a:rPr>
                        <m:t>𝑣</m:t>
                      </m:r>
                      <m:r>
                        <a:rPr lang="en-GB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effectLst/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effectLst/>
                              <a:latin typeface="Cambria Math"/>
                              <a:ea typeface="Cambria Math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dirty="0">
                  <a:effectLst/>
                </a:endParaRPr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24" y="5659140"/>
                <a:ext cx="704616" cy="57817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 Box 2"/>
          <p:cNvSpPr txBox="1">
            <a:spLocks noChangeArrowheads="1"/>
          </p:cNvSpPr>
          <p:nvPr/>
        </p:nvSpPr>
        <p:spPr bwMode="auto">
          <a:xfrm>
            <a:off x="-446037" y="4674383"/>
            <a:ext cx="51845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energy required for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vibr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excitation depends on mode of vibration, bond strength, and mass of atoms. Imagine bond as a spring:</a:t>
            </a:r>
          </a:p>
        </p:txBody>
      </p:sp>
      <p:sp>
        <p:nvSpPr>
          <p:cNvPr id="109" name="Oval 108"/>
          <p:cNvSpPr/>
          <p:nvPr/>
        </p:nvSpPr>
        <p:spPr bwMode="auto">
          <a:xfrm>
            <a:off x="2418168" y="5764836"/>
            <a:ext cx="272166" cy="256452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Arial" charset="0"/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3184564" y="5805670"/>
            <a:ext cx="163300" cy="153871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9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6732240" y="1993769"/>
            <a:ext cx="1330873" cy="256762"/>
            <a:chOff x="3061645" y="3739567"/>
            <a:chExt cx="1760570" cy="360475"/>
          </a:xfrm>
        </p:grpSpPr>
        <p:sp>
          <p:nvSpPr>
            <p:cNvPr id="35" name="Oval 34"/>
            <p:cNvSpPr/>
            <p:nvPr/>
          </p:nvSpPr>
          <p:spPr bwMode="auto">
            <a:xfrm rot="34782">
              <a:off x="3772058" y="3745427"/>
              <a:ext cx="335926" cy="33120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057400" marR="0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 rot="34782">
              <a:off x="4462175" y="3740002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057400" marR="0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 rot="34782">
              <a:off x="3061645" y="3739567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057400" marR="0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 rot="34782">
              <a:off x="3429280" y="3931282"/>
              <a:ext cx="350640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 rot="34782">
              <a:off x="4105196" y="3931282"/>
              <a:ext cx="350640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Group 18"/>
          <p:cNvGrpSpPr/>
          <p:nvPr/>
        </p:nvGrpSpPr>
        <p:grpSpPr>
          <a:xfrm>
            <a:off x="3083258" y="1953405"/>
            <a:ext cx="1330873" cy="282215"/>
            <a:chOff x="3061645" y="3739567"/>
            <a:chExt cx="1760570" cy="396209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4441075" y="4128806"/>
              <a:ext cx="35906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H="1">
              <a:off x="3138576" y="4135776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" name="Group 21"/>
            <p:cNvGrpSpPr/>
            <p:nvPr/>
          </p:nvGrpSpPr>
          <p:grpSpPr>
            <a:xfrm>
              <a:off x="3061645" y="3739567"/>
              <a:ext cx="1760570" cy="360475"/>
              <a:chOff x="3061645" y="3739567"/>
              <a:chExt cx="1760570" cy="360475"/>
            </a:xfrm>
          </p:grpSpPr>
          <p:sp>
            <p:nvSpPr>
              <p:cNvPr id="23" name="Oval 22"/>
              <p:cNvSpPr/>
              <p:nvPr/>
            </p:nvSpPr>
            <p:spPr bwMode="auto">
              <a:xfrm rot="34782">
                <a:off x="3772058" y="3745427"/>
                <a:ext cx="335926" cy="33120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 rot="34782">
                <a:off x="4462175" y="3740002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 rot="34782">
                <a:off x="3061645" y="3739567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 bwMode="auto">
              <a:xfrm rot="34782">
                <a:off x="3429280" y="3931282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rot="34782">
                <a:off x="4105196" y="3931282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" y="3277666"/>
            <a:ext cx="2010145" cy="2602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436096" y="2545304"/>
                <a:ext cx="3539302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>
                          <a:effectLst/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effectLst/>
                              <a:latin typeface="Cambria Math"/>
                            </a:rPr>
                            <m:t>=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dirty="0">
                  <a:effectLst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545304"/>
                <a:ext cx="3539302" cy="6408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7164288" y="2135363"/>
            <a:ext cx="1728192" cy="61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Arial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-468559" y="2727419"/>
            <a:ext cx="68407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IR AS on CO</a:t>
            </a:r>
            <a:r>
              <a:rPr lang="en-GB" sz="2200" b="1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GB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CO</a:t>
            </a:r>
            <a:r>
              <a:rPr lang="en-GB" sz="2200" b="1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GB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(v”) → CO</a:t>
            </a:r>
            <a:r>
              <a:rPr lang="en-GB" sz="2200" b="1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 </a:t>
            </a:r>
            <a:r>
              <a:rPr lang="en-GB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(v’)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555776" y="44624"/>
            <a:ext cx="6588224" cy="73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30000"/>
              </a:lnSpc>
              <a:buNone/>
            </a:pPr>
            <a:r>
              <a:rPr lang="en-US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AS on molecules</a:t>
            </a:r>
            <a:r>
              <a:rPr lang="de-DE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– IR spectroscopy</a:t>
            </a:r>
            <a:endParaRPr lang="en-US" sz="3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383" y="3186120"/>
            <a:ext cx="3626113" cy="3051191"/>
          </a:xfrm>
          <a:prstGeom prst="rect">
            <a:avLst/>
          </a:prstGeom>
        </p:spPr>
      </p:pic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467544" y="980728"/>
            <a:ext cx="8208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800" b="1" dirty="0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To detect molecules with IR-spectroscopy, dipole moment has to change!</a:t>
            </a:r>
            <a:endParaRPr lang="en-GB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1725732" y="1506320"/>
            <a:ext cx="3926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Not detectable (CO</a:t>
            </a:r>
            <a:r>
              <a:rPr lang="en-GB" sz="1800" baseline="-25000" dirty="0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2</a:t>
            </a:r>
            <a:r>
              <a:rPr lang="en-GB" sz="1800" dirty="0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 sym. stretch)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5300464" y="1506320"/>
            <a:ext cx="37739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Detectable (CO</a:t>
            </a:r>
            <a:r>
              <a:rPr lang="en-GB" sz="1800" baseline="-25000" dirty="0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2</a:t>
            </a:r>
            <a:r>
              <a:rPr lang="en-GB" sz="1800" dirty="0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asym</a:t>
            </a:r>
            <a:r>
              <a:rPr lang="en-GB" sz="1800" dirty="0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. stretch)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-4493537" y="-1467544"/>
            <a:ext cx="9286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+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2635255" y="1886705"/>
            <a:ext cx="9286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-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3139311" y="1907540"/>
            <a:ext cx="9286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+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3715375" y="1897275"/>
            <a:ext cx="9286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-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7269891" y="2276957"/>
            <a:ext cx="271430" cy="0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6801230" y="2276957"/>
            <a:ext cx="272166" cy="0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7750552" y="2276957"/>
            <a:ext cx="272166" cy="0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7298344" y="1926670"/>
            <a:ext cx="9286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-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0780" y="1833219"/>
                <a:ext cx="163980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effectLst/>
                          <a:latin typeface="Cambria Math"/>
                        </a:rPr>
                        <m:t>𝝁</m:t>
                      </m:r>
                      <m:r>
                        <a:rPr lang="en-GB" b="0" i="1" smtClean="0">
                          <a:effectLst/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effectLst/>
                              <a:latin typeface="Cambria Math"/>
                            </a:rPr>
                            <m:t>𝑖</m:t>
                          </m:r>
                          <m:r>
                            <a:rPr lang="en-GB" b="0" i="1" smtClean="0">
                              <a:effectLst/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effectLst/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1">
                              <a:effectLst/>
                              <a:latin typeface="Cambria Math"/>
                            </a:rPr>
                            <m:t>·</m:t>
                          </m:r>
                          <m:sSub>
                            <m:sSubPr>
                              <m:ctrlPr>
                                <a:rPr lang="en-GB" b="1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effectLst/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>
                  <a:effectLst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80" y="1833219"/>
                <a:ext cx="1639808" cy="86549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663" y="3186121"/>
            <a:ext cx="3585457" cy="3051191"/>
          </a:xfrm>
          <a:prstGeom prst="rect">
            <a:avLst/>
          </a:prstGeom>
        </p:spPr>
      </p:pic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2148096" y="3284984"/>
            <a:ext cx="14071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200" dirty="0" err="1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Ar</a:t>
            </a:r>
            <a:r>
              <a:rPr lang="en-GB" sz="1200" dirty="0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 + CO</a:t>
            </a:r>
            <a:r>
              <a:rPr lang="en-GB" sz="1200" baseline="-25000" dirty="0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2</a:t>
            </a:r>
            <a:endParaRPr lang="en-GB" sz="1200" baseline="-250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6811719" y="1931233"/>
            <a:ext cx="9286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+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6307663" y="1926670"/>
            <a:ext cx="9286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mbria Math"/>
                <a:ea typeface="Cambria Math"/>
              </a:rPr>
              <a:t>-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951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92"/>
          <p:cNvSpPr/>
          <p:nvPr/>
        </p:nvSpPr>
        <p:spPr bwMode="auto">
          <a:xfrm>
            <a:off x="1760469" y="1423996"/>
            <a:ext cx="3387595" cy="4813316"/>
          </a:xfrm>
          <a:prstGeom prst="rect">
            <a:avLst/>
          </a:prstGeom>
          <a:solidFill>
            <a:srgbClr val="CCED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Arial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5139404" y="1423995"/>
            <a:ext cx="2384924" cy="4813317"/>
          </a:xfrm>
          <a:prstGeom prst="rect">
            <a:avLst/>
          </a:prstGeom>
          <a:solidFill>
            <a:srgbClr val="CDFFE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Arial" charset="0"/>
            </a:endParaRPr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-324544" y="980728"/>
            <a:ext cx="69887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Electronic, rotational and vibrational transitions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164288" y="2135363"/>
            <a:ext cx="1728192" cy="61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Aria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960609" y="177677"/>
            <a:ext cx="7183392" cy="73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buNone/>
            </a:pPr>
            <a:r>
              <a:rPr lang="en-US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AS on molecules</a:t>
            </a:r>
            <a:endParaRPr lang="de-DE" sz="3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-314713" y="5290435"/>
            <a:ext cx="19442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Rotation:</a:t>
            </a:r>
          </a:p>
        </p:txBody>
      </p:sp>
      <p:grpSp>
        <p:nvGrpSpPr>
          <p:cNvPr id="194" name="Group 193"/>
          <p:cNvGrpSpPr/>
          <p:nvPr/>
        </p:nvGrpSpPr>
        <p:grpSpPr>
          <a:xfrm>
            <a:off x="1810503" y="5294000"/>
            <a:ext cx="700526" cy="846923"/>
            <a:chOff x="2653166" y="1772816"/>
            <a:chExt cx="926704" cy="1189017"/>
          </a:xfrm>
        </p:grpSpPr>
        <p:grpSp>
          <p:nvGrpSpPr>
            <p:cNvPr id="17" name="Group 16"/>
            <p:cNvGrpSpPr/>
            <p:nvPr/>
          </p:nvGrpSpPr>
          <p:grpSpPr>
            <a:xfrm rot="1905293">
              <a:off x="2653166" y="2060848"/>
              <a:ext cx="926704" cy="360040"/>
              <a:chOff x="2699792" y="2060848"/>
              <a:chExt cx="926704" cy="360040"/>
            </a:xfrm>
          </p:grpSpPr>
          <p:sp>
            <p:nvSpPr>
              <p:cNvPr id="2" name="Oval 1"/>
              <p:cNvSpPr/>
              <p:nvPr/>
            </p:nvSpPr>
            <p:spPr bwMode="auto">
              <a:xfrm>
                <a:off x="2699792" y="2060848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3410472" y="2132856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cxnSp>
            <p:nvCxnSpPr>
              <p:cNvPr id="8" name="Straight Connector 7"/>
              <p:cNvCxnSpPr>
                <a:stCxn id="2" idx="6"/>
                <a:endCxn id="14" idx="2"/>
              </p:cNvCxnSpPr>
              <p:nvPr/>
            </p:nvCxnSpPr>
            <p:spPr bwMode="auto">
              <a:xfrm>
                <a:off x="3059832" y="2240868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9" name="Straight Connector 18"/>
            <p:cNvCxnSpPr/>
            <p:nvPr/>
          </p:nvCxnSpPr>
          <p:spPr bwMode="auto">
            <a:xfrm flipH="1">
              <a:off x="3157223" y="1772816"/>
              <a:ext cx="20524" cy="1008997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3" name="Group 32"/>
            <p:cNvGrpSpPr/>
            <p:nvPr/>
          </p:nvGrpSpPr>
          <p:grpSpPr>
            <a:xfrm rot="10800000">
              <a:off x="2906141" y="2601793"/>
              <a:ext cx="512525" cy="360040"/>
              <a:chOff x="2947586" y="2924944"/>
              <a:chExt cx="512525" cy="360040"/>
            </a:xfrm>
          </p:grpSpPr>
          <p:sp>
            <p:nvSpPr>
              <p:cNvPr id="23" name="Oval 22"/>
              <p:cNvSpPr/>
              <p:nvPr/>
            </p:nvSpPr>
            <p:spPr bwMode="auto">
              <a:xfrm>
                <a:off x="2947586" y="2996952"/>
                <a:ext cx="512525" cy="28803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cxnSp>
            <p:nvCxnSpPr>
              <p:cNvPr id="27" name="Straight Connector 26"/>
              <p:cNvCxnSpPr>
                <a:stCxn id="23" idx="0"/>
              </p:cNvCxnSpPr>
              <p:nvPr/>
            </p:nvCxnSpPr>
            <p:spPr bwMode="auto">
              <a:xfrm flipV="1">
                <a:off x="3203849" y="2924944"/>
                <a:ext cx="86662" cy="7200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rot="16200000" flipV="1">
                <a:off x="3203849" y="3001249"/>
                <a:ext cx="86662" cy="7200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97" name="Group 196"/>
          <p:cNvGrpSpPr/>
          <p:nvPr/>
        </p:nvGrpSpPr>
        <p:grpSpPr>
          <a:xfrm>
            <a:off x="5932583" y="5157192"/>
            <a:ext cx="628255" cy="982973"/>
            <a:chOff x="6413471" y="1916183"/>
            <a:chExt cx="831099" cy="1380021"/>
          </a:xfrm>
        </p:grpSpPr>
        <p:cxnSp>
          <p:nvCxnSpPr>
            <p:cNvPr id="40" name="Straight Connector 39"/>
            <p:cNvCxnSpPr/>
            <p:nvPr/>
          </p:nvCxnSpPr>
          <p:spPr bwMode="auto">
            <a:xfrm flipH="1">
              <a:off x="6830837" y="2107187"/>
              <a:ext cx="20524" cy="1008997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1" name="Group 40"/>
            <p:cNvGrpSpPr/>
            <p:nvPr/>
          </p:nvGrpSpPr>
          <p:grpSpPr>
            <a:xfrm rot="10800000">
              <a:off x="6579755" y="2936164"/>
              <a:ext cx="512525" cy="360040"/>
              <a:chOff x="2947586" y="2924944"/>
              <a:chExt cx="512525" cy="360040"/>
            </a:xfrm>
          </p:grpSpPr>
          <p:sp>
            <p:nvSpPr>
              <p:cNvPr id="42" name="Oval 41"/>
              <p:cNvSpPr/>
              <p:nvPr/>
            </p:nvSpPr>
            <p:spPr bwMode="auto">
              <a:xfrm>
                <a:off x="2947586" y="2996952"/>
                <a:ext cx="512525" cy="28803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cxnSp>
            <p:nvCxnSpPr>
              <p:cNvPr id="43" name="Straight Connector 42"/>
              <p:cNvCxnSpPr>
                <a:stCxn id="42" idx="0"/>
              </p:cNvCxnSpPr>
              <p:nvPr/>
            </p:nvCxnSpPr>
            <p:spPr bwMode="auto">
              <a:xfrm flipV="1">
                <a:off x="3203849" y="2924944"/>
                <a:ext cx="86662" cy="7200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 rot="16200000" flipV="1">
                <a:off x="3203849" y="3001249"/>
                <a:ext cx="86662" cy="7200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0" name="Group 49"/>
            <p:cNvGrpSpPr/>
            <p:nvPr/>
          </p:nvGrpSpPr>
          <p:grpSpPr>
            <a:xfrm>
              <a:off x="6413471" y="1916183"/>
              <a:ext cx="831099" cy="954079"/>
              <a:chOff x="4902444" y="1568051"/>
              <a:chExt cx="831099" cy="954079"/>
            </a:xfrm>
          </p:grpSpPr>
          <p:sp>
            <p:nvSpPr>
              <p:cNvPr id="37" name="Oval 36"/>
              <p:cNvSpPr/>
              <p:nvPr/>
            </p:nvSpPr>
            <p:spPr bwMode="auto">
              <a:xfrm rot="1905293">
                <a:off x="4902444" y="1897973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 rot="1905293">
                <a:off x="5517519" y="2306106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cxnSp>
            <p:nvCxnSpPr>
              <p:cNvPr id="39" name="Straight Connector 38"/>
              <p:cNvCxnSpPr>
                <a:stCxn id="37" idx="6"/>
                <a:endCxn id="38" idx="2"/>
              </p:cNvCxnSpPr>
              <p:nvPr/>
            </p:nvCxnSpPr>
            <p:spPr bwMode="auto">
              <a:xfrm rot="1905293">
                <a:off x="5209292" y="2265004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7" name="Group 46"/>
              <p:cNvGrpSpPr/>
              <p:nvPr/>
            </p:nvGrpSpPr>
            <p:grpSpPr>
              <a:xfrm rot="17689420">
                <a:off x="5254539" y="1701614"/>
                <a:ext cx="524251" cy="257126"/>
                <a:chOff x="6032642" y="2091330"/>
                <a:chExt cx="524251" cy="257126"/>
              </a:xfrm>
            </p:grpSpPr>
            <p:sp>
              <p:nvSpPr>
                <p:cNvPr id="45" name="Oval 44"/>
                <p:cNvSpPr/>
                <p:nvPr/>
              </p:nvSpPr>
              <p:spPr bwMode="auto">
                <a:xfrm rot="1905293">
                  <a:off x="6340869" y="2132432"/>
                  <a:ext cx="216024" cy="21602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0000"/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2057400" marR="0" indent="-22860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5000"/>
                    <a:buFont typeface="Wingdings" pitchFamily="2" charset="2"/>
                    <a:buChar char="n"/>
                    <a:tabLst/>
                  </a:pPr>
                  <a:endParaRPr kumimoji="0" lang="en-GB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cs typeface="Arial" charset="0"/>
                  </a:endParaRPr>
                </a:p>
              </p:txBody>
            </p:sp>
            <p:cxnSp>
              <p:nvCxnSpPr>
                <p:cNvPr id="46" name="Straight Connector 45"/>
                <p:cNvCxnSpPr>
                  <a:endCxn id="45" idx="2"/>
                </p:cNvCxnSpPr>
                <p:nvPr/>
              </p:nvCxnSpPr>
              <p:spPr bwMode="auto">
                <a:xfrm rot="1905293">
                  <a:off x="6032642" y="2091330"/>
                  <a:ext cx="35064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7236296" y="5226059"/>
            <a:ext cx="19442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Rotational quantum numbers</a:t>
            </a:r>
          </a:p>
        </p:txBody>
      </p: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-336158" y="2060848"/>
            <a:ext cx="19442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Vibration:</a:t>
            </a:r>
          </a:p>
        </p:txBody>
      </p:sp>
      <p:grpSp>
        <p:nvGrpSpPr>
          <p:cNvPr id="198" name="Group 197"/>
          <p:cNvGrpSpPr/>
          <p:nvPr/>
        </p:nvGrpSpPr>
        <p:grpSpPr>
          <a:xfrm>
            <a:off x="1960608" y="2500130"/>
            <a:ext cx="762065" cy="303709"/>
            <a:chOff x="1714562" y="3722695"/>
            <a:chExt cx="1008112" cy="426385"/>
          </a:xfrm>
        </p:grpSpPr>
        <p:grpSp>
          <p:nvGrpSpPr>
            <p:cNvPr id="51" name="Group 50"/>
            <p:cNvGrpSpPr/>
            <p:nvPr/>
          </p:nvGrpSpPr>
          <p:grpSpPr>
            <a:xfrm>
              <a:off x="1714562" y="3722695"/>
              <a:ext cx="926704" cy="360040"/>
              <a:chOff x="2699792" y="2060848"/>
              <a:chExt cx="926704" cy="360040"/>
            </a:xfrm>
          </p:grpSpPr>
          <p:sp>
            <p:nvSpPr>
              <p:cNvPr id="52" name="Oval 51"/>
              <p:cNvSpPr/>
              <p:nvPr/>
            </p:nvSpPr>
            <p:spPr bwMode="auto">
              <a:xfrm>
                <a:off x="2699792" y="2060848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 bwMode="auto">
              <a:xfrm>
                <a:off x="3410472" y="2132856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cxnSp>
            <p:nvCxnSpPr>
              <p:cNvPr id="54" name="Straight Connector 53"/>
              <p:cNvCxnSpPr>
                <a:stCxn id="52" idx="6"/>
                <a:endCxn id="53" idx="2"/>
              </p:cNvCxnSpPr>
              <p:nvPr/>
            </p:nvCxnSpPr>
            <p:spPr bwMode="auto">
              <a:xfrm>
                <a:off x="3059832" y="2240868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8" name="Straight Arrow Connector 57"/>
            <p:cNvCxnSpPr/>
            <p:nvPr/>
          </p:nvCxnSpPr>
          <p:spPr bwMode="auto">
            <a:xfrm>
              <a:off x="2363608" y="4149080"/>
              <a:ext cx="35906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H="1">
              <a:off x="1714562" y="4149080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1331640" y="1670882"/>
            <a:ext cx="19442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e.g. OH</a:t>
            </a:r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5580112" y="1670882"/>
            <a:ext cx="19442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e.g. H</a:t>
            </a:r>
            <a:r>
              <a:rPr lang="en-GB" sz="14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</a:t>
            </a:r>
          </a:p>
        </p:txBody>
      </p:sp>
      <p:sp>
        <p:nvSpPr>
          <p:cNvPr id="65" name="Text Box 2"/>
          <p:cNvSpPr txBox="1">
            <a:spLocks noChangeArrowheads="1"/>
          </p:cNvSpPr>
          <p:nvPr/>
        </p:nvSpPr>
        <p:spPr bwMode="auto">
          <a:xfrm>
            <a:off x="3429414" y="1670882"/>
            <a:ext cx="19442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e.g. CO</a:t>
            </a:r>
            <a:r>
              <a:rPr lang="en-GB" sz="14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</a:p>
        </p:txBody>
      </p:sp>
      <p:grpSp>
        <p:nvGrpSpPr>
          <p:cNvPr id="196" name="Group 195"/>
          <p:cNvGrpSpPr/>
          <p:nvPr/>
        </p:nvGrpSpPr>
        <p:grpSpPr>
          <a:xfrm>
            <a:off x="3626218" y="5306655"/>
            <a:ext cx="1330873" cy="841249"/>
            <a:chOff x="3965748" y="2054951"/>
            <a:chExt cx="1760570" cy="1181052"/>
          </a:xfrm>
        </p:grpSpPr>
        <p:grpSp>
          <p:nvGrpSpPr>
            <p:cNvPr id="183" name="Group 182"/>
            <p:cNvGrpSpPr/>
            <p:nvPr/>
          </p:nvGrpSpPr>
          <p:grpSpPr>
            <a:xfrm rot="2503636">
              <a:off x="3965748" y="2324930"/>
              <a:ext cx="1760570" cy="360475"/>
              <a:chOff x="3061645" y="3739567"/>
              <a:chExt cx="1760570" cy="360475"/>
            </a:xfrm>
          </p:grpSpPr>
          <p:sp>
            <p:nvSpPr>
              <p:cNvPr id="184" name="Oval 183"/>
              <p:cNvSpPr/>
              <p:nvPr/>
            </p:nvSpPr>
            <p:spPr bwMode="auto">
              <a:xfrm rot="34782">
                <a:off x="3772058" y="3745427"/>
                <a:ext cx="335926" cy="33120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 bwMode="auto">
              <a:xfrm rot="34782">
                <a:off x="4462175" y="3740002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 bwMode="auto">
              <a:xfrm rot="34782">
                <a:off x="3061645" y="3739567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cxnSp>
            <p:nvCxnSpPr>
              <p:cNvPr id="187" name="Straight Connector 186"/>
              <p:cNvCxnSpPr/>
              <p:nvPr/>
            </p:nvCxnSpPr>
            <p:spPr bwMode="auto">
              <a:xfrm rot="34782">
                <a:off x="3429280" y="3931282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8" name="Straight Connector 187"/>
              <p:cNvCxnSpPr/>
              <p:nvPr/>
            </p:nvCxnSpPr>
            <p:spPr bwMode="auto">
              <a:xfrm rot="34782">
                <a:off x="4105196" y="3931282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3" name="Straight Connector 72"/>
            <p:cNvCxnSpPr/>
            <p:nvPr/>
          </p:nvCxnSpPr>
          <p:spPr bwMode="auto">
            <a:xfrm flipH="1">
              <a:off x="4825509" y="2054951"/>
              <a:ext cx="20524" cy="1008997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 rot="10800000">
              <a:off x="4567765" y="2875963"/>
              <a:ext cx="512525" cy="360040"/>
              <a:chOff x="2947586" y="2924944"/>
              <a:chExt cx="512525" cy="360040"/>
            </a:xfrm>
          </p:grpSpPr>
          <p:sp>
            <p:nvSpPr>
              <p:cNvPr id="75" name="Oval 74"/>
              <p:cNvSpPr/>
              <p:nvPr/>
            </p:nvSpPr>
            <p:spPr bwMode="auto">
              <a:xfrm>
                <a:off x="2947586" y="2996952"/>
                <a:ext cx="512525" cy="28803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cxnSp>
            <p:nvCxnSpPr>
              <p:cNvPr id="76" name="Straight Connector 75"/>
              <p:cNvCxnSpPr>
                <a:stCxn id="75" idx="0"/>
              </p:cNvCxnSpPr>
              <p:nvPr/>
            </p:nvCxnSpPr>
            <p:spPr bwMode="auto">
              <a:xfrm flipV="1">
                <a:off x="3203849" y="2924944"/>
                <a:ext cx="86662" cy="7200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 rot="16200000" flipV="1">
                <a:off x="3203849" y="3001249"/>
                <a:ext cx="86662" cy="7200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27" name="Text Box 2"/>
          <p:cNvSpPr txBox="1">
            <a:spLocks noChangeArrowheads="1"/>
          </p:cNvSpPr>
          <p:nvPr/>
        </p:nvSpPr>
        <p:spPr bwMode="auto">
          <a:xfrm>
            <a:off x="-324544" y="2443799"/>
            <a:ext cx="21827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Symmetric stretch</a:t>
            </a:r>
          </a:p>
        </p:txBody>
      </p:sp>
      <p:sp>
        <p:nvSpPr>
          <p:cNvPr id="128" name="Text Box 2"/>
          <p:cNvSpPr txBox="1">
            <a:spLocks noChangeArrowheads="1"/>
          </p:cNvSpPr>
          <p:nvPr/>
        </p:nvSpPr>
        <p:spPr bwMode="auto">
          <a:xfrm>
            <a:off x="-301662" y="3144134"/>
            <a:ext cx="20621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Asymmetric stretch</a:t>
            </a:r>
          </a:p>
        </p:txBody>
      </p:sp>
      <p:sp>
        <p:nvSpPr>
          <p:cNvPr id="129" name="Text Box 2"/>
          <p:cNvSpPr txBox="1">
            <a:spLocks noChangeArrowheads="1"/>
          </p:cNvSpPr>
          <p:nvPr/>
        </p:nvSpPr>
        <p:spPr bwMode="auto">
          <a:xfrm>
            <a:off x="-301662" y="4008230"/>
            <a:ext cx="12842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Bending</a:t>
            </a:r>
          </a:p>
        </p:txBody>
      </p:sp>
      <p:grpSp>
        <p:nvGrpSpPr>
          <p:cNvPr id="201" name="Group 200"/>
          <p:cNvGrpSpPr/>
          <p:nvPr/>
        </p:nvGrpSpPr>
        <p:grpSpPr>
          <a:xfrm>
            <a:off x="5933949" y="2354934"/>
            <a:ext cx="628255" cy="679579"/>
            <a:chOff x="5731105" y="3425675"/>
            <a:chExt cx="831099" cy="954079"/>
          </a:xfrm>
        </p:grpSpPr>
        <p:grpSp>
          <p:nvGrpSpPr>
            <p:cNvPr id="117" name="Group 116"/>
            <p:cNvGrpSpPr/>
            <p:nvPr/>
          </p:nvGrpSpPr>
          <p:grpSpPr>
            <a:xfrm>
              <a:off x="5731105" y="3425675"/>
              <a:ext cx="831099" cy="954079"/>
              <a:chOff x="4902444" y="1568051"/>
              <a:chExt cx="831099" cy="954079"/>
            </a:xfrm>
          </p:grpSpPr>
          <p:sp>
            <p:nvSpPr>
              <p:cNvPr id="118" name="Oval 117"/>
              <p:cNvSpPr/>
              <p:nvPr/>
            </p:nvSpPr>
            <p:spPr bwMode="auto">
              <a:xfrm rot="1905293">
                <a:off x="4902444" y="1897973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 bwMode="auto">
              <a:xfrm rot="1905293">
                <a:off x="5517519" y="2306106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cxnSp>
            <p:nvCxnSpPr>
              <p:cNvPr id="120" name="Straight Connector 119"/>
              <p:cNvCxnSpPr>
                <a:stCxn id="118" idx="6"/>
                <a:endCxn id="119" idx="2"/>
              </p:cNvCxnSpPr>
              <p:nvPr/>
            </p:nvCxnSpPr>
            <p:spPr bwMode="auto">
              <a:xfrm rot="1905293">
                <a:off x="5209292" y="2265004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21" name="Group 120"/>
              <p:cNvGrpSpPr/>
              <p:nvPr/>
            </p:nvGrpSpPr>
            <p:grpSpPr>
              <a:xfrm rot="17689420">
                <a:off x="5254539" y="1701614"/>
                <a:ext cx="524251" cy="257126"/>
                <a:chOff x="6032642" y="2091330"/>
                <a:chExt cx="524251" cy="257126"/>
              </a:xfrm>
            </p:grpSpPr>
            <p:sp>
              <p:nvSpPr>
                <p:cNvPr id="122" name="Oval 121"/>
                <p:cNvSpPr/>
                <p:nvPr/>
              </p:nvSpPr>
              <p:spPr bwMode="auto">
                <a:xfrm rot="1905293">
                  <a:off x="6340869" y="2132432"/>
                  <a:ext cx="216024" cy="21602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0000"/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2057400" marR="0" indent="-22860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5000"/>
                    <a:buFont typeface="Wingdings" pitchFamily="2" charset="2"/>
                    <a:buChar char="n"/>
                    <a:tabLst/>
                  </a:pPr>
                  <a:endParaRPr kumimoji="0" lang="en-GB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cs typeface="Arial" charset="0"/>
                  </a:endParaRPr>
                </a:p>
              </p:txBody>
            </p:sp>
            <p:cxnSp>
              <p:nvCxnSpPr>
                <p:cNvPr id="123" name="Straight Connector 122"/>
                <p:cNvCxnSpPr>
                  <a:endCxn id="122" idx="2"/>
                </p:cNvCxnSpPr>
                <p:nvPr/>
              </p:nvCxnSpPr>
              <p:spPr bwMode="auto">
                <a:xfrm rot="1905293">
                  <a:off x="6032642" y="2091330"/>
                  <a:ext cx="35064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145" name="Straight Arrow Connector 144"/>
            <p:cNvCxnSpPr/>
            <p:nvPr/>
          </p:nvCxnSpPr>
          <p:spPr bwMode="auto">
            <a:xfrm flipH="1">
              <a:off x="6145267" y="3714124"/>
              <a:ext cx="159106" cy="13124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Straight Arrow Connector 145"/>
            <p:cNvCxnSpPr/>
            <p:nvPr/>
          </p:nvCxnSpPr>
          <p:spPr bwMode="auto">
            <a:xfrm flipH="1" flipV="1">
              <a:off x="6146655" y="3979025"/>
              <a:ext cx="159106" cy="1242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2" name="Group 201"/>
          <p:cNvGrpSpPr/>
          <p:nvPr/>
        </p:nvGrpSpPr>
        <p:grpSpPr>
          <a:xfrm>
            <a:off x="5959969" y="3091871"/>
            <a:ext cx="628255" cy="679579"/>
            <a:chOff x="5684161" y="4249560"/>
            <a:chExt cx="831099" cy="954079"/>
          </a:xfrm>
        </p:grpSpPr>
        <p:grpSp>
          <p:nvGrpSpPr>
            <p:cNvPr id="130" name="Group 129"/>
            <p:cNvGrpSpPr/>
            <p:nvPr/>
          </p:nvGrpSpPr>
          <p:grpSpPr>
            <a:xfrm rot="10800000">
              <a:off x="5684161" y="4249560"/>
              <a:ext cx="831099" cy="954079"/>
              <a:chOff x="4902444" y="1568051"/>
              <a:chExt cx="831099" cy="954079"/>
            </a:xfrm>
          </p:grpSpPr>
          <p:sp>
            <p:nvSpPr>
              <p:cNvPr id="131" name="Oval 130"/>
              <p:cNvSpPr/>
              <p:nvPr/>
            </p:nvSpPr>
            <p:spPr bwMode="auto">
              <a:xfrm rot="1905293">
                <a:off x="4902444" y="1897973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rot="1905293">
                <a:off x="5517519" y="2306106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cxnSp>
            <p:nvCxnSpPr>
              <p:cNvPr id="133" name="Straight Connector 132"/>
              <p:cNvCxnSpPr>
                <a:stCxn id="131" idx="6"/>
                <a:endCxn id="132" idx="2"/>
              </p:cNvCxnSpPr>
              <p:nvPr/>
            </p:nvCxnSpPr>
            <p:spPr bwMode="auto">
              <a:xfrm rot="1905293">
                <a:off x="5209292" y="2265004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34" name="Group 133"/>
              <p:cNvGrpSpPr/>
              <p:nvPr/>
            </p:nvGrpSpPr>
            <p:grpSpPr>
              <a:xfrm rot="17689420">
                <a:off x="5254539" y="1701614"/>
                <a:ext cx="524251" cy="257126"/>
                <a:chOff x="6032642" y="2091330"/>
                <a:chExt cx="524251" cy="257126"/>
              </a:xfrm>
            </p:grpSpPr>
            <p:sp>
              <p:nvSpPr>
                <p:cNvPr id="135" name="Oval 134"/>
                <p:cNvSpPr/>
                <p:nvPr/>
              </p:nvSpPr>
              <p:spPr bwMode="auto">
                <a:xfrm rot="1905293">
                  <a:off x="6340869" y="2132432"/>
                  <a:ext cx="216024" cy="21602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0000"/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2057400" marR="0" indent="-22860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5000"/>
                    <a:buFont typeface="Wingdings" pitchFamily="2" charset="2"/>
                    <a:buChar char="n"/>
                    <a:tabLst/>
                  </a:pPr>
                  <a:endParaRPr kumimoji="0" lang="en-GB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cs typeface="Arial" charset="0"/>
                  </a:endParaRPr>
                </a:p>
              </p:txBody>
            </p:sp>
            <p:cxnSp>
              <p:nvCxnSpPr>
                <p:cNvPr id="136" name="Straight Connector 135"/>
                <p:cNvCxnSpPr>
                  <a:endCxn id="135" idx="2"/>
                </p:cNvCxnSpPr>
                <p:nvPr/>
              </p:nvCxnSpPr>
              <p:spPr bwMode="auto">
                <a:xfrm rot="1905293">
                  <a:off x="6032642" y="2091330"/>
                  <a:ext cx="35064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148" name="Straight Arrow Connector 147"/>
            <p:cNvCxnSpPr/>
            <p:nvPr/>
          </p:nvCxnSpPr>
          <p:spPr bwMode="auto">
            <a:xfrm flipH="1">
              <a:off x="5911125" y="4785455"/>
              <a:ext cx="159106" cy="13124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Straight Arrow Connector 150"/>
            <p:cNvCxnSpPr/>
            <p:nvPr/>
          </p:nvCxnSpPr>
          <p:spPr bwMode="auto">
            <a:xfrm>
              <a:off x="5923466" y="4518992"/>
              <a:ext cx="163959" cy="1253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3" name="Group 202"/>
          <p:cNvGrpSpPr/>
          <p:nvPr/>
        </p:nvGrpSpPr>
        <p:grpSpPr>
          <a:xfrm>
            <a:off x="5999164" y="3823584"/>
            <a:ext cx="780317" cy="679579"/>
            <a:chOff x="5747224" y="4894325"/>
            <a:chExt cx="1032257" cy="954079"/>
          </a:xfrm>
        </p:grpSpPr>
        <p:grpSp>
          <p:nvGrpSpPr>
            <p:cNvPr id="137" name="Group 136"/>
            <p:cNvGrpSpPr/>
            <p:nvPr/>
          </p:nvGrpSpPr>
          <p:grpSpPr>
            <a:xfrm>
              <a:off x="5747224" y="4894325"/>
              <a:ext cx="831099" cy="954079"/>
              <a:chOff x="4902444" y="1568051"/>
              <a:chExt cx="831099" cy="954079"/>
            </a:xfrm>
          </p:grpSpPr>
          <p:sp>
            <p:nvSpPr>
              <p:cNvPr id="138" name="Oval 137"/>
              <p:cNvSpPr/>
              <p:nvPr/>
            </p:nvSpPr>
            <p:spPr bwMode="auto">
              <a:xfrm rot="1905293">
                <a:off x="4902444" y="1897973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 bwMode="auto">
              <a:xfrm rot="1905293">
                <a:off x="5517519" y="2306106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cxnSp>
            <p:nvCxnSpPr>
              <p:cNvPr id="140" name="Straight Connector 139"/>
              <p:cNvCxnSpPr>
                <a:stCxn id="138" idx="6"/>
                <a:endCxn id="139" idx="2"/>
              </p:cNvCxnSpPr>
              <p:nvPr/>
            </p:nvCxnSpPr>
            <p:spPr bwMode="auto">
              <a:xfrm rot="1905293">
                <a:off x="5209292" y="2265004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41" name="Group 140"/>
              <p:cNvGrpSpPr/>
              <p:nvPr/>
            </p:nvGrpSpPr>
            <p:grpSpPr>
              <a:xfrm rot="17689420">
                <a:off x="5254539" y="1701614"/>
                <a:ext cx="524251" cy="257126"/>
                <a:chOff x="6032642" y="2091330"/>
                <a:chExt cx="524251" cy="257126"/>
              </a:xfrm>
            </p:grpSpPr>
            <p:sp>
              <p:nvSpPr>
                <p:cNvPr id="142" name="Oval 141"/>
                <p:cNvSpPr/>
                <p:nvPr/>
              </p:nvSpPr>
              <p:spPr bwMode="auto">
                <a:xfrm rot="1905293">
                  <a:off x="6340869" y="2132432"/>
                  <a:ext cx="216024" cy="21602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0000"/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2057400" marR="0" indent="-22860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5000"/>
                    <a:buFont typeface="Wingdings" pitchFamily="2" charset="2"/>
                    <a:buChar char="n"/>
                    <a:tabLst/>
                  </a:pPr>
                  <a:endParaRPr kumimoji="0" lang="en-GB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cs typeface="Arial" charset="0"/>
                  </a:endParaRPr>
                </a:p>
              </p:txBody>
            </p:sp>
            <p:cxnSp>
              <p:nvCxnSpPr>
                <p:cNvPr id="143" name="Straight Connector 142"/>
                <p:cNvCxnSpPr>
                  <a:endCxn id="142" idx="2"/>
                </p:cNvCxnSpPr>
                <p:nvPr/>
              </p:nvCxnSpPr>
              <p:spPr bwMode="auto">
                <a:xfrm rot="1905293">
                  <a:off x="6032642" y="2091330"/>
                  <a:ext cx="35064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155" name="Straight Arrow Connector 154"/>
            <p:cNvCxnSpPr/>
            <p:nvPr/>
          </p:nvCxnSpPr>
          <p:spPr bwMode="auto">
            <a:xfrm flipH="1">
              <a:off x="6149869" y="5740393"/>
              <a:ext cx="213060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Arrow Connector 157"/>
            <p:cNvCxnSpPr/>
            <p:nvPr/>
          </p:nvCxnSpPr>
          <p:spPr bwMode="auto">
            <a:xfrm flipH="1">
              <a:off x="6118290" y="5013261"/>
              <a:ext cx="213060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Arrow Connector 158"/>
            <p:cNvCxnSpPr/>
            <p:nvPr/>
          </p:nvCxnSpPr>
          <p:spPr bwMode="auto">
            <a:xfrm>
              <a:off x="6558696" y="5020126"/>
              <a:ext cx="196426" cy="311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Straight Arrow Connector 161"/>
            <p:cNvCxnSpPr/>
            <p:nvPr/>
          </p:nvCxnSpPr>
          <p:spPr bwMode="auto">
            <a:xfrm>
              <a:off x="6583055" y="5737670"/>
              <a:ext cx="196426" cy="311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3" name="Text Box 2"/>
          <p:cNvSpPr txBox="1">
            <a:spLocks noChangeArrowheads="1"/>
          </p:cNvSpPr>
          <p:nvPr/>
        </p:nvSpPr>
        <p:spPr bwMode="auto">
          <a:xfrm>
            <a:off x="7308304" y="3052962"/>
            <a:ext cx="17605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Vibrational quantum numbers</a:t>
            </a:r>
          </a:p>
        </p:txBody>
      </p:sp>
      <p:grpSp>
        <p:nvGrpSpPr>
          <p:cNvPr id="199" name="Group 198"/>
          <p:cNvGrpSpPr/>
          <p:nvPr/>
        </p:nvGrpSpPr>
        <p:grpSpPr>
          <a:xfrm>
            <a:off x="3491341" y="2508320"/>
            <a:ext cx="1330873" cy="282215"/>
            <a:chOff x="3061645" y="3739567"/>
            <a:chExt cx="1760570" cy="396209"/>
          </a:xfrm>
        </p:grpSpPr>
        <p:cxnSp>
          <p:nvCxnSpPr>
            <p:cNvPr id="86" name="Straight Arrow Connector 85"/>
            <p:cNvCxnSpPr/>
            <p:nvPr/>
          </p:nvCxnSpPr>
          <p:spPr bwMode="auto">
            <a:xfrm>
              <a:off x="4441075" y="4128806"/>
              <a:ext cx="35906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Straight Arrow Connector 86"/>
            <p:cNvCxnSpPr/>
            <p:nvPr/>
          </p:nvCxnSpPr>
          <p:spPr bwMode="auto">
            <a:xfrm flipH="1">
              <a:off x="3138576" y="4135776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0" name="Group 169"/>
            <p:cNvGrpSpPr/>
            <p:nvPr/>
          </p:nvGrpSpPr>
          <p:grpSpPr>
            <a:xfrm>
              <a:off x="3061645" y="3739567"/>
              <a:ext cx="1760570" cy="360475"/>
              <a:chOff x="3061645" y="3739567"/>
              <a:chExt cx="1760570" cy="360475"/>
            </a:xfrm>
          </p:grpSpPr>
          <p:sp>
            <p:nvSpPr>
              <p:cNvPr id="80" name="Oval 79"/>
              <p:cNvSpPr/>
              <p:nvPr/>
            </p:nvSpPr>
            <p:spPr bwMode="auto">
              <a:xfrm rot="34782">
                <a:off x="3772058" y="3745427"/>
                <a:ext cx="335926" cy="33120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 bwMode="auto">
              <a:xfrm rot="34782">
                <a:off x="4462175" y="3740002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66" name="Oval 165"/>
              <p:cNvSpPr/>
              <p:nvPr/>
            </p:nvSpPr>
            <p:spPr bwMode="auto">
              <a:xfrm rot="34782">
                <a:off x="3061645" y="3739567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cxnSp>
            <p:nvCxnSpPr>
              <p:cNvPr id="167" name="Straight Connector 166"/>
              <p:cNvCxnSpPr/>
              <p:nvPr/>
            </p:nvCxnSpPr>
            <p:spPr bwMode="auto">
              <a:xfrm rot="34782">
                <a:off x="3429280" y="3931282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Straight Connector 168"/>
              <p:cNvCxnSpPr/>
              <p:nvPr/>
            </p:nvCxnSpPr>
            <p:spPr bwMode="auto">
              <a:xfrm rot="34782">
                <a:off x="4105196" y="3931282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89" name="Group 188"/>
          <p:cNvGrpSpPr/>
          <p:nvPr/>
        </p:nvGrpSpPr>
        <p:grpSpPr>
          <a:xfrm>
            <a:off x="3493153" y="3168723"/>
            <a:ext cx="1330873" cy="283188"/>
            <a:chOff x="3063457" y="4255561"/>
            <a:chExt cx="1760570" cy="397575"/>
          </a:xfrm>
        </p:grpSpPr>
        <p:cxnSp>
          <p:nvCxnSpPr>
            <p:cNvPr id="88" name="Straight Arrow Connector 87"/>
            <p:cNvCxnSpPr/>
            <p:nvPr/>
          </p:nvCxnSpPr>
          <p:spPr bwMode="auto">
            <a:xfrm>
              <a:off x="3774698" y="4653136"/>
              <a:ext cx="35906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3154722" y="4653136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Straight Arrow Connector 96"/>
            <p:cNvCxnSpPr/>
            <p:nvPr/>
          </p:nvCxnSpPr>
          <p:spPr bwMode="auto">
            <a:xfrm flipH="1">
              <a:off x="4410550" y="4653136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1" name="Group 170"/>
            <p:cNvGrpSpPr/>
            <p:nvPr/>
          </p:nvGrpSpPr>
          <p:grpSpPr>
            <a:xfrm>
              <a:off x="3063457" y="4255561"/>
              <a:ext cx="1760570" cy="360475"/>
              <a:chOff x="3061645" y="3739567"/>
              <a:chExt cx="1760570" cy="360475"/>
            </a:xfrm>
          </p:grpSpPr>
          <p:sp>
            <p:nvSpPr>
              <p:cNvPr id="172" name="Oval 171"/>
              <p:cNvSpPr/>
              <p:nvPr/>
            </p:nvSpPr>
            <p:spPr bwMode="auto">
              <a:xfrm rot="34782">
                <a:off x="3772058" y="3745427"/>
                <a:ext cx="335926" cy="33120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 bwMode="auto">
              <a:xfrm rot="34782">
                <a:off x="4462175" y="3740002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 bwMode="auto">
              <a:xfrm rot="34782">
                <a:off x="3061645" y="3739567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cxnSp>
            <p:nvCxnSpPr>
              <p:cNvPr id="175" name="Straight Connector 174"/>
              <p:cNvCxnSpPr/>
              <p:nvPr/>
            </p:nvCxnSpPr>
            <p:spPr bwMode="auto">
              <a:xfrm rot="34782">
                <a:off x="3429280" y="3931282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6" name="Straight Connector 175"/>
              <p:cNvCxnSpPr/>
              <p:nvPr/>
            </p:nvCxnSpPr>
            <p:spPr bwMode="auto">
              <a:xfrm rot="34782">
                <a:off x="4105196" y="3931282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00" name="Group 199"/>
          <p:cNvGrpSpPr/>
          <p:nvPr/>
        </p:nvGrpSpPr>
        <p:grpSpPr>
          <a:xfrm>
            <a:off x="3489528" y="3849134"/>
            <a:ext cx="1330873" cy="560904"/>
            <a:chOff x="3059832" y="4967811"/>
            <a:chExt cx="1760570" cy="787468"/>
          </a:xfrm>
        </p:grpSpPr>
        <p:cxnSp>
          <p:nvCxnSpPr>
            <p:cNvPr id="110" name="Straight Arrow Connector 109"/>
            <p:cNvCxnSpPr/>
            <p:nvPr/>
          </p:nvCxnSpPr>
          <p:spPr bwMode="auto">
            <a:xfrm flipV="1">
              <a:off x="3239852" y="4981499"/>
              <a:ext cx="0" cy="20639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Straight Arrow Connector 113"/>
            <p:cNvCxnSpPr/>
            <p:nvPr/>
          </p:nvCxnSpPr>
          <p:spPr bwMode="auto">
            <a:xfrm flipV="1">
              <a:off x="4631987" y="4967811"/>
              <a:ext cx="0" cy="20639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Straight Arrow Connector 114"/>
            <p:cNvCxnSpPr/>
            <p:nvPr/>
          </p:nvCxnSpPr>
          <p:spPr bwMode="auto">
            <a:xfrm>
              <a:off x="4644007" y="5548885"/>
              <a:ext cx="0" cy="20639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Straight Arrow Connector 115"/>
            <p:cNvCxnSpPr/>
            <p:nvPr/>
          </p:nvCxnSpPr>
          <p:spPr bwMode="auto">
            <a:xfrm>
              <a:off x="3239852" y="5547846"/>
              <a:ext cx="0" cy="20639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7" name="Group 176"/>
            <p:cNvGrpSpPr/>
            <p:nvPr/>
          </p:nvGrpSpPr>
          <p:grpSpPr>
            <a:xfrm>
              <a:off x="3059832" y="5185993"/>
              <a:ext cx="1760570" cy="360475"/>
              <a:chOff x="3061645" y="3739567"/>
              <a:chExt cx="1760570" cy="360475"/>
            </a:xfrm>
          </p:grpSpPr>
          <p:sp>
            <p:nvSpPr>
              <p:cNvPr id="178" name="Oval 177"/>
              <p:cNvSpPr/>
              <p:nvPr/>
            </p:nvSpPr>
            <p:spPr bwMode="auto">
              <a:xfrm rot="34782">
                <a:off x="3772058" y="3745427"/>
                <a:ext cx="335926" cy="33120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79" name="Oval 178"/>
              <p:cNvSpPr/>
              <p:nvPr/>
            </p:nvSpPr>
            <p:spPr bwMode="auto">
              <a:xfrm rot="34782">
                <a:off x="4462175" y="3740002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rot="34782">
                <a:off x="3061645" y="3739567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057400" marR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5000"/>
                  <a:buFont typeface="Wingdings" pitchFamily="2" charset="2"/>
                  <a:buChar char="n"/>
                  <a:tabLst/>
                </a:pPr>
                <a:endParaRPr kumimoji="0" lang="en-GB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Arial" charset="0"/>
                </a:endParaRPr>
              </a:p>
            </p:txBody>
          </p:sp>
          <p:cxnSp>
            <p:nvCxnSpPr>
              <p:cNvPr id="181" name="Straight Connector 180"/>
              <p:cNvCxnSpPr/>
              <p:nvPr/>
            </p:nvCxnSpPr>
            <p:spPr bwMode="auto">
              <a:xfrm rot="34782">
                <a:off x="3429280" y="3931282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2" name="Straight Connector 181"/>
              <p:cNvCxnSpPr/>
              <p:nvPr/>
            </p:nvCxnSpPr>
            <p:spPr bwMode="auto">
              <a:xfrm rot="34782">
                <a:off x="4105196" y="3931282"/>
                <a:ext cx="3506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04" name="Text Box 2"/>
          <p:cNvSpPr txBox="1">
            <a:spLocks noChangeArrowheads="1"/>
          </p:cNvSpPr>
          <p:nvPr/>
        </p:nvSpPr>
        <p:spPr bwMode="auto">
          <a:xfrm>
            <a:off x="1949359" y="1389453"/>
            <a:ext cx="26226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Linear molecules</a:t>
            </a:r>
          </a:p>
        </p:txBody>
      </p:sp>
      <p:sp>
        <p:nvSpPr>
          <p:cNvPr id="205" name="Text Box 2"/>
          <p:cNvSpPr txBox="1">
            <a:spLocks noChangeArrowheads="1"/>
          </p:cNvSpPr>
          <p:nvPr/>
        </p:nvSpPr>
        <p:spPr bwMode="auto">
          <a:xfrm>
            <a:off x="4935058" y="1389453"/>
            <a:ext cx="32373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Non-linear molecules</a:t>
            </a:r>
          </a:p>
        </p:txBody>
      </p:sp>
    </p:spTree>
    <p:extLst>
      <p:ext uri="{BB962C8B-B14F-4D97-AF65-F5344CB8AC3E}">
        <p14:creationId xmlns:p14="http://schemas.microsoft.com/office/powerpoint/2010/main" val="191835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36990" y="1089145"/>
                <a:ext cx="3539302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>
                          <a:effectLst/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effectLst/>
                              <a:latin typeface="Cambria Math"/>
                            </a:rPr>
                            <m:t>=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dirty="0">
                  <a:effectLst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90" y="1089145"/>
                <a:ext cx="3539302" cy="6408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-180528" y="1844824"/>
            <a:ext cx="51301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Rotational transitions in molecules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2250016"/>
                <a:ext cx="3355021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effectLst/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GB" b="0" i="1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GB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  <m:r>
                                    <a:rPr lang="en-GB" b="0" i="1" baseline="-25000" smtClean="0"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e>
                                <m:sub/>
                                <m:sup>
                                  <m:r>
                                    <a:rPr lang="en-GB" b="0" i="1" smtClean="0"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l-GR" i="1">
                                  <a:effectLst/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effectLst/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GB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>
                  <a:effectLst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50016"/>
                <a:ext cx="3355021" cy="746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947" y="1796811"/>
            <a:ext cx="4819784" cy="41683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7164288" y="2135363"/>
            <a:ext cx="1728192" cy="61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164288" y="2135363"/>
            <a:ext cx="1728192" cy="6187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Arial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29200" y="981889"/>
            <a:ext cx="4363279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UV AS on hydroxyl radicals (OH)</a:t>
            </a:r>
          </a:p>
          <a:p>
            <a:pPr marL="457200" lvl="1" indent="0" eaLnBrk="1" hangingPunct="1">
              <a:buNone/>
            </a:pPr>
            <a:r>
              <a:rPr lang="en-GB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OH(</a:t>
            </a:r>
            <a:r>
              <a:rPr lang="en-GB" sz="22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X,v</a:t>
            </a:r>
            <a:r>
              <a:rPr lang="en-GB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”=0) → OH(</a:t>
            </a:r>
            <a:r>
              <a:rPr lang="en-GB" sz="22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A,v</a:t>
            </a:r>
            <a:r>
              <a:rPr lang="en-GB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’=0)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67" y="2996952"/>
            <a:ext cx="2463148" cy="3186698"/>
          </a:xfrm>
          <a:prstGeom prst="rect">
            <a:avLst/>
          </a:prstGeom>
        </p:spPr>
      </p:pic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106228" y="2070811"/>
            <a:ext cx="278625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Multiple lines, instrumental broadening dominant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960609" y="177677"/>
            <a:ext cx="7183392" cy="73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buNone/>
            </a:pPr>
            <a:r>
              <a:rPr lang="en-US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AS on molecules - UV spectroscopy</a:t>
            </a:r>
            <a:endParaRPr lang="de-DE" sz="3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480492" y="2833191"/>
            <a:ext cx="3048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i,k</a:t>
            </a:r>
            <a:r>
              <a:rPr lang="en-GB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are different rotational levels!</a:t>
            </a:r>
          </a:p>
        </p:txBody>
      </p:sp>
    </p:spTree>
    <p:extLst>
      <p:ext uri="{BB962C8B-B14F-4D97-AF65-F5344CB8AC3E}">
        <p14:creationId xmlns:p14="http://schemas.microsoft.com/office/powerpoint/2010/main" val="4136268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-108520" y="1196752"/>
            <a:ext cx="8429861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principle AS can be used to detect any species of interest, as long as </a:t>
            </a:r>
          </a:p>
          <a:p>
            <a:pPr lvl="2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cross sections are known</a:t>
            </a:r>
          </a:p>
          <a:p>
            <a:pPr lvl="2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species densities are not too high/low</a:t>
            </a:r>
          </a:p>
          <a:p>
            <a:pPr lvl="2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desired wavelength is “accessible”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55776" y="44624"/>
            <a:ext cx="6588224" cy="73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30000"/>
              </a:lnSpc>
              <a:buNone/>
            </a:pPr>
            <a:r>
              <a:rPr lang="en-US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AS summary</a:t>
            </a:r>
            <a:endParaRPr lang="de-DE" sz="3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1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780928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4000" dirty="0">
                <a:effectLst/>
                <a:latin typeface="Calibri" panose="020F0502020204030204" pitchFamily="34" charset="0"/>
              </a:rPr>
              <a:t>Apparatus for absorption Spectroscopy</a:t>
            </a:r>
          </a:p>
        </p:txBody>
      </p:sp>
    </p:spTree>
    <p:extLst>
      <p:ext uri="{BB962C8B-B14F-4D97-AF65-F5344CB8AC3E}">
        <p14:creationId xmlns:p14="http://schemas.microsoft.com/office/powerpoint/2010/main" val="15422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78092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4000" dirty="0">
                <a:effectLst/>
                <a:latin typeface="Calibri" panose="020F0502020204030204" pitchFamily="34" charset="0"/>
              </a:rPr>
              <a:t>Recap: Radiative transfer</a:t>
            </a:r>
          </a:p>
        </p:txBody>
      </p:sp>
    </p:spTree>
    <p:extLst>
      <p:ext uri="{BB962C8B-B14F-4D97-AF65-F5344CB8AC3E}">
        <p14:creationId xmlns:p14="http://schemas.microsoft.com/office/powerpoint/2010/main" val="1571362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3462" y="1052736"/>
            <a:ext cx="8429861" cy="408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 components:</a:t>
            </a:r>
          </a:p>
          <a:p>
            <a:pPr lvl="1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Light source (</a:t>
            </a:r>
            <a:r>
              <a:rPr lang="en-GB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tunable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or broad-band)</a:t>
            </a:r>
          </a:p>
          <a:p>
            <a:pPr lvl="2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LED</a:t>
            </a:r>
          </a:p>
          <a:p>
            <a:pPr lvl="2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Diode lasers</a:t>
            </a:r>
          </a:p>
          <a:p>
            <a:pPr lvl="2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Plasma lamps</a:t>
            </a:r>
          </a:p>
          <a:p>
            <a:pPr lvl="2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Synchrotron radiation</a:t>
            </a:r>
          </a:p>
          <a:p>
            <a:pPr lvl="1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Optics (beam “shaping”, e.g. focussing or collimating)</a:t>
            </a:r>
          </a:p>
          <a:p>
            <a:pPr lvl="1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Detector (coupled with spectrometer)</a:t>
            </a:r>
          </a:p>
          <a:p>
            <a:pPr lvl="2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Photodiode arrays</a:t>
            </a:r>
          </a:p>
          <a:p>
            <a:pPr lvl="2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CCD chips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55776" y="105669"/>
            <a:ext cx="6588224" cy="73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ts val="0"/>
              </a:spcBef>
              <a:buNone/>
            </a:pPr>
            <a:r>
              <a:rPr lang="en-US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AS setup</a:t>
            </a:r>
            <a:endParaRPr lang="de-DE" sz="3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610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1403350" y="44450"/>
            <a:ext cx="7632700" cy="720725"/>
          </a:xfrm>
        </p:spPr>
        <p:txBody>
          <a:bodyPr/>
          <a:lstStyle/>
          <a:p>
            <a:r>
              <a:rPr lang="en-GB" altLang="en-US"/>
              <a:t>E</a:t>
            </a:r>
            <a:r>
              <a:rPr lang="en-US" altLang="en-US"/>
              <a:t>xperimental </a:t>
            </a:r>
            <a:r>
              <a:rPr lang="en-GB" altLang="en-US"/>
              <a:t>Setup</a:t>
            </a:r>
          </a:p>
        </p:txBody>
      </p:sp>
      <p:pic>
        <p:nvPicPr>
          <p:cNvPr id="921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212" y="1341496"/>
            <a:ext cx="8270875" cy="478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A667E-6594-44DE-A342-8244BB4A9989}" type="slidenum">
              <a:rPr lang="en-GB" altLang="en-US" smtClean="0"/>
              <a:pPr>
                <a:defRPr/>
              </a:pPr>
              <a:t>21</a:t>
            </a:fld>
            <a:endParaRPr lang="en-GB" alt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4843098" y="3816350"/>
            <a:ext cx="989806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flipH="1">
            <a:off x="2916238" y="3800475"/>
            <a:ext cx="971550" cy="1535113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2900363" y="5335588"/>
            <a:ext cx="1800225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4995863" y="3824288"/>
            <a:ext cx="792162" cy="1412875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 bwMode="auto">
          <a:xfrm>
            <a:off x="5406752" y="5304939"/>
            <a:ext cx="33364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2000" tIns="45720" rIns="7200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000" indent="-342000" fontAlgn="base">
              <a:spcBef>
                <a:spcPts val="600"/>
              </a:spcBef>
              <a:spcAft>
                <a:spcPct val="0"/>
              </a:spcAft>
              <a:buClr>
                <a:srgbClr val="002569"/>
              </a:buClr>
              <a:buSzPct val="75000"/>
            </a:pPr>
            <a:r>
              <a:rPr lang="en-GB" sz="2000" dirty="0">
                <a:solidFill>
                  <a:srgbClr val="FF0000"/>
                </a:solidFill>
              </a:rPr>
              <a:t>Reference beam (usually not necessary)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878250" y="3733240"/>
            <a:ext cx="15416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000" indent="-342000" fontAlgn="base">
              <a:spcBef>
                <a:spcPts val="600"/>
              </a:spcBef>
              <a:spcAft>
                <a:spcPct val="0"/>
              </a:spcAft>
              <a:buClr>
                <a:srgbClr val="002569"/>
              </a:buClr>
              <a:buSzPct val="75000"/>
            </a:pPr>
            <a:r>
              <a:rPr lang="en-GB" sz="2000" dirty="0">
                <a:solidFill>
                  <a:srgbClr val="00B050"/>
                </a:solidFill>
              </a:rPr>
              <a:t>Probe beam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3887788" y="3816350"/>
            <a:ext cx="414000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771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1403350" y="44450"/>
            <a:ext cx="7632700" cy="720725"/>
          </a:xfrm>
        </p:spPr>
        <p:txBody>
          <a:bodyPr/>
          <a:lstStyle/>
          <a:p>
            <a:r>
              <a:rPr lang="en-GB" altLang="en-US"/>
              <a:t>E</a:t>
            </a:r>
            <a:r>
              <a:rPr lang="en-US" altLang="en-US"/>
              <a:t>xperimental </a:t>
            </a:r>
            <a:r>
              <a:rPr lang="en-GB" altLang="en-US"/>
              <a:t>Procedure</a:t>
            </a:r>
          </a:p>
        </p:txBody>
      </p:sp>
      <p:pic>
        <p:nvPicPr>
          <p:cNvPr id="1024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80728"/>
            <a:ext cx="4989513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870275"/>
            <a:ext cx="366236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842520"/>
            <a:ext cx="3671888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749875"/>
            <a:ext cx="3668713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50" y="3029178"/>
            <a:ext cx="3705225" cy="148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 bwMode="auto">
          <a:xfrm>
            <a:off x="1476375" y="2708920"/>
            <a:ext cx="188118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2000" rIns="72000">
            <a:spAutoFit/>
          </a:bodyPr>
          <a:lstStyle/>
          <a:p>
            <a:pPr marL="342000" indent="-342000">
              <a:spcBef>
                <a:spcPts val="600"/>
              </a:spcBef>
              <a:buClr>
                <a:srgbClr val="002569"/>
              </a:buClr>
              <a:buSzPct val="75000"/>
              <a:defRPr/>
            </a:pPr>
            <a:r>
              <a:rPr lang="en-GB" sz="1600" dirty="0">
                <a:latin typeface="+mn-lt"/>
              </a:rPr>
              <a:t>Plasma + LED (I</a:t>
            </a:r>
            <a:r>
              <a:rPr lang="en-GB" sz="1600" baseline="-25000" dirty="0">
                <a:latin typeface="+mn-lt"/>
              </a:rPr>
              <a:t>PL</a:t>
            </a:r>
            <a:r>
              <a:rPr lang="en-GB" sz="1600" dirty="0">
                <a:latin typeface="+mn-lt"/>
              </a:rPr>
              <a:t>)</a:t>
            </a:r>
            <a:endParaRPr lang="en-GB" sz="1600" baseline="-25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984375" y="4585345"/>
            <a:ext cx="1219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2000" rIns="72000">
            <a:spAutoFit/>
          </a:bodyPr>
          <a:lstStyle/>
          <a:p>
            <a:pPr marL="342000" indent="-342000">
              <a:spcBef>
                <a:spcPts val="600"/>
              </a:spcBef>
              <a:buClr>
                <a:srgbClr val="002569"/>
              </a:buClr>
              <a:buSzPct val="75000"/>
              <a:defRPr/>
            </a:pPr>
            <a:r>
              <a:rPr lang="en-GB" sz="1600" dirty="0">
                <a:latin typeface="+mn-lt"/>
              </a:rPr>
              <a:t>LED (I</a:t>
            </a:r>
            <a:r>
              <a:rPr lang="en-GB" sz="1600" baseline="-25000" dirty="0">
                <a:latin typeface="+mn-lt"/>
              </a:rPr>
              <a:t>L</a:t>
            </a:r>
            <a:r>
              <a:rPr lang="en-GB" sz="1600" dirty="0">
                <a:latin typeface="+mn-lt"/>
              </a:rPr>
              <a:t>) </a:t>
            </a:r>
            <a:endParaRPr lang="en-GB" sz="1600" baseline="-25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351588" y="2636912"/>
            <a:ext cx="117316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2000" rIns="72000">
            <a:spAutoFit/>
          </a:bodyPr>
          <a:lstStyle/>
          <a:p>
            <a:pPr marL="342000" indent="-342000" algn="r">
              <a:spcBef>
                <a:spcPts val="600"/>
              </a:spcBef>
              <a:buClr>
                <a:srgbClr val="002569"/>
              </a:buClr>
              <a:buSzPct val="75000"/>
              <a:defRPr/>
            </a:pPr>
            <a:r>
              <a:rPr lang="en-GB" sz="1600" dirty="0">
                <a:latin typeface="+mn-lt"/>
              </a:rPr>
              <a:t>Plasma (I</a:t>
            </a:r>
            <a:r>
              <a:rPr lang="en-GB" sz="1600" baseline="-25000" dirty="0">
                <a:latin typeface="+mn-lt"/>
              </a:rPr>
              <a:t>P</a:t>
            </a:r>
            <a:r>
              <a:rPr lang="en-GB" sz="1600" dirty="0">
                <a:latin typeface="+mn-lt"/>
              </a:rPr>
              <a:t>)</a:t>
            </a:r>
            <a:endParaRPr lang="en-GB" sz="1600" baseline="-25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156325" y="4486350"/>
            <a:ext cx="16891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2000" rIns="72000">
            <a:spAutoFit/>
          </a:bodyPr>
          <a:lstStyle/>
          <a:p>
            <a:pPr marL="342000" indent="-342000" algn="r">
              <a:spcBef>
                <a:spcPts val="600"/>
              </a:spcBef>
              <a:buClr>
                <a:srgbClr val="002569"/>
              </a:buClr>
              <a:buSzPct val="75000"/>
              <a:defRPr/>
            </a:pPr>
            <a:r>
              <a:rPr lang="en-GB" sz="1600" dirty="0">
                <a:latin typeface="+mn-lt"/>
              </a:rPr>
              <a:t>Background (I</a:t>
            </a:r>
            <a:r>
              <a:rPr lang="en-GB" sz="1600" baseline="-25000" dirty="0">
                <a:latin typeface="+mn-lt"/>
              </a:rPr>
              <a:t>BG</a:t>
            </a:r>
            <a:r>
              <a:rPr lang="en-GB" sz="1600" dirty="0">
                <a:latin typeface="+mn-lt"/>
              </a:rPr>
              <a:t>)</a:t>
            </a:r>
            <a:endParaRPr lang="en-GB" sz="1600" baseline="-250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50825" y="5950595"/>
            <a:ext cx="2736850" cy="354013"/>
          </a:xfrm>
        </p:spPr>
        <p:txBody>
          <a:bodyPr/>
          <a:lstStyle/>
          <a:p>
            <a:pPr>
              <a:defRPr/>
            </a:pPr>
            <a:fld id="{62C1863E-6262-4585-9B3D-19FE83056545}" type="slidenum">
              <a:rPr lang="en-GB" altLang="en-US" smtClean="0"/>
              <a:pPr>
                <a:defRPr/>
              </a:pPr>
              <a:t>22</a:t>
            </a:fld>
            <a:endParaRPr lang="en-GB" altLang="en-US"/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292080" y="1772816"/>
            <a:ext cx="3364612" cy="645561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85900" y="3551049"/>
            <a:ext cx="2880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098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555776" y="105669"/>
            <a:ext cx="6588224" cy="73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ts val="0"/>
              </a:spcBef>
              <a:buNone/>
            </a:pPr>
            <a:r>
              <a:rPr lang="en-US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</a:t>
            </a:r>
            <a:r>
              <a:rPr lang="en-US" sz="3400" baseline="-25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3</a:t>
            </a:r>
            <a:r>
              <a:rPr lang="en-US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absorption spectroscopy</a:t>
            </a:r>
            <a:endParaRPr lang="de-DE" sz="3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916421"/>
            <a:ext cx="3990782" cy="28006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/>
          <a:stretch/>
        </p:blipFill>
        <p:spPr bwMode="auto">
          <a:xfrm>
            <a:off x="5292080" y="3501008"/>
            <a:ext cx="3596235" cy="273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8" b="4919"/>
          <a:stretch/>
        </p:blipFill>
        <p:spPr bwMode="auto">
          <a:xfrm>
            <a:off x="329455" y="1252790"/>
            <a:ext cx="4452642" cy="246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0" y="3973978"/>
            <a:ext cx="2873016" cy="2159595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-373985" y="3718193"/>
            <a:ext cx="39378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N2 emission – rotational T</a:t>
            </a:r>
          </a:p>
        </p:txBody>
      </p:sp>
    </p:spTree>
    <p:extLst>
      <p:ext uri="{BB962C8B-B14F-4D97-AF65-F5344CB8AC3E}">
        <p14:creationId xmlns:p14="http://schemas.microsoft.com/office/powerpoint/2010/main" val="2840318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A667E-6594-44DE-A342-8244BB4A9989}" type="slidenum">
              <a:rPr lang="en-GB" altLang="en-US" smtClean="0"/>
              <a:pPr>
                <a:defRPr/>
              </a:pPr>
              <a:t>24</a:t>
            </a:fld>
            <a:endParaRPr lang="en-GB" altLang="en-US"/>
          </a:p>
        </p:txBody>
      </p:sp>
      <p:pic>
        <p:nvPicPr>
          <p:cNvPr id="13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05" y="2060848"/>
            <a:ext cx="6090980" cy="362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1259632" y="3167065"/>
            <a:ext cx="169073" cy="7659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Arial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-324966" y="3334616"/>
            <a:ext cx="194421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Detector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128388"/>
            <a:ext cx="2215269" cy="1915837"/>
          </a:xfrm>
          <a:prstGeom prst="rect">
            <a:avLst/>
          </a:prstGeom>
        </p:spPr>
      </p:pic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3707904" y="989739"/>
            <a:ext cx="194421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 + H</a:t>
            </a:r>
            <a:r>
              <a:rPr lang="en-GB" sz="2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716016" y="1412776"/>
            <a:ext cx="0" cy="529514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55776" y="105669"/>
            <a:ext cx="6588224" cy="73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ts val="0"/>
              </a:spcBef>
              <a:buNone/>
            </a:pPr>
            <a:r>
              <a:rPr lang="en-US" sz="340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OH </a:t>
            </a:r>
            <a:r>
              <a:rPr lang="en-US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absorption spectroscopy</a:t>
            </a:r>
            <a:endParaRPr lang="de-DE" sz="3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82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99592" y="278092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4000" dirty="0">
                <a:effectLst/>
                <a:latin typeface="Calibri" panose="020F0502020204030204" pitchFamily="34" charset="0"/>
              </a:rPr>
              <a:t>Advanced techniques</a:t>
            </a:r>
          </a:p>
        </p:txBody>
      </p:sp>
    </p:spTree>
    <p:extLst>
      <p:ext uri="{BB962C8B-B14F-4D97-AF65-F5344CB8AC3E}">
        <p14:creationId xmlns:p14="http://schemas.microsoft.com/office/powerpoint/2010/main" val="2934061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30532"/>
            <a:ext cx="4856530" cy="4449678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-165518" y="1038198"/>
            <a:ext cx="9057998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Problem 1: No spatial resolution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Solution: Abel transform of signal (for spherically symmetric plasmas)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55776" y="105669"/>
            <a:ext cx="6588224" cy="73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ts val="0"/>
              </a:spcBef>
              <a:buNone/>
            </a:pPr>
            <a:r>
              <a:rPr lang="en-US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Abel transform</a:t>
            </a:r>
            <a:endParaRPr lang="de-DE" sz="3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6" y="1962096"/>
            <a:ext cx="2253584" cy="270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213904"/>
            <a:ext cx="4488091" cy="274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30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74" y="1831911"/>
            <a:ext cx="5393804" cy="26693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2771800" y="3068960"/>
            <a:ext cx="2304256" cy="18722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9930" t="67208" r="30719"/>
          <a:stretch/>
        </p:blipFill>
        <p:spPr>
          <a:xfrm>
            <a:off x="6716261" y="1863892"/>
            <a:ext cx="1096100" cy="9192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6372200" y="2352227"/>
            <a:ext cx="498802" cy="7167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73598" y="1863892"/>
            <a:ext cx="498802" cy="7167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Arial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-252536" y="1037015"/>
            <a:ext cx="8928992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Problem 2: Not enough signal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Solution: </a:t>
            </a:r>
            <a:r>
              <a:rPr lang="en-GB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Multipass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cells for higher effective absorption length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-238608" y="3592409"/>
            <a:ext cx="4306552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Cavity ringdown absorption spectroscopy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 absorption coefficient through decay time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55776" y="105669"/>
            <a:ext cx="6588224" cy="73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ts val="0"/>
              </a:spcBef>
              <a:buNone/>
            </a:pPr>
            <a:r>
              <a:rPr lang="en-US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Cavity ringdown spectroscopy</a:t>
            </a:r>
            <a:endParaRPr lang="de-DE" sz="3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"/>
          <a:stretch/>
        </p:blipFill>
        <p:spPr bwMode="auto">
          <a:xfrm>
            <a:off x="4211960" y="2800190"/>
            <a:ext cx="4699126" cy="352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0912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8" descr="uoyo_alpha"/>
          <p:cNvPicPr>
            <a:picLocks noChangeAspect="1" noChangeArrowheads="1"/>
          </p:cNvPicPr>
          <p:nvPr/>
        </p:nvPicPr>
        <p:blipFill>
          <a:blip r:embed="rId2">
            <a:alphaModFix amt="20000"/>
          </a:blip>
          <a:srcRect/>
          <a:stretch>
            <a:fillRect/>
          </a:stretch>
        </p:blipFill>
        <p:spPr bwMode="auto">
          <a:xfrm>
            <a:off x="-13868400" y="3613150"/>
            <a:ext cx="19742150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83643" y="692696"/>
            <a:ext cx="4176713" cy="239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None/>
              <a:defRPr/>
            </a:pPr>
            <a:r>
              <a:rPr lang="en-US" sz="4400" dirty="0">
                <a:solidFill>
                  <a:srgbClr val="FFFFFF"/>
                </a:solidFill>
                <a:latin typeface="Myriad pro"/>
                <a:cs typeface="Myriad pro"/>
              </a:rPr>
              <a:t>Thank you!</a:t>
            </a:r>
          </a:p>
          <a:p>
            <a:pPr algn="ctr">
              <a:buNone/>
              <a:defRPr/>
            </a:pPr>
            <a:r>
              <a:rPr lang="en-US" sz="4400" dirty="0">
                <a:solidFill>
                  <a:srgbClr val="FFFFFF"/>
                </a:solidFill>
                <a:latin typeface="Myriad pro"/>
                <a:cs typeface="Myriad pro"/>
              </a:rPr>
              <a:t>-</a:t>
            </a:r>
          </a:p>
          <a:p>
            <a:pPr algn="ctr">
              <a:buNone/>
              <a:defRPr/>
            </a:pPr>
            <a:r>
              <a:rPr lang="en-US" sz="4400" dirty="0">
                <a:solidFill>
                  <a:srgbClr val="FFFFFF"/>
                </a:solidFill>
                <a:latin typeface="Myriad pro"/>
                <a:cs typeface="Myriad pro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954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240112" y="-171399"/>
            <a:ext cx="874871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400" dirty="0">
                <a:solidFill>
                  <a:srgbClr val="FFFFFF"/>
                </a:solidFill>
                <a:effectLst/>
                <a:latin typeface="Comic Sans MS" charset="0"/>
              </a:rPr>
              <a:t>Optical transitions:</a:t>
            </a:r>
            <a:br>
              <a:rPr lang="en-US" sz="2400" dirty="0">
                <a:solidFill>
                  <a:srgbClr val="FFFFFF"/>
                </a:solidFill>
                <a:effectLst/>
                <a:latin typeface="Comic Sans MS" charset="0"/>
              </a:rPr>
            </a:br>
            <a:r>
              <a:rPr lang="en-US" sz="2400" dirty="0">
                <a:solidFill>
                  <a:srgbClr val="FFFFFF"/>
                </a:solidFill>
                <a:effectLst/>
                <a:latin typeface="Comic Sans MS" charset="0"/>
              </a:rPr>
              <a:t>photon absorption</a:t>
            </a:r>
            <a:endParaRPr lang="de-DE" sz="2400" dirty="0">
              <a:solidFill>
                <a:srgbClr val="FFFFFF"/>
              </a:solidFill>
              <a:effectLst/>
              <a:latin typeface="Comic Sans M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3" y="1052736"/>
            <a:ext cx="52565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Photon absorption</a:t>
            </a:r>
          </a:p>
          <a:p>
            <a:pPr lvl="1"/>
            <a:r>
              <a:rPr lang="en-US" dirty="0">
                <a:effectLst/>
              </a:rPr>
              <a:t> The Einstein coefficient </a:t>
            </a:r>
            <a:r>
              <a:rPr lang="en-US" i="1" dirty="0" err="1">
                <a:effectLst/>
              </a:rPr>
              <a:t>B</a:t>
            </a:r>
            <a:r>
              <a:rPr lang="en-US" i="1" baseline="-25000" dirty="0" err="1">
                <a:effectLst/>
              </a:rPr>
              <a:t>ki</a:t>
            </a:r>
            <a:r>
              <a:rPr lang="en-US" dirty="0">
                <a:effectLst/>
              </a:rPr>
              <a:t> describes the transition probability for photon absorption from a lower energy level </a:t>
            </a:r>
            <a:r>
              <a:rPr lang="en-US" i="1" dirty="0">
                <a:effectLst/>
              </a:rPr>
              <a:t>k</a:t>
            </a:r>
            <a:r>
              <a:rPr lang="en-US" dirty="0">
                <a:effectLst/>
              </a:rPr>
              <a:t> to a higher energy level </a:t>
            </a:r>
            <a:r>
              <a:rPr lang="en-US" i="1" dirty="0" err="1">
                <a:effectLst/>
              </a:rPr>
              <a:t>i</a:t>
            </a:r>
            <a:r>
              <a:rPr lang="en-US" dirty="0">
                <a:effectLst/>
              </a:rPr>
              <a:t>.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6223967" y="3284984"/>
          <a:ext cx="1876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3" imgW="939800" imgH="431800" progId="Equation.3">
                  <p:embed/>
                </p:oleObj>
              </mc:Choice>
              <mc:Fallback>
                <p:oleObj name="Equation" r:id="rId3" imgW="939800" imgH="4318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967" y="3284984"/>
                        <a:ext cx="18764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6469063" y="4725392"/>
          <a:ext cx="1395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5" imgW="698500" imgH="215900" progId="Equation.3">
                  <p:embed/>
                </p:oleObj>
              </mc:Choice>
              <mc:Fallback>
                <p:oleObj name="Equation" r:id="rId5" imgW="698500" imgH="2159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63" y="4725392"/>
                        <a:ext cx="13954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1561" y="2969657"/>
            <a:ext cx="49685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 The discrete (line absorption) energy </a:t>
            </a:r>
            <a:r>
              <a:rPr lang="en-US" i="1" dirty="0" err="1">
                <a:effectLst/>
              </a:rPr>
              <a:t>E</a:t>
            </a:r>
            <a:r>
              <a:rPr lang="en-US" i="1" baseline="-25000" dirty="0" err="1">
                <a:effectLst/>
              </a:rPr>
              <a:t>ki</a:t>
            </a:r>
            <a:r>
              <a:rPr lang="en-US" dirty="0">
                <a:effectLst/>
              </a:rPr>
              <a:t> of the corresponding photon is directly related to the frequency </a:t>
            </a:r>
            <a:r>
              <a:rPr lang="en-US" i="1" dirty="0" err="1">
                <a:effectLst/>
                <a:latin typeface="Symbol" charset="2"/>
                <a:cs typeface="Symbol" charset="2"/>
              </a:rPr>
              <a:t>n</a:t>
            </a:r>
            <a:r>
              <a:rPr lang="en-US" i="1" baseline="-25000" dirty="0" err="1">
                <a:effectLst/>
              </a:rPr>
              <a:t>ki</a:t>
            </a:r>
            <a:r>
              <a:rPr lang="en-US" dirty="0">
                <a:effectLst/>
              </a:rPr>
              <a:t> (wavelength </a:t>
            </a:r>
            <a:r>
              <a:rPr lang="en-US" i="1" dirty="0" err="1">
                <a:effectLst/>
                <a:latin typeface="Symbol" charset="2"/>
                <a:cs typeface="Symbol" charset="2"/>
              </a:rPr>
              <a:t>l</a:t>
            </a:r>
            <a:r>
              <a:rPr lang="en-US" i="1" baseline="-25000" dirty="0" err="1">
                <a:effectLst/>
              </a:rPr>
              <a:t>ki</a:t>
            </a:r>
            <a:r>
              <a:rPr lang="en-US" dirty="0">
                <a:effectLst/>
              </a:rPr>
              <a:t>) of the absorbed photon.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1" y="4553833"/>
            <a:ext cx="4968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 The number of absorbed photons per unit volume and time is given by: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956648" y="2668035"/>
            <a:ext cx="92772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6956648" y="1294021"/>
            <a:ext cx="92772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7380312" y="1294021"/>
            <a:ext cx="0" cy="1374014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268381" y="2461328"/>
            <a:ext cx="11521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268380" y="1124744"/>
            <a:ext cx="11521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endParaRPr lang="en-GB" sz="16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141" y="1895303"/>
            <a:ext cx="4572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18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78092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4000" dirty="0">
                <a:effectLst/>
                <a:latin typeface="Calibri" panose="020F0502020204030204" pitchFamily="34" charset="0"/>
              </a:rPr>
              <a:t>Recap: Line profiles</a:t>
            </a:r>
          </a:p>
        </p:txBody>
      </p:sp>
    </p:spTree>
    <p:extLst>
      <p:ext uri="{BB962C8B-B14F-4D97-AF65-F5344CB8AC3E}">
        <p14:creationId xmlns:p14="http://schemas.microsoft.com/office/powerpoint/2010/main" val="409525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55776" y="44624"/>
            <a:ext cx="6588224" cy="73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30000"/>
              </a:lnSpc>
              <a:buNone/>
            </a:pPr>
            <a:r>
              <a:rPr lang="en-US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Spectral line profiles </a:t>
            </a:r>
            <a:r>
              <a:rPr lang="el-GR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φ</a:t>
            </a:r>
            <a:r>
              <a:rPr lang="en-GB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l-GR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λ</a:t>
            </a:r>
            <a:r>
              <a:rPr lang="en-GB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</a:t>
            </a:r>
            <a:endParaRPr lang="de-DE" sz="3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617" y="1759952"/>
            <a:ext cx="4018321" cy="3648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2"/>
              <p:cNvSpPr txBox="1">
                <a:spLocks noChangeArrowheads="1"/>
              </p:cNvSpPr>
              <p:nvPr/>
            </p:nvSpPr>
            <p:spPr bwMode="auto">
              <a:xfrm>
                <a:off x="-108520" y="1124552"/>
                <a:ext cx="5058137" cy="4660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24161750" indent="-24161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914400" indent="-4572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371600" indent="-4572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828800" indent="-4572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286000" indent="-4572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lvl="1" eaLnBrk="1" hangingPunct="1"/>
                <a:r>
                  <a:rPr lang="en-GB" sz="2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Natural line broadening</a:t>
                </a: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GB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GB" sz="2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z="2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ħ</m:t>
                          </m:r>
                        </m:num>
                        <m:den>
                          <m:r>
                            <a:rPr lang="en-GB" sz="2200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  <a:p>
                <a:pPr lvl="1" eaLnBrk="1" hangingPunct="1"/>
                <a:r>
                  <a:rPr lang="en-GB" sz="2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Doppler broadening</a:t>
                </a:r>
              </a:p>
              <a:p>
                <a:pPr lvl="2" eaLnBrk="1" hangingPunct="1"/>
                <a:r>
                  <a:rPr lang="en-GB" sz="2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particle motion</a:t>
                </a:r>
              </a:p>
              <a:p>
                <a:pPr lvl="1" eaLnBrk="1" hangingPunct="1"/>
                <a:endParaRPr lang="en-GB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  <a:p>
                <a:pPr lvl="1" eaLnBrk="1" hangingPunct="1"/>
                <a:endParaRPr lang="en-GB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  <a:p>
                <a:pPr lvl="1" eaLnBrk="1" hangingPunct="1"/>
                <a:r>
                  <a:rPr lang="en-GB" sz="2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Pressure broadening</a:t>
                </a:r>
              </a:p>
              <a:p>
                <a:pPr lvl="2" eaLnBrk="1" hangingPunct="1"/>
                <a:r>
                  <a:rPr lang="en-GB" sz="2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particle collisions</a:t>
                </a:r>
              </a:p>
              <a:p>
                <a:pPr lvl="1" eaLnBrk="1" hangingPunct="1"/>
                <a:endParaRPr lang="en-GB" sz="22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  <a:p>
                <a:pPr lvl="1" eaLnBrk="1" hangingPunct="1"/>
                <a:r>
                  <a:rPr lang="en-GB" sz="2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Others, e.g. Stark broadening, instrumental broadening</a:t>
                </a:r>
              </a:p>
            </p:txBody>
          </p:sp>
        </mc:Choice>
        <mc:Fallback xmlns="">
          <p:sp>
            <p:nvSpPr>
              <p:cNvPr id="2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08520" y="1124552"/>
                <a:ext cx="5058137" cy="4660250"/>
              </a:xfrm>
              <a:prstGeom prst="rect">
                <a:avLst/>
              </a:prstGeom>
              <a:blipFill>
                <a:blip r:embed="rId3"/>
                <a:stretch>
                  <a:fillRect t="-784" b="-16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1" y="3031448"/>
            <a:ext cx="2232248" cy="61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9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780928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4000" dirty="0">
                <a:effectLst/>
                <a:latin typeface="Calibri" panose="020F0502020204030204" pitchFamily="34" charset="0"/>
              </a:rPr>
              <a:t>Principles of Absorption Spectroscopy</a:t>
            </a:r>
          </a:p>
        </p:txBody>
      </p:sp>
    </p:spTree>
    <p:extLst>
      <p:ext uri="{BB962C8B-B14F-4D97-AF65-F5344CB8AC3E}">
        <p14:creationId xmlns:p14="http://schemas.microsoft.com/office/powerpoint/2010/main" val="245679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 bwMode="auto">
          <a:xfrm>
            <a:off x="979984" y="1844824"/>
            <a:ext cx="1863824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979984" y="2132856"/>
            <a:ext cx="1863824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979984" y="2420888"/>
            <a:ext cx="1863824" cy="1676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979984" y="2708920"/>
            <a:ext cx="1863824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979984" y="2996952"/>
            <a:ext cx="1863824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: Rounded Corners 13"/>
          <p:cNvSpPr/>
          <p:nvPr/>
        </p:nvSpPr>
        <p:spPr bwMode="auto">
          <a:xfrm>
            <a:off x="3347864" y="1556792"/>
            <a:ext cx="2304256" cy="1656184"/>
          </a:xfrm>
          <a:prstGeom prst="roundRect">
            <a:avLst/>
          </a:prstGeom>
          <a:gradFill flip="none" rotWithShape="1">
            <a:gsLst>
              <a:gs pos="66000">
                <a:srgbClr val="FA7AC3"/>
              </a:gs>
              <a:gs pos="0">
                <a:srgbClr val="F74F8F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charset="0"/>
              <a:ea typeface="ＭＳ Ｐゴシック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5940152" y="1825250"/>
            <a:ext cx="1863824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940152" y="2113282"/>
            <a:ext cx="1863824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5940152" y="2401314"/>
            <a:ext cx="1863824" cy="1676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940152" y="2689346"/>
            <a:ext cx="1863824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940152" y="2977378"/>
            <a:ext cx="1863824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30571" y="3356992"/>
            <a:ext cx="8429861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 light for excitation!</a:t>
            </a:r>
          </a:p>
          <a:p>
            <a:pPr lvl="1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Therefore, AS is</a:t>
            </a:r>
          </a:p>
          <a:p>
            <a:pPr lvl="2" eaLnBrk="1" hangingPunct="1">
              <a:buClr>
                <a:srgbClr val="92D050"/>
              </a:buClr>
              <a:buFont typeface="Calibri" panose="020F0502020204030204" pitchFamily="34" charset="0"/>
              <a:buChar char="+"/>
            </a:pPr>
            <a:r>
              <a:rPr lang="en-GB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Direct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(no model needed, in contrast to emission based techniques)</a:t>
            </a:r>
          </a:p>
          <a:p>
            <a:pPr lvl="2" eaLnBrk="1" hangingPunct="1">
              <a:buClr>
                <a:srgbClr val="92D050"/>
              </a:buClr>
              <a:buFont typeface="Calibri" panose="020F0502020204030204" pitchFamily="34" charset="0"/>
              <a:buChar char="+"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Relatively </a:t>
            </a:r>
            <a:r>
              <a:rPr lang="en-GB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easy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implement</a:t>
            </a:r>
          </a:p>
          <a:p>
            <a:pPr lvl="2" eaLnBrk="1" hangingPunct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Invasive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(but not too much)</a:t>
            </a:r>
          </a:p>
          <a:p>
            <a:pPr lvl="2" eaLnBrk="1" hangingPunct="1">
              <a:buClr>
                <a:srgbClr val="FF0000"/>
              </a:buClr>
              <a:buSzPct val="80000"/>
              <a:buFont typeface="Calibri" panose="020F0502020204030204" pitchFamily="34" charset="0"/>
              <a:buChar char="-"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 </a:t>
            </a:r>
            <a:r>
              <a:rPr lang="en-GB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spatial resolution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39552" y="1556792"/>
            <a:ext cx="440432" cy="165618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Arial" charset="0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-250807" y="1125325"/>
            <a:ext cx="22305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Light source</a:t>
            </a: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6927342" y="1089322"/>
            <a:ext cx="22305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Detector</a:t>
            </a: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3563888" y="1124744"/>
            <a:ext cx="22305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Plasma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7803976" y="1556792"/>
            <a:ext cx="440432" cy="17719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Arial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555776" y="44624"/>
            <a:ext cx="6588224" cy="73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30000"/>
              </a:lnSpc>
              <a:buNone/>
            </a:pPr>
            <a:r>
              <a:rPr lang="en-US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Principles of AS</a:t>
            </a:r>
            <a:endParaRPr lang="de-DE" sz="3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0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 bwMode="auto">
          <a:xfrm>
            <a:off x="142094" y="1469964"/>
            <a:ext cx="829506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42094" y="1623157"/>
            <a:ext cx="829506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42094" y="1762109"/>
            <a:ext cx="829506" cy="15242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42094" y="1929545"/>
            <a:ext cx="829506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42094" y="2082739"/>
            <a:ext cx="829506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: Rounded Corners 25"/>
          <p:cNvSpPr/>
          <p:nvPr/>
        </p:nvSpPr>
        <p:spPr bwMode="auto">
          <a:xfrm>
            <a:off x="1040771" y="1097028"/>
            <a:ext cx="1918592" cy="1320284"/>
          </a:xfrm>
          <a:prstGeom prst="roundRect">
            <a:avLst/>
          </a:prstGeom>
          <a:gradFill flip="none" rotWithShape="1">
            <a:gsLst>
              <a:gs pos="66000">
                <a:srgbClr val="FA7AC3"/>
              </a:gs>
              <a:gs pos="0">
                <a:srgbClr val="F74F8F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charset="0"/>
              <a:ea typeface="ＭＳ Ｐゴシック" charset="-128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3059832" y="1459553"/>
            <a:ext cx="814950" cy="1041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59832" y="1612747"/>
            <a:ext cx="814950" cy="1041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3059832" y="1762109"/>
            <a:ext cx="814950" cy="1876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3059832" y="1919134"/>
            <a:ext cx="814950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3059832" y="2072328"/>
            <a:ext cx="814950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3927534" y="4480786"/>
            <a:ext cx="5022032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 + 2 signals</a:t>
            </a:r>
          </a:p>
          <a:p>
            <a:pPr lvl="2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GB" sz="2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Correction for plasma emission</a:t>
            </a:r>
          </a:p>
          <a:p>
            <a:pPr lvl="2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GB" sz="2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Background correction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947329" y="3125759"/>
            <a:ext cx="0" cy="219297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 flipH="1" flipV="1">
            <a:off x="947328" y="5308662"/>
            <a:ext cx="2212471" cy="10067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Arc 53"/>
          <p:cNvSpPr/>
          <p:nvPr/>
        </p:nvSpPr>
        <p:spPr bwMode="auto">
          <a:xfrm rot="10800000">
            <a:off x="947328" y="2328556"/>
            <a:ext cx="4452266" cy="2207597"/>
          </a:xfrm>
          <a:prstGeom prst="arc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Arial" charset="0"/>
            </a:endParaRPr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2403965" y="5230361"/>
            <a:ext cx="9640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107504" y="2824072"/>
            <a:ext cx="11404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I(x)</a:t>
            </a:r>
          </a:p>
        </p:txBody>
      </p:sp>
      <p:cxnSp>
        <p:nvCxnSpPr>
          <p:cNvPr id="61" name="Straight Connector 60"/>
          <p:cNvCxnSpPr/>
          <p:nvPr/>
        </p:nvCxnSpPr>
        <p:spPr bwMode="auto">
          <a:xfrm flipV="1">
            <a:off x="947329" y="3480685"/>
            <a:ext cx="2040495" cy="31874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618728" y="2990112"/>
            <a:ext cx="11404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GB" sz="2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</a:t>
            </a:r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3906351" y="2783038"/>
            <a:ext cx="5130145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 Signals…</a:t>
            </a:r>
          </a:p>
          <a:p>
            <a:pPr lvl="2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GB" sz="2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Intensity of light source</a:t>
            </a:r>
          </a:p>
          <a:p>
            <a:pPr lvl="2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GB" sz="2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P,L 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Intensity after light passed medium</a:t>
            </a:r>
          </a:p>
        </p:txBody>
      </p:sp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131980" y="972769"/>
            <a:ext cx="11404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GB" sz="2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</a:t>
            </a:r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3250145" y="1005752"/>
            <a:ext cx="11404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GB" sz="2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P,L</a:t>
            </a:r>
          </a:p>
        </p:txBody>
      </p:sp>
      <p:sp>
        <p:nvSpPr>
          <p:cNvPr id="73" name="Text Box 2"/>
          <p:cNvSpPr txBox="1">
            <a:spLocks noChangeArrowheads="1"/>
          </p:cNvSpPr>
          <p:nvPr/>
        </p:nvSpPr>
        <p:spPr bwMode="auto">
          <a:xfrm>
            <a:off x="974749" y="3748380"/>
            <a:ext cx="25891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Exponential decay!</a:t>
            </a:r>
          </a:p>
        </p:txBody>
      </p:sp>
      <p:sp>
        <p:nvSpPr>
          <p:cNvPr id="108" name="Text Box 2"/>
          <p:cNvSpPr txBox="1">
            <a:spLocks noChangeArrowheads="1"/>
          </p:cNvSpPr>
          <p:nvPr/>
        </p:nvSpPr>
        <p:spPr bwMode="auto">
          <a:xfrm>
            <a:off x="-396552" y="1988840"/>
            <a:ext cx="11404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l-GR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λ</a:t>
            </a:r>
            <a:endParaRPr lang="en-GB" sz="2200" baseline="-250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2555776" y="44624"/>
            <a:ext cx="6588224" cy="73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30000"/>
              </a:lnSpc>
              <a:buNone/>
            </a:pPr>
            <a:r>
              <a:rPr lang="en-US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Beer-Lambert-Law</a:t>
            </a:r>
            <a:endParaRPr lang="de-DE" sz="3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3919003" y="1056007"/>
            <a:ext cx="432540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Define transmission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73144" y="1782182"/>
                <a:ext cx="3539302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>
                          <a:effectLst/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effectLst/>
                              <a:latin typeface="Cambria Math"/>
                            </a:rPr>
                            <m:t>=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dirty="0">
                  <a:effectLst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144" y="1782182"/>
                <a:ext cx="3539302" cy="6408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7083330" y="2246977"/>
            <a:ext cx="24837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absorbance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2987824" y="1056007"/>
            <a:ext cx="576065" cy="284761"/>
          </a:xfrm>
          <a:prstGeom prst="straightConnector1">
            <a:avLst/>
          </a:prstGeom>
          <a:noFill/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2938804" y="2328557"/>
            <a:ext cx="121028" cy="596387"/>
          </a:xfrm>
          <a:prstGeom prst="straightConnector1">
            <a:avLst/>
          </a:prstGeom>
          <a:noFill/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2970068" y="2030362"/>
            <a:ext cx="497239" cy="298193"/>
          </a:xfrm>
          <a:prstGeom prst="straightConnector1">
            <a:avLst/>
          </a:prstGeom>
          <a:noFill/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976030" y="1486894"/>
            <a:ext cx="497239" cy="298193"/>
          </a:xfrm>
          <a:prstGeom prst="straightConnector1">
            <a:avLst/>
          </a:prstGeom>
          <a:noFill/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2959363" y="1459553"/>
            <a:ext cx="1036573" cy="325534"/>
          </a:xfrm>
          <a:prstGeom prst="straightConnector1">
            <a:avLst/>
          </a:prstGeom>
          <a:noFill/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2555776" y="837873"/>
            <a:ext cx="11404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FF00FF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GB" sz="2200" baseline="-25000" dirty="0">
                <a:solidFill>
                  <a:srgbClr val="FF00FF"/>
                </a:solidFill>
                <a:effectLst/>
                <a:latin typeface="Calibri" panose="020F0502020204030204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95895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3798440" y="2711124"/>
            <a:ext cx="5022032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 species density (lower energy level)</a:t>
            </a:r>
          </a:p>
          <a:p>
            <a:pPr lvl="1" eaLnBrk="1" hangingPunct="1"/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 absorption length</a:t>
            </a:r>
          </a:p>
          <a:p>
            <a:pPr lvl="1" eaLnBrk="1" hangingPunct="1"/>
            <a:r>
              <a:rPr lang="el-GR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σ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l-GR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λ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absorption cross section</a:t>
            </a:r>
          </a:p>
          <a:p>
            <a:pPr lvl="1" eaLnBrk="1" hangingPunct="1"/>
            <a:r>
              <a:rPr lang="el-GR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α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absorption coefficient</a:t>
            </a:r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3859572" y="1089145"/>
            <a:ext cx="513014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How to get densities? Let’s have a look at the absorbance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36990" y="1089145"/>
                <a:ext cx="3539302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>
                          <a:effectLst/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effectLst/>
                              <a:latin typeface="Cambria Math"/>
                            </a:rPr>
                            <m:t>=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dirty="0">
                  <a:effectLst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90" y="1089145"/>
                <a:ext cx="3539302" cy="6408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507694" y="2061900"/>
                <a:ext cx="29572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effectLst/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GB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effectLst/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effectLst/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b="0" i="1" baseline="-25000" smtClean="0">
                        <a:effectLst/>
                        <a:latin typeface="Cambria Math"/>
                      </a:rPr>
                      <m:t>𝑘𝑖</m:t>
                    </m:r>
                    <m:d>
                      <m:dPr>
                        <m:ctrlPr>
                          <a:rPr lang="en-GB" b="0" i="1" baseline="-2500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effectLst/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GB" b="0" i="1" smtClean="0">
                        <a:effectLst/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effectLst/>
                        <a:latin typeface="Cambria Math"/>
                      </a:rPr>
                      <m:t>α</m:t>
                    </m:r>
                    <m:d>
                      <m:dPr>
                        <m:ctrlPr>
                          <a:rPr lang="en-GB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effectLst/>
                            <a:latin typeface="Cambria Math"/>
                          </a:rPr>
                          <m:t>λ</m:t>
                        </m:r>
                      </m:e>
                    </m:d>
                    <m:r>
                      <a:rPr lang="en-GB" b="0" i="1" smtClean="0">
                        <a:effectLst/>
                        <a:latin typeface="Cambria Math"/>
                      </a:rPr>
                      <m:t>𝑙</m:t>
                    </m:r>
                  </m:oMath>
                </a14:m>
                <a:r>
                  <a:rPr lang="en-GB" dirty="0">
                    <a:effectLst/>
                  </a:rPr>
                  <a:t> 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94" y="2061900"/>
                <a:ext cx="2957220" cy="307777"/>
              </a:xfrm>
              <a:prstGeom prst="rect">
                <a:avLst/>
              </a:prstGeom>
              <a:blipFill>
                <a:blip r:embed="rId3"/>
                <a:stretch>
                  <a:fillRect l="-2881" b="-27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3608499" y="5035823"/>
            <a:ext cx="513014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l-GR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σ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is a measure for the probability of the transition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555776" y="44624"/>
            <a:ext cx="6588224" cy="73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30000"/>
              </a:lnSpc>
              <a:buNone/>
            </a:pPr>
            <a:r>
              <a:rPr lang="en-US" sz="3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Beer-Lambert-Law</a:t>
            </a:r>
            <a:endParaRPr lang="de-DE" sz="3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496749" y="4461771"/>
            <a:ext cx="92772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1496749" y="3087757"/>
            <a:ext cx="92772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1920413" y="3087757"/>
            <a:ext cx="0" cy="1374014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808482" y="4255064"/>
            <a:ext cx="11521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808481" y="2918480"/>
            <a:ext cx="11521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lvl="1" indent="0" eaLnBrk="1" hangingPunct="1">
              <a:buNone/>
            </a:pPr>
            <a:r>
              <a:rPr lang="en-GB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endParaRPr lang="en-GB" sz="16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69" y="3689039"/>
            <a:ext cx="4572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283957"/>
      </p:ext>
    </p:extLst>
  </p:cSld>
  <p:clrMapOvr>
    <a:masterClrMapping/>
  </p:clrMapOvr>
</p:sld>
</file>

<file path=ppt/theme/theme1.xml><?xml version="1.0" encoding="utf-8"?>
<a:theme xmlns:a="http://schemas.openxmlformats.org/drawingml/2006/main" name="UofYpowerpointblue">
  <a:themeElements>
    <a:clrScheme name="UofY_new_powerpoint_template-fancy_v3 7">
      <a:dk1>
        <a:srgbClr val="B4AF80"/>
      </a:dk1>
      <a:lt1>
        <a:srgbClr val="FFFFFF"/>
      </a:lt1>
      <a:dk2>
        <a:srgbClr val="C8C6A2"/>
      </a:dk2>
      <a:lt2>
        <a:srgbClr val="827F4C"/>
      </a:lt2>
      <a:accent1>
        <a:srgbClr val="7C784E"/>
      </a:accent1>
      <a:accent2>
        <a:srgbClr val="A2A4AC"/>
      </a:accent2>
      <a:accent3>
        <a:srgbClr val="E0DFCE"/>
      </a:accent3>
      <a:accent4>
        <a:srgbClr val="DADADA"/>
      </a:accent4>
      <a:accent5>
        <a:srgbClr val="BFBEB2"/>
      </a:accent5>
      <a:accent6>
        <a:srgbClr val="92949B"/>
      </a:accent6>
      <a:hlink>
        <a:srgbClr val="33CCCC"/>
      </a:hlink>
      <a:folHlink>
        <a:srgbClr val="009999"/>
      </a:folHlink>
    </a:clrScheme>
    <a:fontScheme name="UofY_new_powerpoint_template-fancy_v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0574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itchFamily="2" charset="2"/>
          <a:buChar char="n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0574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itchFamily="2" charset="2"/>
          <a:buChar char="n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UofY_new_powerpoint_template-fancy_v3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Y_new_powerpoint_template-fancy_v3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UofYpowerpointblue</Template>
  <TotalTime>23687</TotalTime>
  <Words>886</Words>
  <Application>Microsoft Office PowerPoint</Application>
  <PresentationFormat>On-screen Show (4:3)</PresentationFormat>
  <Paragraphs>190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ＭＳ Ｐゴシック</vt:lpstr>
      <vt:lpstr>Arial</vt:lpstr>
      <vt:lpstr>Calibri</vt:lpstr>
      <vt:lpstr>Cambria Math</vt:lpstr>
      <vt:lpstr>Comic Sans MS</vt:lpstr>
      <vt:lpstr>Myriad pro</vt:lpstr>
      <vt:lpstr>Myriad pro</vt:lpstr>
      <vt:lpstr>Symbol</vt:lpstr>
      <vt:lpstr>Tahoma</vt:lpstr>
      <vt:lpstr>Times New Roman</vt:lpstr>
      <vt:lpstr>Wingdings</vt:lpstr>
      <vt:lpstr>UofYpowerpointblue</vt:lpstr>
      <vt:lpstr>Equation</vt:lpstr>
      <vt:lpstr>Plasma Diagnostic Techniques Lecture 17: Absorption spectroscopy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Experimental Setup</vt:lpstr>
      <vt:lpstr>Experimental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kl603</dc:creator>
  <cp:lastModifiedBy>Sandra Schröter</cp:lastModifiedBy>
  <cp:revision>557</cp:revision>
  <cp:lastPrinted>2014-11-17T08:16:09Z</cp:lastPrinted>
  <dcterms:created xsi:type="dcterms:W3CDTF">2012-02-27T16:38:33Z</dcterms:created>
  <dcterms:modified xsi:type="dcterms:W3CDTF">2017-11-28T10:32:48Z</dcterms:modified>
</cp:coreProperties>
</file>