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3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9"/>
    <a:srgbClr val="AAFFFC"/>
    <a:srgbClr val="CCEDFF"/>
    <a:srgbClr val="FFFFFF"/>
    <a:srgbClr val="002569"/>
    <a:srgbClr val="006633"/>
    <a:srgbClr val="1845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26" autoAdjust="0"/>
    <p:restoredTop sz="95561" autoAdjust="0"/>
  </p:normalViewPr>
  <p:slideViewPr>
    <p:cSldViewPr snapToObjects="1">
      <p:cViewPr varScale="1">
        <p:scale>
          <a:sx n="157" d="100"/>
          <a:sy n="157" d="100"/>
        </p:scale>
        <p:origin x="1080" y="176"/>
      </p:cViewPr>
      <p:guideLst>
        <p:guide orient="horz" pos="1343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2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144000" cy="1152525"/>
          </a:xfrm>
        </p:spPr>
        <p:txBody>
          <a:bodyPr/>
          <a:lstStyle/>
          <a:p>
            <a:r>
              <a:rPr lang="en-US" sz="3200" dirty="0" smtClean="0">
                <a:latin typeface="Myriad pro"/>
                <a:cs typeface="Myriad pro"/>
              </a:rPr>
              <a:t>Plasma </a:t>
            </a:r>
            <a:r>
              <a:rPr lang="en-US" sz="3200" dirty="0">
                <a:latin typeface="Myriad pro"/>
                <a:cs typeface="Myriad pro"/>
              </a:rPr>
              <a:t>D</a:t>
            </a:r>
            <a:r>
              <a:rPr lang="en-US" sz="3200" dirty="0" smtClean="0">
                <a:latin typeface="Myriad pro"/>
                <a:cs typeface="Myriad pro"/>
              </a:rPr>
              <a:t>iagnostic Techniques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Lecture 2:</a:t>
            </a:r>
            <a:r>
              <a:rPr lang="en-US" sz="3200" dirty="0">
                <a:latin typeface="Myriad pro"/>
                <a:cs typeface="Myriad pro"/>
              </a:rPr>
              <a:t> </a:t>
            </a:r>
            <a:r>
              <a:rPr lang="en-US" sz="3200" dirty="0" smtClean="0">
                <a:latin typeface="Myriad pro"/>
                <a:cs typeface="Myriad pro"/>
              </a:rPr>
              <a:t>Optical Emission Spectroscopy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48359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/>
            </a:r>
            <a:b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</a:br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57188" y="1052736"/>
            <a:ext cx="465296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200" b="1" dirty="0" err="1">
                <a:solidFill>
                  <a:srgbClr val="000000"/>
                </a:solidFill>
                <a:effectLst/>
              </a:rPr>
              <a:t>Mass</a:t>
            </a:r>
            <a:r>
              <a:rPr lang="de-DE" sz="2200" b="1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b="1" dirty="0" err="1">
                <a:solidFill>
                  <a:srgbClr val="000000"/>
                </a:solidFill>
                <a:effectLst/>
              </a:rPr>
              <a:t>spectrometry</a:t>
            </a:r>
            <a:endParaRPr lang="de-DE" sz="2200" b="1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de-DE" sz="2200" dirty="0">
                <a:solidFill>
                  <a:srgbClr val="000000"/>
                </a:solidFill>
                <a:effectLst/>
              </a:rPr>
              <a:t>neutral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particles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ions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energy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functions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2" eaLnBrk="1" hangingPunct="1">
              <a:spcBef>
                <a:spcPct val="50000"/>
              </a:spcBef>
              <a:buFont typeface="Arial" charset="0"/>
              <a:buChar char="+"/>
            </a:pPr>
            <a:r>
              <a:rPr lang="de-DE" sz="2000" dirty="0">
                <a:solidFill>
                  <a:srgbClr val="FF0000"/>
                </a:solidFill>
                <a:effectLst/>
              </a:rPr>
              <a:t>non-intrusive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+"/>
            </a:pPr>
            <a:r>
              <a:rPr lang="de-DE" sz="2000" dirty="0" err="1">
                <a:solidFill>
                  <a:srgbClr val="FF0000"/>
                </a:solidFill>
                <a:effectLst/>
              </a:rPr>
              <a:t>direct</a:t>
            </a:r>
            <a:endParaRPr lang="de-DE" sz="2000" dirty="0">
              <a:solidFill>
                <a:srgbClr val="010000"/>
              </a:solidFill>
              <a:effectLst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439912" y="44624"/>
            <a:ext cx="7704088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 smtClean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Mass spectrometry</a:t>
            </a:r>
            <a:endParaRPr lang="de-DE" sz="34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>
            <p:extLst/>
          </p:nvPr>
        </p:nvGraphicFramePr>
        <p:xfrm>
          <a:off x="1929954" y="3645024"/>
          <a:ext cx="5018310" cy="245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CorelPhotoPaint.Image.11" r:id="rId3" imgW="6667852" imgH="3264207" progId="CorelPhotoPaint.Image.11">
                  <p:embed/>
                </p:oleObj>
              </mc:Choice>
              <mc:Fallback>
                <p:oleObj name="CorelPhotoPaint.Image.11" r:id="rId3" imgW="6667852" imgH="3264207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954" y="3645024"/>
                        <a:ext cx="5018310" cy="2456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4562475" y="2076698"/>
            <a:ext cx="46529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de-DE" sz="2000" dirty="0" err="1">
                <a:solidFill>
                  <a:srgbClr val="010000"/>
                </a:solidFill>
                <a:effectLst/>
              </a:rPr>
              <a:t>complicated</a:t>
            </a:r>
            <a:r>
              <a:rPr lang="de-DE" sz="2000" dirty="0">
                <a:solidFill>
                  <a:srgbClr val="010000"/>
                </a:solidFill>
                <a:effectLst/>
              </a:rPr>
              <a:t> in </a:t>
            </a:r>
            <a:r>
              <a:rPr lang="de-DE" sz="2000" dirty="0" err="1">
                <a:solidFill>
                  <a:srgbClr val="010000"/>
                </a:solidFill>
                <a:effectLst/>
              </a:rPr>
              <a:t>detail</a:t>
            </a:r>
            <a:endParaRPr lang="de-DE" sz="2000" dirty="0">
              <a:solidFill>
                <a:srgbClr val="010000"/>
              </a:solidFill>
              <a:effectLst/>
            </a:endParaRP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de-DE" sz="2000" dirty="0" err="1">
                <a:solidFill>
                  <a:srgbClr val="010000"/>
                </a:solidFill>
                <a:effectLst/>
              </a:rPr>
              <a:t>external</a:t>
            </a:r>
            <a:r>
              <a:rPr lang="de-DE" sz="2000" dirty="0">
                <a:solidFill>
                  <a:srgbClr val="01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10000"/>
                </a:solidFill>
                <a:effectLst/>
              </a:rPr>
              <a:t>measurement</a:t>
            </a:r>
            <a:endParaRPr lang="de-DE" sz="2000" dirty="0">
              <a:solidFill>
                <a:srgbClr val="010000"/>
              </a:solidFill>
              <a:effectLst/>
            </a:endParaRP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de-DE" sz="2000" dirty="0" err="1">
                <a:solidFill>
                  <a:srgbClr val="010000"/>
                </a:solidFill>
                <a:effectLst/>
              </a:rPr>
              <a:t>reactive</a:t>
            </a:r>
            <a:r>
              <a:rPr lang="de-DE" sz="2000" dirty="0">
                <a:solidFill>
                  <a:srgbClr val="01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10000"/>
                </a:solidFill>
                <a:effectLst/>
              </a:rPr>
              <a:t>gases</a:t>
            </a:r>
            <a:endParaRPr lang="de-DE" sz="2000" dirty="0">
              <a:solidFill>
                <a:srgbClr val="010000"/>
              </a:solidFill>
              <a:effectLst/>
            </a:endParaRPr>
          </a:p>
          <a:p>
            <a:pPr lvl="2" eaLnBrk="1" hangingPunct="1">
              <a:spcBef>
                <a:spcPct val="50000"/>
              </a:spcBef>
              <a:buFont typeface="Arial" charset="0"/>
              <a:buChar char="—"/>
            </a:pPr>
            <a:endParaRPr lang="de-DE" sz="2000" dirty="0">
              <a:solidFill>
                <a:srgbClr val="01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8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2085543"/>
          <a:ext cx="4478338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Graph" r:id="rId3" imgW="4242816" imgH="3115056" progId="Origin50.Graph">
                  <p:embed/>
                </p:oleObj>
              </mc:Choice>
              <mc:Fallback>
                <p:oleObj name="Graph" r:id="rId3" imgW="4242816" imgH="3115056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85543"/>
                        <a:ext cx="4478338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4426737" y="2257005"/>
          <a:ext cx="4232076" cy="35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Graph" r:id="rId5" imgW="4301338" imgH="3579571" progId="Origin50.Graph">
                  <p:embed/>
                </p:oleObj>
              </mc:Choice>
              <mc:Fallback>
                <p:oleObj name="Graph" r:id="rId5" imgW="4301338" imgH="3579571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737" y="2257005"/>
                        <a:ext cx="4232076" cy="35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39912" y="44624"/>
            <a:ext cx="7704088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 smtClean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Mass spectrometry</a:t>
            </a:r>
            <a:endParaRPr lang="de-DE" sz="34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63" y="1098040"/>
            <a:ext cx="7416824" cy="40011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contourW="12700" prstMaterial="matte"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  <a:latin typeface="Calibri" charset="0"/>
                <a:ea typeface="Calibri" charset="0"/>
                <a:cs typeface="Calibri" charset="0"/>
              </a:rPr>
              <a:t>Example: </a:t>
            </a:r>
            <a:r>
              <a:rPr lang="en-US" dirty="0" err="1" smtClean="0">
                <a:effectLst/>
                <a:latin typeface="Calibri" charset="0"/>
                <a:ea typeface="Calibri" charset="0"/>
                <a:cs typeface="Calibri" charset="0"/>
              </a:rPr>
              <a:t>Capacitively</a:t>
            </a:r>
            <a:r>
              <a:rPr lang="en-US" dirty="0" smtClean="0">
                <a:effectLst/>
                <a:latin typeface="Calibri" charset="0"/>
                <a:ea typeface="Calibri" charset="0"/>
                <a:cs typeface="Calibri" charset="0"/>
              </a:rPr>
              <a:t> coupled plasma - dual frequency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903062"/>
            <a:ext cx="4608512" cy="707886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contourW="12700" prstMaterial="matte"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effectLst/>
                <a:latin typeface="Calibri" charset="0"/>
                <a:ea typeface="Calibri" charset="0"/>
                <a:cs typeface="Calibri" charset="0"/>
              </a:rPr>
              <a:t>Mass resolved ion </a:t>
            </a:r>
            <a:r>
              <a:rPr lang="en-US" dirty="0" smtClean="0">
                <a:effectLst/>
                <a:latin typeface="Calibri" charset="0"/>
                <a:ea typeface="Calibri" charset="0"/>
                <a:cs typeface="Calibri" charset="0"/>
              </a:rPr>
              <a:t>energy distribution functions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642938" y="1141413"/>
            <a:ext cx="8153400" cy="471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200" b="1" dirty="0">
                <a:solidFill>
                  <a:srgbClr val="000000"/>
                </a:solidFill>
                <a:effectLst/>
              </a:rPr>
              <a:t>Optical </a:t>
            </a:r>
            <a:r>
              <a:rPr lang="de-DE" sz="2200" b="1" dirty="0" err="1">
                <a:solidFill>
                  <a:srgbClr val="000000"/>
                </a:solidFill>
                <a:effectLst/>
              </a:rPr>
              <a:t>diagnostics</a:t>
            </a:r>
            <a:endParaRPr lang="de-DE" sz="2200" b="1" dirty="0">
              <a:solidFill>
                <a:srgbClr val="000000"/>
              </a:solidFill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2" eaLnBrk="1" hangingPunct="1">
              <a:buFont typeface="Wingdings" charset="0"/>
              <a:buNone/>
            </a:pPr>
            <a:endParaRPr lang="de-DE" sz="2000" dirty="0">
              <a:effectLst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Char char="Ø"/>
            </a:pPr>
            <a:r>
              <a:rPr lang="de-DE" sz="2200" dirty="0">
                <a:solidFill>
                  <a:srgbClr val="19168A"/>
                </a:solidFill>
                <a:effectLst/>
              </a:rPr>
              <a:t>in </a:t>
            </a:r>
            <a:r>
              <a:rPr lang="de-DE" sz="2200" dirty="0" err="1">
                <a:solidFill>
                  <a:srgbClr val="19168A"/>
                </a:solidFill>
                <a:effectLst/>
              </a:rPr>
              <a:t>principle</a:t>
            </a:r>
            <a:r>
              <a:rPr lang="de-DE" sz="2200" dirty="0">
                <a:solidFill>
                  <a:srgbClr val="19168A"/>
                </a:solidFill>
                <a:effectLst/>
              </a:rPr>
              <a:t> all </a:t>
            </a:r>
            <a:r>
              <a:rPr lang="de-DE" sz="2200" dirty="0" err="1">
                <a:solidFill>
                  <a:srgbClr val="19168A"/>
                </a:solidFill>
                <a:effectLst/>
              </a:rPr>
              <a:t>plasma</a:t>
            </a:r>
            <a:r>
              <a:rPr lang="de-DE" sz="2200" dirty="0">
                <a:solidFill>
                  <a:srgbClr val="19168A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19168A"/>
                </a:solidFill>
                <a:effectLst/>
              </a:rPr>
              <a:t>parameters</a:t>
            </a:r>
            <a:endParaRPr lang="de-DE" sz="2000" dirty="0">
              <a:solidFill>
                <a:srgbClr val="19168A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Arial" charset="0"/>
              <a:buChar char="+"/>
            </a:pPr>
            <a:r>
              <a:rPr lang="de-DE" sz="2000" dirty="0">
                <a:solidFill>
                  <a:srgbClr val="FF0000"/>
                </a:solidFill>
                <a:effectLst/>
              </a:rPr>
              <a:t>non-intrusive</a:t>
            </a:r>
          </a:p>
          <a:p>
            <a:pPr lvl="2" eaLnBrk="1" hangingPunct="1">
              <a:lnSpc>
                <a:spcPct val="120000"/>
              </a:lnSpc>
              <a:buFont typeface="Arial" charset="0"/>
              <a:buChar char="+"/>
            </a:pPr>
            <a:r>
              <a:rPr lang="de-DE" sz="2000" dirty="0">
                <a:solidFill>
                  <a:srgbClr val="FF0000"/>
                </a:solidFill>
                <a:effectLst/>
              </a:rPr>
              <a:t>high temporal </a:t>
            </a:r>
            <a:r>
              <a:rPr lang="de-DE" sz="2000" dirty="0" err="1">
                <a:solidFill>
                  <a:srgbClr val="FF0000"/>
                </a:solidFill>
                <a:effectLst/>
              </a:rPr>
              <a:t>and</a:t>
            </a:r>
            <a:r>
              <a:rPr lang="de-DE" sz="2000" dirty="0">
                <a:solidFill>
                  <a:srgbClr val="FF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FF0000"/>
                </a:solidFill>
                <a:effectLst/>
              </a:rPr>
              <a:t>spatial</a:t>
            </a:r>
            <a:r>
              <a:rPr lang="de-DE" sz="2000" dirty="0">
                <a:solidFill>
                  <a:srgbClr val="FF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FF0000"/>
                </a:solidFill>
                <a:effectLst/>
              </a:rPr>
              <a:t>resolution</a:t>
            </a:r>
            <a:endParaRPr lang="de-DE" sz="200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30723" name="Group 10"/>
          <p:cNvGrpSpPr>
            <a:grpSpLocks/>
          </p:cNvGrpSpPr>
          <p:nvPr/>
        </p:nvGrpSpPr>
        <p:grpSpPr bwMode="auto">
          <a:xfrm>
            <a:off x="2122488" y="2052638"/>
            <a:ext cx="4387850" cy="2060575"/>
            <a:chOff x="2067" y="1413"/>
            <a:chExt cx="6910" cy="3244"/>
          </a:xfrm>
        </p:grpSpPr>
        <p:sp>
          <p:nvSpPr>
            <p:cNvPr id="30725" name="Oval 11"/>
            <p:cNvSpPr>
              <a:spLocks noChangeArrowheads="1"/>
            </p:cNvSpPr>
            <p:nvPr/>
          </p:nvSpPr>
          <p:spPr bwMode="auto">
            <a:xfrm rot="741511">
              <a:off x="2067" y="1413"/>
              <a:ext cx="6840" cy="198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0726" name="Oval 12"/>
            <p:cNvSpPr>
              <a:spLocks noChangeArrowheads="1"/>
            </p:cNvSpPr>
            <p:nvPr/>
          </p:nvSpPr>
          <p:spPr bwMode="auto">
            <a:xfrm rot="10080000">
              <a:off x="2117" y="2839"/>
              <a:ext cx="6808" cy="1818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0727" name="Text Box 13"/>
            <p:cNvSpPr txBox="1">
              <a:spLocks noChangeArrowheads="1"/>
            </p:cNvSpPr>
            <p:nvPr/>
          </p:nvSpPr>
          <p:spPr bwMode="auto">
            <a:xfrm>
              <a:off x="3037" y="1597"/>
              <a:ext cx="36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None/>
              </a:pPr>
              <a:r>
                <a:rPr lang="en-US" sz="1600" b="1" dirty="0">
                  <a:solidFill>
                    <a:srgbClr val="000000"/>
                  </a:solidFill>
                  <a:effectLst/>
                </a:rPr>
                <a:t>Plasma physics</a:t>
              </a:r>
            </a:p>
          </p:txBody>
        </p:sp>
        <p:sp>
          <p:nvSpPr>
            <p:cNvPr id="30728" name="Text Box 14"/>
            <p:cNvSpPr txBox="1">
              <a:spLocks noChangeArrowheads="1"/>
            </p:cNvSpPr>
            <p:nvPr/>
          </p:nvSpPr>
          <p:spPr bwMode="auto">
            <a:xfrm>
              <a:off x="2677" y="3757"/>
              <a:ext cx="4863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None/>
              </a:pPr>
              <a:r>
                <a:rPr lang="en-US" sz="1600" b="1">
                  <a:solidFill>
                    <a:srgbClr val="000000"/>
                  </a:solidFill>
                  <a:effectLst/>
                </a:rPr>
                <a:t>Atomic &amp; molecular physics</a:t>
              </a:r>
            </a:p>
          </p:txBody>
        </p:sp>
        <p:sp>
          <p:nvSpPr>
            <p:cNvPr id="30729" name="Text Box 15"/>
            <p:cNvSpPr txBox="1">
              <a:spLocks noChangeArrowheads="1"/>
            </p:cNvSpPr>
            <p:nvPr/>
          </p:nvSpPr>
          <p:spPr bwMode="auto">
            <a:xfrm>
              <a:off x="5557" y="2857"/>
              <a:ext cx="342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None/>
              </a:pPr>
              <a:r>
                <a:rPr lang="en-US" sz="1600" b="1">
                  <a:solidFill>
                    <a:srgbClr val="000000"/>
                  </a:solidFill>
                  <a:effectLst/>
                </a:rPr>
                <a:t>Optical diagnostics</a:t>
              </a:r>
            </a:p>
          </p:txBody>
        </p:sp>
      </p:grp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9589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How do we measure plasma quantities?</a:t>
            </a:r>
            <a:endParaRPr lang="de-DE" sz="34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57250" y="1074738"/>
            <a:ext cx="6591300" cy="527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Ø"/>
            </a:pPr>
            <a:r>
              <a:rPr lang="de-DE" sz="2000" dirty="0">
                <a:solidFill>
                  <a:srgbClr val="000000"/>
                </a:solidFill>
                <a:effectLst/>
              </a:rPr>
              <a:t>Emission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spectroscopy</a:t>
            </a:r>
            <a:endParaRPr lang="de-DE" sz="700" dirty="0">
              <a:effectLst/>
            </a:endParaRPr>
          </a:p>
          <a:p>
            <a:pPr lvl="2" eaLnBrk="1" hangingPunct="1">
              <a:buFont typeface="Arial" charset="0"/>
              <a:buChar char="+"/>
            </a:pPr>
            <a:r>
              <a:rPr lang="de-DE" sz="1800" dirty="0">
                <a:solidFill>
                  <a:srgbClr val="FF0000"/>
                </a:solidFill>
                <a:effectLst/>
              </a:rPr>
              <a:t>passive</a:t>
            </a:r>
          </a:p>
          <a:p>
            <a:pPr lvl="2" eaLnBrk="1" hangingPunct="1">
              <a:buFont typeface="Arial" charset="0"/>
              <a:buChar char="+"/>
            </a:pPr>
            <a:r>
              <a:rPr lang="de-DE" sz="1800" dirty="0">
                <a:solidFill>
                  <a:srgbClr val="FF0000"/>
                </a:solidFill>
                <a:effectLst/>
              </a:rPr>
              <a:t>simple</a:t>
            </a:r>
          </a:p>
          <a:p>
            <a:pPr lvl="2" eaLnBrk="1" hangingPunct="1">
              <a:buFont typeface="Arial" charset="0"/>
              <a:buChar char="+"/>
            </a:pPr>
            <a:r>
              <a:rPr lang="de-DE" sz="1800" dirty="0">
                <a:solidFill>
                  <a:srgbClr val="FF0000"/>
                </a:solidFill>
                <a:effectLst/>
              </a:rPr>
              <a:t>robust</a:t>
            </a:r>
          </a:p>
          <a:p>
            <a:pPr lvl="2" eaLnBrk="1" hangingPunct="1">
              <a:buFont typeface="Arial" charset="0"/>
              <a:buChar char="–"/>
            </a:pPr>
            <a:r>
              <a:rPr lang="de-DE" sz="1800" dirty="0" err="1">
                <a:solidFill>
                  <a:srgbClr val="010000"/>
                </a:solidFill>
                <a:effectLst/>
              </a:rPr>
              <a:t>indirect</a:t>
            </a:r>
            <a:endParaRPr lang="de-DE" sz="1800" dirty="0">
              <a:solidFill>
                <a:srgbClr val="010000"/>
              </a:solidFill>
              <a:effectLst/>
            </a:endParaRPr>
          </a:p>
          <a:p>
            <a:pPr lvl="2" eaLnBrk="1" hangingPunct="1">
              <a:buFont typeface="Arial" charset="0"/>
              <a:buChar char="–"/>
            </a:pPr>
            <a:r>
              <a:rPr lang="de-DE" sz="1800" dirty="0" err="1">
                <a:solidFill>
                  <a:srgbClr val="010000"/>
                </a:solidFill>
                <a:effectLst/>
              </a:rPr>
              <a:t>model</a:t>
            </a:r>
            <a:r>
              <a:rPr lang="de-DE" sz="1800" dirty="0">
                <a:solidFill>
                  <a:srgbClr val="01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10000"/>
                </a:solidFill>
                <a:effectLst/>
              </a:rPr>
              <a:t>based</a:t>
            </a:r>
            <a:endParaRPr lang="de-DE" sz="1800" dirty="0">
              <a:solidFill>
                <a:srgbClr val="010000"/>
              </a:solidFill>
              <a:effectLst/>
            </a:endParaRPr>
          </a:p>
          <a:p>
            <a:pPr lvl="2" eaLnBrk="1" hangingPunct="1">
              <a:buFont typeface="Arial" charset="0"/>
              <a:buChar char="–"/>
            </a:pPr>
            <a:r>
              <a:rPr lang="de-DE" sz="1800" dirty="0" err="1">
                <a:solidFill>
                  <a:srgbClr val="010000"/>
                </a:solidFill>
                <a:effectLst/>
              </a:rPr>
              <a:t>data</a:t>
            </a:r>
            <a:r>
              <a:rPr lang="de-DE" sz="1800" dirty="0">
                <a:solidFill>
                  <a:srgbClr val="01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10000"/>
                </a:solidFill>
                <a:effectLst/>
              </a:rPr>
              <a:t>needed</a:t>
            </a:r>
            <a:endParaRPr lang="de-DE" sz="1800" dirty="0">
              <a:solidFill>
                <a:srgbClr val="010000"/>
              </a:solidFill>
              <a:effectLst/>
            </a:endParaRPr>
          </a:p>
          <a:p>
            <a:pPr eaLnBrk="1" hangingPunct="1">
              <a:buFont typeface="Wingdings" charset="0"/>
              <a:buChar char="Ø"/>
            </a:pPr>
            <a:r>
              <a:rPr lang="de-DE" sz="2000" dirty="0">
                <a:solidFill>
                  <a:srgbClr val="000000"/>
                </a:solidFill>
                <a:effectLst/>
              </a:rPr>
              <a:t>Laser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spectroscopy</a:t>
            </a:r>
            <a:r>
              <a:rPr lang="de-DE" sz="2000" dirty="0">
                <a:effectLst/>
              </a:rPr>
              <a:t/>
            </a:r>
            <a:br>
              <a:rPr lang="de-DE" sz="2000" dirty="0">
                <a:effectLst/>
              </a:rPr>
            </a:br>
            <a:endParaRPr lang="de-DE" sz="700" dirty="0">
              <a:effectLst/>
            </a:endParaRPr>
          </a:p>
          <a:p>
            <a:pPr lvl="2" eaLnBrk="1" hangingPunct="1">
              <a:buFont typeface="Arial" charset="0"/>
              <a:buChar char="+"/>
            </a:pPr>
            <a:r>
              <a:rPr lang="de-DE" sz="1800" dirty="0" err="1">
                <a:solidFill>
                  <a:srgbClr val="FF0000"/>
                </a:solidFill>
                <a:effectLst/>
              </a:rPr>
              <a:t>direct</a:t>
            </a:r>
            <a:endParaRPr lang="de-DE" sz="1800" dirty="0">
              <a:solidFill>
                <a:srgbClr val="FF0000"/>
              </a:solidFill>
              <a:effectLst/>
            </a:endParaRPr>
          </a:p>
          <a:p>
            <a:pPr lvl="2" eaLnBrk="1" hangingPunct="1">
              <a:buFont typeface="Arial" charset="0"/>
              <a:buChar char="+"/>
            </a:pPr>
            <a:r>
              <a:rPr lang="de-DE" sz="1800" dirty="0" err="1">
                <a:solidFill>
                  <a:srgbClr val="FF0000"/>
                </a:solidFill>
                <a:effectLst/>
              </a:rPr>
              <a:t>highly</a:t>
            </a:r>
            <a:r>
              <a:rPr lang="de-DE" sz="1800" dirty="0">
                <a:solidFill>
                  <a:srgbClr val="FF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FF0000"/>
                </a:solidFill>
                <a:effectLst/>
              </a:rPr>
              <a:t>reliable</a:t>
            </a:r>
            <a:endParaRPr lang="de-DE" sz="1800" dirty="0">
              <a:solidFill>
                <a:srgbClr val="339966"/>
              </a:solidFill>
              <a:effectLst/>
            </a:endParaRPr>
          </a:p>
          <a:p>
            <a:pPr lvl="2" eaLnBrk="1" hangingPunct="1">
              <a:buFont typeface="Arial" charset="0"/>
              <a:buChar char="–"/>
            </a:pPr>
            <a:r>
              <a:rPr lang="de-DE" sz="1800" dirty="0" err="1">
                <a:solidFill>
                  <a:srgbClr val="010000"/>
                </a:solidFill>
                <a:effectLst/>
              </a:rPr>
              <a:t>active</a:t>
            </a:r>
            <a:endParaRPr lang="de-DE" sz="1800" dirty="0">
              <a:solidFill>
                <a:srgbClr val="010000"/>
              </a:solidFill>
              <a:effectLst/>
            </a:endParaRPr>
          </a:p>
          <a:p>
            <a:pPr lvl="2" eaLnBrk="1" hangingPunct="1">
              <a:buFont typeface="Arial" charset="0"/>
              <a:buChar char="–"/>
            </a:pPr>
            <a:r>
              <a:rPr lang="de-DE" sz="1800" dirty="0" err="1">
                <a:solidFill>
                  <a:srgbClr val="010000"/>
                </a:solidFill>
                <a:effectLst/>
              </a:rPr>
              <a:t>involving</a:t>
            </a:r>
            <a:endParaRPr lang="de-DE" sz="1800" dirty="0">
              <a:solidFill>
                <a:srgbClr val="010000"/>
              </a:solidFill>
              <a:effectLst/>
            </a:endParaRPr>
          </a:p>
          <a:p>
            <a:pPr lvl="2" eaLnBrk="1" hangingPunct="1">
              <a:buFont typeface="Arial" charset="0"/>
              <a:buChar char="–"/>
            </a:pPr>
            <a:r>
              <a:rPr lang="de-DE" sz="1800" dirty="0">
                <a:solidFill>
                  <a:srgbClr val="010000"/>
                </a:solidFill>
                <a:effectLst/>
              </a:rPr>
              <a:t>expensive</a:t>
            </a:r>
          </a:p>
          <a:p>
            <a:pPr lvl="2" eaLnBrk="1" hangingPunct="1">
              <a:buFont typeface="Arial" charset="0"/>
              <a:buChar char="—"/>
            </a:pPr>
            <a:endParaRPr lang="de-DE" sz="1800" dirty="0">
              <a:solidFill>
                <a:srgbClr val="19168A"/>
              </a:solidFill>
              <a:effectLst/>
            </a:endParaRPr>
          </a:p>
          <a:p>
            <a:pPr eaLnBrk="1" hangingPunct="1">
              <a:buFont typeface="Arial" charset="0"/>
              <a:buNone/>
            </a:pPr>
            <a:r>
              <a:rPr lang="de-DE" sz="1800" dirty="0">
                <a:solidFill>
                  <a:srgbClr val="19168A"/>
                </a:solidFill>
                <a:effectLst/>
                <a:sym typeface="Symbol" charset="0"/>
              </a:rPr>
              <a:t>  </a:t>
            </a:r>
            <a:r>
              <a:rPr lang="de-DE" sz="1800" dirty="0" err="1">
                <a:solidFill>
                  <a:srgbClr val="19168A"/>
                </a:solidFill>
                <a:effectLst/>
                <a:sym typeface="Symbol" charset="0"/>
              </a:rPr>
              <a:t>C</a:t>
            </a:r>
            <a:r>
              <a:rPr lang="de-DE" sz="2000" dirty="0" err="1">
                <a:solidFill>
                  <a:srgbClr val="19168A"/>
                </a:solidFill>
                <a:effectLst/>
                <a:sym typeface="Symbol" charset="0"/>
              </a:rPr>
              <a:t>ombination</a:t>
            </a:r>
            <a:r>
              <a:rPr lang="de-DE" sz="2000" dirty="0">
                <a:solidFill>
                  <a:srgbClr val="19168A"/>
                </a:solidFill>
                <a:effectLst/>
                <a:sym typeface="Symbol" charset="0"/>
              </a:rPr>
              <a:t> </a:t>
            </a:r>
            <a:r>
              <a:rPr lang="de-DE" sz="2000" dirty="0" err="1">
                <a:solidFill>
                  <a:srgbClr val="19168A"/>
                </a:solidFill>
                <a:effectLst/>
                <a:sym typeface="Symbol" charset="0"/>
              </a:rPr>
              <a:t>of</a:t>
            </a:r>
            <a:r>
              <a:rPr lang="de-DE" sz="2000" dirty="0">
                <a:solidFill>
                  <a:srgbClr val="19168A"/>
                </a:solidFill>
                <a:effectLst/>
                <a:sym typeface="Symbol" charset="0"/>
              </a:rPr>
              <a:t> passive </a:t>
            </a:r>
            <a:r>
              <a:rPr lang="de-DE" sz="2000" dirty="0" err="1">
                <a:solidFill>
                  <a:srgbClr val="19168A"/>
                </a:solidFill>
                <a:effectLst/>
                <a:sym typeface="Symbol" charset="0"/>
              </a:rPr>
              <a:t>and</a:t>
            </a:r>
            <a:r>
              <a:rPr lang="de-DE" sz="2000" dirty="0">
                <a:solidFill>
                  <a:srgbClr val="19168A"/>
                </a:solidFill>
                <a:effectLst/>
                <a:sym typeface="Symbol" charset="0"/>
              </a:rPr>
              <a:t> </a:t>
            </a:r>
            <a:r>
              <a:rPr lang="de-DE" sz="2000" dirty="0" err="1">
                <a:solidFill>
                  <a:srgbClr val="19168A"/>
                </a:solidFill>
                <a:effectLst/>
                <a:sym typeface="Symbol" charset="0"/>
              </a:rPr>
              <a:t>active</a:t>
            </a:r>
            <a:r>
              <a:rPr lang="de-DE" sz="2000" dirty="0">
                <a:solidFill>
                  <a:srgbClr val="19168A"/>
                </a:solidFill>
                <a:effectLst/>
                <a:sym typeface="Symbol" charset="0"/>
              </a:rPr>
              <a:t> </a:t>
            </a:r>
            <a:r>
              <a:rPr lang="de-DE" sz="2000" dirty="0" err="1">
                <a:solidFill>
                  <a:srgbClr val="19168A"/>
                </a:solidFill>
                <a:effectLst/>
                <a:sym typeface="Symbol" charset="0"/>
              </a:rPr>
              <a:t>methods</a:t>
            </a:r>
            <a:endParaRPr lang="de-DE" sz="2000" dirty="0">
              <a:solidFill>
                <a:srgbClr val="19168A"/>
              </a:solidFill>
              <a:effectLst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952080" y="94705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Optical </a:t>
            </a:r>
            <a:r>
              <a:rPr lang="en-US" sz="34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diagnostics</a:t>
            </a:r>
            <a:endParaRPr lang="de-DE" sz="34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14" y="2003673"/>
            <a:ext cx="3165186" cy="30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35696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Typical </a:t>
            </a:r>
            <a:r>
              <a:rPr lang="en-US" sz="360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optical emission </a:t>
            </a: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set-up</a:t>
            </a:r>
            <a:endParaRPr lang="de-DE" sz="3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14053"/>
            <a:ext cx="6631229" cy="419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4241" y="1256394"/>
            <a:ext cx="264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olidFill>
                  <a:srgbClr val="002569"/>
                </a:solidFill>
                <a:effectLst/>
              </a:rPr>
              <a:t>Plasma / </a:t>
            </a:r>
            <a:br>
              <a:rPr lang="en-US" smtClean="0">
                <a:solidFill>
                  <a:srgbClr val="002569"/>
                </a:solidFill>
                <a:effectLst/>
              </a:rPr>
            </a:br>
            <a:r>
              <a:rPr lang="en-US" smtClean="0">
                <a:solidFill>
                  <a:srgbClr val="002569"/>
                </a:solidFill>
                <a:effectLst/>
              </a:rPr>
              <a:t>light source</a:t>
            </a:r>
            <a:endParaRPr lang="en-US">
              <a:solidFill>
                <a:srgbClr val="002569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4787" y="125639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olidFill>
                  <a:srgbClr val="002569"/>
                </a:solidFill>
                <a:effectLst/>
              </a:rPr>
              <a:t>Imaging</a:t>
            </a:r>
            <a:endParaRPr lang="en-US" dirty="0">
              <a:solidFill>
                <a:srgbClr val="002569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9459" y="1209838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2569"/>
                </a:solidFill>
                <a:effectLst/>
              </a:rPr>
              <a:t>Wavelength discrimination</a:t>
            </a:r>
            <a:endParaRPr lang="en-US" dirty="0">
              <a:solidFill>
                <a:srgbClr val="002569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3945" y="138867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2569"/>
                </a:solidFill>
                <a:effectLst/>
              </a:rPr>
              <a:t>Detector</a:t>
            </a:r>
            <a:endParaRPr lang="en-US" dirty="0">
              <a:solidFill>
                <a:srgbClr val="00256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4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84984"/>
            <a:ext cx="4002879" cy="2988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4124217" cy="189026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1800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Optical spectrometer</a:t>
            </a:r>
            <a:endParaRPr lang="de-DE" sz="3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5356696" cy="3663156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71800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Vacuum spectrometer</a:t>
            </a:r>
            <a:endParaRPr lang="de-DE" sz="3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8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7784" y="128587"/>
            <a:ext cx="8748712" cy="78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Bohr Model of the Atom</a:t>
            </a:r>
            <a:endParaRPr lang="de-DE" sz="3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3795" name="Picture 8" descr="h-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28738"/>
            <a:ext cx="43386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539552" y="2336775"/>
            <a:ext cx="3121025" cy="2892425"/>
            <a:chOff x="1295400" y="3200400"/>
            <a:chExt cx="3121025" cy="2892425"/>
          </a:xfrm>
        </p:grpSpPr>
        <p:pic>
          <p:nvPicPr>
            <p:cNvPr id="33798" name="Picture 4" descr="atom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200400"/>
              <a:ext cx="3121025" cy="289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1752600" y="3505200"/>
              <a:ext cx="9144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1295400" y="3200400"/>
              <a:ext cx="857025" cy="3385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None/>
              </a:pPr>
              <a:r>
                <a:rPr lang="en-GB" sz="1600">
                  <a:effectLst/>
                  <a:latin typeface="Times New Roman" charset="0"/>
                </a:rPr>
                <a:t>Nucleus</a:t>
              </a:r>
              <a:endParaRPr lang="en-US">
                <a:effectLst/>
                <a:latin typeface="Times New Roman" charset="0"/>
              </a:endParaRPr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 flipV="1">
              <a:off x="1752600" y="5410200"/>
              <a:ext cx="3810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1295400" y="5715000"/>
              <a:ext cx="925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None/>
              </a:pPr>
              <a:r>
                <a:rPr lang="en-GB" sz="1600">
                  <a:effectLst/>
                  <a:latin typeface="Times New Roman" charset="0"/>
                </a:rPr>
                <a:t>electrons</a:t>
              </a:r>
              <a:endParaRPr lang="en-US">
                <a:effectLst/>
                <a:latin typeface="Times New Roman" charset="0"/>
              </a:endParaRPr>
            </a:p>
          </p:txBody>
        </p:sp>
      </p:grpSp>
      <p:sp>
        <p:nvSpPr>
          <p:cNvPr id="33797" name="TextBox 10"/>
          <p:cNvSpPr txBox="1">
            <a:spLocks noChangeArrowheads="1"/>
          </p:cNvSpPr>
          <p:nvPr/>
        </p:nvSpPr>
        <p:spPr bwMode="auto">
          <a:xfrm>
            <a:off x="153992" y="5229200"/>
            <a:ext cx="8954512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Electrons can only be in </a:t>
            </a:r>
            <a:r>
              <a:rPr lang="en-US" sz="2000" dirty="0" smtClean="0">
                <a:solidFill>
                  <a:srgbClr val="000090"/>
                </a:solidFill>
                <a:effectLst/>
                <a:latin typeface="+mj-lt"/>
              </a:rPr>
              <a:t>specific </a:t>
            </a: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orbits around the central nucleus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These orbits have discrete energy states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33909" y="1196752"/>
            <a:ext cx="9142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sz="2400" dirty="0">
                <a:effectLst/>
                <a:latin typeface="Calibri" charset="0"/>
                <a:ea typeface="Calibri" charset="0"/>
                <a:cs typeface="Calibri" charset="0"/>
              </a:rPr>
              <a:t>Electrons in atoms and molecules can also be raised to higher energy states – electronically excited states</a:t>
            </a:r>
          </a:p>
        </p:txBody>
      </p:sp>
    </p:spTree>
    <p:extLst>
      <p:ext uri="{BB962C8B-B14F-4D97-AF65-F5344CB8AC3E}">
        <p14:creationId xmlns:p14="http://schemas.microsoft.com/office/powerpoint/2010/main" val="1341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5680</TotalTime>
  <Words>141</Words>
  <Application>Microsoft Macintosh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Calibri</vt:lpstr>
      <vt:lpstr>ＭＳ Ｐゴシック</vt:lpstr>
      <vt:lpstr>Myriad pro</vt:lpstr>
      <vt:lpstr>Myriad pro</vt:lpstr>
      <vt:lpstr>Symbol</vt:lpstr>
      <vt:lpstr>Tahoma</vt:lpstr>
      <vt:lpstr>Times New Roman</vt:lpstr>
      <vt:lpstr>Wingdings</vt:lpstr>
      <vt:lpstr>Arial</vt:lpstr>
      <vt:lpstr>UofYpowerpointblue</vt:lpstr>
      <vt:lpstr>CorelPhotoPaint.Image.11</vt:lpstr>
      <vt:lpstr>Graph</vt:lpstr>
      <vt:lpstr>Plasma Diagnostic Techniques Lecture 2: Optical Emission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197</cp:revision>
  <cp:lastPrinted>2016-10-11T08:18:51Z</cp:lastPrinted>
  <dcterms:created xsi:type="dcterms:W3CDTF">2012-02-27T16:38:33Z</dcterms:created>
  <dcterms:modified xsi:type="dcterms:W3CDTF">2017-11-13T10:18:39Z</dcterms:modified>
</cp:coreProperties>
</file>