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5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17" r:id="rId12"/>
    <p:sldId id="318" r:id="rId13"/>
    <p:sldId id="319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3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FF9"/>
    <a:srgbClr val="AAFFFC"/>
    <a:srgbClr val="CCEDFF"/>
    <a:srgbClr val="FFFFFF"/>
    <a:srgbClr val="002569"/>
    <a:srgbClr val="006633"/>
    <a:srgbClr val="18453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26" autoAdjust="0"/>
    <p:restoredTop sz="95561" autoAdjust="0"/>
  </p:normalViewPr>
  <p:slideViewPr>
    <p:cSldViewPr snapToObjects="1">
      <p:cViewPr varScale="1">
        <p:scale>
          <a:sx n="157" d="100"/>
          <a:sy n="157" d="100"/>
        </p:scale>
        <p:origin x="1080" y="176"/>
      </p:cViewPr>
      <p:guideLst>
        <p:guide orient="horz" pos="1343"/>
        <p:guide pos="13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fld id="{D43FAA5C-8D4E-413A-86CE-6C0EC744C8B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43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29A79-9D18-43FE-8387-6D4BDAFF2888}" type="slidenum">
              <a:rPr lang="en-GB"/>
              <a:pPr/>
              <a:t>1</a:t>
            </a:fld>
            <a:endParaRPr lang="en-GB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2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 of a fit to</a:t>
            </a:r>
            <a:r>
              <a:rPr lang="en-US" baseline="0" dirty="0" smtClean="0"/>
              <a:t> data for a </a:t>
            </a:r>
            <a:r>
              <a:rPr lang="en-US" baseline="0" dirty="0" err="1" smtClean="0"/>
              <a:t>Maxwellian</a:t>
            </a:r>
            <a:r>
              <a:rPr lang="en-US" baseline="0" dirty="0" smtClean="0"/>
              <a:t> and </a:t>
            </a:r>
            <a:r>
              <a:rPr lang="en-US" sz="1200" dirty="0" err="1" smtClean="0">
                <a:solidFill>
                  <a:srgbClr val="0000FF"/>
                </a:solidFill>
              </a:rPr>
              <a:t>Druyvesteyn</a:t>
            </a:r>
            <a:r>
              <a:rPr lang="en-US" sz="1200" dirty="0" smtClean="0">
                <a:solidFill>
                  <a:srgbClr val="0000FF"/>
                </a:solidFill>
              </a:rPr>
              <a:t>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844D-46A8-F24D-AA6F-BDECFAFCF6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0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002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9" name="Rectangle 37"/>
          <p:cNvSpPr>
            <a:spLocks noGrp="1" noChangeArrowheads="1"/>
          </p:cNvSpPr>
          <p:nvPr>
            <p:ph type="dt" sz="half" idx="2"/>
          </p:nvPr>
        </p:nvSpPr>
        <p:spPr>
          <a:xfrm>
            <a:off x="250825" y="6381750"/>
            <a:ext cx="2736850" cy="360363"/>
          </a:xfrm>
        </p:spPr>
        <p:txBody>
          <a:bodyPr/>
          <a:lstStyle>
            <a:lvl1pPr>
              <a:defRPr/>
            </a:lvl1pPr>
          </a:lstStyle>
          <a:p>
            <a:fld id="{A2184D12-D037-4F4A-954D-74A1B2CCAF8C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18470" name="Rectangle 38"/>
          <p:cNvSpPr>
            <a:spLocks noGrp="1" noChangeArrowheads="1"/>
          </p:cNvSpPr>
          <p:nvPr>
            <p:ph type="ftr" sz="quarter" idx="3"/>
          </p:nvPr>
        </p:nvSpPr>
        <p:spPr/>
        <p:txBody>
          <a:bodyPr anchor="ctr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8471" name="Rectangle 39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50825" y="2636838"/>
            <a:ext cx="8642350" cy="9366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1847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250825" y="1268413"/>
            <a:ext cx="8642350" cy="1152525"/>
          </a:xfrm>
        </p:spPr>
        <p:txBody>
          <a:bodyPr anchor="b"/>
          <a:lstStyle>
            <a:lvl1pPr algn="ct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18473" name="Rectangle 4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80288" y="6381750"/>
            <a:ext cx="1485900" cy="360363"/>
          </a:xfrm>
        </p:spPr>
        <p:txBody>
          <a:bodyPr/>
          <a:lstStyle>
            <a:lvl1pPr>
              <a:defRPr/>
            </a:lvl1pPr>
          </a:lstStyle>
          <a:p>
            <a:fld id="{693075C5-E0B6-4F02-BDDA-E8E44F29A6C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8521" name="Rectangle 89"/>
          <p:cNvSpPr>
            <a:spLocks noChangeArrowheads="1"/>
          </p:cNvSpPr>
          <p:nvPr userDrawn="1"/>
        </p:nvSpPr>
        <p:spPr bwMode="auto">
          <a:xfrm>
            <a:off x="0" y="6092825"/>
            <a:ext cx="91440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8530" name="Picture 98" descr="uoyo_alph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88913"/>
            <a:ext cx="3311525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532" name="Picture 100" descr="wav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1" b="14101"/>
          <a:stretch>
            <a:fillRect/>
          </a:stretch>
        </p:blipFill>
        <p:spPr bwMode="auto">
          <a:xfrm>
            <a:off x="0" y="3538538"/>
            <a:ext cx="9144000" cy="277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533" name="Picture 101" descr="shiel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620713"/>
            <a:ext cx="4159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459B37-4781-42C7-8352-CD57B7D6ED4C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C8B31-E2C6-4E1E-BA5F-FD0E6DD48B0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8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5C558-64A3-46EF-A62E-83488DEEE6CC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3F15B-1E6B-497C-9BC8-1F4396DBC6B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5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10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997323-BE42-4C18-BC21-54D817471D88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E2343-2B5C-4881-9819-EA2856DD295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6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ADF72-19A9-4E61-B249-A8C5CDA99AA0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BCA84-4E40-4B07-A59D-4FDBBAC2B4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06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135438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8663" y="1125538"/>
            <a:ext cx="413702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7C7C5F-D891-463C-8184-04D389DA9ED3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9D602-BB10-4E74-BA96-5E16FD2FEF2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2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B98DB-8DEE-49AF-9FD5-DFD794180F4E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3EA52-A81D-48EE-AFC4-290F04E66B2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0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FEFBF-AEDB-42A3-AD85-1B1001268282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417B-C4BA-43D1-BDA0-CC32396DB61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683C3-199D-4712-AED9-55234D719106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4F6CA-776B-4222-A5D1-E6A604F6C15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6BFE6E-1CC1-442F-ABEA-9D6C4FFE48AB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1F552-3200-4B2A-BEC9-C146F984222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6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E2EF9-FB47-4F8F-BBEE-55526CBCE9B6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55DE1-B0BA-4917-AF1E-9C0573BCAAA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9" name="Rectangle 81"/>
          <p:cNvSpPr>
            <a:spLocks noChangeArrowheads="1"/>
          </p:cNvSpPr>
          <p:nvPr/>
        </p:nvSpPr>
        <p:spPr bwMode="gray">
          <a:xfrm>
            <a:off x="0" y="6308725"/>
            <a:ext cx="9144000" cy="549275"/>
          </a:xfrm>
          <a:prstGeom prst="rect">
            <a:avLst/>
          </a:prstGeom>
          <a:solidFill>
            <a:srgbClr val="0025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gray">
          <a:xfrm>
            <a:off x="0" y="0"/>
            <a:ext cx="9144000" cy="908050"/>
          </a:xfrm>
          <a:prstGeom prst="rect">
            <a:avLst/>
          </a:prstGeom>
          <a:solidFill>
            <a:srgbClr val="0025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47" name="Rectangle 39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250825" y="6381750"/>
            <a:ext cx="27368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0052D-B35B-4F00-A26D-8715EDC75394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17448" name="Rectangle 40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381750"/>
            <a:ext cx="41116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7380288" y="6381750"/>
            <a:ext cx="1512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8D14E3-E1E1-42FD-AEB2-751445B2C69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7464" name="Rectangle 56"/>
          <p:cNvSpPr>
            <a:spLocks noGrp="1" noChangeArrowheads="1"/>
          </p:cNvSpPr>
          <p:nvPr>
            <p:ph type="title"/>
          </p:nvPr>
        </p:nvSpPr>
        <p:spPr bwMode="white">
          <a:xfrm>
            <a:off x="2700338" y="115888"/>
            <a:ext cx="61928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7466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424863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7491" name="Picture 83" descr="uoyo_alpha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250825" y="115888"/>
            <a:ext cx="236855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493" name="Picture 85" descr="shield_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04813"/>
            <a:ext cx="3556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30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8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6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2.wmf"/><Relationship Id="rId5" Type="http://schemas.openxmlformats.org/officeDocument/2006/relationships/image" Target="../media/image23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4.wmf"/><Relationship Id="rId5" Type="http://schemas.openxmlformats.org/officeDocument/2006/relationships/image" Target="../media/image1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6.wmf"/><Relationship Id="rId5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9.wmf"/><Relationship Id="rId7" Type="http://schemas.openxmlformats.org/officeDocument/2006/relationships/image" Target="../media/image2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68413"/>
            <a:ext cx="9144000" cy="1152525"/>
          </a:xfrm>
        </p:spPr>
        <p:txBody>
          <a:bodyPr/>
          <a:lstStyle/>
          <a:p>
            <a:r>
              <a:rPr lang="en-US" sz="3200" dirty="0" smtClean="0">
                <a:latin typeface="Myriad pro"/>
                <a:cs typeface="Myriad pro"/>
              </a:rPr>
              <a:t>Plasma </a:t>
            </a:r>
            <a:r>
              <a:rPr lang="en-US" sz="3200" dirty="0">
                <a:latin typeface="Myriad pro"/>
                <a:cs typeface="Myriad pro"/>
              </a:rPr>
              <a:t>D</a:t>
            </a:r>
            <a:r>
              <a:rPr lang="en-US" sz="3200" dirty="0" smtClean="0">
                <a:latin typeface="Myriad pro"/>
                <a:cs typeface="Myriad pro"/>
              </a:rPr>
              <a:t>iagnostic Techniques</a:t>
            </a:r>
            <a:br>
              <a:rPr lang="en-US" sz="3200" dirty="0" smtClean="0">
                <a:latin typeface="Myriad pro"/>
                <a:cs typeface="Myriad pro"/>
              </a:rPr>
            </a:br>
            <a:r>
              <a:rPr lang="en-US" sz="3200" dirty="0" smtClean="0">
                <a:latin typeface="Myriad pro"/>
                <a:cs typeface="Myriad pro"/>
              </a:rPr>
              <a:t>Lecture 2:</a:t>
            </a:r>
            <a:r>
              <a:rPr lang="en-US" sz="3200" dirty="0">
                <a:latin typeface="Myriad pro"/>
                <a:cs typeface="Myriad pro"/>
              </a:rPr>
              <a:t> </a:t>
            </a:r>
            <a:r>
              <a:rPr lang="en-US" sz="3200" dirty="0" smtClean="0">
                <a:latin typeface="Myriad pro"/>
                <a:cs typeface="Myriad pro"/>
              </a:rPr>
              <a:t>Optical Emission Spectroscopy</a:t>
            </a:r>
            <a:endParaRPr lang="en-US" sz="3200" dirty="0">
              <a:latin typeface="Myriad pro"/>
              <a:cs typeface="Myriad pro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348359"/>
            <a:ext cx="8642350" cy="936625"/>
          </a:xfrm>
        </p:spPr>
        <p:txBody>
          <a:bodyPr/>
          <a:lstStyle/>
          <a:p>
            <a: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  <a:t/>
            </a:r>
            <a:b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</a:br>
            <a: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  <a:t>Deborah O’Connell</a:t>
            </a:r>
            <a:endParaRPr lang="en-US" sz="3200" dirty="0">
              <a:solidFill>
                <a:srgbClr val="84FFF9"/>
              </a:solidFill>
              <a:latin typeface="Myriad pro"/>
              <a:cs typeface="Myriad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8224" y="6341258"/>
            <a:ext cx="24053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GB" dirty="0" smtClean="0">
                <a:solidFill>
                  <a:srgbClr val="FFFFFF"/>
                </a:solidFill>
                <a:latin typeface="Myriad Pro" pitchFamily="34" charset="0"/>
              </a:rPr>
              <a:t>York Plasma Institute</a:t>
            </a:r>
            <a:endParaRPr lang="en-GB" dirty="0">
              <a:solidFill>
                <a:srgbClr val="FFFFFF"/>
              </a:solidFill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838200" y="1005855"/>
            <a:ext cx="81534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de-DE" sz="2200" dirty="0" smtClean="0">
                <a:solidFill>
                  <a:srgbClr val="000000"/>
                </a:solidFill>
                <a:effectLst/>
              </a:rPr>
              <a:t>Main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constraints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and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limitations</a:t>
            </a:r>
            <a:endParaRPr lang="de-DE" sz="2200" dirty="0">
              <a:solidFill>
                <a:srgbClr val="000000"/>
              </a:solidFill>
              <a:effectLst/>
            </a:endParaRPr>
          </a:p>
          <a:p>
            <a:pPr lvl="1" eaLnBrk="1" hangingPunct="1">
              <a:spcBef>
                <a:spcPct val="50000"/>
              </a:spcBef>
              <a:buFont typeface="Wingdings" charset="0"/>
              <a:buChar char="§"/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inhomogeneities</a:t>
            </a:r>
            <a:endParaRPr lang="de-DE" sz="2200" dirty="0">
              <a:solidFill>
                <a:srgbClr val="000000"/>
              </a:solidFill>
              <a:effectLst/>
            </a:endParaRPr>
          </a:p>
          <a:p>
            <a:pPr lvl="1" eaLnBrk="1" hangingPunct="1">
              <a:spcBef>
                <a:spcPct val="50000"/>
              </a:spcBef>
              <a:buFont typeface="Wingdings" charset="0"/>
              <a:buChar char="§"/>
            </a:pPr>
            <a:r>
              <a:rPr lang="de-DE" sz="2200" dirty="0">
                <a:solidFill>
                  <a:srgbClr val="000000"/>
                </a:solidFill>
                <a:effectLst/>
              </a:rPr>
              <a:t>Planck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33400" y="5522242"/>
            <a:ext cx="8153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de-DE" sz="2200" dirty="0" err="1" smtClean="0">
                <a:solidFill>
                  <a:srgbClr val="000000"/>
                </a:solidFill>
                <a:effectLst/>
              </a:rPr>
              <a:t>Local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thermodynamic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equilibrium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?</a:t>
            </a:r>
            <a:endParaRPr lang="de-DE" sz="220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55776" y="44624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3600" dirty="0">
                <a:solidFill>
                  <a:srgbClr val="FFFFFF"/>
                </a:solidFill>
                <a:effectLst/>
                <a:latin typeface="Calibri" charset="0"/>
                <a:ea typeface="Calibri" charset="0"/>
                <a:cs typeface="Calibri" charset="0"/>
              </a:rPr>
              <a:t>Plasma </a:t>
            </a:r>
            <a:r>
              <a:rPr lang="en-US" sz="3600" dirty="0" smtClean="0">
                <a:solidFill>
                  <a:srgbClr val="FFFFFF"/>
                </a:solidFill>
                <a:effectLst/>
                <a:latin typeface="Calibri" charset="0"/>
                <a:ea typeface="Calibri" charset="0"/>
                <a:cs typeface="Calibri" charset="0"/>
              </a:rPr>
              <a:t>concepts - CTE</a:t>
            </a:r>
            <a:endParaRPr lang="de-DE" sz="3600" dirty="0">
              <a:solidFill>
                <a:srgbClr val="FFFFFF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564904"/>
            <a:ext cx="28194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5496" y="910555"/>
            <a:ext cx="8153400" cy="52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Local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thermodynamic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equilibrium</a:t>
            </a:r>
            <a:r>
              <a:rPr lang="de-DE" sz="2200" dirty="0">
                <a:solidFill>
                  <a:srgbClr val="000000"/>
                </a:solidFill>
                <a:effectLst/>
              </a:rPr>
              <a:t> (LTE)</a:t>
            </a:r>
          </a:p>
          <a:p>
            <a:pPr lvl="2" eaLnBrk="1" hangingPunct="1">
              <a:lnSpc>
                <a:spcPct val="120000"/>
              </a:lnSpc>
              <a:buFont typeface="Wingdings" charset="0"/>
              <a:buChar char="§"/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local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parameters</a:t>
            </a:r>
            <a:endParaRPr lang="de-DE" sz="2200" dirty="0">
              <a:solidFill>
                <a:srgbClr val="000000"/>
              </a:solidFill>
              <a:effectLst/>
            </a:endParaRPr>
          </a:p>
          <a:p>
            <a:pPr lvl="2" eaLnBrk="1" hangingPunct="1">
              <a:lnSpc>
                <a:spcPct val="120000"/>
              </a:lnSpc>
              <a:buFont typeface="Wingdings" charset="0"/>
              <a:buChar char="§"/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collision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dominated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lvl="4" eaLnBrk="1" hangingPunct="1">
              <a:lnSpc>
                <a:spcPct val="120000"/>
              </a:lnSpc>
              <a:buFont typeface="Arial" charset="0"/>
              <a:buChar char="•"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equilibrium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collisions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lvl="4" eaLnBrk="1" hangingPunct="1">
              <a:lnSpc>
                <a:spcPct val="120000"/>
              </a:lnSpc>
              <a:buFont typeface="Arial" charset="0"/>
              <a:buChar char="•"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no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equilibrium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radiation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lvl="2" eaLnBrk="1" hangingPunct="1">
              <a:lnSpc>
                <a:spcPct val="120000"/>
              </a:lnSpc>
              <a:buFont typeface="Wingdings" charset="0"/>
              <a:buChar char="§"/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r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equirement</a:t>
            </a:r>
            <a:endParaRPr lang="de-DE" sz="2200" dirty="0">
              <a:solidFill>
                <a:srgbClr val="000000"/>
              </a:solidFill>
              <a:effectLst/>
            </a:endParaRPr>
          </a:p>
          <a:p>
            <a:pPr marL="914400" lvl="2" indent="0" eaLnBrk="1" hangingPunct="1">
              <a:lnSpc>
                <a:spcPct val="120000"/>
              </a:lnSpc>
              <a:buNone/>
            </a:pPr>
            <a:endParaRPr lang="de-DE" sz="2200" dirty="0">
              <a:solidFill>
                <a:srgbClr val="000000"/>
              </a:solidFill>
              <a:effectLst/>
            </a:endParaRPr>
          </a:p>
          <a:p>
            <a:pPr lvl="2" eaLnBrk="1" hangingPunct="1">
              <a:lnSpc>
                <a:spcPct val="120000"/>
              </a:lnSpc>
              <a:buFont typeface="Wingdings" charset="0"/>
              <a:buChar char="§"/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example</a:t>
            </a:r>
            <a:r>
              <a:rPr lang="de-DE" sz="2200" dirty="0">
                <a:solidFill>
                  <a:srgbClr val="000000"/>
                </a:solidFill>
                <a:effectLst/>
              </a:rPr>
              <a:t> (hydrogen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arc</a:t>
            </a:r>
            <a:r>
              <a:rPr lang="de-DE" sz="2200" dirty="0">
                <a:solidFill>
                  <a:srgbClr val="000000"/>
                </a:solidFill>
                <a:effectLst/>
              </a:rPr>
              <a:t>)</a:t>
            </a:r>
          </a:p>
          <a:p>
            <a:pPr lvl="3" eaLnBrk="1" hangingPunct="1">
              <a:lnSpc>
                <a:spcPct val="150000"/>
              </a:lnSpc>
              <a:buFont typeface="Wingdings" charset="0"/>
              <a:buNone/>
            </a:pPr>
            <a:r>
              <a:rPr lang="de-DE" sz="2200" dirty="0">
                <a:solidFill>
                  <a:srgbClr val="000000"/>
                </a:solidFill>
                <a:effectLst/>
              </a:rPr>
              <a:t>	</a:t>
            </a:r>
            <a:r>
              <a:rPr lang="de-DE" sz="2200" i="1" dirty="0">
                <a:solidFill>
                  <a:srgbClr val="000000"/>
                </a:solidFill>
                <a:effectLst/>
              </a:rPr>
              <a:t>n</a:t>
            </a:r>
            <a:r>
              <a:rPr lang="de-DE" sz="2200" i="1" baseline="-25000" dirty="0">
                <a:solidFill>
                  <a:srgbClr val="000000"/>
                </a:solidFill>
                <a:effectLst/>
              </a:rPr>
              <a:t>e</a:t>
            </a:r>
            <a:r>
              <a:rPr lang="de-DE" sz="2200" i="1" dirty="0">
                <a:solidFill>
                  <a:srgbClr val="000000"/>
                </a:solidFill>
                <a:effectLst/>
              </a:rPr>
              <a:t> = 10</a:t>
            </a:r>
            <a:r>
              <a:rPr lang="de-DE" sz="2200" i="1" baseline="30000" dirty="0">
                <a:solidFill>
                  <a:srgbClr val="000000"/>
                </a:solidFill>
                <a:effectLst/>
              </a:rPr>
              <a:t>16</a:t>
            </a:r>
            <a:r>
              <a:rPr lang="de-DE" sz="2200" i="1" dirty="0">
                <a:solidFill>
                  <a:srgbClr val="000000"/>
                </a:solidFill>
                <a:effectLst/>
              </a:rPr>
              <a:t> cm</a:t>
            </a:r>
            <a:r>
              <a:rPr lang="de-DE" sz="2200" i="1" baseline="30000" dirty="0">
                <a:solidFill>
                  <a:srgbClr val="000000"/>
                </a:solidFill>
                <a:effectLst/>
              </a:rPr>
              <a:t>-3</a:t>
            </a:r>
            <a:r>
              <a:rPr lang="de-DE" sz="2200" i="1" dirty="0">
                <a:solidFill>
                  <a:srgbClr val="000000"/>
                </a:solidFill>
                <a:effectLst/>
              </a:rPr>
              <a:t>, </a:t>
            </a:r>
            <a:r>
              <a:rPr lang="de-DE" sz="2200" i="1" dirty="0" err="1">
                <a:solidFill>
                  <a:srgbClr val="000000"/>
                </a:solidFill>
                <a:effectLst/>
              </a:rPr>
              <a:t>T</a:t>
            </a:r>
            <a:r>
              <a:rPr lang="de-DE" sz="2200" i="1" baseline="-25000" dirty="0" err="1">
                <a:solidFill>
                  <a:srgbClr val="000000"/>
                </a:solidFill>
                <a:effectLst/>
              </a:rPr>
              <a:t>e</a:t>
            </a:r>
            <a:r>
              <a:rPr lang="de-DE" sz="2200" i="1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i="1" dirty="0">
                <a:solidFill>
                  <a:srgbClr val="000000"/>
                </a:solidFill>
                <a:effectLst/>
                <a:sym typeface="Symbol" charset="0"/>
              </a:rPr>
              <a:t>  10</a:t>
            </a:r>
            <a:r>
              <a:rPr lang="de-DE" sz="2000" i="1" baseline="30000" dirty="0">
                <a:solidFill>
                  <a:srgbClr val="000000"/>
                </a:solidFill>
                <a:effectLst/>
                <a:sym typeface="Symbol" charset="0"/>
              </a:rPr>
              <a:t>4</a:t>
            </a:r>
            <a:r>
              <a:rPr lang="de-DE" sz="2000" i="1" dirty="0">
                <a:solidFill>
                  <a:srgbClr val="000000"/>
                </a:solidFill>
                <a:effectLst/>
                <a:sym typeface="Symbol" charset="0"/>
              </a:rPr>
              <a:t> K</a:t>
            </a:r>
            <a:endParaRPr lang="de-DE" sz="2200" i="1" dirty="0">
              <a:solidFill>
                <a:srgbClr val="000000"/>
              </a:solidFill>
              <a:effectLst/>
            </a:endParaRPr>
          </a:p>
          <a:p>
            <a:pPr lvl="4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de-DE" sz="2000" i="1" dirty="0">
                <a:solidFill>
                  <a:srgbClr val="000000"/>
                </a:solidFill>
                <a:effectLst/>
              </a:rPr>
              <a:t>(</a:t>
            </a:r>
            <a:r>
              <a:rPr lang="de-DE" sz="2000" i="1" dirty="0" err="1">
                <a:solidFill>
                  <a:srgbClr val="000000"/>
                </a:solidFill>
                <a:effectLst/>
              </a:rPr>
              <a:t>E</a:t>
            </a:r>
            <a:r>
              <a:rPr lang="de-DE" sz="2000" i="1" baseline="-25000" dirty="0" err="1">
                <a:solidFill>
                  <a:srgbClr val="000000"/>
                </a:solidFill>
                <a:effectLst/>
              </a:rPr>
              <a:t>k</a:t>
            </a:r>
            <a:r>
              <a:rPr lang="de-DE" sz="2000" i="1" dirty="0">
                <a:solidFill>
                  <a:srgbClr val="000000"/>
                </a:solidFill>
                <a:effectLst/>
              </a:rPr>
              <a:t> - E</a:t>
            </a:r>
            <a:r>
              <a:rPr lang="de-DE" sz="2000" i="1" baseline="-25000" dirty="0">
                <a:solidFill>
                  <a:srgbClr val="000000"/>
                </a:solidFill>
                <a:effectLst/>
              </a:rPr>
              <a:t>i</a:t>
            </a:r>
            <a:r>
              <a:rPr lang="de-DE" sz="2000" i="1" dirty="0">
                <a:solidFill>
                  <a:srgbClr val="000000"/>
                </a:solidFill>
                <a:effectLst/>
              </a:rPr>
              <a:t>)</a:t>
            </a:r>
            <a:r>
              <a:rPr lang="de-DE" sz="2000" i="1" baseline="-25000" dirty="0">
                <a:solidFill>
                  <a:srgbClr val="000000"/>
                </a:solidFill>
                <a:effectLst/>
              </a:rPr>
              <a:t>LTE</a:t>
            </a:r>
            <a:r>
              <a:rPr lang="de-DE" sz="2000" i="1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i="1" dirty="0">
                <a:solidFill>
                  <a:srgbClr val="000000"/>
                </a:solidFill>
                <a:effectLst/>
                <a:sym typeface="Symbol" charset="0"/>
              </a:rPr>
              <a:t> 4 eV</a:t>
            </a:r>
          </a:p>
          <a:p>
            <a:pPr lvl="4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de-DE" sz="2000" dirty="0">
                <a:solidFill>
                  <a:srgbClr val="000000"/>
                </a:solidFill>
                <a:effectLst/>
                <a:sym typeface="Symbol" charset="0"/>
              </a:rPr>
              <a:t>Partial LTE</a:t>
            </a:r>
          </a:p>
        </p:txBody>
      </p:sp>
      <p:graphicFrame>
        <p:nvGraphicFramePr>
          <p:cNvPr id="4198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46345"/>
              </p:ext>
            </p:extLst>
          </p:nvPr>
        </p:nvGraphicFramePr>
        <p:xfrm>
          <a:off x="1475656" y="3645024"/>
          <a:ext cx="3275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1" name="Equation" r:id="rId3" imgW="1638000" imgH="266400" progId="Equation.3">
                  <p:embed/>
                </p:oleObj>
              </mc:Choice>
              <mc:Fallback>
                <p:oleObj name="Equation" r:id="rId3" imgW="1638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645024"/>
                        <a:ext cx="32750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92040" y="44624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3600" dirty="0"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Plasma </a:t>
            </a:r>
            <a:r>
              <a:rPr lang="en-US" sz="3600" dirty="0" smtClean="0"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concepts - LTE</a:t>
            </a:r>
            <a:endParaRPr lang="de-DE" sz="3600" dirty="0">
              <a:solidFill>
                <a:schemeClr val="tx1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3012008"/>
            <a:ext cx="3225304" cy="322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24272" y="972815"/>
            <a:ext cx="8153400" cy="250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de-DE" sz="2200" dirty="0">
                <a:solidFill>
                  <a:srgbClr val="000000"/>
                </a:solidFill>
                <a:effectLst/>
              </a:rPr>
              <a:t>Partial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local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thermodynamic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equilibrium</a:t>
            </a:r>
            <a:r>
              <a:rPr lang="de-DE" sz="2200" dirty="0">
                <a:solidFill>
                  <a:srgbClr val="000000"/>
                </a:solidFill>
                <a:effectLst/>
              </a:rPr>
              <a:t> (PLTE)</a:t>
            </a:r>
          </a:p>
          <a:p>
            <a:pPr lvl="2" eaLnBrk="1" hangingPunct="1">
              <a:lnSpc>
                <a:spcPct val="130000"/>
              </a:lnSpc>
              <a:buFont typeface="Wingdings" charset="0"/>
              <a:buChar char="§"/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over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population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the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ground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state</a:t>
            </a:r>
            <a:endParaRPr lang="de-DE" sz="2200" dirty="0">
              <a:solidFill>
                <a:srgbClr val="000000"/>
              </a:solidFill>
              <a:effectLst/>
            </a:endParaRPr>
          </a:p>
          <a:p>
            <a:pPr lvl="2" eaLnBrk="1" hangingPunct="1">
              <a:lnSpc>
                <a:spcPct val="130000"/>
              </a:lnSpc>
              <a:buFont typeface="Wingdings" charset="0"/>
              <a:buChar char="§"/>
            </a:pPr>
            <a:r>
              <a:rPr lang="de-DE" sz="2200" dirty="0">
                <a:solidFill>
                  <a:srgbClr val="000000"/>
                </a:solidFill>
                <a:effectLst/>
              </a:rPr>
              <a:t>LTE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for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excited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states</a:t>
            </a:r>
            <a:endParaRPr lang="de-DE" sz="2200" dirty="0">
              <a:solidFill>
                <a:srgbClr val="000000"/>
              </a:solidFill>
              <a:effectLst/>
            </a:endParaRPr>
          </a:p>
          <a:p>
            <a:pPr lvl="2" eaLnBrk="1" hangingPunct="1">
              <a:lnSpc>
                <a:spcPct val="130000"/>
              </a:lnSpc>
              <a:buFont typeface="Wingdings" charset="0"/>
              <a:buChar char="§"/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constraints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and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limitations</a:t>
            </a:r>
            <a:endParaRPr lang="de-DE" sz="2200" dirty="0">
              <a:solidFill>
                <a:srgbClr val="000000"/>
              </a:solidFill>
              <a:effectLst/>
            </a:endParaRPr>
          </a:p>
          <a:p>
            <a:pPr lvl="3" eaLnBrk="1" hangingPunct="1">
              <a:lnSpc>
                <a:spcPct val="130000"/>
              </a:lnSpc>
              <a:buFont typeface="Wingdings" charset="0"/>
              <a:buChar char="§"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low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electron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densities</a:t>
            </a:r>
            <a:endParaRPr lang="de-DE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-180528" y="3426892"/>
            <a:ext cx="81534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>
              <a:spcBef>
                <a:spcPct val="50000"/>
              </a:spcBef>
              <a:buFont typeface="Symbol" charset="0"/>
              <a:buChar char="®"/>
            </a:pPr>
            <a:r>
              <a:rPr lang="de-DE" sz="2200">
                <a:solidFill>
                  <a:srgbClr val="000000"/>
                </a:solidFill>
                <a:effectLst/>
              </a:rPr>
              <a:t>Corona model</a:t>
            </a:r>
          </a:p>
          <a:p>
            <a:pPr lvl="1" eaLnBrk="1" hangingPunct="1">
              <a:spcBef>
                <a:spcPct val="50000"/>
              </a:spcBef>
              <a:buFont typeface="Symbol" charset="0"/>
              <a:buChar char="®"/>
            </a:pPr>
            <a:r>
              <a:rPr lang="de-DE" sz="2200">
                <a:solidFill>
                  <a:srgbClr val="000000"/>
                </a:solidFill>
                <a:effectLst/>
              </a:rPr>
              <a:t>collisional radiative models</a:t>
            </a:r>
            <a:endParaRPr lang="de-DE" sz="3600">
              <a:solidFill>
                <a:srgbClr val="000000"/>
              </a:solidFill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83768" y="44624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3600" dirty="0">
                <a:solidFill>
                  <a:srgbClr val="FFFFFF"/>
                </a:solidFill>
                <a:effectLst/>
                <a:latin typeface="Calibri" charset="0"/>
                <a:ea typeface="Calibri" charset="0"/>
                <a:cs typeface="Calibri" charset="0"/>
              </a:rPr>
              <a:t>Plasma </a:t>
            </a:r>
            <a:r>
              <a:rPr lang="en-US" sz="3600" dirty="0" smtClean="0">
                <a:solidFill>
                  <a:srgbClr val="FFFFFF"/>
                </a:solidFill>
                <a:effectLst/>
                <a:latin typeface="Calibri" charset="0"/>
                <a:ea typeface="Calibri" charset="0"/>
                <a:cs typeface="Calibri" charset="0"/>
              </a:rPr>
              <a:t>concepts - PLTE</a:t>
            </a:r>
            <a:endParaRPr lang="de-DE" sz="3600" dirty="0">
              <a:solidFill>
                <a:srgbClr val="FFFFFF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8" descr="h-lev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86183"/>
            <a:ext cx="3882339" cy="263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7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43408" y="1052736"/>
            <a:ext cx="562473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u="sng" dirty="0" smtClean="0">
                <a:solidFill>
                  <a:srgbClr val="000000"/>
                </a:solidFill>
                <a:effectLst/>
              </a:rPr>
              <a:t>Corona </a:t>
            </a:r>
            <a:r>
              <a:rPr lang="de-DE" sz="1800" u="sng" dirty="0" err="1" smtClean="0">
                <a:solidFill>
                  <a:srgbClr val="000000"/>
                </a:solidFill>
                <a:effectLst/>
              </a:rPr>
              <a:t>model</a:t>
            </a:r>
            <a:endParaRPr lang="de-DE" sz="1800" u="sng" dirty="0">
              <a:solidFill>
                <a:srgbClr val="000000"/>
              </a:solidFill>
              <a:effectLst/>
            </a:endParaRPr>
          </a:p>
          <a:p>
            <a:pPr marL="285750" indent="-285750" eaLnBrk="1" hangingPunct="1">
              <a:spcBef>
                <a:spcPct val="5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model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plasmas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</a:rPr>
              <a:t> "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low</a:t>
            </a:r>
            <a:r>
              <a:rPr lang="de-DE" sz="1800" dirty="0">
                <a:solidFill>
                  <a:srgbClr val="000000"/>
                </a:solidFill>
                <a:effectLst/>
              </a:rPr>
              <a:t>"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electron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densities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/>
            </a:r>
            <a:br>
              <a:rPr lang="de-DE" sz="1800" dirty="0" smtClean="0">
                <a:solidFill>
                  <a:srgbClr val="000000"/>
                </a:solidFill>
                <a:effectLst/>
              </a:rPr>
            </a:br>
            <a:r>
              <a:rPr lang="de-DE" sz="1800" dirty="0" smtClean="0">
                <a:solidFill>
                  <a:srgbClr val="000000"/>
                </a:solidFill>
                <a:effectLst/>
              </a:rPr>
              <a:t>  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>(</a:t>
            </a:r>
            <a:r>
              <a:rPr lang="de-DE" sz="1800" i="1" dirty="0">
                <a:solidFill>
                  <a:srgbClr val="000000"/>
                </a:solidFill>
                <a:effectLst/>
              </a:rPr>
              <a:t>n</a:t>
            </a:r>
            <a:r>
              <a:rPr lang="de-DE" sz="1800" i="1" baseline="-25000" dirty="0">
                <a:solidFill>
                  <a:srgbClr val="000000"/>
                </a:solidFill>
                <a:effectLst/>
              </a:rPr>
              <a:t>e</a:t>
            </a:r>
            <a:r>
              <a:rPr lang="de-DE" sz="1800" i="1" dirty="0">
                <a:solidFill>
                  <a:srgbClr val="000000"/>
                </a:solidFill>
                <a:effectLst/>
              </a:rPr>
              <a:t> &lt; 10</a:t>
            </a:r>
            <a:r>
              <a:rPr lang="de-DE" sz="1800" i="1" baseline="30000" dirty="0">
                <a:solidFill>
                  <a:srgbClr val="000000"/>
                </a:solidFill>
                <a:effectLst/>
              </a:rPr>
              <a:t>13</a:t>
            </a:r>
            <a:r>
              <a:rPr lang="de-DE" sz="1800" i="1" dirty="0">
                <a:solidFill>
                  <a:srgbClr val="000000"/>
                </a:solidFill>
                <a:effectLst/>
              </a:rPr>
              <a:t> cm</a:t>
            </a:r>
            <a:r>
              <a:rPr lang="de-DE" sz="1800" i="1" baseline="30000" dirty="0">
                <a:solidFill>
                  <a:srgbClr val="000000"/>
                </a:solidFill>
                <a:effectLst/>
              </a:rPr>
              <a:t>-3</a:t>
            </a:r>
            <a:r>
              <a:rPr lang="de-DE" sz="1800" i="1" dirty="0">
                <a:solidFill>
                  <a:srgbClr val="000000"/>
                </a:solidFill>
                <a:effectLst/>
              </a:rPr>
              <a:t>)</a:t>
            </a:r>
            <a:r>
              <a:rPr lang="de-DE" sz="1800" dirty="0">
                <a:solidFill>
                  <a:srgbClr val="000000"/>
                </a:solidFill>
                <a:effectLst/>
              </a:rPr>
              <a:t>	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I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applicable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to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most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technological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plasmas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285750" indent="-285750" eaLnBrk="1" hangingPunct="1">
              <a:spcBef>
                <a:spcPct val="50000"/>
              </a:spcBef>
            </a:pPr>
            <a:r>
              <a:rPr lang="en-I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far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from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thermodynamic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equilibrium</a:t>
            </a:r>
            <a:endParaRPr lang="de-DE" sz="1800" dirty="0" smtClean="0">
              <a:solidFill>
                <a:srgbClr val="000000"/>
              </a:solidFill>
              <a:effectLst/>
            </a:endParaRPr>
          </a:p>
          <a:p>
            <a:pPr marL="285750" indent="-285750" eaLnBrk="1" hangingPunct="1">
              <a:spcBef>
                <a:spcPct val="50000"/>
              </a:spcBef>
            </a:pP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most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particles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are</a:t>
            </a:r>
            <a:r>
              <a:rPr lang="de-DE" sz="1800" dirty="0">
                <a:solidFill>
                  <a:srgbClr val="000000"/>
                </a:solidFill>
                <a:effectLst/>
              </a:rPr>
              <a:t> in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the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ground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state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/>
            </a:r>
            <a:br>
              <a:rPr lang="de-DE" sz="1800" dirty="0" smtClean="0">
                <a:solidFill>
                  <a:srgbClr val="000000"/>
                </a:solidFill>
                <a:effectLst/>
              </a:rPr>
            </a:br>
            <a:r>
              <a:rPr lang="de-DE" sz="1800" dirty="0" smtClean="0">
                <a:solidFill>
                  <a:srgbClr val="000000"/>
                </a:solidFill>
                <a:effectLst/>
              </a:rPr>
              <a:t/>
            </a:r>
            <a:br>
              <a:rPr lang="de-DE" sz="1800" dirty="0" smtClean="0">
                <a:solidFill>
                  <a:srgbClr val="000000"/>
                </a:solidFill>
                <a:effectLst/>
              </a:rPr>
            </a:br>
            <a:endParaRPr lang="de-DE" sz="1800" dirty="0" smtClean="0">
              <a:solidFill>
                <a:srgbClr val="000000"/>
              </a:solidFill>
              <a:effectLst/>
            </a:endParaRPr>
          </a:p>
          <a:p>
            <a:pPr algn="ctr" eaLnBrk="1" hangingPunct="1">
              <a:spcBef>
                <a:spcPct val="50000"/>
              </a:spcBef>
              <a:buFont typeface="Wingdings" charset="0"/>
              <a:buNone/>
            </a:pP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electron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impact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excitation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/>
            </a:r>
            <a:br>
              <a:rPr lang="de-DE" sz="1800" i="1" dirty="0" smtClean="0">
                <a:solidFill>
                  <a:srgbClr val="000000"/>
                </a:solidFill>
                <a:effectLst/>
              </a:rPr>
            </a:br>
            <a:r>
              <a:rPr lang="de-DE" sz="1800" i="1" dirty="0" smtClean="0">
                <a:solidFill>
                  <a:srgbClr val="000000"/>
                </a:solidFill>
                <a:effectLst/>
              </a:rPr>
              <a:t>=</a:t>
            </a:r>
            <a:br>
              <a:rPr lang="de-DE" sz="1800" i="1" dirty="0" smtClean="0">
                <a:solidFill>
                  <a:srgbClr val="000000"/>
                </a:solidFill>
                <a:effectLst/>
              </a:rPr>
            </a:b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relaxation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by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radiation</a:t>
            </a:r>
            <a:endParaRPr lang="de-DE" sz="1800" i="1" dirty="0" smtClean="0">
              <a:solidFill>
                <a:srgbClr val="000000"/>
              </a:solidFill>
              <a:effectLst/>
            </a:endParaRPr>
          </a:p>
          <a:p>
            <a:pPr algn="ctr" eaLnBrk="1" hangingPunct="1">
              <a:spcBef>
                <a:spcPct val="50000"/>
              </a:spcBef>
              <a:buFont typeface="Wingdings" charset="0"/>
              <a:buNone/>
            </a:pPr>
            <a:r>
              <a:rPr lang="de-DE" sz="1800" i="1" dirty="0" smtClean="0">
                <a:solidFill>
                  <a:srgbClr val="000000"/>
                </a:solidFill>
                <a:effectLst/>
              </a:rPr>
              <a:t>(</a:t>
            </a:r>
            <a:r>
              <a:rPr lang="de-DE" sz="1800" i="1" dirty="0" err="1">
                <a:solidFill>
                  <a:srgbClr val="000000"/>
                </a:solidFill>
                <a:effectLst/>
              </a:rPr>
              <a:t>spontaneous</a:t>
            </a:r>
            <a:r>
              <a:rPr lang="de-DE" sz="1800" i="1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i="1" dirty="0" err="1">
                <a:solidFill>
                  <a:srgbClr val="000000"/>
                </a:solidFill>
                <a:effectLst/>
              </a:rPr>
              <a:t>emission</a:t>
            </a:r>
            <a:r>
              <a:rPr lang="de-DE" sz="1800" i="1" dirty="0">
                <a:solidFill>
                  <a:srgbClr val="000000"/>
                </a:solidFill>
                <a:effectLst/>
              </a:rPr>
              <a:t>)</a:t>
            </a:r>
            <a:endParaRPr lang="en-IE" sz="1800" i="1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76016" y="22697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3400" dirty="0">
                <a:solidFill>
                  <a:srgbClr val="FFFFFF"/>
                </a:solidFill>
                <a:effectLst/>
                <a:latin typeface="Calibri" charset="0"/>
                <a:ea typeface="Calibri" charset="0"/>
                <a:cs typeface="Calibri" charset="0"/>
              </a:rPr>
              <a:t>Plasma </a:t>
            </a:r>
            <a:r>
              <a:rPr lang="en-US" sz="3400" dirty="0" smtClean="0">
                <a:solidFill>
                  <a:srgbClr val="FFFFFF"/>
                </a:solidFill>
                <a:effectLst/>
                <a:latin typeface="Calibri" charset="0"/>
                <a:ea typeface="Calibri" charset="0"/>
                <a:cs typeface="Calibri" charset="0"/>
              </a:rPr>
              <a:t>concepts - Corona</a:t>
            </a:r>
            <a:endParaRPr lang="de-DE" sz="3400" dirty="0">
              <a:solidFill>
                <a:srgbClr val="FFFFFF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191083"/>
            <a:ext cx="2771775" cy="27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87784" y="128587"/>
            <a:ext cx="8748712" cy="78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3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The Bohr Model of the Atom</a:t>
            </a:r>
            <a:endParaRPr lang="de-DE" sz="36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3795" name="Picture 8" descr="h-lev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28738"/>
            <a:ext cx="4338637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539552" y="2336775"/>
            <a:ext cx="3121025" cy="2892425"/>
            <a:chOff x="1295400" y="3200400"/>
            <a:chExt cx="3121025" cy="2892425"/>
          </a:xfrm>
        </p:grpSpPr>
        <p:pic>
          <p:nvPicPr>
            <p:cNvPr id="33798" name="Picture 4" descr="atom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200400"/>
              <a:ext cx="3121025" cy="289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99" name="Line 5"/>
            <p:cNvSpPr>
              <a:spLocks noChangeShapeType="1"/>
            </p:cNvSpPr>
            <p:nvPr/>
          </p:nvSpPr>
          <p:spPr bwMode="auto">
            <a:xfrm>
              <a:off x="1752600" y="3505200"/>
              <a:ext cx="914400" cy="914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buNone/>
              </a:pPr>
              <a:endParaRPr lang="en-US">
                <a:effectLst/>
              </a:endParaRPr>
            </a:p>
          </p:txBody>
        </p:sp>
        <p:sp>
          <p:nvSpPr>
            <p:cNvPr id="33800" name="Text Box 6"/>
            <p:cNvSpPr txBox="1">
              <a:spLocks noChangeArrowheads="1"/>
            </p:cNvSpPr>
            <p:nvPr/>
          </p:nvSpPr>
          <p:spPr bwMode="auto">
            <a:xfrm>
              <a:off x="1295400" y="3200400"/>
              <a:ext cx="857025" cy="3385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buNone/>
              </a:pPr>
              <a:r>
                <a:rPr lang="en-GB" sz="1600">
                  <a:effectLst/>
                  <a:latin typeface="Times New Roman" charset="0"/>
                </a:rPr>
                <a:t>Nucleus</a:t>
              </a:r>
              <a:endParaRPr lang="en-US">
                <a:effectLst/>
                <a:latin typeface="Times New Roman" charset="0"/>
              </a:endParaRPr>
            </a:p>
          </p:txBody>
        </p:sp>
        <p:sp>
          <p:nvSpPr>
            <p:cNvPr id="33801" name="Line 7"/>
            <p:cNvSpPr>
              <a:spLocks noChangeShapeType="1"/>
            </p:cNvSpPr>
            <p:nvPr/>
          </p:nvSpPr>
          <p:spPr bwMode="auto">
            <a:xfrm flipV="1">
              <a:off x="1752600" y="5410200"/>
              <a:ext cx="3810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buNone/>
              </a:pPr>
              <a:endParaRPr lang="en-US">
                <a:effectLst/>
              </a:endParaRPr>
            </a:p>
          </p:txBody>
        </p:sp>
        <p:sp>
          <p:nvSpPr>
            <p:cNvPr id="33802" name="Text Box 9"/>
            <p:cNvSpPr txBox="1">
              <a:spLocks noChangeArrowheads="1"/>
            </p:cNvSpPr>
            <p:nvPr/>
          </p:nvSpPr>
          <p:spPr bwMode="auto">
            <a:xfrm>
              <a:off x="1295400" y="5715000"/>
              <a:ext cx="9252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buNone/>
              </a:pPr>
              <a:r>
                <a:rPr lang="en-GB" sz="1600">
                  <a:effectLst/>
                  <a:latin typeface="Times New Roman" charset="0"/>
                </a:rPr>
                <a:t>electrons</a:t>
              </a:r>
              <a:endParaRPr lang="en-US">
                <a:effectLst/>
                <a:latin typeface="Times New Roman" charset="0"/>
              </a:endParaRPr>
            </a:p>
          </p:txBody>
        </p:sp>
      </p:grpSp>
      <p:sp>
        <p:nvSpPr>
          <p:cNvPr id="33797" name="TextBox 10"/>
          <p:cNvSpPr txBox="1">
            <a:spLocks noChangeArrowheads="1"/>
          </p:cNvSpPr>
          <p:nvPr/>
        </p:nvSpPr>
        <p:spPr bwMode="auto">
          <a:xfrm>
            <a:off x="153992" y="5229200"/>
            <a:ext cx="8954512" cy="105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90"/>
                </a:solidFill>
                <a:effectLst/>
                <a:latin typeface="+mj-lt"/>
              </a:rPr>
              <a:t>Electrons can only be in </a:t>
            </a:r>
            <a:r>
              <a:rPr lang="en-US" sz="2000" dirty="0" smtClean="0">
                <a:solidFill>
                  <a:srgbClr val="000090"/>
                </a:solidFill>
                <a:effectLst/>
                <a:latin typeface="+mj-lt"/>
              </a:rPr>
              <a:t>specific </a:t>
            </a:r>
            <a:r>
              <a:rPr lang="en-US" sz="2000" dirty="0">
                <a:solidFill>
                  <a:srgbClr val="000090"/>
                </a:solidFill>
                <a:effectLst/>
                <a:latin typeface="+mj-lt"/>
              </a:rPr>
              <a:t>orbits around the central nucleus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90"/>
                </a:solidFill>
                <a:effectLst/>
                <a:latin typeface="+mj-lt"/>
              </a:rPr>
              <a:t>These orbits have discrete energy states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-33909" y="1196752"/>
            <a:ext cx="9142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None/>
            </a:pPr>
            <a:r>
              <a:rPr lang="en-US" sz="2400" dirty="0">
                <a:effectLst/>
                <a:latin typeface="Calibri" charset="0"/>
                <a:ea typeface="Calibri" charset="0"/>
                <a:cs typeface="Calibri" charset="0"/>
              </a:rPr>
              <a:t>Electrons in atoms and molecules can also be raised to higher energy states – electronically excited states</a:t>
            </a:r>
          </a:p>
        </p:txBody>
      </p:sp>
    </p:spTree>
    <p:extLst>
      <p:ext uri="{BB962C8B-B14F-4D97-AF65-F5344CB8AC3E}">
        <p14:creationId xmlns:p14="http://schemas.microsoft.com/office/powerpoint/2010/main" val="19027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59792" y="44624"/>
            <a:ext cx="8748712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Clr>
                <a:srgbClr val="000090"/>
              </a:buClr>
              <a:buSzPct val="100000"/>
              <a:buNone/>
            </a:pPr>
            <a:r>
              <a:rPr lang="en-US" sz="3600" dirty="0"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Light Production - Excitation</a:t>
            </a:r>
            <a:endParaRPr lang="de-DE" sz="3600" dirty="0">
              <a:solidFill>
                <a:schemeClr val="tx1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32182"/>
            <a:ext cx="9144000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800"/>
              </a:spcBef>
              <a:buClr>
                <a:srgbClr val="000090"/>
              </a:buClr>
              <a:buSzPct val="100000"/>
              <a:buFont typeface="Arial"/>
              <a:buChar char="•"/>
            </a:pPr>
            <a:r>
              <a:rPr lang="en-US" sz="2200" dirty="0" smtClean="0">
                <a:effectLst/>
              </a:rPr>
              <a:t>One of the simplest ways to form excited states is to bombard atoms with energetic electrons</a:t>
            </a:r>
          </a:p>
          <a:p>
            <a:pPr marL="457200" indent="-457200">
              <a:spcBef>
                <a:spcPts val="800"/>
              </a:spcBef>
              <a:buClr>
                <a:srgbClr val="000090"/>
              </a:buClr>
              <a:buSzPct val="100000"/>
              <a:buFont typeface="Arial"/>
              <a:buChar char="•"/>
            </a:pPr>
            <a:r>
              <a:rPr lang="en-US" sz="2200" dirty="0" smtClean="0">
                <a:effectLst/>
              </a:rPr>
              <a:t>Usually excited states have short lifetimes (tens of nanoseconds) and decay – the electrons drop back to a lower energy state, eventually stopping at the lowest energy state – the ground state</a:t>
            </a:r>
          </a:p>
          <a:p>
            <a:pPr marL="457200" indent="-457200">
              <a:spcBef>
                <a:spcPts val="800"/>
              </a:spcBef>
              <a:buClr>
                <a:srgbClr val="000090"/>
              </a:buClr>
              <a:buSzPct val="100000"/>
              <a:buFont typeface="Arial"/>
              <a:buChar char="•"/>
            </a:pPr>
            <a:r>
              <a:rPr lang="en-US" sz="2200" dirty="0" smtClean="0">
                <a:effectLst/>
              </a:rPr>
              <a:t>Energy has to be given up in this process and this is normally through the emission of a photon</a:t>
            </a:r>
            <a:endParaRPr lang="en-US" sz="2200" dirty="0">
              <a:effectLst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587123" y="3619872"/>
          <a:ext cx="386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1930400" imgH="228600" progId="Equation.3">
                  <p:embed/>
                </p:oleObj>
              </mc:Choice>
              <mc:Fallback>
                <p:oleObj name="Equation" r:id="rId3" imgW="1930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7123" y="3619872"/>
                        <a:ext cx="3860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5772104" y="6103058"/>
            <a:ext cx="1351638" cy="19244"/>
          </a:xfrm>
          <a:prstGeom prst="line">
            <a:avLst/>
          </a:prstGeom>
          <a:ln w="508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772104" y="4311837"/>
            <a:ext cx="1351638" cy="19244"/>
          </a:xfrm>
          <a:prstGeom prst="line">
            <a:avLst/>
          </a:prstGeom>
          <a:ln w="508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552242" y="5036556"/>
            <a:ext cx="1075380" cy="19244"/>
          </a:xfrm>
          <a:prstGeom prst="line">
            <a:avLst/>
          </a:prstGeom>
          <a:ln w="508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76145" y="4331089"/>
            <a:ext cx="0" cy="1771977"/>
          </a:xfrm>
          <a:prstGeom prst="straightConnector1">
            <a:avLst/>
          </a:prstGeom>
          <a:ln w="50800">
            <a:solidFill>
              <a:srgbClr val="00009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74511" y="4324545"/>
            <a:ext cx="384816" cy="712019"/>
          </a:xfrm>
          <a:prstGeom prst="straightConnector1">
            <a:avLst/>
          </a:prstGeom>
          <a:ln w="508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755752" y="5014348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092200" imgH="228600" progId="Equation.3">
                  <p:embed/>
                </p:oleObj>
              </mc:Choice>
              <mc:Fallback>
                <p:oleObj name="Equation" r:id="rId5" imgW="1092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55752" y="5014348"/>
                        <a:ext cx="2184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602222" y="4569236"/>
            <a:ext cx="1638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  <a:buSzPct val="100000"/>
              <a:buNone/>
            </a:pPr>
            <a:r>
              <a:rPr lang="en-US" sz="2000" dirty="0" err="1" smtClean="0">
                <a:solidFill>
                  <a:srgbClr val="FF0000"/>
                </a:solidFill>
                <a:effectLst/>
              </a:rPr>
              <a:t>hν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122202" y="4331089"/>
            <a:ext cx="683224" cy="403417"/>
          </a:xfrm>
          <a:custGeom>
            <a:avLst/>
            <a:gdLst>
              <a:gd name="connsiteX0" fmla="*/ 20774 w 553647"/>
              <a:gd name="connsiteY0" fmla="*/ 381241 h 457603"/>
              <a:gd name="connsiteX1" fmla="*/ 20774 w 553647"/>
              <a:gd name="connsiteY1" fmla="*/ 127241 h 457603"/>
              <a:gd name="connsiteX2" fmla="*/ 236674 w 553647"/>
              <a:gd name="connsiteY2" fmla="*/ 457441 h 457603"/>
              <a:gd name="connsiteX3" fmla="*/ 135074 w 553647"/>
              <a:gd name="connsiteY3" fmla="*/ 76441 h 457603"/>
              <a:gd name="connsiteX4" fmla="*/ 389074 w 553647"/>
              <a:gd name="connsiteY4" fmla="*/ 406641 h 457603"/>
              <a:gd name="connsiteX5" fmla="*/ 287474 w 553647"/>
              <a:gd name="connsiteY5" fmla="*/ 241 h 457603"/>
              <a:gd name="connsiteX6" fmla="*/ 541474 w 553647"/>
              <a:gd name="connsiteY6" fmla="*/ 343141 h 457603"/>
              <a:gd name="connsiteX7" fmla="*/ 516074 w 553647"/>
              <a:gd name="connsiteY7" fmla="*/ 76441 h 4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3647" h="457603">
                <a:moveTo>
                  <a:pt x="20774" y="381241"/>
                </a:moveTo>
                <a:cubicBezTo>
                  <a:pt x="2782" y="247891"/>
                  <a:pt x="-15209" y="114541"/>
                  <a:pt x="20774" y="127241"/>
                </a:cubicBezTo>
                <a:cubicBezTo>
                  <a:pt x="56757" y="139941"/>
                  <a:pt x="217624" y="465908"/>
                  <a:pt x="236674" y="457441"/>
                </a:cubicBezTo>
                <a:cubicBezTo>
                  <a:pt x="255724" y="448974"/>
                  <a:pt x="109674" y="84908"/>
                  <a:pt x="135074" y="76441"/>
                </a:cubicBezTo>
                <a:cubicBezTo>
                  <a:pt x="160474" y="67974"/>
                  <a:pt x="363674" y="419341"/>
                  <a:pt x="389074" y="406641"/>
                </a:cubicBezTo>
                <a:cubicBezTo>
                  <a:pt x="414474" y="393941"/>
                  <a:pt x="262074" y="10824"/>
                  <a:pt x="287474" y="241"/>
                </a:cubicBezTo>
                <a:cubicBezTo>
                  <a:pt x="312874" y="-10342"/>
                  <a:pt x="503374" y="330441"/>
                  <a:pt x="541474" y="343141"/>
                </a:cubicBezTo>
                <a:cubicBezTo>
                  <a:pt x="579574" y="355841"/>
                  <a:pt x="516074" y="76441"/>
                  <a:pt x="516074" y="76441"/>
                </a:cubicBezTo>
              </a:path>
            </a:pathLst>
          </a:custGeom>
          <a:ln w="38100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buClr>
                <a:srgbClr val="000090"/>
              </a:buClr>
              <a:buSzPct val="100000"/>
            </a:pPr>
            <a:endParaRPr lang="en-US"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590" y="4548909"/>
            <a:ext cx="3723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  <a:buSzPct val="100000"/>
              <a:buNone/>
            </a:pPr>
            <a:r>
              <a:rPr lang="en-US" sz="2200" dirty="0" smtClean="0">
                <a:solidFill>
                  <a:srgbClr val="0404FE"/>
                </a:solidFill>
                <a:effectLst/>
              </a:rPr>
              <a:t>Electron impact excitation:</a:t>
            </a:r>
            <a:endParaRPr lang="en-US" sz="2200" dirty="0">
              <a:solidFill>
                <a:srgbClr val="0404F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1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170069"/>
            <a:ext cx="5668291" cy="513925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10198" y="-27384"/>
            <a:ext cx="929071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0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Electron velocity distribution </a:t>
            </a:r>
            <a:r>
              <a:rPr lang="en-US" sz="340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functions</a:t>
            </a:r>
            <a:endParaRPr lang="en-US" sz="3400" i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308578"/>
            <a:ext cx="6580265" cy="475124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180528" y="-99392"/>
            <a:ext cx="929071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Electron energy distribution function</a:t>
            </a:r>
          </a:p>
          <a:p>
            <a:pPr algn="r"/>
            <a:r>
              <a:rPr lang="en-US" sz="300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Example: </a:t>
            </a:r>
            <a:r>
              <a:rPr lang="en-US" sz="3000" dirty="0" err="1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Druyvesteyn</a:t>
            </a:r>
            <a:r>
              <a:rPr lang="en-US" sz="300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 distribution</a:t>
            </a:r>
            <a:endParaRPr lang="en-US" sz="3000" i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-900608" y="980728"/>
            <a:ext cx="7396113" cy="526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914400" lvl="2" indent="0" eaLnBrk="1" hangingPunct="1">
              <a:buNone/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line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emission</a:t>
            </a:r>
            <a:endParaRPr lang="de-DE" sz="2200" dirty="0">
              <a:solidFill>
                <a:srgbClr val="000000"/>
              </a:solidFill>
              <a:effectLst/>
            </a:endParaRPr>
          </a:p>
          <a:p>
            <a:pPr lvl="3" eaLnBrk="1" hangingPunct="1">
              <a:buFont typeface="Arial" charset="0"/>
              <a:buChar char="•"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which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emission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lines</a:t>
            </a:r>
            <a:r>
              <a:rPr lang="de-DE" sz="2000" dirty="0">
                <a:solidFill>
                  <a:srgbClr val="000000"/>
                </a:solidFill>
                <a:effectLst/>
              </a:rPr>
              <a:t> (qualitative)</a:t>
            </a:r>
          </a:p>
          <a:p>
            <a:pPr lvl="4" eaLnBrk="1" hangingPunct="1">
              <a:buFont typeface="Arial" charset="0"/>
              <a:buChar char="•"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species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lvl="3" eaLnBrk="1" hangingPunct="1">
              <a:buFont typeface="Arial" charset="0"/>
              <a:buChar char="•"/>
            </a:pPr>
            <a:r>
              <a:rPr lang="de-DE" sz="2000" dirty="0">
                <a:solidFill>
                  <a:srgbClr val="000000"/>
                </a:solidFill>
                <a:effectLst/>
              </a:rPr>
              <a:t>absolute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intensities</a:t>
            </a:r>
            <a:r>
              <a:rPr lang="de-DE" sz="2000" dirty="0">
                <a:solidFill>
                  <a:srgbClr val="000000"/>
                </a:solidFill>
                <a:effectLst/>
              </a:rPr>
              <a:t> (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calibration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difficult</a:t>
            </a:r>
            <a:r>
              <a:rPr lang="de-DE" sz="2000" dirty="0">
                <a:solidFill>
                  <a:srgbClr val="000000"/>
                </a:solidFill>
                <a:effectLst/>
              </a:rPr>
              <a:t>)</a:t>
            </a:r>
          </a:p>
          <a:p>
            <a:pPr lvl="4" eaLnBrk="1" hangingPunct="1">
              <a:buFont typeface="Arial" charset="0"/>
              <a:buChar char="•"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density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excited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species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lvl="3" eaLnBrk="1" hangingPunct="1">
              <a:buFont typeface="Arial" charset="0"/>
              <a:buChar char="•"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line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ratios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lvl="4" eaLnBrk="1" hangingPunct="1">
              <a:buFont typeface="Arial" charset="0"/>
              <a:buChar char="•"/>
            </a:pPr>
            <a:r>
              <a:rPr lang="de-DE" sz="2000" dirty="0">
                <a:solidFill>
                  <a:srgbClr val="000000"/>
                </a:solidFill>
                <a:effectLst/>
              </a:rPr>
              <a:t>robust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model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based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</a:rPr>
              <a:t>analysis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lvl="3" eaLnBrk="1" hangingPunct="1">
              <a:buFont typeface="Arial" charset="0"/>
              <a:buChar char="•"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line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shapes</a:t>
            </a:r>
            <a:r>
              <a:rPr lang="de-DE" sz="2000" dirty="0">
                <a:solidFill>
                  <a:srgbClr val="000000"/>
                </a:solidFill>
                <a:effectLst/>
              </a:rPr>
              <a:t> (high experimental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requirements</a:t>
            </a:r>
            <a:r>
              <a:rPr lang="de-DE" sz="2000" dirty="0">
                <a:solidFill>
                  <a:srgbClr val="000000"/>
                </a:solidFill>
                <a:effectLst/>
              </a:rPr>
              <a:t>)</a:t>
            </a:r>
          </a:p>
          <a:p>
            <a:pPr lvl="4" eaLnBrk="1" hangingPunct="1">
              <a:buFont typeface="Arial" charset="0"/>
              <a:buChar char="•"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temperatures</a:t>
            </a:r>
            <a:r>
              <a:rPr lang="de-DE" sz="200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fields</a:t>
            </a:r>
            <a:r>
              <a:rPr lang="de-DE" sz="200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densities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lvl="3" eaLnBrk="1" hangingPunct="1">
              <a:buFont typeface="Arial" charset="0"/>
              <a:buChar char="•"/>
            </a:pPr>
            <a:r>
              <a:rPr lang="de-DE" sz="2000" dirty="0">
                <a:solidFill>
                  <a:srgbClr val="000000"/>
                </a:solidFill>
                <a:effectLst/>
              </a:rPr>
              <a:t>temporal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variations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lvl="4" eaLnBrk="1" hangingPunct="1">
              <a:buFont typeface="Arial" charset="0"/>
              <a:buChar char="•"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plasma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</a:rPr>
              <a:t>dynamics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lvl="2" eaLnBrk="1" hangingPunct="1">
              <a:buFont typeface="Arial" charset="0"/>
              <a:buChar char="•"/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continuum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radiation</a:t>
            </a:r>
            <a:endParaRPr lang="de-DE" sz="2200" dirty="0">
              <a:solidFill>
                <a:srgbClr val="000000"/>
              </a:solidFill>
              <a:effectLst/>
            </a:endParaRPr>
          </a:p>
          <a:p>
            <a:pPr lvl="3" eaLnBrk="1" hangingPunct="1">
              <a:buFont typeface="Arial" charset="0"/>
              <a:buChar char="•"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spectral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distributions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lvl="3" eaLnBrk="1" hangingPunct="1">
              <a:buFont typeface="Arial" charset="0"/>
              <a:buChar char="•"/>
            </a:pPr>
            <a:r>
              <a:rPr lang="de-DE" sz="2000" dirty="0">
                <a:solidFill>
                  <a:srgbClr val="000000"/>
                </a:solidFill>
                <a:effectLst/>
              </a:rPr>
              <a:t>absolute </a:t>
            </a:r>
            <a:r>
              <a:rPr lang="de-DE" sz="2000" dirty="0" err="1" smtClean="0">
                <a:solidFill>
                  <a:srgbClr val="000000"/>
                </a:solidFill>
                <a:effectLst/>
              </a:rPr>
              <a:t>intensities</a:t>
            </a:r>
            <a:endParaRPr lang="de-DE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511920" y="44624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Optical Emission Spectroscopy (OES)</a:t>
            </a:r>
            <a:endParaRPr lang="de-DE" sz="3400" dirty="0">
              <a:solidFill>
                <a:schemeClr val="tx1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672" y="955227"/>
            <a:ext cx="2987824" cy="2257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524" y="4005064"/>
            <a:ext cx="3203972" cy="22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9512" y="908720"/>
            <a:ext cx="4464496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spcAft>
                <a:spcPts val="2400"/>
              </a:spcAft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  <a:effectLst/>
                <a:latin typeface="Calibri" charset="0"/>
              </a:rPr>
              <a:t>Thomson 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charset="0"/>
              </a:rPr>
              <a:t>scattering</a:t>
            </a:r>
            <a:r>
              <a:rPr lang="en-US" dirty="0">
                <a:solidFill>
                  <a:srgbClr val="000000"/>
                </a:solidFill>
                <a:effectLst/>
                <a:latin typeface="Calibri" charset="0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alibri" charset="0"/>
              </a:rPr>
            </a:br>
            <a:r>
              <a:rPr lang="en-US" dirty="0" smtClean="0">
                <a:solidFill>
                  <a:srgbClr val="000000"/>
                </a:solidFill>
                <a:effectLst/>
                <a:latin typeface="Calibri" charset="0"/>
              </a:rPr>
              <a:t>(top figure)</a:t>
            </a:r>
            <a:endParaRPr lang="en-US" dirty="0">
              <a:solidFill>
                <a:srgbClr val="000000"/>
              </a:solidFill>
              <a:effectLst/>
              <a:latin typeface="Calibri" charset="0"/>
            </a:endParaRPr>
          </a:p>
          <a:p>
            <a:pPr marL="342900" indent="-342900" eaLnBrk="1" hangingPunct="1">
              <a:spcAft>
                <a:spcPts val="2400"/>
              </a:spcAft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  <a:effectLst/>
                <a:latin typeface="Calibri" charset="0"/>
              </a:rPr>
              <a:t>Laser 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charset="0"/>
              </a:rPr>
              <a:t>induced </a:t>
            </a:r>
            <a:r>
              <a:rPr lang="en-US" dirty="0">
                <a:solidFill>
                  <a:srgbClr val="000000"/>
                </a:solidFill>
                <a:effectLst/>
                <a:latin typeface="Calibri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charset="0"/>
              </a:rPr>
              <a:t>luorescence </a:t>
            </a:r>
            <a:r>
              <a:rPr lang="en-US" dirty="0">
                <a:solidFill>
                  <a:srgbClr val="000000"/>
                </a:solidFill>
                <a:effectLst/>
                <a:latin typeface="Calibri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charset="0"/>
              </a:rPr>
              <a:t>bottom figure)</a:t>
            </a:r>
            <a:endParaRPr lang="en-US" dirty="0">
              <a:solidFill>
                <a:srgbClr val="000000"/>
              </a:solidFill>
              <a:effectLst/>
              <a:latin typeface="Calibri" charset="0"/>
            </a:endParaRPr>
          </a:p>
          <a:p>
            <a:pPr marL="342900" indent="-342900" eaLnBrk="1" hangingPunct="1">
              <a:spcAft>
                <a:spcPts val="2400"/>
              </a:spcAft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  <a:effectLst/>
                <a:latin typeface="Calibri" charset="0"/>
              </a:rPr>
              <a:t>Interferometry</a:t>
            </a:r>
          </a:p>
          <a:p>
            <a:pPr marL="342900" indent="-342900" eaLnBrk="1" hangingPunct="1">
              <a:spcAft>
                <a:spcPts val="2400"/>
              </a:spcAft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  <a:effectLst/>
                <a:latin typeface="Calibri" charset="0"/>
              </a:rPr>
              <a:t>Photo-detachment</a:t>
            </a:r>
            <a:endParaRPr lang="en-US" dirty="0">
              <a:solidFill>
                <a:srgbClr val="000000"/>
              </a:solidFill>
              <a:effectLst/>
              <a:latin typeface="Calibri" charset="0"/>
            </a:endParaRPr>
          </a:p>
          <a:p>
            <a:pPr marL="342900" indent="-342900" eaLnBrk="1" hangingPunct="1">
              <a:spcAft>
                <a:spcPts val="2400"/>
              </a:spcAft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  <a:effectLst/>
                <a:latin typeface="Calibri" charset="0"/>
              </a:rPr>
              <a:t>Absorption spectroscopy</a:t>
            </a:r>
          </a:p>
          <a:p>
            <a:pPr marL="342900" indent="-342900" eaLnBrk="1" hangingPunct="1">
              <a:spcAft>
                <a:spcPts val="2400"/>
              </a:spcAft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  <a:effectLst/>
                <a:latin typeface="Calibri" charset="0"/>
              </a:rPr>
              <a:t>Cavity </a:t>
            </a:r>
            <a:r>
              <a:rPr lang="en-US" dirty="0">
                <a:solidFill>
                  <a:srgbClr val="000000"/>
                </a:solidFill>
                <a:effectLst/>
                <a:latin typeface="Calibri" charset="0"/>
              </a:rPr>
              <a:t>ring down 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charset="0"/>
              </a:rPr>
              <a:t>spectroscopy</a:t>
            </a:r>
            <a:endParaRPr lang="en-US" dirty="0">
              <a:solidFill>
                <a:srgbClr val="000000"/>
              </a:solidFill>
              <a:effectLst/>
              <a:latin typeface="Calibri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75656" y="116632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3400" dirty="0" smtClean="0"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Examples of active optical techniques</a:t>
            </a:r>
            <a:endParaRPr lang="de-DE" sz="3400" dirty="0">
              <a:solidFill>
                <a:schemeClr val="tx1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4644008" y="4221088"/>
          <a:ext cx="4341957" cy="189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Document" r:id="rId3" imgW="8740080" imgH="3814200" progId="WordPro.Document">
                  <p:embed/>
                </p:oleObj>
              </mc:Choice>
              <mc:Fallback>
                <p:oleObj name="Document" r:id="rId3" imgW="8740080" imgH="3814200" progId="WordPro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221088"/>
                        <a:ext cx="4341957" cy="1895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1043634"/>
            <a:ext cx="4248472" cy="29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07504" y="1143000"/>
            <a:ext cx="8153400" cy="509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Complete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thermodynamic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equilibrium</a:t>
            </a:r>
            <a:r>
              <a:rPr lang="de-DE" sz="2200" dirty="0">
                <a:solidFill>
                  <a:srgbClr val="000000"/>
                </a:solidFill>
                <a:effectLst/>
              </a:rPr>
              <a:t> (CTE)</a:t>
            </a:r>
          </a:p>
          <a:p>
            <a:pPr lvl="2" eaLnBrk="1" hangingPunct="1">
              <a:lnSpc>
                <a:spcPct val="120000"/>
              </a:lnSpc>
              <a:buFont typeface="Wingdings" charset="0"/>
              <a:buChar char="§"/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homogeneity</a:t>
            </a:r>
            <a:endParaRPr lang="de-DE" sz="2200" dirty="0">
              <a:solidFill>
                <a:srgbClr val="000000"/>
              </a:solidFill>
              <a:effectLst/>
            </a:endParaRPr>
          </a:p>
          <a:p>
            <a:pPr lvl="2" eaLnBrk="1" hangingPunct="1">
              <a:lnSpc>
                <a:spcPct val="120000"/>
              </a:lnSpc>
              <a:buFont typeface="Wingdings" charset="0"/>
              <a:buChar char="§"/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unique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temperature</a:t>
            </a:r>
            <a:r>
              <a:rPr lang="de-DE" sz="2200" dirty="0">
                <a:solidFill>
                  <a:srgbClr val="000000"/>
                </a:solidFill>
                <a:effectLst/>
              </a:rPr>
              <a:t> (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T</a:t>
            </a:r>
            <a:r>
              <a:rPr lang="de-DE" sz="2200" baseline="-25000" dirty="0" err="1">
                <a:solidFill>
                  <a:srgbClr val="000000"/>
                </a:solidFill>
                <a:effectLst/>
              </a:rPr>
              <a:t>e</a:t>
            </a:r>
            <a:r>
              <a:rPr lang="de-DE" sz="2200" dirty="0">
                <a:solidFill>
                  <a:srgbClr val="000000"/>
                </a:solidFill>
                <a:effectLst/>
              </a:rPr>
              <a:t> =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T</a:t>
            </a:r>
            <a:r>
              <a:rPr lang="de-DE" sz="2200" baseline="-25000" dirty="0" err="1">
                <a:solidFill>
                  <a:srgbClr val="000000"/>
                </a:solidFill>
                <a:effectLst/>
              </a:rPr>
              <a:t>i</a:t>
            </a:r>
            <a:r>
              <a:rPr lang="de-DE" sz="2200" dirty="0">
                <a:solidFill>
                  <a:srgbClr val="000000"/>
                </a:solidFill>
                <a:effectLst/>
              </a:rPr>
              <a:t> =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T</a:t>
            </a:r>
            <a:r>
              <a:rPr lang="de-DE" sz="2200" baseline="-25000" dirty="0" err="1">
                <a:solidFill>
                  <a:srgbClr val="000000"/>
                </a:solidFill>
                <a:effectLst/>
              </a:rPr>
              <a:t>gas</a:t>
            </a:r>
            <a:r>
              <a:rPr lang="de-DE" sz="2200" dirty="0">
                <a:solidFill>
                  <a:srgbClr val="000000"/>
                </a:solidFill>
                <a:effectLst/>
              </a:rPr>
              <a:t>)</a:t>
            </a:r>
          </a:p>
          <a:p>
            <a:pPr lvl="2" eaLnBrk="1" hangingPunct="1">
              <a:lnSpc>
                <a:spcPct val="120000"/>
              </a:lnSpc>
              <a:buFont typeface="Wingdings" charset="0"/>
              <a:buChar char="§"/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black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body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radiation</a:t>
            </a:r>
            <a:endParaRPr lang="de-DE" sz="2200" dirty="0">
              <a:solidFill>
                <a:srgbClr val="000000"/>
              </a:solidFill>
              <a:effectLst/>
            </a:endParaRPr>
          </a:p>
          <a:p>
            <a:pPr lvl="2" eaLnBrk="1" hangingPunct="1">
              <a:lnSpc>
                <a:spcPct val="120000"/>
              </a:lnSpc>
              <a:buFont typeface="Wingdings" charset="0"/>
              <a:buChar char="§"/>
            </a:pPr>
            <a:endParaRPr lang="de-DE" sz="2200" dirty="0">
              <a:solidFill>
                <a:srgbClr val="000000"/>
              </a:solidFill>
              <a:effectLst/>
            </a:endParaRPr>
          </a:p>
          <a:p>
            <a:pPr lvl="2" eaLnBrk="1" hangingPunct="1">
              <a:lnSpc>
                <a:spcPct val="120000"/>
              </a:lnSpc>
              <a:buFont typeface="Wingdings" charset="0"/>
              <a:buChar char="§"/>
            </a:pPr>
            <a:endParaRPr lang="de-DE" sz="2200" dirty="0">
              <a:solidFill>
                <a:srgbClr val="000000"/>
              </a:solidFill>
              <a:effectLst/>
            </a:endParaRPr>
          </a:p>
          <a:p>
            <a:pPr lvl="3" eaLnBrk="1" hangingPunct="1">
              <a:lnSpc>
                <a:spcPct val="120000"/>
              </a:lnSpc>
              <a:buFont typeface="Wingdings" charset="0"/>
              <a:buNone/>
            </a:pPr>
            <a:r>
              <a:rPr lang="de-DE" sz="2200" dirty="0">
                <a:solidFill>
                  <a:srgbClr val="000000"/>
                </a:solidFill>
                <a:effectLst/>
              </a:rPr>
              <a:t>	</a:t>
            </a:r>
          </a:p>
          <a:p>
            <a:pPr lvl="2" eaLnBrk="1" hangingPunct="1">
              <a:lnSpc>
                <a:spcPct val="120000"/>
              </a:lnSpc>
              <a:buFont typeface="Wingdings" charset="0"/>
              <a:buChar char="§"/>
            </a:pPr>
            <a:r>
              <a:rPr lang="de-DE" sz="2200" dirty="0" smtClean="0">
                <a:solidFill>
                  <a:srgbClr val="000000"/>
                </a:solidFill>
                <a:effectLst/>
              </a:rPr>
              <a:t>Maxwell-Boltzmann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distribution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describes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the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population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of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excited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states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for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all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components</a:t>
            </a:r>
            <a:endParaRPr lang="de-DE" sz="2200" dirty="0" smtClean="0">
              <a:solidFill>
                <a:srgbClr val="000000"/>
              </a:solidFill>
              <a:effectLst/>
            </a:endParaRPr>
          </a:p>
          <a:p>
            <a:pPr lvl="2" eaLnBrk="1" hangingPunct="1">
              <a:lnSpc>
                <a:spcPct val="120000"/>
              </a:lnSpc>
              <a:buFont typeface="Wingdings" charset="0"/>
              <a:buChar char="§"/>
            </a:pPr>
            <a:r>
              <a:rPr lang="de-DE" sz="2200" dirty="0" err="1" smtClean="0">
                <a:solidFill>
                  <a:srgbClr val="000000"/>
                </a:solidFill>
                <a:effectLst/>
              </a:rPr>
              <a:t>Practically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not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possible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in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the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laboratory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, thermal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plasmas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often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modeled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for</a:t>
            </a:r>
            <a:r>
              <a:rPr lang="de-DE" sz="22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simplicity</a:t>
            </a:r>
            <a:endParaRPr lang="de-DE" sz="22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38914" name="Object 4"/>
          <p:cNvGraphicFramePr>
            <a:graphicFrameLocks noChangeAspect="1"/>
          </p:cNvGraphicFramePr>
          <p:nvPr>
            <p:extLst/>
          </p:nvPr>
        </p:nvGraphicFramePr>
        <p:xfrm>
          <a:off x="1547664" y="3255888"/>
          <a:ext cx="3505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Equation" r:id="rId3" imgW="1752480" imgH="482400" progId="Equation.3">
                  <p:embed/>
                </p:oleObj>
              </mc:Choice>
              <mc:Fallback>
                <p:oleObj name="Equation" r:id="rId3" imgW="1752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255888"/>
                        <a:ext cx="3505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2592040" y="44624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3600" dirty="0">
                <a:solidFill>
                  <a:srgbClr val="FFFFFF"/>
                </a:solidFill>
                <a:effectLst/>
                <a:latin typeface="Calibri" charset="0"/>
                <a:ea typeface="Calibri" charset="0"/>
                <a:cs typeface="Calibri" charset="0"/>
              </a:rPr>
              <a:t>Plasma </a:t>
            </a:r>
            <a:r>
              <a:rPr lang="en-US" sz="3600" dirty="0" smtClean="0">
                <a:solidFill>
                  <a:srgbClr val="FFFFFF"/>
                </a:solidFill>
                <a:effectLst/>
                <a:latin typeface="Calibri" charset="0"/>
                <a:ea typeface="Calibri" charset="0"/>
                <a:cs typeface="Calibri" charset="0"/>
              </a:rPr>
              <a:t>concepts - CTE</a:t>
            </a:r>
            <a:endParaRPr lang="de-DE" sz="3600" dirty="0">
              <a:solidFill>
                <a:srgbClr val="FFFFFF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2773533"/>
            <a:ext cx="3240360" cy="18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5496" y="908720"/>
            <a:ext cx="81534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de-DE" sz="2200" dirty="0" smtClean="0">
                <a:solidFill>
                  <a:srgbClr val="000000"/>
                </a:solidFill>
                <a:effectLst/>
              </a:rPr>
              <a:t>Maxwell-Boltzmann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distribution</a:t>
            </a:r>
            <a:endParaRPr lang="de-DE" sz="2200" dirty="0">
              <a:solidFill>
                <a:srgbClr val="000000"/>
              </a:solidFill>
              <a:effectLst/>
            </a:endParaRPr>
          </a:p>
          <a:p>
            <a:pPr lvl="1" eaLnBrk="1" hangingPunct="1">
              <a:spcBef>
                <a:spcPct val="50000"/>
              </a:spcBef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population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distributions</a:t>
            </a:r>
            <a:endParaRPr lang="de-DE" sz="22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>
            <p:extLst/>
          </p:nvPr>
        </p:nvGraphicFramePr>
        <p:xfrm>
          <a:off x="1102296" y="1864172"/>
          <a:ext cx="2667000" cy="124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3" imgW="1523880" imgH="711000" progId="Equation.3">
                  <p:embed/>
                </p:oleObj>
              </mc:Choice>
              <mc:Fallback>
                <p:oleObj name="Equation" r:id="rId3" imgW="1523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296" y="1864172"/>
                        <a:ext cx="2667000" cy="1244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5496" y="3065463"/>
            <a:ext cx="81534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257300" lvl="2" indent="-342900" eaLnBrk="1" hangingPunct="1">
              <a:spcBef>
                <a:spcPct val="50000"/>
              </a:spcBef>
            </a:pPr>
            <a:r>
              <a:rPr lang="de-DE" sz="22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 smtClean="0">
                <a:solidFill>
                  <a:srgbClr val="000000"/>
                </a:solidFill>
                <a:effectLst/>
              </a:rPr>
              <a:t>Spectroscopy</a:t>
            </a:r>
            <a:r>
              <a:rPr lang="de-DE" sz="2200" dirty="0">
                <a:solidFill>
                  <a:srgbClr val="000000"/>
                </a:solidFill>
                <a:effectLst/>
              </a:rPr>
              <a:t>: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line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intensities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and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ratios</a:t>
            </a:r>
            <a:endParaRPr lang="de-DE" sz="2200" dirty="0">
              <a:solidFill>
                <a:srgbClr val="000000"/>
              </a:solidFill>
              <a:effectLst/>
            </a:endParaRPr>
          </a:p>
          <a:p>
            <a:pPr lvl="1" eaLnBrk="1" hangingPunct="1">
              <a:spcBef>
                <a:spcPct val="50000"/>
              </a:spcBef>
            </a:pPr>
            <a:r>
              <a:rPr lang="de-DE" sz="2200" dirty="0" err="1">
                <a:solidFill>
                  <a:srgbClr val="000000"/>
                </a:solidFill>
                <a:effectLst/>
              </a:rPr>
              <a:t>velocity</a:t>
            </a:r>
            <a:r>
              <a:rPr lang="de-DE" sz="2200" dirty="0">
                <a:solidFill>
                  <a:srgbClr val="000000"/>
                </a:solidFill>
                <a:effectLst/>
              </a:rPr>
              <a:t> </a:t>
            </a:r>
            <a:r>
              <a:rPr lang="de-DE" sz="2200" dirty="0" err="1">
                <a:solidFill>
                  <a:srgbClr val="000000"/>
                </a:solidFill>
                <a:effectLst/>
              </a:rPr>
              <a:t>distribution</a:t>
            </a:r>
            <a:endParaRPr lang="de-DE" sz="22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39939" name="Object 6"/>
          <p:cNvGraphicFramePr>
            <a:graphicFrameLocks noChangeAspect="1"/>
          </p:cNvGraphicFramePr>
          <p:nvPr>
            <p:extLst/>
          </p:nvPr>
        </p:nvGraphicFramePr>
        <p:xfrm>
          <a:off x="1107059" y="4148138"/>
          <a:ext cx="4030389" cy="1578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5" imgW="2400120" imgH="939600" progId="Equation.3">
                  <p:embed/>
                </p:oleObj>
              </mc:Choice>
              <mc:Fallback>
                <p:oleObj name="Equation" r:id="rId5" imgW="24001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059" y="4148138"/>
                        <a:ext cx="4030389" cy="1578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35496" y="5805264"/>
            <a:ext cx="71264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257300" lvl="2" indent="-342900">
              <a:spcBef>
                <a:spcPct val="50000"/>
              </a:spcBef>
            </a:pPr>
            <a:r>
              <a:rPr lang="de-DE" sz="2200" dirty="0" smtClean="0">
                <a:effectLst/>
              </a:rPr>
              <a:t> </a:t>
            </a:r>
            <a:r>
              <a:rPr lang="de-DE" sz="2200" dirty="0" err="1" smtClean="0">
                <a:effectLst/>
              </a:rPr>
              <a:t>Spectroscopy</a:t>
            </a:r>
            <a:r>
              <a:rPr lang="de-DE" sz="2200" dirty="0">
                <a:effectLst/>
              </a:rPr>
              <a:t>: </a:t>
            </a:r>
            <a:r>
              <a:rPr lang="de-DE" sz="2200" dirty="0" err="1">
                <a:effectLst/>
              </a:rPr>
              <a:t>line</a:t>
            </a:r>
            <a:r>
              <a:rPr lang="de-DE" sz="2200" dirty="0">
                <a:effectLst/>
              </a:rPr>
              <a:t> </a:t>
            </a:r>
            <a:r>
              <a:rPr lang="de-DE" sz="2200" dirty="0" err="1">
                <a:effectLst/>
              </a:rPr>
              <a:t>shape</a:t>
            </a:r>
            <a:r>
              <a:rPr lang="de-DE" sz="2200" dirty="0">
                <a:effectLst/>
              </a:rPr>
              <a:t>, e.g. Doppler </a:t>
            </a:r>
            <a:r>
              <a:rPr lang="de-DE" sz="2200" dirty="0" err="1">
                <a:effectLst/>
              </a:rPr>
              <a:t>effect</a:t>
            </a:r>
            <a:endParaRPr lang="de-DE" sz="2200" dirty="0">
              <a:effectLst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92040" y="22697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3600" dirty="0">
                <a:solidFill>
                  <a:srgbClr val="FFFFFF"/>
                </a:solidFill>
                <a:effectLst/>
                <a:latin typeface="Calibri" charset="0"/>
                <a:ea typeface="Calibri" charset="0"/>
                <a:cs typeface="Calibri" charset="0"/>
              </a:rPr>
              <a:t>Plasma </a:t>
            </a:r>
            <a:r>
              <a:rPr lang="en-US" sz="3600" dirty="0" smtClean="0">
                <a:solidFill>
                  <a:srgbClr val="FFFFFF"/>
                </a:solidFill>
                <a:effectLst/>
                <a:latin typeface="Calibri" charset="0"/>
                <a:ea typeface="Calibri" charset="0"/>
                <a:cs typeface="Calibri" charset="0"/>
              </a:rPr>
              <a:t>concepts - CTE</a:t>
            </a:r>
            <a:endParaRPr lang="de-DE" sz="3600" dirty="0">
              <a:solidFill>
                <a:srgbClr val="FFFFFF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25" y="3645024"/>
            <a:ext cx="2448247" cy="193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fYpowerpointblue">
  <a:themeElements>
    <a:clrScheme name="UofY_new_powerpoint_template-fancy_v3 7">
      <a:dk1>
        <a:srgbClr val="B4AF80"/>
      </a:dk1>
      <a:lt1>
        <a:srgbClr val="FFFFFF"/>
      </a:lt1>
      <a:dk2>
        <a:srgbClr val="C8C6A2"/>
      </a:dk2>
      <a:lt2>
        <a:srgbClr val="827F4C"/>
      </a:lt2>
      <a:accent1>
        <a:srgbClr val="7C784E"/>
      </a:accent1>
      <a:accent2>
        <a:srgbClr val="A2A4AC"/>
      </a:accent2>
      <a:accent3>
        <a:srgbClr val="E0DFCE"/>
      </a:accent3>
      <a:accent4>
        <a:srgbClr val="DADADA"/>
      </a:accent4>
      <a:accent5>
        <a:srgbClr val="BFBEB2"/>
      </a:accent5>
      <a:accent6>
        <a:srgbClr val="92949B"/>
      </a:accent6>
      <a:hlink>
        <a:srgbClr val="33CCCC"/>
      </a:hlink>
      <a:folHlink>
        <a:srgbClr val="009999"/>
      </a:folHlink>
    </a:clrScheme>
    <a:fontScheme name="UofY_new_powerpoint_template-fancy_v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0574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0574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UofY_new_powerpoint_template-fancy_v3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Y_new_powerpoint_template-fancy_v3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UofYpowerpointblue</Template>
  <TotalTime>5687</TotalTime>
  <Words>352</Words>
  <Application>Microsoft Macintosh PowerPoint</Application>
  <PresentationFormat>On-screen Show (4:3)</PresentationFormat>
  <Paragraphs>92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Calibri</vt:lpstr>
      <vt:lpstr>ＭＳ Ｐゴシック</vt:lpstr>
      <vt:lpstr>Myriad pro</vt:lpstr>
      <vt:lpstr>Myriad pro</vt:lpstr>
      <vt:lpstr>Symbol</vt:lpstr>
      <vt:lpstr>Tahoma</vt:lpstr>
      <vt:lpstr>Times New Roman</vt:lpstr>
      <vt:lpstr>Wingdings</vt:lpstr>
      <vt:lpstr>Arial</vt:lpstr>
      <vt:lpstr>UofYpowerpointblue</vt:lpstr>
      <vt:lpstr>Equation</vt:lpstr>
      <vt:lpstr>Document</vt:lpstr>
      <vt:lpstr>Plasma Diagnostic Techniques Lecture 2: Optical Emission Spectroscopy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kl603</dc:creator>
  <cp:lastModifiedBy>Microsoft Office User</cp:lastModifiedBy>
  <cp:revision>198</cp:revision>
  <cp:lastPrinted>2016-10-11T08:18:51Z</cp:lastPrinted>
  <dcterms:created xsi:type="dcterms:W3CDTF">2012-02-27T16:38:33Z</dcterms:created>
  <dcterms:modified xsi:type="dcterms:W3CDTF">2017-10-09T09:06:04Z</dcterms:modified>
</cp:coreProperties>
</file>