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mp4" ContentType="video/mp4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4"/>
  </p:notesMasterIdLst>
  <p:sldIdLst>
    <p:sldId id="256" r:id="rId2"/>
    <p:sldId id="319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20000"/>
      </a:spcBef>
      <a:spcAft>
        <a:spcPct val="0"/>
      </a:spcAft>
      <a:buClr>
        <a:schemeClr val="folHlink"/>
      </a:buClr>
      <a:buSzPct val="65000"/>
      <a:buFont typeface="Wingdings" pitchFamily="2" charset="2"/>
      <a:buChar char="n"/>
      <a:defRPr sz="20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20000"/>
      </a:spcBef>
      <a:spcAft>
        <a:spcPct val="0"/>
      </a:spcAft>
      <a:buClr>
        <a:schemeClr val="folHlink"/>
      </a:buClr>
      <a:buSzPct val="65000"/>
      <a:buFont typeface="Wingdings" pitchFamily="2" charset="2"/>
      <a:buChar char="n"/>
      <a:defRPr sz="20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20000"/>
      </a:spcBef>
      <a:spcAft>
        <a:spcPct val="0"/>
      </a:spcAft>
      <a:buClr>
        <a:schemeClr val="folHlink"/>
      </a:buClr>
      <a:buSzPct val="65000"/>
      <a:buFont typeface="Wingdings" pitchFamily="2" charset="2"/>
      <a:buChar char="n"/>
      <a:defRPr sz="20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20000"/>
      </a:spcBef>
      <a:spcAft>
        <a:spcPct val="0"/>
      </a:spcAft>
      <a:buClr>
        <a:schemeClr val="folHlink"/>
      </a:buClr>
      <a:buSzPct val="65000"/>
      <a:buFont typeface="Wingdings" pitchFamily="2" charset="2"/>
      <a:buChar char="n"/>
      <a:defRPr sz="20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20000"/>
      </a:spcBef>
      <a:spcAft>
        <a:spcPct val="0"/>
      </a:spcAft>
      <a:buClr>
        <a:schemeClr val="folHlink"/>
      </a:buClr>
      <a:buSzPct val="65000"/>
      <a:buFont typeface="Wingdings" pitchFamily="2" charset="2"/>
      <a:buChar char="n"/>
      <a:defRPr sz="20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3">
          <p15:clr>
            <a:srgbClr val="A4A3A4"/>
          </p15:clr>
        </p15:guide>
        <p15:guide id="2" pos="13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FFF9"/>
    <a:srgbClr val="AAFFFC"/>
    <a:srgbClr val="CCEDFF"/>
    <a:srgbClr val="FFFFFF"/>
    <a:srgbClr val="002569"/>
    <a:srgbClr val="006633"/>
    <a:srgbClr val="18453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826" autoAdjust="0"/>
    <p:restoredTop sz="95561" autoAdjust="0"/>
  </p:normalViewPr>
  <p:slideViewPr>
    <p:cSldViewPr snapToObjects="1">
      <p:cViewPr varScale="1">
        <p:scale>
          <a:sx n="157" d="100"/>
          <a:sy n="157" d="100"/>
        </p:scale>
        <p:origin x="1080" y="176"/>
      </p:cViewPr>
      <p:guideLst>
        <p:guide orient="horz" pos="1343"/>
        <p:guide pos="133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54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Relationship Id="rId3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wmf"/><Relationship Id="rId5" Type="http://schemas.openxmlformats.org/officeDocument/2006/relationships/image" Target="../media/image16.emf"/><Relationship Id="rId1" Type="http://schemas.openxmlformats.org/officeDocument/2006/relationships/image" Target="../media/image12.wmf"/><Relationship Id="rId2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17T11:18:20.027"/>
    </inkml:context>
    <inkml:brush xml:id="br0">
      <inkml:brushProperty name="width" value="0.01512" units="cm"/>
      <inkml:brushProperty name="height" value="0.01512" units="cm"/>
    </inkml:brush>
  </inkml:definitions>
  <inkml:trace contextRef="#ctx0" brushRef="#br0">146 124 6732,'-4'-7'0,"-1"1"0,-1 1-213,-3 2 1,3-2-1,-1 1 1,-2 2 216,-1 1 1,3 1 0,-1 0-1,-1 0-17,-1 0 0,3 0 0,-1 0 54,0 0 1,1 0 39,0 0 21,4 0 0,-3 0 118,3 0-164,1 0-74,-3 0 1,12 0-1,4 0 1,6 0 10,4 0 1,7 0-1,2 0 1,3 0-1,4 0-1,0 0 1,8 0-1,-2-2 1,1 0-4,0-2 1,6-1-1,-6 3 1,3-2 29,-1 1 0,-5 1 0,-1-1 1,-2 0 2,-2 0 0,-2 1 0,-4-1 0,-5-1 2,-5 2 1,-4 1-1,-5 1-2,1 0 1,-7 0 43,-5 0 1,-7 0 0,-9 0-57,-6 0 1,-6 0 0,-5 0 0,-2 0 6,-3 0 0,2 3 0,-4 1 1,2-1-1,0-2 12,0-1 1,1 0 0,-2 1-43,0 3 0,0-3 1,4 4-1,0-1 1,4 0 8,3-2 0,1-1 1,6-1-1,3 0 24,3 0 24,2 0 0,8 0-35,5 0 1,11 0 0,12 0 0,7 0-16,6 0 1,4 0-1,5 0 5,0 0 0,1 0 0,0-1 0,1-1 1,-1-2 6,2 1 1,0 1 0,0-1-12,0 0 1,1-1 0,-4 3-1,0-2 44,-1-1 1,-4-1 0,-2 3 0,-3-2 0,-3 2-35,-2 0 0,-4 2 1,-7 0-74,-4 0 1,-4 2 41,-3 1 0,-15 0 0,-11 3 0,-11 0 17,-7 1 0,-13-4 0,-9 4 0,-5-2 65,-2-3 0,-2 3 0,6-1 23,-1-2 0,7 0 1,1-2-1,6 0-56,4 0 0,7 0 0,-1 0 0,5 0 0,3 0 23,3 0 1,8 0 0,1 0-87,2 0 1,1 0 72,4 0 0,6 0 0,5 0 1,8 0-54,10 0 0,7-2 0,13 0 0,6-3-19,3-1 1,7 2 0,-3-2-1,1-1 24,1 1 1,-1 2-1,4-2 1,-1 1 4,-2 3 0,-4-3 1,-4 0 43,0-1 0,-4 3 0,-2-2 0,-5 1-14,-10 1 1,-5-1 0,-8 4-34,1 0 0,-7 0-51,-5 0 1,-5 4-1,-8-1 1,-1 1-1,-2 0-9,-1 0 0,3 3 0,-1-3-39,3-2 1,4 3 0,2 0 0,1 1 0,2 3-294,2 1 296,1 1 1,-5-4-1,-1-2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17T11:22:53.601"/>
    </inkml:context>
    <inkml:brush xml:id="br0">
      <inkml:brushProperty name="width" value="0.06048" units="cm"/>
      <inkml:brushProperty name="height" value="0.06048" units="cm"/>
      <inkml:brushProperty name="color" value="#ED331F"/>
    </inkml:brush>
  </inkml:definitions>
  <inkml:trace contextRef="#ctx0" brushRef="#br0">4514 126 6800,'-1'0'-772,"1"1"698,7 3 1,2-3-1,-3 4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fld id="{D43FAA5C-8D4E-413A-86CE-6C0EC744C8B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9433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329A79-9D18-43FE-8387-6D4BDAFF2888}" type="slidenum">
              <a:rPr lang="en-GB"/>
              <a:pPr/>
              <a:t>1</a:t>
            </a:fld>
            <a:endParaRPr lang="en-GB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28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Steady state, therefore rate equation = 0 and becomes a balance equation.</a:t>
            </a:r>
          </a:p>
          <a:p>
            <a:r>
              <a:rPr lang="en-US" dirty="0" smtClean="0"/>
              <a:t>N(dot) – number of photons = spontaneous emission rate (</a:t>
            </a:r>
            <a:r>
              <a:rPr lang="en-US" dirty="0" err="1" smtClean="0"/>
              <a:t>Einsteins</a:t>
            </a:r>
            <a:r>
              <a:rPr lang="en-US" dirty="0" smtClean="0"/>
              <a:t> coefficient for the given transition) x density in the originating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FAA5C-8D4E-413A-86CE-6C0EC744C8B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478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FAA5C-8D4E-413A-86CE-6C0EC744C8BE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422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rgbClr val="0025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9" name="Rectangle 37"/>
          <p:cNvSpPr>
            <a:spLocks noGrp="1" noChangeArrowheads="1"/>
          </p:cNvSpPr>
          <p:nvPr>
            <p:ph type="dt" sz="half" idx="2"/>
          </p:nvPr>
        </p:nvSpPr>
        <p:spPr>
          <a:xfrm>
            <a:off x="250825" y="6381750"/>
            <a:ext cx="2736850" cy="360363"/>
          </a:xfrm>
        </p:spPr>
        <p:txBody>
          <a:bodyPr/>
          <a:lstStyle>
            <a:lvl1pPr>
              <a:defRPr/>
            </a:lvl1pPr>
          </a:lstStyle>
          <a:p>
            <a:fld id="{A2184D12-D037-4F4A-954D-74A1B2CCAF8C}" type="datetime2">
              <a:rPr lang="en-GB"/>
              <a:pPr/>
              <a:t>Monday, 9 October 2017</a:t>
            </a:fld>
            <a:endParaRPr lang="en-GB"/>
          </a:p>
        </p:txBody>
      </p:sp>
      <p:sp>
        <p:nvSpPr>
          <p:cNvPr id="18470" name="Rectangle 38"/>
          <p:cNvSpPr>
            <a:spLocks noGrp="1" noChangeArrowheads="1"/>
          </p:cNvSpPr>
          <p:nvPr>
            <p:ph type="ftr" sz="quarter" idx="3"/>
          </p:nvPr>
        </p:nvSpPr>
        <p:spPr/>
        <p:txBody>
          <a:bodyPr anchor="ctr"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8471" name="Rectangle 39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250825" y="2636838"/>
            <a:ext cx="8642350" cy="9366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18472" name="Rectangle 40"/>
          <p:cNvSpPr>
            <a:spLocks noGrp="1" noChangeArrowheads="1"/>
          </p:cNvSpPr>
          <p:nvPr>
            <p:ph type="ctrTitle"/>
          </p:nvPr>
        </p:nvSpPr>
        <p:spPr>
          <a:xfrm>
            <a:off x="250825" y="1268413"/>
            <a:ext cx="8642350" cy="1152525"/>
          </a:xfrm>
        </p:spPr>
        <p:txBody>
          <a:bodyPr anchor="b"/>
          <a:lstStyle>
            <a:lvl1pPr algn="ct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18473" name="Rectangle 4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380288" y="6381750"/>
            <a:ext cx="1485900" cy="360363"/>
          </a:xfrm>
        </p:spPr>
        <p:txBody>
          <a:bodyPr/>
          <a:lstStyle>
            <a:lvl1pPr>
              <a:defRPr/>
            </a:lvl1pPr>
          </a:lstStyle>
          <a:p>
            <a:fld id="{693075C5-E0B6-4F02-BDDA-E8E44F29A6C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8521" name="Rectangle 89"/>
          <p:cNvSpPr>
            <a:spLocks noChangeArrowheads="1"/>
          </p:cNvSpPr>
          <p:nvPr userDrawn="1"/>
        </p:nvSpPr>
        <p:spPr bwMode="auto">
          <a:xfrm>
            <a:off x="0" y="6092825"/>
            <a:ext cx="91440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18530" name="Picture 98" descr="uoyo_alpha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188913"/>
            <a:ext cx="3311525" cy="4032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32" name="Picture 100" descr="wav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1" b="14101"/>
          <a:stretch>
            <a:fillRect/>
          </a:stretch>
        </p:blipFill>
        <p:spPr bwMode="auto">
          <a:xfrm>
            <a:off x="0" y="3538538"/>
            <a:ext cx="9144000" cy="27701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33" name="Picture 101" descr="shield_whit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620713"/>
            <a:ext cx="415925" cy="5048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459B37-4781-42C7-8352-CD57B7D6ED4C}" type="datetime2">
              <a:rPr lang="en-GB"/>
              <a:pPr/>
              <a:t>Monday, 9 October 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AC8B31-E2C6-4E1E-BA5F-FD0E6DD48B0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98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115888"/>
            <a:ext cx="2160587" cy="6010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115888"/>
            <a:ext cx="6329363" cy="6010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E5C558-64A3-46EF-A62E-83488DEEE6CC}" type="datetime2">
              <a:rPr lang="en-GB"/>
              <a:pPr/>
              <a:t>Monday, 9 October 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13F15B-1E6B-497C-9BC8-1F4396DBC6B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85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997323-BE42-4C18-BC21-54D817471D88}" type="datetime2">
              <a:rPr lang="en-GB"/>
              <a:pPr/>
              <a:t>Monday, 9 October 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CE2343-2B5C-4881-9819-EA2856DD295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16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6ADF72-19A9-4E61-B249-A8C5CDA99AA0}" type="datetime2">
              <a:rPr lang="en-GB"/>
              <a:pPr/>
              <a:t>Monday, 9 October 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CBCA84-4E40-4B07-A59D-4FDBBAC2B41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06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125538"/>
            <a:ext cx="4135438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8663" y="1125538"/>
            <a:ext cx="4137025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7C7C5F-D891-463C-8184-04D389DA9ED3}" type="datetime2">
              <a:rPr lang="en-GB"/>
              <a:pPr/>
              <a:t>Monday, 9 October 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49D602-BB10-4E74-BA96-5E16FD2FEF2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72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2B98DB-8DEE-49AF-9FD5-DFD794180F4E}" type="datetime2">
              <a:rPr lang="en-GB"/>
              <a:pPr/>
              <a:t>Monday, 9 October 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63EA52-A81D-48EE-AFC4-290F04E66B2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30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0FEFBF-AEDB-42A3-AD85-1B1001268282}" type="datetime2">
              <a:rPr lang="en-GB"/>
              <a:pPr/>
              <a:t>Monday, 9 October 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AD417B-C4BA-43D1-BDA0-CC32396DB61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76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7683C3-199D-4712-AED9-55234D719106}" type="datetime2">
              <a:rPr lang="en-GB"/>
              <a:pPr/>
              <a:t>Monday, 9 October 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4F6CA-776B-4222-A5D1-E6A604F6C15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9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6BFE6E-1CC1-442F-ABEA-9D6C4FFE48AB}" type="datetime2">
              <a:rPr lang="en-GB"/>
              <a:pPr/>
              <a:t>Monday, 9 October 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71F552-3200-4B2A-BEC9-C146F984222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66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CE2EF9-FB47-4F8F-BBEE-55526CBCE9B6}" type="datetime2">
              <a:rPr lang="en-GB"/>
              <a:pPr/>
              <a:t>Monday, 9 October 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955DE1-B0BA-4917-AF1E-9C0573BCAAA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65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9" name="Rectangle 81"/>
          <p:cNvSpPr>
            <a:spLocks noChangeArrowheads="1"/>
          </p:cNvSpPr>
          <p:nvPr/>
        </p:nvSpPr>
        <p:spPr bwMode="gray">
          <a:xfrm>
            <a:off x="0" y="6308725"/>
            <a:ext cx="9144000" cy="549275"/>
          </a:xfrm>
          <a:prstGeom prst="rect">
            <a:avLst/>
          </a:prstGeom>
          <a:solidFill>
            <a:srgbClr val="00256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67" name="Rectangle 59"/>
          <p:cNvSpPr>
            <a:spLocks noChangeArrowheads="1"/>
          </p:cNvSpPr>
          <p:nvPr/>
        </p:nvSpPr>
        <p:spPr bwMode="gray">
          <a:xfrm>
            <a:off x="0" y="0"/>
            <a:ext cx="9144000" cy="908050"/>
          </a:xfrm>
          <a:prstGeom prst="rect">
            <a:avLst/>
          </a:prstGeom>
          <a:solidFill>
            <a:srgbClr val="00256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47" name="Rectangle 39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250825" y="6381750"/>
            <a:ext cx="2736850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00052D-B35B-4F00-A26D-8715EDC75394}" type="datetime2">
              <a:rPr lang="en-GB"/>
              <a:pPr/>
              <a:t>Monday, 9 October 2017</a:t>
            </a:fld>
            <a:endParaRPr lang="en-GB"/>
          </a:p>
        </p:txBody>
      </p:sp>
      <p:sp>
        <p:nvSpPr>
          <p:cNvPr id="17448" name="Rectangle 40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3124200" y="6381750"/>
            <a:ext cx="4111625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17449" name="Rectangle 41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7380288" y="6381750"/>
            <a:ext cx="1512887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8D14E3-E1E1-42FD-AEB2-751445B2C691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7464" name="Rectangle 56"/>
          <p:cNvSpPr>
            <a:spLocks noGrp="1" noChangeArrowheads="1"/>
          </p:cNvSpPr>
          <p:nvPr>
            <p:ph type="title"/>
          </p:nvPr>
        </p:nvSpPr>
        <p:spPr bwMode="white">
          <a:xfrm>
            <a:off x="2700338" y="115888"/>
            <a:ext cx="6192837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7466" name="Rectangle 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25538"/>
            <a:ext cx="8424863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pic>
        <p:nvPicPr>
          <p:cNvPr id="17491" name="Picture 83" descr="uoyo_alph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250825" y="115888"/>
            <a:ext cx="2368550" cy="2873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93" name="Picture 85" descr="shield_whit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04813"/>
            <a:ext cx="355600" cy="431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30000"/>
        </a:spcBef>
        <a:spcAft>
          <a:spcPct val="0"/>
        </a:spcAft>
        <a:buClr>
          <a:srgbClr val="002569"/>
        </a:buClr>
        <a:buSzPct val="65000"/>
        <a:buFont typeface="Wingdings" pitchFamily="2" charset="2"/>
        <a:buChar char="n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30000"/>
        </a:spcBef>
        <a:spcAft>
          <a:spcPct val="0"/>
        </a:spcAft>
        <a:buClr>
          <a:srgbClr val="002569"/>
        </a:buClr>
        <a:buSzPct val="65000"/>
        <a:buFont typeface="Wingdings" pitchFamily="2" charset="2"/>
        <a:buChar char="n"/>
        <a:defRPr sz="3000">
          <a:solidFill>
            <a:srgbClr val="000000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30000"/>
        </a:spcBef>
        <a:spcAft>
          <a:spcPct val="0"/>
        </a:spcAft>
        <a:buClr>
          <a:srgbClr val="002569"/>
        </a:buClr>
        <a:buSzPct val="65000"/>
        <a:buFont typeface="Wingdings" pitchFamily="2" charset="2"/>
        <a:buChar char="n"/>
        <a:defRPr sz="2800">
          <a:solidFill>
            <a:srgbClr val="000000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30000"/>
        </a:spcBef>
        <a:spcAft>
          <a:spcPct val="0"/>
        </a:spcAft>
        <a:buClr>
          <a:srgbClr val="002569"/>
        </a:buClr>
        <a:buSzPct val="65000"/>
        <a:buFont typeface="Wingdings" pitchFamily="2" charset="2"/>
        <a:buChar char="n"/>
        <a:defRPr sz="2600">
          <a:solidFill>
            <a:srgbClr val="000000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30000"/>
        </a:spcBef>
        <a:spcAft>
          <a:spcPct val="0"/>
        </a:spcAft>
        <a:buClr>
          <a:srgbClr val="002569"/>
        </a:buClr>
        <a:buSzPct val="65000"/>
        <a:buFont typeface="Wingdings" pitchFamily="2" charset="2"/>
        <a:buChar char="n"/>
        <a:defRPr sz="2400">
          <a:solidFill>
            <a:srgbClr val="000000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30000"/>
        </a:spcBef>
        <a:spcAft>
          <a:spcPct val="0"/>
        </a:spcAft>
        <a:buClr>
          <a:srgbClr val="002569"/>
        </a:buClr>
        <a:buSzPct val="65000"/>
        <a:buFont typeface="Wingdings" pitchFamily="2" charset="2"/>
        <a:buChar char="n"/>
        <a:defRPr sz="2400">
          <a:solidFill>
            <a:srgbClr val="000000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30000"/>
        </a:spcBef>
        <a:spcAft>
          <a:spcPct val="0"/>
        </a:spcAft>
        <a:buClr>
          <a:srgbClr val="002569"/>
        </a:buClr>
        <a:buSzPct val="65000"/>
        <a:buFont typeface="Wingdings" pitchFamily="2" charset="2"/>
        <a:buChar char="n"/>
        <a:defRPr sz="2400">
          <a:solidFill>
            <a:srgbClr val="000000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30000"/>
        </a:spcBef>
        <a:spcAft>
          <a:spcPct val="0"/>
        </a:spcAft>
        <a:buClr>
          <a:srgbClr val="002569"/>
        </a:buClr>
        <a:buSzPct val="65000"/>
        <a:buFont typeface="Wingdings" pitchFamily="2" charset="2"/>
        <a:buChar char="n"/>
        <a:defRPr sz="2400">
          <a:solidFill>
            <a:srgbClr val="000000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30000"/>
        </a:spcBef>
        <a:spcAft>
          <a:spcPct val="0"/>
        </a:spcAft>
        <a:buClr>
          <a:srgbClr val="002569"/>
        </a:buClr>
        <a:buSzPct val="65000"/>
        <a:buFont typeface="Wingdings" pitchFamily="2" charset="2"/>
        <a:buChar char="n"/>
        <a:defRPr sz="2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21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media" Target="../media/media1.mp4"/><Relationship Id="rId4" Type="http://schemas.openxmlformats.org/officeDocument/2006/relationships/video" Target="../media/media1.mp4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1" Type="http://schemas.microsoft.com/office/2007/relationships/media" Target="file://localhost/Users/deborah/Google%20Drive/150419/O2_110708_40Pa_350W_1.avi" TargetMode="External"/><Relationship Id="rId2" Type="http://schemas.openxmlformats.org/officeDocument/2006/relationships/video" Target="file://localhost/Users/deborah/Google%20Drive/150419/O2_110708_40Pa_350W_1.avi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7.wmf"/><Relationship Id="rId5" Type="http://schemas.openxmlformats.org/officeDocument/2006/relationships/image" Target="../media/image8.wmf"/><Relationship Id="rId6" Type="http://schemas.openxmlformats.org/officeDocument/2006/relationships/customXml" Target="../ink/ink1.xml"/><Relationship Id="rId21" Type="http://schemas.openxmlformats.org/officeDocument/2006/relationships/image" Target="../media/image2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customXml" Target="../ink/ink2.xml"/><Relationship Id="rId35" Type="http://schemas.openxmlformats.org/officeDocument/2006/relationships/image" Target="../media/image36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2.bin"/><Relationship Id="rId4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10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11.wmf"/><Relationship Id="rId9" Type="http://schemas.openxmlformats.org/officeDocument/2006/relationships/image" Target="../media/image1110.png"/><Relationship Id="rId10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wmf"/><Relationship Id="rId12" Type="http://schemas.openxmlformats.org/officeDocument/2006/relationships/oleObject" Target="../embeddings/oleObject9.bin"/><Relationship Id="rId13" Type="http://schemas.openxmlformats.org/officeDocument/2006/relationships/image" Target="../media/image1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2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13.e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14.emf"/><Relationship Id="rId10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7.wmf"/><Relationship Id="rId5" Type="http://schemas.openxmlformats.org/officeDocument/2006/relationships/image" Target="../media/image210.png"/><Relationship Id="rId6" Type="http://schemas.openxmlformats.org/officeDocument/2006/relationships/image" Target="../media/image18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9.wmf"/><Relationship Id="rId6" Type="http://schemas.openxmlformats.org/officeDocument/2006/relationships/image" Target="../media/image20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268413"/>
            <a:ext cx="9144000" cy="1152525"/>
          </a:xfrm>
        </p:spPr>
        <p:txBody>
          <a:bodyPr/>
          <a:lstStyle/>
          <a:p>
            <a:r>
              <a:rPr lang="en-US" sz="3200" dirty="0" smtClean="0">
                <a:latin typeface="Myriad pro"/>
                <a:cs typeface="Myriad pro"/>
              </a:rPr>
              <a:t>Plasma </a:t>
            </a:r>
            <a:r>
              <a:rPr lang="en-US" sz="3200" dirty="0">
                <a:latin typeface="Myriad pro"/>
                <a:cs typeface="Myriad pro"/>
              </a:rPr>
              <a:t>D</a:t>
            </a:r>
            <a:r>
              <a:rPr lang="en-US" sz="3200" dirty="0" smtClean="0">
                <a:latin typeface="Myriad pro"/>
                <a:cs typeface="Myriad pro"/>
              </a:rPr>
              <a:t>iagnostic Techniques</a:t>
            </a:r>
            <a:br>
              <a:rPr lang="en-US" sz="3200" dirty="0" smtClean="0">
                <a:latin typeface="Myriad pro"/>
                <a:cs typeface="Myriad pro"/>
              </a:rPr>
            </a:br>
            <a:r>
              <a:rPr lang="en-US" sz="3200" dirty="0" smtClean="0">
                <a:latin typeface="Myriad pro"/>
                <a:cs typeface="Myriad pro"/>
              </a:rPr>
              <a:t>Lecture 2:</a:t>
            </a:r>
            <a:r>
              <a:rPr lang="en-US" sz="3200" dirty="0">
                <a:latin typeface="Myriad pro"/>
                <a:cs typeface="Myriad pro"/>
              </a:rPr>
              <a:t> </a:t>
            </a:r>
            <a:r>
              <a:rPr lang="en-US" sz="3200" dirty="0" smtClean="0">
                <a:latin typeface="Myriad pro"/>
                <a:cs typeface="Myriad pro"/>
              </a:rPr>
              <a:t>Optical Emission Spectroscopy</a:t>
            </a:r>
            <a:endParaRPr lang="en-US" sz="3200" dirty="0">
              <a:latin typeface="Myriad pro"/>
              <a:cs typeface="Myriad pro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2348359"/>
            <a:ext cx="8642350" cy="936625"/>
          </a:xfrm>
        </p:spPr>
        <p:txBody>
          <a:bodyPr/>
          <a:lstStyle/>
          <a:p>
            <a:r>
              <a:rPr lang="en-US" sz="3200" dirty="0" smtClean="0">
                <a:solidFill>
                  <a:srgbClr val="84FFF9"/>
                </a:solidFill>
                <a:latin typeface="Myriad pro"/>
                <a:cs typeface="Myriad pro"/>
              </a:rPr>
              <a:t/>
            </a:r>
            <a:br>
              <a:rPr lang="en-US" sz="3200" dirty="0" smtClean="0">
                <a:solidFill>
                  <a:srgbClr val="84FFF9"/>
                </a:solidFill>
                <a:latin typeface="Myriad pro"/>
                <a:cs typeface="Myriad pro"/>
              </a:rPr>
            </a:br>
            <a:r>
              <a:rPr lang="en-US" sz="3200" dirty="0" smtClean="0">
                <a:solidFill>
                  <a:srgbClr val="84FFF9"/>
                </a:solidFill>
                <a:latin typeface="Myriad pro"/>
                <a:cs typeface="Myriad pro"/>
              </a:rPr>
              <a:t>Deborah O’Connell</a:t>
            </a:r>
            <a:endParaRPr lang="en-US" sz="3200" dirty="0">
              <a:solidFill>
                <a:srgbClr val="84FFF9"/>
              </a:solidFill>
              <a:latin typeface="Myriad pro"/>
              <a:cs typeface="Myriad pr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88224" y="6341258"/>
            <a:ext cx="240533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GB" dirty="0" smtClean="0">
                <a:solidFill>
                  <a:srgbClr val="FFFFFF"/>
                </a:solidFill>
                <a:latin typeface="Myriad Pro" pitchFamily="34" charset="0"/>
              </a:rPr>
              <a:t>York Plasma Institute</a:t>
            </a:r>
            <a:endParaRPr lang="en-GB" dirty="0">
              <a:solidFill>
                <a:srgbClr val="FFFFFF"/>
              </a:solidFill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>
            <p:extLst/>
          </p:nvPr>
        </p:nvGraphicFramePr>
        <p:xfrm>
          <a:off x="1619672" y="1988840"/>
          <a:ext cx="59166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9" name="Equation" r:id="rId3" imgW="2958840" imgH="431640" progId="Equation.3">
                  <p:embed/>
                </p:oleObj>
              </mc:Choice>
              <mc:Fallback>
                <p:oleObj name="Equation" r:id="rId3" imgW="29588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988840"/>
                        <a:ext cx="59166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943968" y="188640"/>
            <a:ext cx="8748712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30000"/>
              </a:lnSpc>
              <a:buNone/>
            </a:pPr>
            <a:r>
              <a:rPr lang="en-US" sz="2800" dirty="0" smtClean="0">
                <a:solidFill>
                  <a:srgbClr val="FFFFFF"/>
                </a:solidFill>
                <a:effectLst/>
                <a:latin typeface="Comic Sans MS" charset="0"/>
              </a:rPr>
              <a:t>Corona – additional processes…</a:t>
            </a:r>
            <a:endParaRPr lang="de-DE" sz="800" dirty="0">
              <a:solidFill>
                <a:srgbClr val="FFFFFF"/>
              </a:solidFill>
              <a:effectLst/>
              <a:latin typeface="Comic Sans M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980728"/>
            <a:ext cx="7272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</a:rPr>
              <a:t> Electron impact excitation out of the electronic ground state</a:t>
            </a:r>
          </a:p>
          <a:p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Radiative</a:t>
            </a:r>
            <a:r>
              <a:rPr lang="en-US" dirty="0">
                <a:effectLst/>
              </a:rPr>
              <a:t> relaxation through spontaneous emission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2852440"/>
            <a:ext cx="856895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/>
              </a:rPr>
              <a:t> Additional </a:t>
            </a:r>
            <a:r>
              <a:rPr lang="en-US" dirty="0">
                <a:effectLst/>
              </a:rPr>
              <a:t>processes:</a:t>
            </a:r>
          </a:p>
          <a:p>
            <a:pPr lvl="1"/>
            <a:r>
              <a:rPr lang="en-US" dirty="0" smtClean="0">
                <a:effectLst/>
              </a:rPr>
              <a:t> Population </a:t>
            </a:r>
            <a:r>
              <a:rPr lang="en-US" dirty="0">
                <a:effectLst/>
              </a:rPr>
              <a:t>through cascading processes from higher excited states</a:t>
            </a:r>
          </a:p>
          <a:p>
            <a:pPr lvl="1"/>
            <a:r>
              <a:rPr lang="en-US" dirty="0" smtClean="0">
                <a:effectLst/>
              </a:rPr>
              <a:t> Step</a:t>
            </a:r>
            <a:r>
              <a:rPr lang="en-US" dirty="0">
                <a:effectLst/>
              </a:rPr>
              <a:t>-wise excitation through electron impact out of lower metastable states</a:t>
            </a:r>
          </a:p>
          <a:p>
            <a:pPr lvl="1"/>
            <a:r>
              <a:rPr lang="en-US" dirty="0" smtClean="0">
                <a:effectLst/>
              </a:rPr>
              <a:t> Collisional </a:t>
            </a:r>
            <a:r>
              <a:rPr lang="en-US" dirty="0">
                <a:effectLst/>
              </a:rPr>
              <a:t>de-excitation (quenching</a:t>
            </a:r>
            <a:r>
              <a:rPr lang="en-US" dirty="0" smtClean="0">
                <a:effectLst/>
              </a:rPr>
              <a:t>)</a:t>
            </a:r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r>
              <a:rPr lang="en-US" dirty="0" smtClean="0">
                <a:effectLst/>
              </a:rPr>
              <a:t> Complex </a:t>
            </a:r>
            <a:r>
              <a:rPr lang="en-US" b="1" dirty="0" smtClean="0">
                <a:effectLst/>
              </a:rPr>
              <a:t>collisional-</a:t>
            </a:r>
            <a:r>
              <a:rPr lang="en-US" b="1" dirty="0" err="1" smtClean="0">
                <a:effectLst/>
              </a:rPr>
              <a:t>radiative</a:t>
            </a:r>
            <a:r>
              <a:rPr lang="en-US" b="1" dirty="0" smtClean="0">
                <a:effectLst/>
              </a:rPr>
              <a:t> models</a:t>
            </a:r>
            <a:r>
              <a:rPr lang="en-US" dirty="0" smtClean="0">
                <a:effectLst/>
              </a:rPr>
              <a:t> are often required to describe specific </a:t>
            </a:r>
            <a:r>
              <a:rPr lang="en-US" b="1" dirty="0" smtClean="0">
                <a:effectLst/>
              </a:rPr>
              <a:t>non-equilibrium </a:t>
            </a:r>
            <a:r>
              <a:rPr lang="en-US" dirty="0" smtClean="0">
                <a:effectLst/>
              </a:rPr>
              <a:t>plasma conditions. This is an active entire research field!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871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457200" y="1074738"/>
            <a:ext cx="84582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30000"/>
              </a:spcBef>
              <a:buNone/>
            </a:pPr>
            <a:r>
              <a:rPr lang="en-I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selection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rules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for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emission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lines</a:t>
            </a:r>
            <a:endParaRPr lang="de-DE" sz="1800" dirty="0">
              <a:solidFill>
                <a:srgbClr val="000000"/>
              </a:solidFill>
              <a:effectLst/>
            </a:endParaRPr>
          </a:p>
          <a:p>
            <a:pPr marL="1657350" lvl="3" indent="-285750" eaLnBrk="1" hangingPunct="1">
              <a:spcBef>
                <a:spcPct val="30000"/>
              </a:spcBef>
            </a:pPr>
            <a:r>
              <a:rPr lang="de-DE" sz="1800" dirty="0" err="1" smtClean="0">
                <a:solidFill>
                  <a:srgbClr val="000000"/>
                </a:solidFill>
                <a:effectLst/>
              </a:rPr>
              <a:t>good</a:t>
            </a:r>
            <a:r>
              <a:rPr lang="de-DE" sz="18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quality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of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electron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impact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excitation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cross-sections</a:t>
            </a:r>
            <a:r>
              <a:rPr lang="de-DE" sz="1800" dirty="0">
                <a:solidFill>
                  <a:srgbClr val="000000"/>
                </a:solidFill>
                <a:effectLst/>
              </a:rPr>
              <a:t/>
            </a:r>
            <a:br>
              <a:rPr lang="de-DE" sz="1800" dirty="0">
                <a:solidFill>
                  <a:srgbClr val="000000"/>
                </a:solidFill>
                <a:effectLst/>
              </a:rPr>
            </a:br>
            <a:r>
              <a:rPr lang="de-DE" sz="1800" dirty="0">
                <a:solidFill>
                  <a:srgbClr val="000000"/>
                </a:solidFill>
                <a:effectLst/>
              </a:rPr>
              <a:t>	(same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source</a:t>
            </a:r>
            <a:r>
              <a:rPr lang="de-DE" sz="1800" dirty="0">
                <a:solidFill>
                  <a:srgbClr val="000000"/>
                </a:solidFill>
                <a:effectLst/>
              </a:rPr>
              <a:t>!)</a:t>
            </a:r>
          </a:p>
          <a:p>
            <a:pPr marL="1657350" lvl="3" indent="-285750" eaLnBrk="1" hangingPunct="1">
              <a:spcBef>
                <a:spcPct val="30000"/>
              </a:spcBef>
            </a:pPr>
            <a:r>
              <a:rPr lang="de-DE" sz="1800" dirty="0" err="1" smtClean="0">
                <a:solidFill>
                  <a:srgbClr val="000000"/>
                </a:solidFill>
                <a:effectLst/>
              </a:rPr>
              <a:t>negligible</a:t>
            </a:r>
            <a:r>
              <a:rPr lang="de-DE" sz="18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excitation</a:t>
            </a:r>
            <a:r>
              <a:rPr lang="de-DE" sz="1800" dirty="0">
                <a:solidFill>
                  <a:srgbClr val="000000"/>
                </a:solidFill>
                <a:effectLst/>
              </a:rPr>
              <a:t> out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of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metastables</a:t>
            </a:r>
            <a:endParaRPr lang="de-DE" sz="1800" dirty="0">
              <a:solidFill>
                <a:srgbClr val="000000"/>
              </a:solidFill>
              <a:effectLst/>
            </a:endParaRPr>
          </a:p>
          <a:p>
            <a:pPr marL="1657350" lvl="3" indent="-285750" eaLnBrk="1" hangingPunct="1">
              <a:spcBef>
                <a:spcPct val="30000"/>
              </a:spcBef>
            </a:pPr>
            <a:r>
              <a:rPr lang="de-DE" sz="1800" dirty="0" err="1" smtClean="0">
                <a:solidFill>
                  <a:srgbClr val="000000"/>
                </a:solidFill>
                <a:effectLst/>
              </a:rPr>
              <a:t>small</a:t>
            </a:r>
            <a:r>
              <a:rPr lang="de-DE" sz="18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cascade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contribution</a:t>
            </a:r>
            <a:endParaRPr lang="de-DE" sz="1800" dirty="0">
              <a:solidFill>
                <a:srgbClr val="000000"/>
              </a:solidFill>
              <a:effectLst/>
            </a:endParaRPr>
          </a:p>
          <a:p>
            <a:pPr marL="1657350" lvl="3" indent="-285750" eaLnBrk="1" hangingPunct="1">
              <a:spcBef>
                <a:spcPct val="30000"/>
              </a:spcBef>
            </a:pPr>
            <a:r>
              <a:rPr lang="de-DE" sz="1800" dirty="0" err="1" smtClean="0">
                <a:solidFill>
                  <a:srgbClr val="000000"/>
                </a:solidFill>
                <a:effectLst/>
              </a:rPr>
              <a:t>short</a:t>
            </a:r>
            <a:r>
              <a:rPr lang="de-DE" sz="18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lifetimes</a:t>
            </a:r>
            <a:endParaRPr lang="de-DE" sz="1800" dirty="0">
              <a:solidFill>
                <a:srgbClr val="000000"/>
              </a:solidFill>
              <a:effectLst/>
            </a:endParaRPr>
          </a:p>
          <a:p>
            <a:pPr marL="2114550" lvl="4" indent="-285750" eaLnBrk="1" hangingPunct="1">
              <a:spcBef>
                <a:spcPct val="30000"/>
              </a:spcBef>
            </a:pP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competition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with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quenching</a:t>
            </a:r>
            <a:endParaRPr lang="de-DE" sz="1800" dirty="0">
              <a:solidFill>
                <a:srgbClr val="000000"/>
              </a:solidFill>
              <a:effectLst/>
            </a:endParaRPr>
          </a:p>
          <a:p>
            <a:pPr marL="2114550" lvl="4" indent="-285750" eaLnBrk="1" hangingPunct="1">
              <a:spcBef>
                <a:spcPct val="30000"/>
              </a:spcBef>
            </a:pPr>
            <a:r>
              <a:rPr lang="de-DE" sz="1800" dirty="0">
                <a:solidFill>
                  <a:srgbClr val="000000"/>
                </a:solidFill>
                <a:effectLst/>
              </a:rPr>
              <a:t> high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intensities</a:t>
            </a:r>
            <a:endParaRPr lang="de-DE" sz="1800" dirty="0">
              <a:solidFill>
                <a:srgbClr val="000000"/>
              </a:solidFill>
              <a:effectLst/>
            </a:endParaRPr>
          </a:p>
          <a:p>
            <a:pPr marL="2114550" lvl="4" indent="-285750" eaLnBrk="1" hangingPunct="1">
              <a:spcBef>
                <a:spcPct val="30000"/>
              </a:spcBef>
            </a:pPr>
            <a:r>
              <a:rPr lang="de-DE" sz="1800" dirty="0">
                <a:solidFill>
                  <a:srgbClr val="000000"/>
                </a:solidFill>
                <a:effectLst/>
              </a:rPr>
              <a:t> high temporal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resolution</a:t>
            </a:r>
            <a:endParaRPr lang="de-DE" sz="1800" dirty="0">
              <a:solidFill>
                <a:srgbClr val="000000"/>
              </a:solidFill>
              <a:effectLst/>
            </a:endParaRPr>
          </a:p>
          <a:p>
            <a:pPr marL="1657350" lvl="3" indent="-285750" eaLnBrk="1" hangingPunct="1">
              <a:spcBef>
                <a:spcPct val="30000"/>
              </a:spcBef>
            </a:pPr>
            <a:r>
              <a:rPr lang="de-DE" sz="1800" dirty="0" err="1" smtClean="0">
                <a:solidFill>
                  <a:srgbClr val="000000"/>
                </a:solidFill>
                <a:effectLst/>
              </a:rPr>
              <a:t>known</a:t>
            </a:r>
            <a:r>
              <a:rPr lang="de-DE" sz="18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quenching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coefficient</a:t>
            </a:r>
            <a:r>
              <a:rPr lang="de-DE" sz="1800" dirty="0">
                <a:solidFill>
                  <a:srgbClr val="000000"/>
                </a:solidFill>
                <a:effectLst/>
              </a:rPr>
              <a:t> (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better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small</a:t>
            </a:r>
            <a:r>
              <a:rPr lang="de-DE" sz="1800" dirty="0">
                <a:solidFill>
                  <a:srgbClr val="000000"/>
                </a:solidFill>
                <a:effectLst/>
              </a:rPr>
              <a:t>)</a:t>
            </a:r>
          </a:p>
          <a:p>
            <a:pPr marL="1657350" lvl="3" indent="-285750" eaLnBrk="1" hangingPunct="1">
              <a:spcBef>
                <a:spcPct val="30000"/>
              </a:spcBef>
            </a:pPr>
            <a:r>
              <a:rPr lang="de-DE" sz="1800" dirty="0" err="1" smtClean="0">
                <a:solidFill>
                  <a:srgbClr val="000000"/>
                </a:solidFill>
                <a:effectLst/>
              </a:rPr>
              <a:t>no</a:t>
            </a:r>
            <a:r>
              <a:rPr lang="de-DE" sz="18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excitation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transfer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with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other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species</a:t>
            </a:r>
            <a:endParaRPr lang="de-DE" sz="1800" dirty="0">
              <a:solidFill>
                <a:srgbClr val="000000"/>
              </a:solidFill>
              <a:effectLst/>
            </a:endParaRPr>
          </a:p>
          <a:p>
            <a:pPr marL="1657350" lvl="3" indent="-285750" eaLnBrk="1" hangingPunct="1">
              <a:spcBef>
                <a:spcPct val="30000"/>
              </a:spcBef>
            </a:pPr>
            <a:r>
              <a:rPr lang="de-DE" sz="1800" dirty="0" err="1" smtClean="0">
                <a:solidFill>
                  <a:srgbClr val="000000"/>
                </a:solidFill>
                <a:effectLst/>
              </a:rPr>
              <a:t>no</a:t>
            </a:r>
            <a:r>
              <a:rPr lang="de-DE" sz="18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spectral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overlap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with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other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emission</a:t>
            </a:r>
            <a:endParaRPr lang="en-IE" sz="1800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403648" y="166713"/>
            <a:ext cx="8748712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30000"/>
              </a:lnSpc>
              <a:buNone/>
            </a:pPr>
            <a:r>
              <a:rPr lang="en-US" sz="2800" dirty="0" smtClean="0">
                <a:solidFill>
                  <a:srgbClr val="FFFFFF"/>
                </a:solidFill>
                <a:effectLst/>
                <a:latin typeface="Comic Sans MS" charset="0"/>
              </a:rPr>
              <a:t>Which emission line should I </a:t>
            </a:r>
            <a:r>
              <a:rPr lang="en-US" sz="2800" dirty="0" err="1" smtClean="0">
                <a:solidFill>
                  <a:srgbClr val="FFFFFF"/>
                </a:solidFill>
                <a:effectLst/>
                <a:latin typeface="Comic Sans MS" charset="0"/>
              </a:rPr>
              <a:t>analyse</a:t>
            </a:r>
            <a:r>
              <a:rPr lang="en-US" sz="2800" dirty="0" smtClean="0">
                <a:solidFill>
                  <a:srgbClr val="FFFFFF"/>
                </a:solidFill>
                <a:effectLst/>
                <a:latin typeface="Comic Sans MS" charset="0"/>
              </a:rPr>
              <a:t>?</a:t>
            </a:r>
            <a:endParaRPr lang="de-DE" sz="800" dirty="0">
              <a:solidFill>
                <a:srgbClr val="FFFFFF"/>
              </a:solidFill>
              <a:effectLst/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7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8" name="O2_110708_40Pa_350W_1.avi" descr="/Users/timogans/Documents/SonyLaptop/conferences/PSE/O2_110708_40Pa_350W_1.avi">
            <a:hlinkClick r:id="" action="ppaction://media"/>
          </p:cNvPr>
          <p:cNvPicPr>
            <a:picLocks noChangeAspect="1" noChangeArrowheads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762" y="3645024"/>
            <a:ext cx="6493865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O2_110708_40Pa_30W_1_o667yH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259632" y="1029494"/>
            <a:ext cx="6494214" cy="2375575"/>
          </a:xfrm>
          <a:prstGeom prst="rect">
            <a:avLst/>
          </a:prstGeom>
        </p:spPr>
      </p:pic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23528" y="138113"/>
            <a:ext cx="8748712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130000"/>
              </a:lnSpc>
              <a:buNone/>
            </a:pPr>
            <a:r>
              <a:rPr lang="en-US" sz="2800" dirty="0" smtClean="0">
                <a:solidFill>
                  <a:srgbClr val="FFFFFF"/>
                </a:solidFill>
                <a:effectLst/>
                <a:latin typeface="Comic Sans MS" charset="0"/>
              </a:rPr>
              <a:t>Time resolved excitation dynamics</a:t>
            </a:r>
            <a:endParaRPr lang="de-DE" sz="800" dirty="0">
              <a:solidFill>
                <a:srgbClr val="FFFFFF"/>
              </a:solidFill>
              <a:effectLst/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21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250" fill="hold"/>
                                        <p:tgtEl>
                                          <p:spTgt spid="6656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656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243408" y="1052736"/>
            <a:ext cx="5624736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de-DE" sz="18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1800" u="sng" dirty="0" smtClean="0">
                <a:solidFill>
                  <a:srgbClr val="000000"/>
                </a:solidFill>
                <a:effectLst/>
              </a:rPr>
              <a:t>Corona </a:t>
            </a:r>
            <a:r>
              <a:rPr lang="de-DE" sz="1800" u="sng" dirty="0" err="1" smtClean="0">
                <a:solidFill>
                  <a:srgbClr val="000000"/>
                </a:solidFill>
                <a:effectLst/>
              </a:rPr>
              <a:t>model</a:t>
            </a:r>
            <a:endParaRPr lang="de-DE" sz="1800" u="sng" dirty="0">
              <a:solidFill>
                <a:srgbClr val="000000"/>
              </a:solidFill>
              <a:effectLst/>
            </a:endParaRPr>
          </a:p>
          <a:p>
            <a:pPr marL="285750" indent="-285750" eaLnBrk="1" hangingPunct="1">
              <a:spcBef>
                <a:spcPct val="50000"/>
              </a:spcBef>
            </a:pPr>
            <a:r>
              <a:rPr lang="de-DE" sz="1800" dirty="0" err="1" smtClean="0">
                <a:solidFill>
                  <a:srgbClr val="000000"/>
                </a:solidFill>
                <a:effectLst/>
              </a:rPr>
              <a:t>model</a:t>
            </a:r>
            <a:r>
              <a:rPr lang="de-DE" sz="18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for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plasmas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with</a:t>
            </a:r>
            <a:r>
              <a:rPr lang="de-DE" sz="1800" dirty="0">
                <a:solidFill>
                  <a:srgbClr val="000000"/>
                </a:solidFill>
                <a:effectLst/>
              </a:rPr>
              <a:t> "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low</a:t>
            </a:r>
            <a:r>
              <a:rPr lang="de-DE" sz="1800" dirty="0">
                <a:solidFill>
                  <a:srgbClr val="000000"/>
                </a:solidFill>
                <a:effectLst/>
              </a:rPr>
              <a:t>"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electron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 smtClean="0">
                <a:solidFill>
                  <a:srgbClr val="000000"/>
                </a:solidFill>
                <a:effectLst/>
              </a:rPr>
              <a:t>densities</a:t>
            </a:r>
            <a:r>
              <a:rPr lang="de-DE" sz="1800" dirty="0" smtClean="0">
                <a:solidFill>
                  <a:srgbClr val="000000"/>
                </a:solidFill>
                <a:effectLst/>
              </a:rPr>
              <a:t/>
            </a:r>
            <a:br>
              <a:rPr lang="de-DE" sz="1800" dirty="0" smtClean="0">
                <a:solidFill>
                  <a:srgbClr val="000000"/>
                </a:solidFill>
                <a:effectLst/>
              </a:rPr>
            </a:br>
            <a:r>
              <a:rPr lang="de-DE" sz="1800" dirty="0" smtClean="0">
                <a:solidFill>
                  <a:srgbClr val="000000"/>
                </a:solidFill>
                <a:effectLst/>
              </a:rPr>
              <a:t>  </a:t>
            </a:r>
            <a:r>
              <a:rPr lang="de-DE" sz="1800" i="1" dirty="0" smtClean="0">
                <a:solidFill>
                  <a:srgbClr val="000000"/>
                </a:solidFill>
                <a:effectLst/>
              </a:rPr>
              <a:t>(</a:t>
            </a:r>
            <a:r>
              <a:rPr lang="de-DE" sz="1800" i="1" dirty="0">
                <a:solidFill>
                  <a:srgbClr val="000000"/>
                </a:solidFill>
                <a:effectLst/>
              </a:rPr>
              <a:t>n</a:t>
            </a:r>
            <a:r>
              <a:rPr lang="de-DE" sz="1800" i="1" baseline="-25000" dirty="0">
                <a:solidFill>
                  <a:srgbClr val="000000"/>
                </a:solidFill>
                <a:effectLst/>
              </a:rPr>
              <a:t>e</a:t>
            </a:r>
            <a:r>
              <a:rPr lang="de-DE" sz="1800" i="1" dirty="0">
                <a:solidFill>
                  <a:srgbClr val="000000"/>
                </a:solidFill>
                <a:effectLst/>
              </a:rPr>
              <a:t> &lt; 10</a:t>
            </a:r>
            <a:r>
              <a:rPr lang="de-DE" sz="1800" i="1" baseline="30000" dirty="0">
                <a:solidFill>
                  <a:srgbClr val="000000"/>
                </a:solidFill>
                <a:effectLst/>
              </a:rPr>
              <a:t>13</a:t>
            </a:r>
            <a:r>
              <a:rPr lang="de-DE" sz="1800" i="1" dirty="0">
                <a:solidFill>
                  <a:srgbClr val="000000"/>
                </a:solidFill>
                <a:effectLst/>
              </a:rPr>
              <a:t> cm</a:t>
            </a:r>
            <a:r>
              <a:rPr lang="de-DE" sz="1800" i="1" baseline="30000" dirty="0">
                <a:solidFill>
                  <a:srgbClr val="000000"/>
                </a:solidFill>
                <a:effectLst/>
              </a:rPr>
              <a:t>-3</a:t>
            </a:r>
            <a:r>
              <a:rPr lang="de-DE" sz="1800" i="1" dirty="0">
                <a:solidFill>
                  <a:srgbClr val="000000"/>
                </a:solidFill>
                <a:effectLst/>
              </a:rPr>
              <a:t>)</a:t>
            </a:r>
            <a:r>
              <a:rPr lang="de-DE" sz="1800" dirty="0">
                <a:solidFill>
                  <a:srgbClr val="000000"/>
                </a:solidFill>
                <a:effectLst/>
              </a:rPr>
              <a:t>	</a:t>
            </a:r>
          </a:p>
          <a:p>
            <a:pPr marL="285750" indent="-285750" eaLnBrk="1" hangingPunct="1">
              <a:spcBef>
                <a:spcPct val="50000"/>
              </a:spcBef>
            </a:pPr>
            <a:r>
              <a:rPr lang="en-IE" sz="18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 smtClean="0">
                <a:solidFill>
                  <a:srgbClr val="000000"/>
                </a:solidFill>
                <a:effectLst/>
              </a:rPr>
              <a:t>applicable</a:t>
            </a:r>
            <a:r>
              <a:rPr lang="de-DE" sz="18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to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most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technological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plasmas</a:t>
            </a:r>
            <a:endParaRPr lang="de-DE" sz="1800" dirty="0">
              <a:solidFill>
                <a:srgbClr val="000000"/>
              </a:solidFill>
              <a:effectLst/>
            </a:endParaRPr>
          </a:p>
          <a:p>
            <a:pPr marL="285750" indent="-285750" eaLnBrk="1" hangingPunct="1">
              <a:spcBef>
                <a:spcPct val="50000"/>
              </a:spcBef>
            </a:pPr>
            <a:r>
              <a:rPr lang="en-IE" sz="18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 smtClean="0">
                <a:solidFill>
                  <a:srgbClr val="000000"/>
                </a:solidFill>
                <a:effectLst/>
              </a:rPr>
              <a:t>far</a:t>
            </a:r>
            <a:r>
              <a:rPr lang="de-DE" sz="18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from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thermodynamic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 smtClean="0">
                <a:solidFill>
                  <a:srgbClr val="000000"/>
                </a:solidFill>
                <a:effectLst/>
              </a:rPr>
              <a:t>equilibrium</a:t>
            </a:r>
            <a:endParaRPr lang="de-DE" sz="1800" dirty="0" smtClean="0">
              <a:solidFill>
                <a:srgbClr val="000000"/>
              </a:solidFill>
              <a:effectLst/>
            </a:endParaRPr>
          </a:p>
          <a:p>
            <a:pPr marL="285750" indent="-285750" eaLnBrk="1" hangingPunct="1">
              <a:spcBef>
                <a:spcPct val="50000"/>
              </a:spcBef>
            </a:pPr>
            <a:r>
              <a:rPr lang="de-DE" sz="18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 smtClean="0">
                <a:solidFill>
                  <a:srgbClr val="000000"/>
                </a:solidFill>
                <a:effectLst/>
              </a:rPr>
              <a:t>most</a:t>
            </a:r>
            <a:r>
              <a:rPr lang="de-DE" sz="18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particles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are</a:t>
            </a:r>
            <a:r>
              <a:rPr lang="de-DE" sz="1800" dirty="0">
                <a:solidFill>
                  <a:srgbClr val="000000"/>
                </a:solidFill>
                <a:effectLst/>
              </a:rPr>
              <a:t> in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the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ground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 smtClean="0">
                <a:solidFill>
                  <a:srgbClr val="000000"/>
                </a:solidFill>
                <a:effectLst/>
              </a:rPr>
              <a:t>state</a:t>
            </a:r>
            <a:r>
              <a:rPr lang="de-DE" sz="1800" dirty="0" smtClean="0">
                <a:solidFill>
                  <a:srgbClr val="000000"/>
                </a:solidFill>
                <a:effectLst/>
              </a:rPr>
              <a:t/>
            </a:r>
            <a:br>
              <a:rPr lang="de-DE" sz="1800" dirty="0" smtClean="0">
                <a:solidFill>
                  <a:srgbClr val="000000"/>
                </a:solidFill>
                <a:effectLst/>
              </a:rPr>
            </a:br>
            <a:r>
              <a:rPr lang="de-DE" sz="1800" dirty="0" smtClean="0">
                <a:solidFill>
                  <a:srgbClr val="000000"/>
                </a:solidFill>
                <a:effectLst/>
              </a:rPr>
              <a:t/>
            </a:r>
            <a:br>
              <a:rPr lang="de-DE" sz="1800" dirty="0" smtClean="0">
                <a:solidFill>
                  <a:srgbClr val="000000"/>
                </a:solidFill>
                <a:effectLst/>
              </a:rPr>
            </a:br>
            <a:endParaRPr lang="de-DE" sz="1800" dirty="0" smtClean="0">
              <a:solidFill>
                <a:srgbClr val="000000"/>
              </a:solidFill>
              <a:effectLst/>
            </a:endParaRPr>
          </a:p>
          <a:p>
            <a:pPr algn="ctr" eaLnBrk="1" hangingPunct="1">
              <a:spcBef>
                <a:spcPct val="50000"/>
              </a:spcBef>
              <a:buFont typeface="Wingdings" charset="0"/>
              <a:buNone/>
            </a:pPr>
            <a:r>
              <a:rPr lang="de-DE" sz="1800" i="1" dirty="0" err="1" smtClean="0">
                <a:solidFill>
                  <a:srgbClr val="000000"/>
                </a:solidFill>
                <a:effectLst/>
              </a:rPr>
              <a:t>electron</a:t>
            </a:r>
            <a:r>
              <a:rPr lang="de-DE" sz="1800" i="1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1800" i="1" dirty="0" err="1" smtClean="0">
                <a:solidFill>
                  <a:srgbClr val="000000"/>
                </a:solidFill>
                <a:effectLst/>
              </a:rPr>
              <a:t>impact</a:t>
            </a:r>
            <a:r>
              <a:rPr lang="de-DE" sz="1800" i="1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1800" i="1" dirty="0" err="1" smtClean="0">
                <a:solidFill>
                  <a:srgbClr val="000000"/>
                </a:solidFill>
                <a:effectLst/>
              </a:rPr>
              <a:t>excitation</a:t>
            </a:r>
            <a:r>
              <a:rPr lang="de-DE" sz="1800" i="1" dirty="0" smtClean="0">
                <a:solidFill>
                  <a:srgbClr val="000000"/>
                </a:solidFill>
                <a:effectLst/>
              </a:rPr>
              <a:t/>
            </a:r>
            <a:br>
              <a:rPr lang="de-DE" sz="1800" i="1" dirty="0" smtClean="0">
                <a:solidFill>
                  <a:srgbClr val="000000"/>
                </a:solidFill>
                <a:effectLst/>
              </a:rPr>
            </a:br>
            <a:r>
              <a:rPr lang="de-DE" sz="1800" i="1" dirty="0" smtClean="0">
                <a:solidFill>
                  <a:srgbClr val="000000"/>
                </a:solidFill>
                <a:effectLst/>
              </a:rPr>
              <a:t>=</a:t>
            </a:r>
            <a:br>
              <a:rPr lang="de-DE" sz="1800" i="1" dirty="0" smtClean="0">
                <a:solidFill>
                  <a:srgbClr val="000000"/>
                </a:solidFill>
                <a:effectLst/>
              </a:rPr>
            </a:br>
            <a:r>
              <a:rPr lang="de-DE" sz="1800" i="1" dirty="0" err="1" smtClean="0">
                <a:solidFill>
                  <a:srgbClr val="000000"/>
                </a:solidFill>
                <a:effectLst/>
              </a:rPr>
              <a:t>relaxation</a:t>
            </a:r>
            <a:r>
              <a:rPr lang="de-DE" sz="1800" i="1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1800" i="1" dirty="0" err="1" smtClean="0">
                <a:solidFill>
                  <a:srgbClr val="000000"/>
                </a:solidFill>
                <a:effectLst/>
              </a:rPr>
              <a:t>by</a:t>
            </a:r>
            <a:r>
              <a:rPr lang="de-DE" sz="1800" i="1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1800" i="1" dirty="0" err="1" smtClean="0">
                <a:solidFill>
                  <a:srgbClr val="000000"/>
                </a:solidFill>
                <a:effectLst/>
              </a:rPr>
              <a:t>radiation</a:t>
            </a:r>
            <a:endParaRPr lang="de-DE" sz="1800" i="1" dirty="0" smtClean="0">
              <a:solidFill>
                <a:srgbClr val="000000"/>
              </a:solidFill>
              <a:effectLst/>
            </a:endParaRPr>
          </a:p>
          <a:p>
            <a:pPr algn="ctr" eaLnBrk="1" hangingPunct="1">
              <a:spcBef>
                <a:spcPct val="50000"/>
              </a:spcBef>
              <a:buFont typeface="Wingdings" charset="0"/>
              <a:buNone/>
            </a:pPr>
            <a:r>
              <a:rPr lang="de-DE" sz="1800" i="1" dirty="0" smtClean="0">
                <a:solidFill>
                  <a:srgbClr val="000000"/>
                </a:solidFill>
                <a:effectLst/>
              </a:rPr>
              <a:t>(</a:t>
            </a:r>
            <a:r>
              <a:rPr lang="de-DE" sz="1800" i="1" dirty="0" err="1">
                <a:solidFill>
                  <a:srgbClr val="000000"/>
                </a:solidFill>
                <a:effectLst/>
              </a:rPr>
              <a:t>spontaneous</a:t>
            </a:r>
            <a:r>
              <a:rPr lang="de-DE" sz="1800" i="1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i="1" dirty="0" err="1">
                <a:solidFill>
                  <a:srgbClr val="000000"/>
                </a:solidFill>
                <a:effectLst/>
              </a:rPr>
              <a:t>emission</a:t>
            </a:r>
            <a:r>
              <a:rPr lang="de-DE" sz="1800" i="1" dirty="0">
                <a:solidFill>
                  <a:srgbClr val="000000"/>
                </a:solidFill>
                <a:effectLst/>
              </a:rPr>
              <a:t>)</a:t>
            </a:r>
            <a:endParaRPr lang="en-IE" sz="1800" i="1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376016" y="22697"/>
            <a:ext cx="8748712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30000"/>
              </a:lnSpc>
              <a:buNone/>
            </a:pPr>
            <a:r>
              <a:rPr lang="en-US" sz="3400" dirty="0">
                <a:solidFill>
                  <a:srgbClr val="FFFFFF"/>
                </a:solidFill>
                <a:effectLst/>
                <a:latin typeface="Calibri" charset="0"/>
                <a:ea typeface="Calibri" charset="0"/>
                <a:cs typeface="Calibri" charset="0"/>
              </a:rPr>
              <a:t>Plasma </a:t>
            </a:r>
            <a:r>
              <a:rPr lang="en-US" sz="3400" dirty="0" smtClean="0">
                <a:solidFill>
                  <a:srgbClr val="FFFFFF"/>
                </a:solidFill>
                <a:effectLst/>
                <a:latin typeface="Calibri" charset="0"/>
                <a:ea typeface="Calibri" charset="0"/>
                <a:cs typeface="Calibri" charset="0"/>
              </a:rPr>
              <a:t>concepts - Corona</a:t>
            </a:r>
            <a:endParaRPr lang="de-DE" sz="3400" dirty="0">
              <a:solidFill>
                <a:srgbClr val="FFFFFF"/>
              </a:solidFill>
              <a:effectLst/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3191083"/>
            <a:ext cx="2771775" cy="273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2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107504" y="908720"/>
            <a:ext cx="8784976" cy="597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50000"/>
              </a:spcBef>
              <a:buNone/>
            </a:pPr>
            <a:r>
              <a:rPr lang="de-DE" sz="2000" dirty="0" err="1">
                <a:solidFill>
                  <a:srgbClr val="000000"/>
                </a:solidFill>
                <a:effectLst/>
              </a:rPr>
              <a:t>Complete</a:t>
            </a:r>
            <a:r>
              <a:rPr lang="de-DE" sz="200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thermodynamic</a:t>
            </a:r>
            <a:r>
              <a:rPr lang="de-DE" sz="200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equilibrium</a:t>
            </a:r>
            <a:r>
              <a:rPr lang="de-DE" sz="2000" dirty="0">
                <a:solidFill>
                  <a:srgbClr val="000000"/>
                </a:solidFill>
                <a:effectLst/>
              </a:rPr>
              <a:t> (CTE)</a:t>
            </a:r>
          </a:p>
          <a:p>
            <a:pPr marL="914400" lvl="2" indent="0" eaLnBrk="1" hangingPunct="1">
              <a:lnSpc>
                <a:spcPct val="120000"/>
              </a:lnSpc>
              <a:buNone/>
            </a:pPr>
            <a:r>
              <a:rPr lang="de-DE" sz="2000" dirty="0" err="1">
                <a:solidFill>
                  <a:srgbClr val="000000"/>
                </a:solidFill>
                <a:effectLst/>
              </a:rPr>
              <a:t>homogeneity</a:t>
            </a:r>
            <a:endParaRPr lang="de-DE" sz="2000" dirty="0">
              <a:solidFill>
                <a:srgbClr val="000000"/>
              </a:solidFill>
              <a:effectLst/>
            </a:endParaRPr>
          </a:p>
          <a:p>
            <a:pPr marL="914400" lvl="2" indent="0" eaLnBrk="1" hangingPunct="1">
              <a:lnSpc>
                <a:spcPct val="120000"/>
              </a:lnSpc>
              <a:buNone/>
            </a:pPr>
            <a:r>
              <a:rPr lang="de-DE" sz="2000" dirty="0" err="1">
                <a:solidFill>
                  <a:srgbClr val="000000"/>
                </a:solidFill>
                <a:effectLst/>
              </a:rPr>
              <a:t>unique</a:t>
            </a:r>
            <a:r>
              <a:rPr lang="de-DE" sz="200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temperature</a:t>
            </a:r>
            <a:r>
              <a:rPr lang="de-DE" sz="2000" dirty="0">
                <a:solidFill>
                  <a:srgbClr val="000000"/>
                </a:solidFill>
                <a:effectLst/>
              </a:rPr>
              <a:t> (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T</a:t>
            </a:r>
            <a:r>
              <a:rPr lang="de-DE" sz="2000" baseline="-25000" dirty="0" err="1">
                <a:solidFill>
                  <a:srgbClr val="000000"/>
                </a:solidFill>
                <a:effectLst/>
              </a:rPr>
              <a:t>e</a:t>
            </a:r>
            <a:r>
              <a:rPr lang="de-DE" sz="2000" dirty="0">
                <a:solidFill>
                  <a:srgbClr val="000000"/>
                </a:solidFill>
                <a:effectLst/>
              </a:rPr>
              <a:t> = 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T</a:t>
            </a:r>
            <a:r>
              <a:rPr lang="de-DE" sz="2000" baseline="-25000" dirty="0" err="1">
                <a:solidFill>
                  <a:srgbClr val="000000"/>
                </a:solidFill>
                <a:effectLst/>
              </a:rPr>
              <a:t>i</a:t>
            </a:r>
            <a:r>
              <a:rPr lang="de-DE" sz="2000" dirty="0">
                <a:solidFill>
                  <a:srgbClr val="000000"/>
                </a:solidFill>
                <a:effectLst/>
              </a:rPr>
              <a:t> = 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T</a:t>
            </a:r>
            <a:r>
              <a:rPr lang="de-DE" sz="2000" baseline="-25000" dirty="0" err="1">
                <a:solidFill>
                  <a:srgbClr val="000000"/>
                </a:solidFill>
                <a:effectLst/>
              </a:rPr>
              <a:t>gas</a:t>
            </a:r>
            <a:r>
              <a:rPr lang="de-DE" sz="2000" dirty="0">
                <a:solidFill>
                  <a:srgbClr val="000000"/>
                </a:solidFill>
                <a:effectLst/>
              </a:rPr>
              <a:t>)</a:t>
            </a:r>
          </a:p>
          <a:p>
            <a:pPr marL="914400" lvl="2" indent="0" eaLnBrk="1" hangingPunct="1">
              <a:lnSpc>
                <a:spcPct val="120000"/>
              </a:lnSpc>
              <a:buNone/>
            </a:pPr>
            <a:r>
              <a:rPr lang="de-DE" sz="2000" dirty="0" err="1">
                <a:solidFill>
                  <a:srgbClr val="000000"/>
                </a:solidFill>
                <a:effectLst/>
              </a:rPr>
              <a:t>black</a:t>
            </a:r>
            <a:r>
              <a:rPr lang="de-DE" sz="200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body</a:t>
            </a:r>
            <a:r>
              <a:rPr lang="de-DE" sz="200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effectLst/>
              </a:rPr>
              <a:t>radiation</a:t>
            </a:r>
            <a:endParaRPr lang="de-DE" sz="2000" dirty="0" smtClean="0">
              <a:solidFill>
                <a:srgbClr val="000000"/>
              </a:solidFill>
              <a:effectLst/>
            </a:endParaRP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de-DE" sz="2000" dirty="0" err="1">
                <a:solidFill>
                  <a:srgbClr val="000000"/>
                </a:solidFill>
                <a:effectLst/>
              </a:rPr>
              <a:t>Local</a:t>
            </a:r>
            <a:r>
              <a:rPr lang="de-DE" sz="200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thermodynamic</a:t>
            </a:r>
            <a:r>
              <a:rPr lang="de-DE" sz="200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equilibrium</a:t>
            </a:r>
            <a:r>
              <a:rPr lang="de-DE" sz="2000" dirty="0">
                <a:solidFill>
                  <a:srgbClr val="000000"/>
                </a:solidFill>
                <a:effectLst/>
              </a:rPr>
              <a:t> (LTE)</a:t>
            </a:r>
          </a:p>
          <a:p>
            <a:pPr marL="914400" lvl="2" indent="0" eaLnBrk="1" hangingPunct="1">
              <a:lnSpc>
                <a:spcPct val="120000"/>
              </a:lnSpc>
              <a:buNone/>
            </a:pPr>
            <a:r>
              <a:rPr lang="de-DE" sz="2000" dirty="0" err="1">
                <a:solidFill>
                  <a:srgbClr val="000000"/>
                </a:solidFill>
                <a:effectLst/>
              </a:rPr>
              <a:t>local</a:t>
            </a:r>
            <a:r>
              <a:rPr lang="de-DE" sz="200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parameters</a:t>
            </a:r>
            <a:endParaRPr lang="de-DE" sz="2000" dirty="0">
              <a:solidFill>
                <a:srgbClr val="000000"/>
              </a:solidFill>
              <a:effectLst/>
            </a:endParaRPr>
          </a:p>
          <a:p>
            <a:pPr marL="914400" lvl="2" indent="0" eaLnBrk="1" hangingPunct="1">
              <a:lnSpc>
                <a:spcPct val="120000"/>
              </a:lnSpc>
              <a:buNone/>
            </a:pPr>
            <a:r>
              <a:rPr lang="de-DE" sz="2000" dirty="0" err="1">
                <a:solidFill>
                  <a:srgbClr val="000000"/>
                </a:solidFill>
                <a:effectLst/>
              </a:rPr>
              <a:t>collision</a:t>
            </a:r>
            <a:r>
              <a:rPr lang="de-DE" sz="200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dominated</a:t>
            </a:r>
            <a:endParaRPr lang="de-DE" sz="2000" dirty="0">
              <a:solidFill>
                <a:srgbClr val="000000"/>
              </a:solidFill>
              <a:effectLst/>
            </a:endParaRPr>
          </a:p>
          <a:p>
            <a:pPr lvl="4" eaLnBrk="1" hangingPunct="1">
              <a:lnSpc>
                <a:spcPct val="120000"/>
              </a:lnSpc>
              <a:buNone/>
            </a:pPr>
            <a:r>
              <a:rPr lang="de-DE" sz="2000" dirty="0" smtClean="0">
                <a:solidFill>
                  <a:srgbClr val="000000"/>
                </a:solidFill>
                <a:effectLst/>
              </a:rPr>
              <a:t>- </a:t>
            </a:r>
            <a:r>
              <a:rPr lang="de-DE" sz="2000" dirty="0" err="1" smtClean="0">
                <a:solidFill>
                  <a:srgbClr val="000000"/>
                </a:solidFill>
                <a:effectLst/>
              </a:rPr>
              <a:t>equilibrium</a:t>
            </a:r>
            <a:r>
              <a:rPr lang="de-DE" sz="20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of</a:t>
            </a:r>
            <a:r>
              <a:rPr lang="de-DE" sz="200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collisions</a:t>
            </a:r>
            <a:endParaRPr lang="de-DE" sz="2000" dirty="0">
              <a:solidFill>
                <a:srgbClr val="000000"/>
              </a:solidFill>
              <a:effectLst/>
            </a:endParaRPr>
          </a:p>
          <a:p>
            <a:pPr lvl="4" eaLnBrk="1" hangingPunct="1">
              <a:lnSpc>
                <a:spcPct val="120000"/>
              </a:lnSpc>
              <a:buNone/>
            </a:pPr>
            <a:r>
              <a:rPr lang="de-DE" sz="2000" dirty="0" err="1" smtClean="0">
                <a:solidFill>
                  <a:srgbClr val="000000"/>
                </a:solidFill>
                <a:effectLst/>
              </a:rPr>
              <a:t>no</a:t>
            </a:r>
            <a:r>
              <a:rPr lang="de-DE" sz="20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equilibrium</a:t>
            </a:r>
            <a:r>
              <a:rPr lang="de-DE" sz="200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of</a:t>
            </a:r>
            <a:r>
              <a:rPr lang="de-DE" sz="200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effectLst/>
              </a:rPr>
              <a:t>radiation</a:t>
            </a:r>
            <a:endParaRPr lang="de-DE" sz="2000" dirty="0" smtClean="0">
              <a:solidFill>
                <a:srgbClr val="000000"/>
              </a:solidFill>
              <a:effectLst/>
            </a:endParaRP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de-DE" sz="2000" dirty="0">
                <a:solidFill>
                  <a:srgbClr val="000000"/>
                </a:solidFill>
                <a:effectLst/>
              </a:rPr>
              <a:t>Corona 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model</a:t>
            </a:r>
            <a:endParaRPr lang="de-DE" sz="2000" dirty="0">
              <a:solidFill>
                <a:srgbClr val="000000"/>
              </a:solidFill>
              <a:effectLst/>
            </a:endParaRP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de-DE" sz="2000" dirty="0" smtClean="0">
                <a:solidFill>
                  <a:srgbClr val="000000"/>
                </a:solidFill>
                <a:effectLst/>
              </a:rPr>
              <a:t>	</a:t>
            </a:r>
            <a:r>
              <a:rPr lang="de-DE" sz="2000" dirty="0" err="1" smtClean="0">
                <a:solidFill>
                  <a:srgbClr val="000000"/>
                </a:solidFill>
                <a:effectLst/>
              </a:rPr>
              <a:t>model</a:t>
            </a:r>
            <a:r>
              <a:rPr lang="de-DE" sz="20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for</a:t>
            </a:r>
            <a:r>
              <a:rPr lang="de-DE" sz="200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plasmas</a:t>
            </a:r>
            <a:r>
              <a:rPr lang="de-DE" sz="200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with</a:t>
            </a:r>
            <a:r>
              <a:rPr lang="de-DE" sz="2000" dirty="0">
                <a:solidFill>
                  <a:srgbClr val="000000"/>
                </a:solidFill>
                <a:effectLst/>
              </a:rPr>
              <a:t> "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low</a:t>
            </a:r>
            <a:r>
              <a:rPr lang="de-DE" sz="2000" dirty="0">
                <a:solidFill>
                  <a:srgbClr val="000000"/>
                </a:solidFill>
                <a:effectLst/>
              </a:rPr>
              <a:t>" 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electron</a:t>
            </a:r>
            <a:r>
              <a:rPr lang="de-DE" sz="200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effectLst/>
              </a:rPr>
              <a:t>densities</a:t>
            </a:r>
            <a:r>
              <a:rPr lang="de-DE" sz="20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2000" i="1" dirty="0" smtClean="0">
                <a:solidFill>
                  <a:srgbClr val="000000"/>
                </a:solidFill>
                <a:effectLst/>
              </a:rPr>
              <a:t>(n</a:t>
            </a:r>
            <a:r>
              <a:rPr lang="de-DE" sz="2000" i="1" baseline="-25000" dirty="0" smtClean="0">
                <a:solidFill>
                  <a:srgbClr val="000000"/>
                </a:solidFill>
                <a:effectLst/>
              </a:rPr>
              <a:t>e</a:t>
            </a:r>
            <a:r>
              <a:rPr lang="de-DE" sz="2000" i="1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2000" i="1" dirty="0">
                <a:solidFill>
                  <a:srgbClr val="000000"/>
                </a:solidFill>
                <a:effectLst/>
              </a:rPr>
              <a:t>&lt; 10</a:t>
            </a:r>
            <a:r>
              <a:rPr lang="de-DE" sz="2000" i="1" baseline="30000" dirty="0">
                <a:solidFill>
                  <a:srgbClr val="000000"/>
                </a:solidFill>
                <a:effectLst/>
              </a:rPr>
              <a:t>13</a:t>
            </a:r>
            <a:r>
              <a:rPr lang="de-DE" sz="2000" i="1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i="1" dirty="0" smtClean="0">
                <a:solidFill>
                  <a:srgbClr val="000000"/>
                </a:solidFill>
                <a:effectLst/>
              </a:rPr>
              <a:t>cm</a:t>
            </a:r>
            <a:r>
              <a:rPr lang="de-DE" sz="2000" i="1" baseline="30000" dirty="0" smtClean="0">
                <a:solidFill>
                  <a:srgbClr val="000000"/>
                </a:solidFill>
                <a:effectLst/>
              </a:rPr>
              <a:t>-3</a:t>
            </a:r>
            <a:r>
              <a:rPr lang="de-DE" sz="2000" i="1" dirty="0" smtClean="0">
                <a:solidFill>
                  <a:srgbClr val="000000"/>
                </a:solidFill>
                <a:effectLst/>
              </a:rPr>
              <a:t>)</a:t>
            </a:r>
            <a:endParaRPr lang="de-DE" sz="2000" dirty="0" smtClean="0">
              <a:solidFill>
                <a:srgbClr val="000000"/>
              </a:solidFill>
              <a:effectLst/>
            </a:endParaRP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de-DE" sz="2000" dirty="0">
                <a:solidFill>
                  <a:srgbClr val="000000"/>
                </a:solidFill>
                <a:effectLst/>
              </a:rPr>
              <a:t>	</a:t>
            </a:r>
            <a:r>
              <a:rPr lang="de-DE" sz="2000" dirty="0" err="1" smtClean="0">
                <a:solidFill>
                  <a:srgbClr val="000000"/>
                </a:solidFill>
                <a:effectLst/>
              </a:rPr>
              <a:t>most</a:t>
            </a:r>
            <a:r>
              <a:rPr lang="de-DE" sz="20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particles</a:t>
            </a:r>
            <a:r>
              <a:rPr lang="de-DE" sz="200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are</a:t>
            </a:r>
            <a:r>
              <a:rPr lang="de-DE" sz="2000" dirty="0">
                <a:solidFill>
                  <a:srgbClr val="000000"/>
                </a:solidFill>
                <a:effectLst/>
              </a:rPr>
              <a:t> in 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the</a:t>
            </a:r>
            <a:r>
              <a:rPr lang="de-DE" sz="200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ground</a:t>
            </a:r>
            <a:r>
              <a:rPr lang="de-DE" sz="200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state</a:t>
            </a:r>
            <a:r>
              <a:rPr lang="de-DE" sz="2000" dirty="0">
                <a:solidFill>
                  <a:srgbClr val="000000"/>
                </a:solidFill>
                <a:effectLst/>
              </a:rPr>
              <a:t/>
            </a:r>
            <a:br>
              <a:rPr lang="de-DE" sz="2000" dirty="0">
                <a:solidFill>
                  <a:srgbClr val="000000"/>
                </a:solidFill>
                <a:effectLst/>
              </a:rPr>
            </a:br>
            <a:r>
              <a:rPr lang="de-DE" sz="2000" dirty="0">
                <a:solidFill>
                  <a:srgbClr val="000000"/>
                </a:solidFill>
                <a:effectLst/>
              </a:rPr>
              <a:t/>
            </a:r>
            <a:br>
              <a:rPr lang="de-DE" sz="2000" dirty="0">
                <a:solidFill>
                  <a:srgbClr val="000000"/>
                </a:solidFill>
                <a:effectLst/>
              </a:rPr>
            </a:br>
            <a:endParaRPr lang="de-DE" sz="2200" dirty="0">
              <a:solidFill>
                <a:srgbClr val="000000"/>
              </a:solidFill>
              <a:effectLst/>
            </a:endParaRPr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369261" y="177676"/>
            <a:ext cx="8748712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130000"/>
              </a:lnSpc>
              <a:buNone/>
            </a:pPr>
            <a:r>
              <a:rPr lang="en-US" sz="2800">
                <a:solidFill>
                  <a:srgbClr val="FFFFFF"/>
                </a:solidFill>
                <a:effectLst/>
                <a:latin typeface="Comic Sans MS" charset="0"/>
              </a:rPr>
              <a:t>Plasma </a:t>
            </a:r>
            <a:r>
              <a:rPr lang="en-US" sz="2800" smtClean="0">
                <a:solidFill>
                  <a:srgbClr val="FFFFFF"/>
                </a:solidFill>
                <a:effectLst/>
                <a:latin typeface="Comic Sans MS" charset="0"/>
              </a:rPr>
              <a:t>concepts</a:t>
            </a:r>
            <a:endParaRPr lang="de-DE" sz="800" dirty="0">
              <a:solidFill>
                <a:srgbClr val="FFFFFF"/>
              </a:solidFill>
              <a:effectLst/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14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/>
          <p:cNvGraphicFramePr>
            <a:graphicFrameLocks noChangeAspect="1"/>
          </p:cNvGraphicFramePr>
          <p:nvPr>
            <p:extLst/>
          </p:nvPr>
        </p:nvGraphicFramePr>
        <p:xfrm>
          <a:off x="2261691" y="3691880"/>
          <a:ext cx="14462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8" name="Equation" r:id="rId3" imgW="723600" imgH="228600" progId="Equation.3">
                  <p:embed/>
                </p:oleObj>
              </mc:Choice>
              <mc:Fallback>
                <p:oleObj name="Equation" r:id="rId3" imgW="723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1691" y="3691880"/>
                        <a:ext cx="14462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323528" y="4820959"/>
            <a:ext cx="446449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de-DE" sz="1800" dirty="0" err="1">
                <a:solidFill>
                  <a:srgbClr val="000000"/>
                </a:solidFill>
                <a:effectLst/>
              </a:rPr>
              <a:t>n</a:t>
            </a:r>
            <a:r>
              <a:rPr lang="de-DE" sz="1800" baseline="-25000" dirty="0" err="1">
                <a:solidFill>
                  <a:srgbClr val="000000"/>
                </a:solidFill>
                <a:effectLst/>
              </a:rPr>
              <a:t>i</a:t>
            </a:r>
            <a:r>
              <a:rPr lang="de-DE" sz="1800" dirty="0">
                <a:solidFill>
                  <a:srgbClr val="000000"/>
                </a:solidFill>
                <a:effectLst/>
              </a:rPr>
              <a:t> :   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population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density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of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state</a:t>
            </a:r>
            <a:r>
              <a:rPr lang="de-DE" sz="1800" dirty="0">
                <a:solidFill>
                  <a:srgbClr val="000000"/>
                </a:solidFill>
                <a:effectLst/>
              </a:rPr>
              <a:t> i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de-DE" sz="1800" dirty="0" err="1">
                <a:solidFill>
                  <a:srgbClr val="000000"/>
                </a:solidFill>
                <a:effectLst/>
              </a:rPr>
              <a:t>A</a:t>
            </a:r>
            <a:r>
              <a:rPr lang="de-DE" sz="1800" baseline="-25000" dirty="0" err="1">
                <a:solidFill>
                  <a:srgbClr val="000000"/>
                </a:solidFill>
                <a:effectLst/>
              </a:rPr>
              <a:t>ik</a:t>
            </a:r>
            <a:r>
              <a:rPr lang="de-DE" sz="1800" baseline="-250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>
                <a:solidFill>
                  <a:srgbClr val="000000"/>
                </a:solidFill>
                <a:effectLst/>
              </a:rPr>
              <a:t>:  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spontaneous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emission</a:t>
            </a:r>
            <a:r>
              <a:rPr lang="de-DE" sz="1800" dirty="0">
                <a:solidFill>
                  <a:srgbClr val="000000"/>
                </a:solidFill>
                <a:effectLst/>
              </a:rPr>
              <a:t> rate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de-DE" sz="1800" dirty="0" err="1">
                <a:solidFill>
                  <a:srgbClr val="000000"/>
                </a:solidFill>
                <a:effectLst/>
              </a:rPr>
              <a:t>n</a:t>
            </a:r>
            <a:r>
              <a:rPr lang="de-DE" sz="1800" baseline="-25000" dirty="0" err="1">
                <a:solidFill>
                  <a:srgbClr val="000000"/>
                </a:solidFill>
                <a:effectLst/>
              </a:rPr>
              <a:t>Ph,i</a:t>
            </a:r>
            <a:r>
              <a:rPr lang="de-DE" sz="1800" baseline="-250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>
                <a:solidFill>
                  <a:srgbClr val="000000"/>
                </a:solidFill>
                <a:effectLst/>
              </a:rPr>
              <a:t>: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photons</a:t>
            </a:r>
            <a:r>
              <a:rPr lang="de-DE" sz="1800" dirty="0">
                <a:solidFill>
                  <a:srgbClr val="000000"/>
                </a:solidFill>
                <a:effectLst/>
              </a:rPr>
              <a:t> per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unit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volume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and</a:t>
            </a:r>
            <a:r>
              <a:rPr lang="de-DE" sz="1800" dirty="0">
                <a:solidFill>
                  <a:srgbClr val="000000"/>
                </a:solidFill>
                <a:effectLst/>
              </a:rPr>
              <a:t> time</a:t>
            </a:r>
            <a:endParaRPr lang="en-IE" sz="1800" baseline="-25000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11760" y="166713"/>
            <a:ext cx="8748712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30000"/>
              </a:lnSpc>
              <a:buNone/>
            </a:pPr>
            <a:r>
              <a:rPr lang="en-US" sz="2800" dirty="0">
                <a:solidFill>
                  <a:srgbClr val="FFFFFF"/>
                </a:solidFill>
                <a:effectLst/>
                <a:latin typeface="Comic Sans MS" charset="0"/>
              </a:rPr>
              <a:t>Plasma </a:t>
            </a:r>
            <a:r>
              <a:rPr lang="en-US" sz="2800" dirty="0" smtClean="0">
                <a:solidFill>
                  <a:srgbClr val="FFFFFF"/>
                </a:solidFill>
                <a:effectLst/>
                <a:latin typeface="Comic Sans MS" charset="0"/>
              </a:rPr>
              <a:t>concepts - Corona</a:t>
            </a:r>
            <a:endParaRPr lang="de-DE" sz="800" dirty="0">
              <a:solidFill>
                <a:srgbClr val="FFFFFF"/>
              </a:solidFill>
              <a:effectLst/>
              <a:latin typeface="Comic Sans MS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908720"/>
            <a:ext cx="3282950" cy="540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43408" y="1052736"/>
            <a:ext cx="5624736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de-DE" sz="18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1800" u="sng" dirty="0" smtClean="0">
                <a:solidFill>
                  <a:srgbClr val="000000"/>
                </a:solidFill>
                <a:effectLst/>
              </a:rPr>
              <a:t>Corona </a:t>
            </a:r>
            <a:r>
              <a:rPr lang="de-DE" sz="1800" u="sng" dirty="0" err="1" smtClean="0">
                <a:solidFill>
                  <a:srgbClr val="000000"/>
                </a:solidFill>
                <a:effectLst/>
              </a:rPr>
              <a:t>model</a:t>
            </a:r>
            <a:r>
              <a:rPr lang="de-DE" sz="1800" dirty="0" smtClean="0">
                <a:solidFill>
                  <a:srgbClr val="000000"/>
                </a:solidFill>
                <a:effectLst/>
              </a:rPr>
              <a:t/>
            </a:r>
            <a:br>
              <a:rPr lang="de-DE" sz="1800" dirty="0" smtClean="0">
                <a:solidFill>
                  <a:srgbClr val="000000"/>
                </a:solidFill>
                <a:effectLst/>
              </a:rPr>
            </a:br>
            <a:endParaRPr lang="de-DE" sz="1800" dirty="0" smtClean="0">
              <a:solidFill>
                <a:srgbClr val="000000"/>
              </a:solidFill>
              <a:effectLst/>
            </a:endParaRPr>
          </a:p>
          <a:p>
            <a:pPr algn="ctr" eaLnBrk="1" hangingPunct="1">
              <a:spcBef>
                <a:spcPct val="50000"/>
              </a:spcBef>
              <a:buFont typeface="Wingdings" charset="0"/>
              <a:buNone/>
            </a:pPr>
            <a:r>
              <a:rPr lang="de-DE" sz="1800" i="1" dirty="0" err="1" smtClean="0">
                <a:solidFill>
                  <a:srgbClr val="000000"/>
                </a:solidFill>
                <a:effectLst/>
              </a:rPr>
              <a:t>electron</a:t>
            </a:r>
            <a:r>
              <a:rPr lang="de-DE" sz="1800" i="1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1800" i="1" dirty="0" err="1" smtClean="0">
                <a:solidFill>
                  <a:srgbClr val="000000"/>
                </a:solidFill>
                <a:effectLst/>
              </a:rPr>
              <a:t>impact</a:t>
            </a:r>
            <a:r>
              <a:rPr lang="de-DE" sz="1800" i="1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1800" i="1" dirty="0" err="1" smtClean="0">
                <a:solidFill>
                  <a:srgbClr val="000000"/>
                </a:solidFill>
                <a:effectLst/>
              </a:rPr>
              <a:t>excitation</a:t>
            </a:r>
            <a:r>
              <a:rPr lang="de-DE" sz="1800" i="1" dirty="0" smtClean="0">
                <a:solidFill>
                  <a:srgbClr val="000000"/>
                </a:solidFill>
                <a:effectLst/>
              </a:rPr>
              <a:t/>
            </a:r>
            <a:br>
              <a:rPr lang="de-DE" sz="1800" i="1" dirty="0" smtClean="0">
                <a:solidFill>
                  <a:srgbClr val="000000"/>
                </a:solidFill>
                <a:effectLst/>
              </a:rPr>
            </a:br>
            <a:r>
              <a:rPr lang="de-DE" sz="1800" i="1" dirty="0" smtClean="0">
                <a:solidFill>
                  <a:srgbClr val="000000"/>
                </a:solidFill>
                <a:effectLst/>
              </a:rPr>
              <a:t>=</a:t>
            </a:r>
            <a:br>
              <a:rPr lang="de-DE" sz="1800" i="1" dirty="0" smtClean="0">
                <a:solidFill>
                  <a:srgbClr val="000000"/>
                </a:solidFill>
                <a:effectLst/>
              </a:rPr>
            </a:br>
            <a:r>
              <a:rPr lang="de-DE" sz="1800" i="1" dirty="0" err="1" smtClean="0">
                <a:solidFill>
                  <a:srgbClr val="000000"/>
                </a:solidFill>
                <a:effectLst/>
              </a:rPr>
              <a:t>relaxation</a:t>
            </a:r>
            <a:r>
              <a:rPr lang="de-DE" sz="1800" i="1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1800" i="1" dirty="0" err="1" smtClean="0">
                <a:solidFill>
                  <a:srgbClr val="000000"/>
                </a:solidFill>
                <a:effectLst/>
              </a:rPr>
              <a:t>by</a:t>
            </a:r>
            <a:r>
              <a:rPr lang="de-DE" sz="1800" i="1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1800" i="1" dirty="0" err="1" smtClean="0">
                <a:solidFill>
                  <a:srgbClr val="000000"/>
                </a:solidFill>
                <a:effectLst/>
              </a:rPr>
              <a:t>radiation</a:t>
            </a:r>
            <a:endParaRPr lang="de-DE" sz="1800" i="1" dirty="0" smtClean="0">
              <a:solidFill>
                <a:srgbClr val="000000"/>
              </a:solidFill>
              <a:effectLst/>
            </a:endParaRPr>
          </a:p>
          <a:p>
            <a:pPr algn="ctr" eaLnBrk="1" hangingPunct="1">
              <a:spcBef>
                <a:spcPct val="50000"/>
              </a:spcBef>
              <a:buFont typeface="Wingdings" charset="0"/>
              <a:buNone/>
            </a:pPr>
            <a:r>
              <a:rPr lang="de-DE" sz="1800" i="1" dirty="0" smtClean="0">
                <a:solidFill>
                  <a:srgbClr val="000000"/>
                </a:solidFill>
                <a:effectLst/>
              </a:rPr>
              <a:t>(</a:t>
            </a:r>
            <a:r>
              <a:rPr lang="de-DE" sz="1800" i="1" dirty="0" err="1">
                <a:solidFill>
                  <a:srgbClr val="000000"/>
                </a:solidFill>
                <a:effectLst/>
              </a:rPr>
              <a:t>spontaneous</a:t>
            </a:r>
            <a:r>
              <a:rPr lang="de-DE" sz="1800" i="1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i="1" dirty="0" err="1">
                <a:solidFill>
                  <a:srgbClr val="000000"/>
                </a:solidFill>
                <a:effectLst/>
              </a:rPr>
              <a:t>emission</a:t>
            </a:r>
            <a:r>
              <a:rPr lang="de-DE" sz="1800" i="1" dirty="0">
                <a:solidFill>
                  <a:srgbClr val="000000"/>
                </a:solidFill>
                <a:effectLst/>
              </a:rPr>
              <a:t>)</a:t>
            </a:r>
            <a:endParaRPr lang="en-IE" sz="1800" i="1" dirty="0">
              <a:solidFill>
                <a:srgbClr val="000000"/>
              </a:solidFill>
              <a:effectLst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5057" name="Ink 45056"/>
              <p14:cNvContentPartPr/>
              <p14:nvPr/>
            </p14:nvContentPartPr>
            <p14:xfrm>
              <a:off x="8449213" y="1934321"/>
              <a:ext cx="426600" cy="44640"/>
            </p14:xfrm>
          </p:contentPart>
        </mc:Choice>
        <mc:Fallback xmlns="">
          <p:pic>
            <p:nvPicPr>
              <p:cNvPr id="45057" name="Ink 4505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446693" y="1931801"/>
                <a:ext cx="431640" cy="5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031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>
            <p:extLst/>
          </p:nvPr>
        </p:nvGraphicFramePr>
        <p:xfrm>
          <a:off x="611560" y="1321132"/>
          <a:ext cx="342582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8" name="Equation" r:id="rId3" imgW="1714320" imgH="419040" progId="Equation.3">
                  <p:embed/>
                </p:oleObj>
              </mc:Choice>
              <mc:Fallback>
                <p:oleObj name="Equation" r:id="rId3" imgW="1714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321132"/>
                        <a:ext cx="3425825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4355976" y="1187603"/>
            <a:ext cx="6629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de-DE" sz="1800" dirty="0">
                <a:solidFill>
                  <a:srgbClr val="000000"/>
                </a:solidFill>
                <a:effectLst/>
              </a:rPr>
              <a:t>n</a:t>
            </a:r>
            <a:r>
              <a:rPr lang="de-DE" sz="1800" baseline="-25000" dirty="0">
                <a:solidFill>
                  <a:srgbClr val="000000"/>
                </a:solidFill>
                <a:effectLst/>
              </a:rPr>
              <a:t>0</a:t>
            </a:r>
            <a:r>
              <a:rPr lang="de-DE" sz="1800" dirty="0">
                <a:solidFill>
                  <a:srgbClr val="000000"/>
                </a:solidFill>
                <a:effectLst/>
              </a:rPr>
              <a:t> :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ground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state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density</a:t>
            </a:r>
            <a:endParaRPr lang="de-DE" sz="1800" dirty="0">
              <a:solidFill>
                <a:srgbClr val="000000"/>
              </a:solidFill>
              <a:effectLst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de-DE" sz="1800" dirty="0">
                <a:solidFill>
                  <a:srgbClr val="000000"/>
                </a:solidFill>
                <a:effectLst/>
              </a:rPr>
              <a:t>E</a:t>
            </a:r>
            <a:r>
              <a:rPr lang="de-DE" sz="1800" baseline="-25000" dirty="0">
                <a:solidFill>
                  <a:srgbClr val="000000"/>
                </a:solidFill>
                <a:effectLst/>
              </a:rPr>
              <a:t>i </a:t>
            </a:r>
            <a:r>
              <a:rPr lang="de-DE" sz="1800" dirty="0">
                <a:solidFill>
                  <a:srgbClr val="000000"/>
                </a:solidFill>
                <a:effectLst/>
              </a:rPr>
              <a:t>: 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electron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impact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excitation</a:t>
            </a:r>
            <a:r>
              <a:rPr lang="de-DE" sz="1800" dirty="0">
                <a:solidFill>
                  <a:srgbClr val="000000"/>
                </a:solidFill>
                <a:effectLst/>
              </a:rPr>
              <a:t> rate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of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state</a:t>
            </a:r>
            <a:r>
              <a:rPr lang="de-DE" sz="1800" dirty="0">
                <a:solidFill>
                  <a:srgbClr val="000000"/>
                </a:solidFill>
                <a:effectLst/>
              </a:rPr>
              <a:t> i,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de-DE" sz="1800" dirty="0">
                <a:solidFill>
                  <a:srgbClr val="000000"/>
                </a:solidFill>
                <a:effectLst/>
              </a:rPr>
              <a:t>       (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depending</a:t>
            </a:r>
            <a:r>
              <a:rPr lang="de-DE" sz="1800" dirty="0">
                <a:solidFill>
                  <a:srgbClr val="000000"/>
                </a:solidFill>
                <a:effectLst/>
              </a:rPr>
              <a:t> on n</a:t>
            </a:r>
            <a:r>
              <a:rPr lang="de-DE" sz="1800" baseline="-25000" dirty="0">
                <a:solidFill>
                  <a:srgbClr val="000000"/>
                </a:solidFill>
                <a:effectLst/>
              </a:rPr>
              <a:t>e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and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T</a:t>
            </a:r>
            <a:r>
              <a:rPr lang="de-DE" sz="1800" baseline="-25000" dirty="0" err="1">
                <a:solidFill>
                  <a:srgbClr val="000000"/>
                </a:solidFill>
                <a:effectLst/>
              </a:rPr>
              <a:t>e</a:t>
            </a:r>
            <a:r>
              <a:rPr lang="de-DE" sz="1800" dirty="0">
                <a:solidFill>
                  <a:srgbClr val="000000"/>
                </a:solidFill>
                <a:effectLst/>
              </a:rPr>
              <a:t>)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>
            <p:extLst/>
          </p:nvPr>
        </p:nvGraphicFramePr>
        <p:xfrm>
          <a:off x="6398014" y="3180349"/>
          <a:ext cx="1397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9" name="Equation" r:id="rId5" imgW="698400" imgH="431640" progId="Equation.3">
                  <p:embed/>
                </p:oleObj>
              </mc:Choice>
              <mc:Fallback>
                <p:oleObj name="Equation" r:id="rId5" imgW="698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8014" y="3180349"/>
                        <a:ext cx="13970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411760" y="166713"/>
            <a:ext cx="8748712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30000"/>
              </a:lnSpc>
              <a:buNone/>
            </a:pPr>
            <a:r>
              <a:rPr lang="en-US" sz="2800" dirty="0">
                <a:solidFill>
                  <a:srgbClr val="FFFFFF"/>
                </a:solidFill>
                <a:effectLst/>
                <a:latin typeface="Comic Sans MS" charset="0"/>
              </a:rPr>
              <a:t>Plasma </a:t>
            </a:r>
            <a:r>
              <a:rPr lang="en-US" sz="2800" dirty="0" smtClean="0">
                <a:solidFill>
                  <a:srgbClr val="FFFFFF"/>
                </a:solidFill>
                <a:effectLst/>
                <a:latin typeface="Comic Sans MS" charset="0"/>
              </a:rPr>
              <a:t>concepts - Corona</a:t>
            </a:r>
            <a:endParaRPr lang="de-DE" sz="800" dirty="0">
              <a:solidFill>
                <a:srgbClr val="FFFFFF"/>
              </a:solidFill>
              <a:effectLst/>
              <a:latin typeface="Comic Sans MS" charset="0"/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/>
          </p:nvPr>
        </p:nvGraphicFramePr>
        <p:xfrm>
          <a:off x="600555" y="3183880"/>
          <a:ext cx="459898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0" name="Equation" r:id="rId7" imgW="2298600" imgH="482400" progId="Equation.3">
                  <p:embed/>
                </p:oleObj>
              </mc:Choice>
              <mc:Fallback>
                <p:oleObj name="Equation" r:id="rId7" imgW="22986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555" y="3183880"/>
                        <a:ext cx="4598988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67231" y="4708709"/>
                <a:ext cx="9064624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effectLst/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200" i="1" smtClean="0">
                              <a:effectLst/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GB" sz="2200" b="0" i="1" smtClean="0">
                              <a:effectLst/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2200" b="0" i="0" smtClean="0"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m:t>: </m:t>
                      </m:r>
                      <m:r>
                        <m:rPr>
                          <m:nor/>
                        </m:rPr>
                        <a:rPr lang="de-DE" sz="2200" dirty="0">
                          <a:effectLst/>
                          <a:sym typeface="Symbol" charset="0"/>
                        </a:rPr>
                        <m:t>electron</m:t>
                      </m:r>
                      <m:r>
                        <m:rPr>
                          <m:nor/>
                        </m:rPr>
                        <a:rPr lang="de-DE" sz="2200" dirty="0">
                          <a:effectLst/>
                          <a:sym typeface="Symbol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2200" dirty="0">
                          <a:effectLst/>
                          <a:sym typeface="Symbol" charset="0"/>
                        </a:rPr>
                        <m:t>impact</m:t>
                      </m:r>
                      <m:r>
                        <m:rPr>
                          <m:nor/>
                        </m:rPr>
                        <a:rPr lang="de-DE" sz="2200" dirty="0">
                          <a:effectLst/>
                          <a:sym typeface="Symbol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2200" dirty="0">
                          <a:effectLst/>
                          <a:sym typeface="Symbol" charset="0"/>
                        </a:rPr>
                        <m:t>excitation</m:t>
                      </m:r>
                      <m:r>
                        <m:rPr>
                          <m:nor/>
                        </m:rPr>
                        <a:rPr lang="de-DE" sz="2200" dirty="0">
                          <a:effectLst/>
                          <a:sym typeface="Symbol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2200" dirty="0">
                          <a:effectLst/>
                          <a:sym typeface="Symbol" charset="0"/>
                        </a:rPr>
                        <m:t>cross</m:t>
                      </m:r>
                      <m:r>
                        <m:rPr>
                          <m:nor/>
                        </m:rPr>
                        <a:rPr lang="de-DE" sz="2200" dirty="0">
                          <a:effectLst/>
                          <a:sym typeface="Symbol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de-DE" sz="2200" dirty="0">
                          <a:effectLst/>
                          <a:sym typeface="Symbol" charset="0"/>
                        </a:rPr>
                        <m:t>section</m:t>
                      </m:r>
                      <m:r>
                        <m:rPr>
                          <m:nor/>
                        </m:rPr>
                        <a:rPr lang="de-DE" sz="2200" dirty="0">
                          <a:effectLst/>
                          <a:sym typeface="Symbol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2200" dirty="0">
                          <a:effectLst/>
                          <a:sym typeface="Symbol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de-DE" sz="2200" dirty="0">
                          <a:effectLst/>
                          <a:sym typeface="Symbol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 sz="2200" dirty="0">
                          <a:effectLst/>
                          <a:sym typeface="Symbol" charset="0"/>
                        </a:rPr>
                        <m:t>state</m:t>
                      </m:r>
                      <m:r>
                        <m:rPr>
                          <m:nor/>
                        </m:rPr>
                        <a:rPr lang="en-GB" sz="2200" b="0" i="0" dirty="0" smtClean="0">
                          <a:effectLst/>
                          <a:sym typeface="Symbol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2200" b="0" i="1" dirty="0" smtClean="0">
                          <a:effectLst/>
                          <a:sym typeface="Symbol" charset="0"/>
                        </a:rPr>
                        <m:t>i</m:t>
                      </m:r>
                    </m:oMath>
                  </m:oMathPara>
                </a14:m>
                <a:endParaRPr lang="en-US" sz="2200" i="1" dirty="0">
                  <a:effectLst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31" y="4708709"/>
                <a:ext cx="9064624" cy="338554"/>
              </a:xfrm>
              <a:prstGeom prst="rect">
                <a:avLst/>
              </a:prstGeom>
              <a:blipFill rotWithShape="0">
                <a:blip r:embed="rId9"/>
                <a:stretch>
                  <a:fillRect l="-740" t="-137500" b="-17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67231" y="5311957"/>
                <a:ext cx="9064624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200" i="1" smtClean="0"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</m:t>
                      </m:r>
                      <m:r>
                        <a:rPr lang="en-GB" sz="2200" b="0" i="1" smtClean="0"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GB" sz="2200" b="0" i="1" smtClean="0"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𝐸</m:t>
                      </m:r>
                      <m:r>
                        <a:rPr lang="en-GB" sz="2200" b="0" i="1" smtClean="0"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GB" sz="2200" b="0" i="0" smtClean="0"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m:t>: </m:t>
                      </m:r>
                      <m:r>
                        <m:rPr>
                          <m:nor/>
                        </m:rPr>
                        <a:rPr lang="en-GB" sz="2200" b="0" i="0" dirty="0" smtClean="0">
                          <a:effectLst/>
                          <a:sym typeface="Symbol" charset="0"/>
                        </a:rPr>
                        <m:t>normalised</m:t>
                      </m:r>
                      <m:r>
                        <m:rPr>
                          <m:nor/>
                        </m:rPr>
                        <a:rPr lang="en-GB" sz="2200" b="0" i="0" dirty="0" smtClean="0">
                          <a:effectLst/>
                          <a:sym typeface="Symbol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2200" b="0" i="0" dirty="0" smtClean="0">
                          <a:effectLst/>
                          <a:sym typeface="Symbol" charset="0"/>
                        </a:rPr>
                        <m:t>EEDF</m:t>
                      </m:r>
                    </m:oMath>
                  </m:oMathPara>
                </a14:m>
                <a:endParaRPr lang="en-US" sz="2200" i="1" dirty="0">
                  <a:effectLst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31" y="5311957"/>
                <a:ext cx="9064624" cy="338554"/>
              </a:xfrm>
              <a:prstGeom prst="rect">
                <a:avLst/>
              </a:prstGeom>
              <a:blipFill rotWithShape="0">
                <a:blip r:embed="rId10"/>
                <a:stretch>
                  <a:fillRect l="-1412" t="-137500" b="-17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67231" y="5841346"/>
                <a:ext cx="9064624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l-GR" sz="2200" i="1" smtClean="0"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𝜏</m:t>
                      </m:r>
                      <m:r>
                        <a:rPr lang="en-GB" sz="2200" b="0" i="1" smtClean="0"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m:t>: </m:t>
                      </m:r>
                      <m:r>
                        <m:rPr>
                          <m:nor/>
                        </m:rPr>
                        <a:rPr lang="en-GB" sz="2200" b="0" i="0" dirty="0" smtClean="0">
                          <a:effectLst/>
                          <a:sym typeface="Symbol" charset="0"/>
                        </a:rPr>
                        <m:t>radiative</m:t>
                      </m:r>
                      <m:r>
                        <m:rPr>
                          <m:nor/>
                        </m:rPr>
                        <a:rPr lang="en-GB" sz="2200" b="0" i="0" dirty="0" smtClean="0">
                          <a:effectLst/>
                          <a:sym typeface="Symbol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2200" b="0" i="0" dirty="0" smtClean="0">
                          <a:effectLst/>
                          <a:sym typeface="Symbol" charset="0"/>
                        </a:rPr>
                        <m:t>lifetime</m:t>
                      </m:r>
                    </m:oMath>
                  </m:oMathPara>
                </a14:m>
                <a:endParaRPr lang="en-US" sz="2200" i="1" dirty="0">
                  <a:effectLst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31" y="5841346"/>
                <a:ext cx="9064624" cy="338554"/>
              </a:xfrm>
              <a:prstGeom prst="rect">
                <a:avLst/>
              </a:prstGeom>
              <a:blipFill rotWithShape="0">
                <a:blip r:embed="rId11"/>
                <a:stretch>
                  <a:fillRect l="-740" t="-137500" b="-17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522" name="Ink 20521"/>
              <p14:cNvContentPartPr/>
              <p14:nvPr/>
            </p14:nvContentPartPr>
            <p14:xfrm>
              <a:off x="3102493" y="1988113"/>
              <a:ext cx="8495" cy="4320"/>
            </p14:xfrm>
          </p:contentPart>
        </mc:Choice>
        <mc:Fallback xmlns="">
          <p:pic>
            <p:nvPicPr>
              <p:cNvPr id="20522" name="Ink 20521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091874" y="1977313"/>
                <a:ext cx="29379" cy="2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421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>
            <p:extLst/>
          </p:nvPr>
        </p:nvGraphicFramePr>
        <p:xfrm>
          <a:off x="1691680" y="2607394"/>
          <a:ext cx="4960938" cy="218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8" name="Formel" r:id="rId4" imgW="2476440" imgH="1091880" progId="Equation.3">
                  <p:embed/>
                </p:oleObj>
              </mc:Choice>
              <mc:Fallback>
                <p:oleObj name="Formel" r:id="rId4" imgW="2476440" imgH="1091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607394"/>
                        <a:ext cx="4960938" cy="218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4"/>
          <p:cNvSpPr txBox="1">
            <a:spLocks noChangeArrowheads="1"/>
          </p:cNvSpPr>
          <p:nvPr/>
        </p:nvSpPr>
        <p:spPr bwMode="auto">
          <a:xfrm>
            <a:off x="3779838" y="3907557"/>
            <a:ext cx="31178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de-DE" sz="1800" dirty="0" err="1">
                <a:solidFill>
                  <a:srgbClr val="000000"/>
                </a:solidFill>
                <a:effectLst/>
              </a:rPr>
              <a:t>a</a:t>
            </a:r>
            <a:r>
              <a:rPr lang="de-DE" sz="1800" baseline="-25000" dirty="0" err="1">
                <a:solidFill>
                  <a:srgbClr val="000000"/>
                </a:solidFill>
                <a:effectLst/>
              </a:rPr>
              <a:t>ik</a:t>
            </a:r>
            <a:r>
              <a:rPr lang="de-DE" sz="1800" dirty="0">
                <a:solidFill>
                  <a:srgbClr val="000000"/>
                </a:solidFill>
                <a:effectLst/>
              </a:rPr>
              <a:t> :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branching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ratio</a:t>
            </a:r>
            <a:endParaRPr lang="en-IE" sz="1800" dirty="0">
              <a:solidFill>
                <a:srgbClr val="000000"/>
              </a:solidFill>
              <a:effectLst/>
            </a:endParaRPr>
          </a:p>
        </p:txBody>
      </p:sp>
      <p:sp>
        <p:nvSpPr>
          <p:cNvPr id="22535" name="Text Box 6"/>
          <p:cNvSpPr txBox="1">
            <a:spLocks noChangeArrowheads="1"/>
          </p:cNvSpPr>
          <p:nvPr/>
        </p:nvSpPr>
        <p:spPr bwMode="auto">
          <a:xfrm>
            <a:off x="685800" y="4845769"/>
            <a:ext cx="5638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en-IE" sz="1800" dirty="0">
                <a:solidFill>
                  <a:srgbClr val="000000"/>
                </a:solidFill>
                <a:effectLst/>
              </a:rPr>
              <a:t>	</a:t>
            </a:r>
            <a:r>
              <a:rPr lang="de-DE" sz="1800" dirty="0" err="1" smtClean="0">
                <a:solidFill>
                  <a:srgbClr val="000000"/>
                </a:solidFill>
                <a:effectLst/>
              </a:rPr>
              <a:t>dynamic</a:t>
            </a:r>
            <a:r>
              <a:rPr lang="de-DE" sz="18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 smtClean="0">
                <a:solidFill>
                  <a:srgbClr val="000000"/>
                </a:solidFill>
                <a:effectLst/>
              </a:rPr>
              <a:t>processes</a:t>
            </a:r>
            <a:endParaRPr lang="en-IE" sz="180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>
            <p:extLst/>
          </p:nvPr>
        </p:nvGraphicFramePr>
        <p:xfrm>
          <a:off x="4081437" y="4549775"/>
          <a:ext cx="2290763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9" name="Equation" r:id="rId6" imgW="1143000" imgH="482600" progId="Equation.3">
                  <p:embed/>
                </p:oleObj>
              </mc:Choice>
              <mc:Fallback>
                <p:oleObj name="Equation" r:id="rId6" imgW="11430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1437" y="4549775"/>
                        <a:ext cx="2290763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>
            <p:extLst/>
          </p:nvPr>
        </p:nvGraphicFramePr>
        <p:xfrm>
          <a:off x="1568450" y="5445125"/>
          <a:ext cx="627856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0" name="Equation" r:id="rId8" imgW="3136900" imgH="393700" progId="Equation.3">
                  <p:embed/>
                </p:oleObj>
              </mc:Choice>
              <mc:Fallback>
                <p:oleObj name="Equation" r:id="rId8" imgW="31369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50" y="5445125"/>
                        <a:ext cx="627856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Text Box 9"/>
          <p:cNvSpPr txBox="1">
            <a:spLocks noChangeArrowheads="1"/>
          </p:cNvSpPr>
          <p:nvPr/>
        </p:nvSpPr>
        <p:spPr bwMode="auto">
          <a:xfrm>
            <a:off x="685800" y="980207"/>
            <a:ext cx="5638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en-IE" sz="1800" dirty="0">
                <a:solidFill>
                  <a:srgbClr val="000000"/>
                </a:solidFill>
                <a:effectLst/>
              </a:rPr>
              <a:t>	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steady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state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of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excited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states</a:t>
            </a:r>
            <a:endParaRPr lang="en-IE" sz="180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>
            <p:extLst/>
          </p:nvPr>
        </p:nvGraphicFramePr>
        <p:xfrm>
          <a:off x="4860032" y="1571700"/>
          <a:ext cx="2943225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1" name="Equation" r:id="rId10" imgW="1473120" imgH="533160" progId="Equation.3">
                  <p:embed/>
                </p:oleObj>
              </mc:Choice>
              <mc:Fallback>
                <p:oleObj name="Equation" r:id="rId10" imgW="147312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1571700"/>
                        <a:ext cx="2943225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411760" y="166713"/>
            <a:ext cx="8748712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30000"/>
              </a:lnSpc>
              <a:buNone/>
            </a:pPr>
            <a:r>
              <a:rPr lang="en-US" sz="2800" dirty="0">
                <a:solidFill>
                  <a:schemeClr val="tx1"/>
                </a:solidFill>
                <a:effectLst/>
                <a:latin typeface="Comic Sans MS" charset="0"/>
              </a:rPr>
              <a:t>Plasma 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Comic Sans MS" charset="0"/>
              </a:rPr>
              <a:t>concepts - Corona</a:t>
            </a:r>
            <a:endParaRPr lang="de-DE" sz="800" dirty="0">
              <a:solidFill>
                <a:schemeClr val="tx1"/>
              </a:solidFill>
              <a:effectLst/>
              <a:latin typeface="Comic Sans MS" charset="0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>
            <p:extLst/>
          </p:nvPr>
        </p:nvGraphicFramePr>
        <p:xfrm>
          <a:off x="577850" y="1528763"/>
          <a:ext cx="3349625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2" name="Equation" r:id="rId12" imgW="1676400" imgH="431800" progId="Equation.3">
                  <p:embed/>
                </p:oleObj>
              </mc:Choice>
              <mc:Fallback>
                <p:oleObj name="Equation" r:id="rId12" imgW="1676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1528763"/>
                        <a:ext cx="3349625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020272" y="5516563"/>
            <a:ext cx="1008112" cy="6487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7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/>
      <p:bldP spid="225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684213" y="836712"/>
            <a:ext cx="7467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excitation</a:t>
            </a:r>
            <a:r>
              <a:rPr lang="de-DE" sz="1800" dirty="0">
                <a:solidFill>
                  <a:srgbClr val="000000"/>
                </a:solidFill>
                <a:effectLst/>
              </a:rPr>
              <a:t> out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of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metastable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states</a:t>
            </a:r>
            <a:endParaRPr lang="en-IE" sz="1800" dirty="0">
              <a:solidFill>
                <a:srgbClr val="000000"/>
              </a:solidFill>
              <a:effectLst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331913" y="2741712"/>
            <a:ext cx="6858000" cy="1034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Wingdings" charset="0"/>
              <a:buChar char="§"/>
            </a:pPr>
            <a:r>
              <a:rPr lang="en-IE" sz="1800">
                <a:solidFill>
                  <a:srgbClr val="000000"/>
                </a:solidFill>
                <a:effectLst/>
              </a:rPr>
              <a:t>	</a:t>
            </a:r>
            <a:r>
              <a:rPr lang="de-DE" sz="1800">
                <a:solidFill>
                  <a:srgbClr val="000000"/>
                </a:solidFill>
                <a:effectLst/>
              </a:rPr>
              <a:t>long lifetimes of metastable states</a:t>
            </a:r>
          </a:p>
          <a:p>
            <a:pPr lvl="2" eaLnBrk="1" hangingPunct="1">
              <a:buFont typeface="Wingdings" charset="0"/>
              <a:buChar char="Ø"/>
            </a:pPr>
            <a:r>
              <a:rPr lang="en-IE" sz="1800">
                <a:solidFill>
                  <a:srgbClr val="000000"/>
                </a:solidFill>
                <a:effectLst/>
              </a:rPr>
              <a:t>	</a:t>
            </a:r>
            <a:r>
              <a:rPr lang="de-DE" sz="1800">
                <a:solidFill>
                  <a:srgbClr val="000000"/>
                </a:solidFill>
                <a:effectLst/>
              </a:rPr>
              <a:t>transport problem</a:t>
            </a:r>
          </a:p>
          <a:p>
            <a:pPr lvl="2" eaLnBrk="1" hangingPunct="1">
              <a:buFont typeface="Wingdings" charset="0"/>
              <a:buChar char="Ø"/>
            </a:pPr>
            <a:r>
              <a:rPr lang="en-IE" sz="1800">
                <a:solidFill>
                  <a:srgbClr val="000000"/>
                </a:solidFill>
                <a:effectLst/>
              </a:rPr>
              <a:t>	</a:t>
            </a:r>
            <a:r>
              <a:rPr lang="de-DE" sz="1800">
                <a:solidFill>
                  <a:srgbClr val="000000"/>
                </a:solidFill>
                <a:effectLst/>
              </a:rPr>
              <a:t>plasma wall interaction</a:t>
            </a:r>
            <a:endParaRPr lang="en-IE" sz="1800">
              <a:solidFill>
                <a:srgbClr val="000000"/>
              </a:solidFill>
              <a:effectLst/>
            </a:endParaRP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381000" y="4113312"/>
            <a:ext cx="8512175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None/>
            </a:pPr>
            <a:r>
              <a:rPr lang="en-IE" sz="200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effectLst/>
              </a:rPr>
              <a:t>Complex</a:t>
            </a:r>
            <a:r>
              <a:rPr lang="de-DE" sz="2000" dirty="0" smtClean="0">
                <a:solidFill>
                  <a:srgbClr val="000000"/>
                </a:solidFill>
                <a:effectLst/>
              </a:rPr>
              <a:t>:</a:t>
            </a:r>
            <a:endParaRPr lang="de-DE" sz="2000" dirty="0">
              <a:solidFill>
                <a:srgbClr val="000000"/>
              </a:solidFill>
              <a:effectLst/>
            </a:endParaRPr>
          </a:p>
          <a:p>
            <a:pPr lvl="1" eaLnBrk="1" hangingPunct="1">
              <a:buNone/>
            </a:pPr>
            <a:r>
              <a:rPr lang="en-IE" sz="2000" dirty="0">
                <a:solidFill>
                  <a:srgbClr val="000000"/>
                </a:solidFill>
                <a:effectLst/>
              </a:rPr>
              <a:t> </a:t>
            </a:r>
            <a:r>
              <a:rPr lang="en-IE" sz="2000" dirty="0" smtClean="0">
                <a:solidFill>
                  <a:srgbClr val="000000"/>
                </a:solidFill>
                <a:effectLst/>
              </a:rPr>
              <a:t>- </a:t>
            </a:r>
            <a:r>
              <a:rPr lang="de-DE" sz="2000" dirty="0" err="1" smtClean="0">
                <a:solidFill>
                  <a:srgbClr val="000000"/>
                </a:solidFill>
                <a:effectLst/>
              </a:rPr>
              <a:t>avoid</a:t>
            </a:r>
            <a:r>
              <a:rPr lang="de-DE" sz="20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through</a:t>
            </a:r>
            <a:r>
              <a:rPr lang="de-DE" sz="2000" dirty="0">
                <a:solidFill>
                  <a:srgbClr val="000000"/>
                </a:solidFill>
                <a:effectLst/>
              </a:rPr>
              <a:t> proper 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choice</a:t>
            </a:r>
            <a:r>
              <a:rPr lang="de-DE" sz="200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of</a:t>
            </a:r>
            <a:r>
              <a:rPr lang="de-DE" sz="200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state</a:t>
            </a:r>
            <a:r>
              <a:rPr lang="de-DE" sz="2000" dirty="0">
                <a:solidFill>
                  <a:srgbClr val="000000"/>
                </a:solidFill>
                <a:effectLst/>
              </a:rPr>
              <a:t> i 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with</a:t>
            </a:r>
            <a:r>
              <a:rPr lang="de-DE" sz="200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small</a:t>
            </a:r>
            <a:r>
              <a:rPr lang="de-DE" sz="200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effectLst/>
              </a:rPr>
              <a:t>cross-sections</a:t>
            </a:r>
            <a:r>
              <a:rPr lang="de-DE" sz="20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for</a:t>
            </a:r>
            <a:r>
              <a:rPr lang="de-DE" sz="200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excitation</a:t>
            </a:r>
            <a:r>
              <a:rPr lang="de-DE" sz="2000" dirty="0">
                <a:solidFill>
                  <a:srgbClr val="000000"/>
                </a:solidFill>
                <a:effectLst/>
              </a:rPr>
              <a:t> out 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of</a:t>
            </a:r>
            <a:r>
              <a:rPr lang="de-DE" sz="200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metastable</a:t>
            </a:r>
            <a:r>
              <a:rPr lang="de-DE" sz="200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states</a:t>
            </a:r>
            <a:r>
              <a:rPr lang="de-DE" sz="2000" dirty="0">
                <a:solidFill>
                  <a:srgbClr val="000000"/>
                </a:solidFill>
                <a:effectLst/>
              </a:rPr>
              <a:t> (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small</a:t>
            </a:r>
            <a:r>
              <a:rPr lang="de-DE" sz="200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E</a:t>
            </a:r>
            <a:r>
              <a:rPr lang="de-DE" sz="2000" baseline="-25000" dirty="0" err="1">
                <a:solidFill>
                  <a:srgbClr val="000000"/>
                </a:solidFill>
                <a:effectLst/>
              </a:rPr>
              <a:t>i,m</a:t>
            </a:r>
            <a:r>
              <a:rPr lang="de-DE" sz="2000" dirty="0">
                <a:solidFill>
                  <a:srgbClr val="000000"/>
                </a:solidFill>
                <a:effectLst/>
              </a:rPr>
              <a:t>)</a:t>
            </a:r>
            <a:br>
              <a:rPr lang="de-DE" sz="2000" dirty="0">
                <a:solidFill>
                  <a:srgbClr val="000000"/>
                </a:solidFill>
                <a:effectLst/>
              </a:rPr>
            </a:br>
            <a:endParaRPr lang="de-DE" sz="2000" dirty="0">
              <a:solidFill>
                <a:srgbClr val="000000"/>
              </a:solidFill>
              <a:effectLst/>
            </a:endParaRPr>
          </a:p>
          <a:p>
            <a:pPr lvl="1" eaLnBrk="1" hangingPunct="1">
              <a:buNone/>
            </a:pPr>
            <a:r>
              <a:rPr lang="de-DE" sz="200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effectLst/>
              </a:rPr>
              <a:t>- turn 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into</a:t>
            </a:r>
            <a:r>
              <a:rPr lang="de-DE" sz="200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diagnostics</a:t>
            </a:r>
            <a:r>
              <a:rPr lang="de-DE" sz="200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of</a:t>
            </a:r>
            <a:r>
              <a:rPr lang="de-DE" sz="200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metastable</a:t>
            </a:r>
            <a:r>
              <a:rPr lang="de-DE" sz="200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states</a:t>
            </a:r>
            <a:r>
              <a:rPr lang="de-DE" sz="200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by</a:t>
            </a:r>
            <a:r>
              <a:rPr lang="de-DE" sz="200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comparing</a:t>
            </a:r>
            <a:r>
              <a:rPr lang="de-DE" sz="200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effectLst/>
              </a:rPr>
              <a:t>with</a:t>
            </a:r>
            <a:r>
              <a:rPr lang="de-DE" sz="20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effectLst/>
              </a:rPr>
              <a:t>states</a:t>
            </a:r>
            <a:r>
              <a:rPr lang="de-DE" sz="20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excited</a:t>
            </a:r>
            <a:r>
              <a:rPr lang="de-DE" sz="2000" dirty="0">
                <a:solidFill>
                  <a:srgbClr val="000000"/>
                </a:solidFill>
                <a:effectLst/>
              </a:rPr>
              <a:t> out 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of</a:t>
            </a:r>
            <a:r>
              <a:rPr lang="de-DE" sz="200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metastable</a:t>
            </a:r>
            <a:r>
              <a:rPr lang="de-DE" sz="200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dirty="0" err="1">
                <a:solidFill>
                  <a:srgbClr val="000000"/>
                </a:solidFill>
                <a:effectLst/>
              </a:rPr>
              <a:t>levels</a:t>
            </a:r>
            <a:endParaRPr lang="en-IE" sz="200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195736" y="188640"/>
            <a:ext cx="8748712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30000"/>
              </a:lnSpc>
              <a:buNone/>
            </a:pPr>
            <a:r>
              <a:rPr lang="en-US" sz="2800" dirty="0" smtClean="0">
                <a:solidFill>
                  <a:srgbClr val="FFFFFF"/>
                </a:solidFill>
                <a:effectLst/>
                <a:latin typeface="Comic Sans MS" charset="0"/>
              </a:rPr>
              <a:t>Corona: stepwise excitation</a:t>
            </a:r>
            <a:endParaRPr lang="de-DE" sz="800" dirty="0">
              <a:solidFill>
                <a:srgbClr val="FFFFFF"/>
              </a:solidFill>
              <a:effectLst/>
              <a:latin typeface="Comic Sans M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691680" y="1676475"/>
                <a:ext cx="5124130" cy="620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bg-BG" sz="2800" i="1" smtClean="0">
                            <a:effectLst/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effectLst/>
                            <a:latin typeface="Cambria Math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800" b="0" i="1" smtClean="0">
                                <a:effectLst/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effectLst/>
                                <a:latin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sz="2800" b="0" i="1" smtClean="0">
                                <a:effectLst/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GB" sz="2800" b="0" i="1" smtClean="0">
                            <a:effectLst/>
                            <a:latin typeface="Cambria Math" charset="0"/>
                          </a:rPr>
                          <m:t>𝑑𝑡</m:t>
                        </m:r>
                      </m:den>
                    </m:f>
                    <m:r>
                      <a:rPr lang="en-GB" sz="2800" b="0" i="1" smtClean="0">
                        <a:effectLst/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effectLst/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effectLst/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GB" sz="2800" b="0" i="1" smtClean="0">
                            <a:effectLst/>
                            <a:latin typeface="Cambria Math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effectLst/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effectLst/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lang="en-GB" sz="2800" b="0" i="1" smtClean="0">
                            <a:effectLst/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GB" sz="2800" b="0" i="1" smtClean="0">
                        <a:effectLst/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effectLst/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effectLst/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GB" sz="2800" b="0" i="1" smtClean="0">
                            <a:effectLst/>
                            <a:latin typeface="Cambria Math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effectLst/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effectLst/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lang="en-GB" sz="2800" b="0" i="1" smtClean="0">
                            <a:effectLst/>
                            <a:latin typeface="Cambria Math" charset="0"/>
                          </a:rPr>
                          <m:t>𝑖</m:t>
                        </m:r>
                        <m:r>
                          <a:rPr lang="en-GB" sz="2800" b="0" i="1" smtClean="0">
                            <a:effectLst/>
                            <a:latin typeface="Cambria Math" charset="0"/>
                          </a:rPr>
                          <m:t>,</m:t>
                        </m:r>
                        <m:r>
                          <a:rPr lang="en-GB" sz="2800" b="0" i="1" smtClean="0">
                            <a:effectLst/>
                            <a:latin typeface="Cambria Math" charset="0"/>
                          </a:rPr>
                          <m:t>𝑚</m:t>
                        </m:r>
                      </m:sub>
                    </m:sSub>
                    <m:r>
                      <a:rPr lang="en-GB" sz="2800" b="0" i="0" smtClean="0">
                        <a:effectLst/>
                        <a:latin typeface="Cambria Math" charset="0"/>
                      </a:rPr>
                      <m:t> −</m:t>
                    </m:r>
                  </m:oMath>
                </a14:m>
                <a:r>
                  <a:rPr lang="en-US" sz="2800" dirty="0" smtClean="0"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effectLst/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sz="2800" i="1">
                            <a:effectLst/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GB" sz="2800" b="0" i="1" smtClean="0">
                            <a:effectLst/>
                            <a:latin typeface="Cambria Math" charset="0"/>
                          </a:rPr>
                          <m:t>𝑖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GB" sz="2800" i="1" smtClean="0">
                            <a:effectLst/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sz="2800" b="0" i="1" smtClean="0">
                            <a:effectLst/>
                            <a:latin typeface="Cambria Math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smtClean="0">
                                <a:effectLst/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effectLst/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GB" sz="2800" b="0" i="1" smtClean="0">
                                <a:effectLst/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GB" sz="2800" b="0" i="1" smtClean="0">
                                <a:effectLst/>
                                <a:latin typeface="Cambria Math" charset="0"/>
                              </a:rPr>
                              <m:t>,</m:t>
                            </m:r>
                            <m:r>
                              <a:rPr lang="en-GB" sz="2800" b="0" i="1" smtClean="0">
                                <a:effectLst/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sz="2800" dirty="0">
                  <a:effectLst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676475"/>
                <a:ext cx="5124130" cy="62055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745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 Box 2"/>
          <p:cNvSpPr txBox="1">
            <a:spLocks noChangeArrowheads="1"/>
          </p:cNvSpPr>
          <p:nvPr/>
        </p:nvSpPr>
        <p:spPr bwMode="auto">
          <a:xfrm>
            <a:off x="685800" y="908720"/>
            <a:ext cx="798988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collisional</a:t>
            </a:r>
            <a:r>
              <a:rPr lang="de-DE" sz="1800" dirty="0">
                <a:solidFill>
                  <a:srgbClr val="000000"/>
                </a:solidFill>
                <a:effectLst/>
              </a:rPr>
              <a:t> de-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excitation</a:t>
            </a:r>
            <a:r>
              <a:rPr lang="de-DE" sz="1800" dirty="0">
                <a:solidFill>
                  <a:srgbClr val="000000"/>
                </a:solidFill>
                <a:effectLst/>
              </a:rPr>
              <a:t> (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quenching</a:t>
            </a:r>
            <a:r>
              <a:rPr lang="de-DE" sz="1800" dirty="0">
                <a:solidFill>
                  <a:srgbClr val="000000"/>
                </a:solidFill>
                <a:effectLst/>
              </a:rPr>
              <a:t>)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de-DE" sz="1800" dirty="0">
                <a:solidFill>
                  <a:srgbClr val="000000"/>
                </a:solidFill>
                <a:effectLst/>
              </a:rPr>
              <a:t>   A</a:t>
            </a:r>
            <a:r>
              <a:rPr lang="de-DE" sz="1800" baseline="30000" dirty="0">
                <a:solidFill>
                  <a:srgbClr val="000000"/>
                </a:solidFill>
                <a:effectLst/>
              </a:rPr>
              <a:t>*</a:t>
            </a:r>
            <a:r>
              <a:rPr lang="de-DE" sz="1800" dirty="0">
                <a:solidFill>
                  <a:srgbClr val="000000"/>
                </a:solidFill>
                <a:effectLst/>
              </a:rPr>
              <a:t> + Q </a:t>
            </a:r>
            <a:r>
              <a:rPr lang="de-DE" sz="1800" dirty="0" smtClean="0">
                <a:solidFill>
                  <a:srgbClr val="000000"/>
                </a:solidFill>
                <a:effectLst/>
                <a:sym typeface="Symbol" charset="0"/>
              </a:rPr>
              <a:t>?</a:t>
            </a:r>
            <a:r>
              <a:rPr lang="de-DE" sz="1800" dirty="0">
                <a:solidFill>
                  <a:srgbClr val="000000"/>
                </a:solidFill>
                <a:effectLst/>
                <a:sym typeface="Symbol" charset="0"/>
              </a:rPr>
              <a:t/>
            </a:r>
            <a:br>
              <a:rPr lang="de-DE" sz="1800" dirty="0">
                <a:solidFill>
                  <a:srgbClr val="000000"/>
                </a:solidFill>
                <a:effectLst/>
                <a:sym typeface="Symbol" charset="0"/>
              </a:rPr>
            </a:br>
            <a:endParaRPr lang="de-DE" sz="1800" dirty="0" smtClean="0">
              <a:solidFill>
                <a:srgbClr val="000000"/>
              </a:solidFill>
              <a:effectLst/>
              <a:sym typeface="Symbol" charset="0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de-DE" sz="1800" dirty="0" smtClean="0">
                <a:solidFill>
                  <a:srgbClr val="000000"/>
                </a:solidFill>
                <a:effectLst/>
                <a:sym typeface="Symbol" charset="0"/>
              </a:rPr>
              <a:t>- </a:t>
            </a:r>
            <a:r>
              <a:rPr lang="de-DE" sz="1800" dirty="0" err="1" smtClean="0">
                <a:solidFill>
                  <a:srgbClr val="000000"/>
                </a:solidFill>
                <a:effectLst/>
                <a:sym typeface="Symbol" charset="0"/>
              </a:rPr>
              <a:t>particularly</a:t>
            </a:r>
            <a:r>
              <a:rPr lang="de-DE" sz="1800" dirty="0" smtClean="0">
                <a:solidFill>
                  <a:srgbClr val="000000"/>
                </a:solidFill>
                <a:effectLst/>
                <a:sym typeface="Symbol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sym typeface="Symbol" charset="0"/>
              </a:rPr>
              <a:t>important</a:t>
            </a:r>
            <a:r>
              <a:rPr lang="de-DE" sz="1800" dirty="0">
                <a:solidFill>
                  <a:srgbClr val="000000"/>
                </a:solidFill>
                <a:effectLst/>
                <a:sym typeface="Symbol" charset="0"/>
              </a:rPr>
              <a:t> at high </a:t>
            </a:r>
            <a:r>
              <a:rPr lang="de-DE" sz="1800" dirty="0" err="1">
                <a:solidFill>
                  <a:srgbClr val="000000"/>
                </a:solidFill>
                <a:effectLst/>
                <a:sym typeface="Symbol" charset="0"/>
              </a:rPr>
              <a:t>pressures</a:t>
            </a:r>
            <a:r>
              <a:rPr lang="de-DE" sz="1800" dirty="0">
                <a:solidFill>
                  <a:srgbClr val="000000"/>
                </a:solidFill>
                <a:effectLst/>
                <a:sym typeface="Symbol" charset="0"/>
              </a:rPr>
              <a:t>!</a:t>
            </a:r>
            <a:endParaRPr lang="en-IE" sz="180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>
            <p:extLst/>
          </p:nvPr>
        </p:nvGraphicFramePr>
        <p:xfrm>
          <a:off x="2983403" y="4137166"/>
          <a:ext cx="2541587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1" name="Equation" r:id="rId3" imgW="1269720" imgH="355320" progId="Equation.3">
                  <p:embed/>
                </p:oleObj>
              </mc:Choice>
              <mc:Fallback>
                <p:oleObj name="Equation" r:id="rId3" imgW="126972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3403" y="4137166"/>
                        <a:ext cx="2541587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 Box 6"/>
          <p:cNvSpPr txBox="1">
            <a:spLocks noChangeArrowheads="1"/>
          </p:cNvSpPr>
          <p:nvPr/>
        </p:nvSpPr>
        <p:spPr bwMode="auto">
          <a:xfrm>
            <a:off x="900113" y="5310858"/>
            <a:ext cx="754380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de-DE" sz="1800" dirty="0" err="1">
                <a:solidFill>
                  <a:srgbClr val="000000"/>
                </a:solidFill>
                <a:effectLst/>
              </a:rPr>
              <a:t>k</a:t>
            </a:r>
            <a:r>
              <a:rPr lang="de-DE" sz="1800" baseline="-25000" dirty="0" err="1">
                <a:solidFill>
                  <a:srgbClr val="000000"/>
                </a:solidFill>
                <a:effectLst/>
              </a:rPr>
              <a:t>q</a:t>
            </a:r>
            <a:r>
              <a:rPr lang="de-DE" sz="1800" baseline="-250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>
                <a:solidFill>
                  <a:srgbClr val="000000"/>
                </a:solidFill>
                <a:effectLst/>
              </a:rPr>
              <a:t>: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quenching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coefficient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with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species</a:t>
            </a:r>
            <a:r>
              <a:rPr lang="de-DE" sz="1800" dirty="0">
                <a:solidFill>
                  <a:srgbClr val="000000"/>
                </a:solidFill>
                <a:effectLst/>
              </a:rPr>
              <a:t> Q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de-DE" sz="1800" dirty="0" err="1">
                <a:solidFill>
                  <a:srgbClr val="000000"/>
                </a:solidFill>
                <a:effectLst/>
              </a:rPr>
              <a:t>n</a:t>
            </a:r>
            <a:r>
              <a:rPr lang="de-DE" sz="1800" baseline="-25000" dirty="0" err="1">
                <a:solidFill>
                  <a:srgbClr val="000000"/>
                </a:solidFill>
                <a:effectLst/>
              </a:rPr>
              <a:t>q</a:t>
            </a:r>
            <a:r>
              <a:rPr lang="de-DE" sz="1800" dirty="0">
                <a:solidFill>
                  <a:srgbClr val="000000"/>
                </a:solidFill>
                <a:effectLst/>
              </a:rPr>
              <a:t> :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density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of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species</a:t>
            </a:r>
            <a:r>
              <a:rPr lang="de-DE" sz="1800" dirty="0">
                <a:solidFill>
                  <a:srgbClr val="000000"/>
                </a:solidFill>
                <a:effectLst/>
              </a:rPr>
              <a:t> Q</a:t>
            </a:r>
            <a:endParaRPr lang="en-IE" sz="180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835696" y="188640"/>
            <a:ext cx="8748712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30000"/>
              </a:lnSpc>
              <a:buNone/>
            </a:pPr>
            <a:r>
              <a:rPr lang="en-US" sz="2800" dirty="0" smtClean="0">
                <a:solidFill>
                  <a:srgbClr val="FFFFFF"/>
                </a:solidFill>
                <a:effectLst/>
                <a:latin typeface="Comic Sans MS" charset="0"/>
              </a:rPr>
              <a:t>Corona: collisional de-excitation</a:t>
            </a:r>
            <a:endParaRPr lang="de-DE" sz="800" dirty="0">
              <a:solidFill>
                <a:srgbClr val="FFFFFF"/>
              </a:solidFill>
              <a:effectLst/>
              <a:latin typeface="Comic Sans M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>
                <a:spLocks noChangeAspect="1"/>
              </p:cNvSpPr>
              <p:nvPr/>
            </p:nvSpPr>
            <p:spPr>
              <a:xfrm>
                <a:off x="656665" y="3087034"/>
                <a:ext cx="8585856" cy="7092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bg-BG" sz="3200" i="1" smtClean="0">
                            <a:effectLst/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GB" sz="3200" b="0" i="1" smtClean="0">
                            <a:effectLst/>
                            <a:latin typeface="Cambria Math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3200" b="0" i="1" smtClean="0">
                                <a:effectLst/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sz="3200" b="0" i="1" smtClean="0">
                                <a:effectLst/>
                                <a:latin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sz="3200" b="0" i="1" smtClean="0">
                                <a:effectLst/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GB" sz="3200" b="0" i="1" smtClean="0">
                            <a:effectLst/>
                            <a:latin typeface="Cambria Math" charset="0"/>
                          </a:rPr>
                          <m:t>𝑑𝑡</m:t>
                        </m:r>
                      </m:den>
                    </m:f>
                    <m:r>
                      <a:rPr lang="en-GB" sz="3200" b="0" i="1" smtClean="0">
                        <a:effectLst/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effectLst/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effectLst/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GB" sz="3200" b="0" i="1" smtClean="0">
                            <a:effectLst/>
                            <a:latin typeface="Cambria Math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effectLst/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effectLst/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lang="en-GB" sz="3200" b="0" i="1" smtClean="0">
                            <a:effectLst/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GB" sz="3200" b="0" i="1" smtClean="0">
                        <a:effectLst/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effectLst/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effectLst/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GB" sz="3200" b="0" i="1" smtClean="0">
                            <a:effectLst/>
                            <a:latin typeface="Cambria Math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effectLst/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effectLst/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lang="en-GB" sz="3200" b="0" i="1" smtClean="0">
                            <a:effectLst/>
                            <a:latin typeface="Cambria Math" charset="0"/>
                          </a:rPr>
                          <m:t>𝑖</m:t>
                        </m:r>
                        <m:r>
                          <a:rPr lang="en-GB" sz="3200" b="0" i="1" smtClean="0">
                            <a:effectLst/>
                            <a:latin typeface="Cambria Math" charset="0"/>
                          </a:rPr>
                          <m:t>,</m:t>
                        </m:r>
                        <m:r>
                          <a:rPr lang="en-GB" sz="3200" b="0" i="1" smtClean="0">
                            <a:effectLst/>
                            <a:latin typeface="Cambria Math" charset="0"/>
                          </a:rPr>
                          <m:t>𝑚</m:t>
                        </m:r>
                      </m:sub>
                    </m:sSub>
                    <m:r>
                      <a:rPr lang="en-GB" sz="3200" b="0" i="0" smtClean="0">
                        <a:effectLst/>
                        <a:latin typeface="Cambria Math" charset="0"/>
                      </a:rPr>
                      <m:t> −</m:t>
                    </m:r>
                  </m:oMath>
                </a14:m>
                <a:r>
                  <a:rPr lang="en-US" sz="3200" dirty="0" smtClean="0"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effectLst/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sz="3200" i="1">
                            <a:effectLst/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GB" sz="3200" b="0" i="1" smtClean="0">
                            <a:effectLst/>
                            <a:latin typeface="Cambria Math" charset="0"/>
                          </a:rPr>
                          <m:t>𝑖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GB" sz="3200" i="1" smtClean="0">
                            <a:effectLst/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sz="3200" b="0" i="1" smtClean="0">
                            <a:effectLst/>
                            <a:latin typeface="Cambria Math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i="1" smtClean="0">
                                <a:effectLst/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sz="3200" b="0" i="1" smtClean="0">
                                <a:effectLst/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GB" sz="3200" b="0" i="1" smtClean="0">
                                <a:effectLst/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GB" sz="3200" b="0" i="1" smtClean="0">
                                <a:effectLst/>
                                <a:latin typeface="Cambria Math" charset="0"/>
                              </a:rPr>
                              <m:t>,</m:t>
                            </m:r>
                            <m:r>
                              <a:rPr lang="en-GB" sz="3200" b="0" i="1" smtClean="0">
                                <a:effectLst/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sz="3200" b="0" i="1" smtClean="0">
                            <a:effectLst/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200" i="1">
                                <a:effectLst/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sz="3200" i="1">
                                <a:effectLst/>
                                <a:latin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sz="3200" i="1">
                                <a:effectLst/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nary>
                          <m:naryPr>
                            <m:chr m:val="∑"/>
                            <m:supHide m:val="on"/>
                            <m:ctrlPr>
                              <a:rPr lang="en-GB" sz="3200" i="1">
                                <a:effectLst/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GB" sz="3200" b="0" i="1" smtClean="0">
                                <a:effectLst/>
                                <a:latin typeface="Cambria Math" charset="0"/>
                              </a:rPr>
                              <m:t>𝑞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3200" i="1">
                                    <a:effectLst/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3200" i="1" smtClean="0">
                                        <a:effectLst/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200" b="0" i="1" smtClean="0">
                                        <a:effectLst/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GB" sz="3200" b="0" i="1" smtClean="0">
                                        <a:effectLst/>
                                        <a:latin typeface="Cambria Math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GB" sz="3200" b="0" i="1" smtClean="0">
                                    <a:effectLst/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GB" sz="3200" b="0" i="1" smtClean="0">
                                    <a:effectLst/>
                                    <a:latin typeface="Cambria Math" charset="0"/>
                                  </a:rPr>
                                  <m:t>𝑞</m:t>
                                </m:r>
                              </m:sub>
                            </m:sSub>
                          </m:e>
                        </m:nary>
                        <m:r>
                          <m:rPr>
                            <m:nor/>
                          </m:rPr>
                          <a:rPr lang="en-US" sz="3200" dirty="0">
                            <a:effectLst/>
                          </a:rPr>
                          <m:t> </m:t>
                        </m:r>
                      </m:e>
                    </m:nary>
                  </m:oMath>
                </a14:m>
                <a:endParaRPr lang="en-US" sz="3200" dirty="0">
                  <a:effectLst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65" y="3087034"/>
                <a:ext cx="8585856" cy="709297"/>
              </a:xfrm>
              <a:prstGeom prst="rect">
                <a:avLst/>
              </a:prstGeom>
              <a:blipFill rotWithShape="0">
                <a:blip r:embed="rId5"/>
                <a:stretch>
                  <a:fillRect l="-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8104" y="1035571"/>
            <a:ext cx="3347864" cy="181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0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533400" y="2362200"/>
            <a:ext cx="8077200" cy="2446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de-DE" sz="1800" dirty="0">
                <a:solidFill>
                  <a:srgbClr val="000000"/>
                </a:solidFill>
                <a:effectLst/>
                <a:sym typeface="Symbol" charset="0"/>
              </a:rPr>
              <a:t></a:t>
            </a:r>
            <a:r>
              <a:rPr lang="de-DE" sz="1800" baseline="-25000" dirty="0" err="1">
                <a:solidFill>
                  <a:srgbClr val="000000"/>
                </a:solidFill>
                <a:effectLst/>
              </a:rPr>
              <a:t>q</a:t>
            </a:r>
            <a:r>
              <a:rPr lang="de-DE" sz="1800" dirty="0">
                <a:solidFill>
                  <a:srgbClr val="000000"/>
                </a:solidFill>
                <a:effectLst/>
              </a:rPr>
              <a:t> :  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quenching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cross-section</a:t>
            </a:r>
            <a:r>
              <a:rPr lang="de-DE" sz="1800" dirty="0">
                <a:solidFill>
                  <a:srgbClr val="000000"/>
                </a:solidFill>
                <a:effectLst/>
              </a:rPr>
              <a:t>,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T</a:t>
            </a:r>
            <a:r>
              <a:rPr lang="de-DE" sz="1800" baseline="-25000" dirty="0" err="1">
                <a:solidFill>
                  <a:srgbClr val="000000"/>
                </a:solidFill>
                <a:effectLst/>
              </a:rPr>
              <a:t>gas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indepedent</a:t>
            </a:r>
            <a:endParaRPr lang="de-DE" sz="1800" dirty="0">
              <a:solidFill>
                <a:srgbClr val="000000"/>
              </a:solidFill>
              <a:effectLst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de-DE" sz="1800" dirty="0" err="1">
                <a:solidFill>
                  <a:srgbClr val="000000"/>
                </a:solidFill>
                <a:effectLst/>
              </a:rPr>
              <a:t>T</a:t>
            </a:r>
            <a:r>
              <a:rPr lang="de-DE" sz="1800" baseline="-25000" dirty="0" err="1">
                <a:solidFill>
                  <a:srgbClr val="000000"/>
                </a:solidFill>
                <a:effectLst/>
              </a:rPr>
              <a:t>gas</a:t>
            </a:r>
            <a:r>
              <a:rPr lang="de-DE" sz="1800" baseline="-250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>
                <a:solidFill>
                  <a:srgbClr val="000000"/>
                </a:solidFill>
                <a:effectLst/>
              </a:rPr>
              <a:t>: gas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temperature</a:t>
            </a:r>
            <a:endParaRPr lang="de-DE" sz="1800" dirty="0">
              <a:solidFill>
                <a:srgbClr val="000000"/>
              </a:solidFill>
              <a:effectLst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de-DE" sz="1800" dirty="0">
                <a:solidFill>
                  <a:srgbClr val="000000"/>
                </a:solidFill>
                <a:effectLst/>
              </a:rPr>
              <a:t>&lt;v&gt; :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mean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velocity</a:t>
            </a:r>
            <a:endParaRPr lang="de-DE" sz="1800" dirty="0">
              <a:solidFill>
                <a:srgbClr val="000000"/>
              </a:solidFill>
              <a:effectLst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de-DE" sz="1800" dirty="0">
                <a:solidFill>
                  <a:srgbClr val="000000"/>
                </a:solidFill>
                <a:effectLst/>
                <a:sym typeface="Symbol" charset="0"/>
              </a:rPr>
              <a:t> :     </a:t>
            </a:r>
            <a:r>
              <a:rPr lang="de-DE" sz="1800" dirty="0" err="1">
                <a:solidFill>
                  <a:srgbClr val="000000"/>
                </a:solidFill>
                <a:effectLst/>
                <a:sym typeface="Symbol" charset="0"/>
              </a:rPr>
              <a:t>reduced</a:t>
            </a:r>
            <a:r>
              <a:rPr lang="de-DE" sz="1800" dirty="0">
                <a:solidFill>
                  <a:srgbClr val="000000"/>
                </a:solidFill>
                <a:effectLst/>
                <a:sym typeface="Symbol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sym typeface="Symbol" charset="0"/>
              </a:rPr>
              <a:t>mass</a:t>
            </a:r>
            <a:endParaRPr lang="de-DE" sz="1800" dirty="0">
              <a:solidFill>
                <a:srgbClr val="000000"/>
              </a:solidFill>
              <a:effectLst/>
            </a:endParaRPr>
          </a:p>
          <a:p>
            <a:pPr eaLnBrk="1" hangingPunct="1">
              <a:spcBef>
                <a:spcPct val="50000"/>
              </a:spcBef>
              <a:buNone/>
            </a:pPr>
            <a:endParaRPr lang="de-DE" sz="1800" dirty="0">
              <a:solidFill>
                <a:srgbClr val="000000"/>
              </a:solidFill>
              <a:effectLst/>
            </a:endParaRPr>
          </a:p>
          <a:p>
            <a:pPr eaLnBrk="1" hangingPunct="1">
              <a:spcBef>
                <a:spcPct val="50000"/>
              </a:spcBef>
              <a:buNone/>
            </a:pPr>
            <a:endParaRPr lang="en-IE" sz="180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>
            <p:extLst/>
          </p:nvPr>
        </p:nvGraphicFramePr>
        <p:xfrm>
          <a:off x="901700" y="1095648"/>
          <a:ext cx="370998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5" name="Equation" r:id="rId4" imgW="1854000" imgH="482400" progId="Equation.3">
                  <p:embed/>
                </p:oleObj>
              </mc:Choice>
              <mc:Fallback>
                <p:oleObj name="Equation" r:id="rId4" imgW="18540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1095648"/>
                        <a:ext cx="3709988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504950" y="4724400"/>
            <a:ext cx="7315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Symbol" charset="0"/>
              <a:buChar char="®"/>
            </a:pPr>
            <a:r>
              <a:rPr lang="en-IE" sz="1800">
                <a:solidFill>
                  <a:srgbClr val="000000"/>
                </a:solidFill>
                <a:effectLst/>
              </a:rPr>
              <a:t>	</a:t>
            </a:r>
            <a:r>
              <a:rPr lang="de-DE" sz="1800">
                <a:solidFill>
                  <a:srgbClr val="000000"/>
                </a:solidFill>
                <a:effectLst/>
              </a:rPr>
              <a:t>Importance of T</a:t>
            </a:r>
            <a:r>
              <a:rPr lang="de-DE" sz="1800" baseline="-25000">
                <a:solidFill>
                  <a:srgbClr val="000000"/>
                </a:solidFill>
                <a:effectLst/>
              </a:rPr>
              <a:t>gas</a:t>
            </a:r>
          </a:p>
          <a:p>
            <a:pPr eaLnBrk="1" hangingPunct="1">
              <a:spcBef>
                <a:spcPct val="50000"/>
              </a:spcBef>
              <a:buFont typeface="Symbol" charset="0"/>
              <a:buChar char="®"/>
            </a:pPr>
            <a:r>
              <a:rPr lang="en-IE" sz="1800">
                <a:solidFill>
                  <a:srgbClr val="000000"/>
                </a:solidFill>
                <a:effectLst/>
              </a:rPr>
              <a:t>	</a:t>
            </a:r>
            <a:r>
              <a:rPr lang="de-DE" sz="1800">
                <a:solidFill>
                  <a:srgbClr val="000000"/>
                </a:solidFill>
                <a:effectLst/>
              </a:rPr>
              <a:t>Which quenching partners are present?</a:t>
            </a:r>
          </a:p>
          <a:p>
            <a:pPr eaLnBrk="1" hangingPunct="1">
              <a:spcBef>
                <a:spcPct val="50000"/>
              </a:spcBef>
              <a:buFont typeface="Symbol" charset="0"/>
              <a:buChar char="®"/>
            </a:pPr>
            <a:r>
              <a:rPr lang="en-IE" sz="1800">
                <a:solidFill>
                  <a:srgbClr val="000000"/>
                </a:solidFill>
                <a:effectLst/>
              </a:rPr>
              <a:t>	</a:t>
            </a:r>
            <a:r>
              <a:rPr lang="de-DE" sz="1800">
                <a:solidFill>
                  <a:srgbClr val="000000"/>
                </a:solidFill>
                <a:effectLst/>
              </a:rPr>
              <a:t>What are the densities?</a:t>
            </a:r>
            <a:endParaRPr lang="en-IE" sz="1800">
              <a:solidFill>
                <a:srgbClr val="000000"/>
              </a:solidFill>
              <a:effectLst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835696" y="188640"/>
            <a:ext cx="8748712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30000"/>
              </a:lnSpc>
              <a:buNone/>
            </a:pPr>
            <a:r>
              <a:rPr lang="en-US" sz="2800" dirty="0" smtClean="0">
                <a:solidFill>
                  <a:srgbClr val="FFFFFF"/>
                </a:solidFill>
                <a:effectLst/>
                <a:latin typeface="Comic Sans MS" charset="0"/>
              </a:rPr>
              <a:t>Corona: collisional de-excitation</a:t>
            </a:r>
            <a:endParaRPr lang="de-DE" sz="800" dirty="0">
              <a:solidFill>
                <a:srgbClr val="FFFFFF"/>
              </a:solidFill>
              <a:effectLst/>
              <a:latin typeface="Comic Sans MS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6178" y="2362200"/>
            <a:ext cx="3203972" cy="223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3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ofYpowerpointblue">
  <a:themeElements>
    <a:clrScheme name="UofY_new_powerpoint_template-fancy_v3 7">
      <a:dk1>
        <a:srgbClr val="B4AF80"/>
      </a:dk1>
      <a:lt1>
        <a:srgbClr val="FFFFFF"/>
      </a:lt1>
      <a:dk2>
        <a:srgbClr val="C8C6A2"/>
      </a:dk2>
      <a:lt2>
        <a:srgbClr val="827F4C"/>
      </a:lt2>
      <a:accent1>
        <a:srgbClr val="7C784E"/>
      </a:accent1>
      <a:accent2>
        <a:srgbClr val="A2A4AC"/>
      </a:accent2>
      <a:accent3>
        <a:srgbClr val="E0DFCE"/>
      </a:accent3>
      <a:accent4>
        <a:srgbClr val="DADADA"/>
      </a:accent4>
      <a:accent5>
        <a:srgbClr val="BFBEB2"/>
      </a:accent5>
      <a:accent6>
        <a:srgbClr val="92949B"/>
      </a:accent6>
      <a:hlink>
        <a:srgbClr val="33CCCC"/>
      </a:hlink>
      <a:folHlink>
        <a:srgbClr val="009999"/>
      </a:folHlink>
    </a:clrScheme>
    <a:fontScheme name="UofY_new_powerpoint_template-fancy_v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057400" marR="0" indent="-228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5000"/>
          <a:buFont typeface="Wingdings" pitchFamily="2" charset="2"/>
          <a:buChar char="n"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057400" marR="0" indent="-228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5000"/>
          <a:buFont typeface="Wingdings" pitchFamily="2" charset="2"/>
          <a:buChar char="n"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cs typeface="Arial" charset="0"/>
          </a:defRPr>
        </a:defPPr>
      </a:lstStyle>
    </a:lnDef>
  </a:objectDefaults>
  <a:extraClrSchemeLst>
    <a:extraClrScheme>
      <a:clrScheme name="UofY_new_powerpoint_template-fancy_v3 1">
        <a:dk1>
          <a:srgbClr val="663300"/>
        </a:dk1>
        <a:lt1>
          <a:srgbClr val="FFFFFF"/>
        </a:lt1>
        <a:dk2>
          <a:srgbClr val="996600"/>
        </a:dk2>
        <a:lt2>
          <a:srgbClr val="DBBD71"/>
        </a:lt2>
        <a:accent1>
          <a:srgbClr val="F8A500"/>
        </a:accent1>
        <a:accent2>
          <a:srgbClr val="808000"/>
        </a:accent2>
        <a:accent3>
          <a:srgbClr val="CAB8AA"/>
        </a:accent3>
        <a:accent4>
          <a:srgbClr val="DADADA"/>
        </a:accent4>
        <a:accent5>
          <a:srgbClr val="FBCFAA"/>
        </a:accent5>
        <a:accent6>
          <a:srgbClr val="737300"/>
        </a:accent6>
        <a:hlink>
          <a:srgbClr val="FFCC66"/>
        </a:hlink>
        <a:folHlink>
          <a:srgbClr val="CCA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Y_new_powerpoint_template-fancy_v3 2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CC66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B8AA"/>
        </a:accent5>
        <a:accent6>
          <a:srgbClr val="AC6D56"/>
        </a:accent6>
        <a:hlink>
          <a:srgbClr val="FFFF99"/>
        </a:hlink>
        <a:folHlink>
          <a:srgbClr val="E5B32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Y_new_powerpoint_template-fancy_v3 3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2EB62E"/>
        </a:accent1>
        <a:accent2>
          <a:srgbClr val="527C3A"/>
        </a:accent2>
        <a:accent3>
          <a:srgbClr val="B2B9AC"/>
        </a:accent3>
        <a:accent4>
          <a:srgbClr val="DADADA"/>
        </a:accent4>
        <a:accent5>
          <a:srgbClr val="ADD7AD"/>
        </a:accent5>
        <a:accent6>
          <a:srgbClr val="497034"/>
        </a:accent6>
        <a:hlink>
          <a:srgbClr val="DDD8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Y_new_powerpoint_template-fancy_v3 4">
        <a:dk1>
          <a:srgbClr val="005A58"/>
        </a:dk1>
        <a:lt1>
          <a:srgbClr val="FFFFFF"/>
        </a:lt1>
        <a:dk2>
          <a:srgbClr val="00716E"/>
        </a:dk2>
        <a:lt2>
          <a:srgbClr val="FFFF99"/>
        </a:lt2>
        <a:accent1>
          <a:srgbClr val="2DB3B0"/>
        </a:accent1>
        <a:accent2>
          <a:srgbClr val="6D6FC7"/>
        </a:accent2>
        <a:accent3>
          <a:srgbClr val="AABBBA"/>
        </a:accent3>
        <a:accent4>
          <a:srgbClr val="DADADA"/>
        </a:accent4>
        <a:accent5>
          <a:srgbClr val="ADD6D4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Y_new_powerpoint_template-fancy_v3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336699"/>
        </a:accent1>
        <a:accent2>
          <a:srgbClr val="00B000"/>
        </a:accent2>
        <a:accent3>
          <a:srgbClr val="ACB3C1"/>
        </a:accent3>
        <a:accent4>
          <a:srgbClr val="DADADA"/>
        </a:accent4>
        <a:accent5>
          <a:srgbClr val="ADB8CA"/>
        </a:accent5>
        <a:accent6>
          <a:srgbClr val="009F00"/>
        </a:accent6>
        <a:hlink>
          <a:srgbClr val="00CCFF"/>
        </a:hlink>
        <a:folHlink>
          <a:srgbClr val="B5FFF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Y_new_powerpoint_template-fancy_v3 6">
        <a:dk1>
          <a:srgbClr val="2F2D25"/>
        </a:dk1>
        <a:lt1>
          <a:srgbClr val="FFFFFF"/>
        </a:lt1>
        <a:dk2>
          <a:srgbClr val="656151"/>
        </a:dk2>
        <a:lt2>
          <a:srgbClr val="FFFFCC"/>
        </a:lt2>
        <a:accent1>
          <a:srgbClr val="818173"/>
        </a:accent1>
        <a:accent2>
          <a:srgbClr val="809EA8"/>
        </a:accent2>
        <a:accent3>
          <a:srgbClr val="B8B7B3"/>
        </a:accent3>
        <a:accent4>
          <a:srgbClr val="DADADA"/>
        </a:accent4>
        <a:accent5>
          <a:srgbClr val="C1C1BC"/>
        </a:accent5>
        <a:accent6>
          <a:srgbClr val="738F98"/>
        </a:accent6>
        <a:hlink>
          <a:srgbClr val="E2C86A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Y_new_powerpoint_template-fancy_v3 7">
        <a:dk1>
          <a:srgbClr val="B4AF80"/>
        </a:dk1>
        <a:lt1>
          <a:srgbClr val="FFFFFF"/>
        </a:lt1>
        <a:dk2>
          <a:srgbClr val="C8C6A2"/>
        </a:dk2>
        <a:lt2>
          <a:srgbClr val="827F4C"/>
        </a:lt2>
        <a:accent1>
          <a:srgbClr val="7C784E"/>
        </a:accent1>
        <a:accent2>
          <a:srgbClr val="A2A4AC"/>
        </a:accent2>
        <a:accent3>
          <a:srgbClr val="E0DFCE"/>
        </a:accent3>
        <a:accent4>
          <a:srgbClr val="DADADA"/>
        </a:accent4>
        <a:accent5>
          <a:srgbClr val="BFBEB2"/>
        </a:accent5>
        <a:accent6>
          <a:srgbClr val="92949B"/>
        </a:accent6>
        <a:hlink>
          <a:srgbClr val="33CC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Y_new_powerpoint_template-fancy_v3 8">
        <a:dk1>
          <a:srgbClr val="000000"/>
        </a:dk1>
        <a:lt1>
          <a:srgbClr val="DDDDDD"/>
        </a:lt1>
        <a:dk2>
          <a:srgbClr val="000000"/>
        </a:dk2>
        <a:lt2>
          <a:srgbClr val="B8B7D1"/>
        </a:lt2>
        <a:accent1>
          <a:srgbClr val="F1F0F4"/>
        </a:accent1>
        <a:accent2>
          <a:srgbClr val="C1BCFC"/>
        </a:accent2>
        <a:accent3>
          <a:srgbClr val="EBEBEB"/>
        </a:accent3>
        <a:accent4>
          <a:srgbClr val="000000"/>
        </a:accent4>
        <a:accent5>
          <a:srgbClr val="F7F6F8"/>
        </a:accent5>
        <a:accent6>
          <a:srgbClr val="AFAAE4"/>
        </a:accent6>
        <a:hlink>
          <a:srgbClr val="5454C6"/>
        </a:hlink>
        <a:folHlink>
          <a:srgbClr val="6A6F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Y_new_powerpoint_template-fancy_v3 9">
        <a:dk1>
          <a:srgbClr val="000000"/>
        </a:dk1>
        <a:lt1>
          <a:srgbClr val="FFFFFF"/>
        </a:lt1>
        <a:dk2>
          <a:srgbClr val="00A29E"/>
        </a:dk2>
        <a:lt2>
          <a:srgbClr val="CBCBCB"/>
        </a:lt2>
        <a:accent1>
          <a:srgbClr val="E5E5FF"/>
        </a:accent1>
        <a:accent2>
          <a:srgbClr val="79CD6B"/>
        </a:accent2>
        <a:accent3>
          <a:srgbClr val="FFFFFF"/>
        </a:accent3>
        <a:accent4>
          <a:srgbClr val="000000"/>
        </a:accent4>
        <a:accent5>
          <a:srgbClr val="F0F0FF"/>
        </a:accent5>
        <a:accent6>
          <a:srgbClr val="6DBA60"/>
        </a:accent6>
        <a:hlink>
          <a:srgbClr val="4477DE"/>
        </a:hlink>
        <a:folHlink>
          <a:srgbClr val="65498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UofYpowerpointblue</Template>
  <TotalTime>5694</TotalTime>
  <Words>363</Words>
  <Application>Microsoft Macintosh PowerPoint</Application>
  <PresentationFormat>On-screen Show (4:3)</PresentationFormat>
  <Paragraphs>93</Paragraphs>
  <Slides>12</Slides>
  <Notes>3</Notes>
  <HiddenSlides>0</HiddenSlides>
  <MMClips>2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Calibri</vt:lpstr>
      <vt:lpstr>Cambria Math</vt:lpstr>
      <vt:lpstr>Comic Sans MS</vt:lpstr>
      <vt:lpstr>ＭＳ Ｐゴシック</vt:lpstr>
      <vt:lpstr>Myriad pro</vt:lpstr>
      <vt:lpstr>Myriad pro</vt:lpstr>
      <vt:lpstr>Symbol</vt:lpstr>
      <vt:lpstr>Tahoma</vt:lpstr>
      <vt:lpstr>Wingdings</vt:lpstr>
      <vt:lpstr>Arial</vt:lpstr>
      <vt:lpstr>UofYpowerpointblue</vt:lpstr>
      <vt:lpstr>Equation</vt:lpstr>
      <vt:lpstr>Formel</vt:lpstr>
      <vt:lpstr>Plasma Diagnostic Techniques Lecture 2: Optical Emission Spectroscopy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kl603</dc:creator>
  <cp:lastModifiedBy>Microsoft Office User</cp:lastModifiedBy>
  <cp:revision>200</cp:revision>
  <cp:lastPrinted>2016-10-11T08:18:51Z</cp:lastPrinted>
  <dcterms:created xsi:type="dcterms:W3CDTF">2012-02-27T16:38:33Z</dcterms:created>
  <dcterms:modified xsi:type="dcterms:W3CDTF">2017-10-09T09:28:10Z</dcterms:modified>
</cp:coreProperties>
</file>