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256" r:id="rId2"/>
    <p:sldId id="382" r:id="rId3"/>
    <p:sldId id="377" r:id="rId4"/>
    <p:sldId id="378" r:id="rId5"/>
    <p:sldId id="379" r:id="rId6"/>
    <p:sldId id="380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84FFF9"/>
    <a:srgbClr val="AAFFFC"/>
    <a:srgbClr val="CCEDFF"/>
    <a:srgbClr val="FFFFFF"/>
    <a:srgbClr val="002569"/>
    <a:srgbClr val="006633"/>
    <a:srgbClr val="184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843" autoAdjust="0"/>
    <p:restoredTop sz="95100" autoAdjust="0"/>
  </p:normalViewPr>
  <p:slideViewPr>
    <p:cSldViewPr snapToObjects="1">
      <p:cViewPr varScale="1">
        <p:scale>
          <a:sx n="151" d="100"/>
          <a:sy n="151" d="100"/>
        </p:scale>
        <p:origin x="1328" y="200"/>
      </p:cViewPr>
      <p:guideLst>
        <p:guide orient="horz" pos="1344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5E20-2D5D-AA40-A2E0-10C5D6416D42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F68E-3217-7447-82D3-CA7F8D67B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AA5C-8D4E-413A-86CE-6C0EC744C8B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13 November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image" Target="../media/image210.png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144000" cy="1152525"/>
          </a:xfrm>
        </p:spPr>
        <p:txBody>
          <a:bodyPr/>
          <a:lstStyle/>
          <a:p>
            <a:r>
              <a:rPr lang="en-US" sz="3200" dirty="0" smtClean="0">
                <a:latin typeface="Myriad pro"/>
                <a:cs typeface="Myriad pro"/>
              </a:rPr>
              <a:t>Plasma </a:t>
            </a:r>
            <a:r>
              <a:rPr lang="en-US" sz="3200" dirty="0">
                <a:latin typeface="Myriad pro"/>
                <a:cs typeface="Myriad pro"/>
              </a:rPr>
              <a:t>D</a:t>
            </a:r>
            <a:r>
              <a:rPr lang="en-US" sz="3200" dirty="0" smtClean="0">
                <a:latin typeface="Myriad pro"/>
                <a:cs typeface="Myriad pro"/>
              </a:rPr>
              <a:t>iagnostic Techniques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Optical Emission Spectroscopy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Lecture 5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48359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/>
            </a:r>
            <a:b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</a:br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573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 model: Summary so far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85800" y="908720"/>
            <a:ext cx="79898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collisional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de-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  A</a:t>
            </a:r>
            <a:r>
              <a:rPr lang="de-DE" sz="1800" baseline="30000" dirty="0">
                <a:solidFill>
                  <a:srgbClr val="000000"/>
                </a:solidFill>
                <a:effectLst/>
              </a:rPr>
              <a:t>*</a:t>
            </a:r>
            <a:r>
              <a:rPr lang="de-DE" sz="1800" dirty="0">
                <a:solidFill>
                  <a:srgbClr val="000000"/>
                </a:solidFill>
                <a:effectLst/>
              </a:rPr>
              <a:t> + Q </a:t>
            </a: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?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</a:br>
            <a:endParaRPr lang="de-DE" sz="1800" dirty="0" smtClean="0">
              <a:solidFill>
                <a:srgbClr val="000000"/>
              </a:solidFill>
              <a:effectLst/>
              <a:sym typeface="Symbol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- </a:t>
            </a:r>
            <a:r>
              <a:rPr lang="de-DE" sz="1800" dirty="0" err="1" smtClean="0">
                <a:solidFill>
                  <a:srgbClr val="000000"/>
                </a:solidFill>
                <a:effectLst/>
                <a:sym typeface="Symbol" charset="0"/>
              </a:rPr>
              <a:t>particularly</a:t>
            </a: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important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 at high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pressures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!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/>
          </p:nvPr>
        </p:nvGraphicFramePr>
        <p:xfrm>
          <a:off x="2983403" y="4137166"/>
          <a:ext cx="25415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269720" imgH="355320" progId="Equation.3">
                  <p:embed/>
                </p:oleObj>
              </mc:Choice>
              <mc:Fallback>
                <p:oleObj name="Equation" r:id="rId3" imgW="1269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403" y="4137166"/>
                        <a:ext cx="25415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900113" y="5310858"/>
            <a:ext cx="7543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k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coefficient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3569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Corona: collisional de-excitation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spect="1"/>
              </p:cNvSpPr>
              <p:nvPr/>
            </p:nvSpPr>
            <p:spPr>
              <a:xfrm>
                <a:off x="656665" y="3087034"/>
                <a:ext cx="8585856" cy="70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320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GB" sz="3200" b="0" i="1" smtClean="0">
                        <a:effectLst/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sz="3200" b="0" i="1" smtClean="0">
                        <a:effectLst/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,</m:t>
                        </m:r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GB" sz="3200" b="0" i="0" smtClean="0">
                        <a:effectLst/>
                        <a:latin typeface="Cambria Math" charset="0"/>
                      </a:rPr>
                      <m:t> −</m:t>
                    </m:r>
                  </m:oMath>
                </a14:m>
                <a:r>
                  <a:rPr lang="en-US" sz="32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i="1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GB" sz="3200" i="1" smtClean="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3200" b="0" i="1" smtClean="0">
                            <a:effectLst/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effectLst/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3200" i="1">
                                <a:effectLst/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GB" sz="3200" i="1">
                                <a:effectLst/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𝑞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effectLst/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effectLst/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GB" sz="3200" b="0" i="1" smtClean="0">
                                    <a:effectLst/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effectLst/>
                                    <a:latin typeface="Cambria Math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3200" dirty="0">
                            <a:effectLst/>
                          </a:rPr>
                          <m:t> </m:t>
                        </m:r>
                      </m:e>
                    </m:nary>
                  </m:oMath>
                </a14:m>
                <a:endParaRPr lang="en-US" sz="3200" dirty="0">
                  <a:effectLst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5" y="3087034"/>
                <a:ext cx="8585856" cy="709297"/>
              </a:xfrm>
              <a:prstGeom prst="rect">
                <a:avLst/>
              </a:prstGeom>
              <a:blipFill rotWithShape="0">
                <a:blip r:embed="rId5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1035571"/>
            <a:ext cx="3347864" cy="18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362200"/>
            <a:ext cx="8077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   :  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cross-section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,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indepedent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gas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temperature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&lt;v&gt;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mean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velocity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    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:    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reduced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mass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/>
          </p:nvPr>
        </p:nvGraphicFramePr>
        <p:xfrm>
          <a:off x="901700" y="1095648"/>
          <a:ext cx="3709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1854000" imgH="482400" progId="Equation.3">
                  <p:embed/>
                </p:oleObj>
              </mc:Choice>
              <mc:Fallback>
                <p:oleObj name="Equation" r:id="rId4" imgW="185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095648"/>
                        <a:ext cx="3709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04950" y="4724400"/>
            <a:ext cx="731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>
                <a:solidFill>
                  <a:srgbClr val="000000"/>
                </a:solidFill>
                <a:effectLst/>
              </a:rPr>
              <a:t>	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Importance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gas</a:t>
            </a:r>
            <a:endParaRPr lang="de-DE" sz="1800" baseline="-25000" dirty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>
                <a:solidFill>
                  <a:srgbClr val="000000"/>
                </a:solidFill>
                <a:effectLst/>
              </a:rPr>
              <a:t>	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Which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partners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present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>
                <a:solidFill>
                  <a:srgbClr val="000000"/>
                </a:solidFill>
                <a:effectLst/>
              </a:rPr>
              <a:t>	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What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?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569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Corona: collisional de-excitation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78" y="2362200"/>
            <a:ext cx="3203972" cy="22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/>
          </p:nvPr>
        </p:nvGraphicFramePr>
        <p:xfrm>
          <a:off x="1619672" y="1988840"/>
          <a:ext cx="5916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958840" imgH="431640" progId="Equation.3">
                  <p:embed/>
                </p:oleObj>
              </mc:Choice>
              <mc:Fallback>
                <p:oleObj name="Equation" r:id="rId3" imgW="295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88840"/>
                        <a:ext cx="5916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396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 – additional processes…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8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 Electron impact excitation out of the electronic ground state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Radiative</a:t>
            </a:r>
            <a:r>
              <a:rPr lang="en-US" dirty="0">
                <a:effectLst/>
              </a:rPr>
              <a:t> relaxation through spontaneous emission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852440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Additional </a:t>
            </a:r>
            <a:r>
              <a:rPr lang="en-US" dirty="0">
                <a:effectLst/>
              </a:rPr>
              <a:t>processes:</a:t>
            </a:r>
          </a:p>
          <a:p>
            <a:pPr lvl="1"/>
            <a:r>
              <a:rPr lang="en-US" dirty="0" smtClean="0">
                <a:effectLst/>
              </a:rPr>
              <a:t> Population </a:t>
            </a:r>
            <a:r>
              <a:rPr lang="en-US" dirty="0">
                <a:effectLst/>
              </a:rPr>
              <a:t>through cascading processes from higher excited states</a:t>
            </a:r>
          </a:p>
          <a:p>
            <a:pPr lvl="1"/>
            <a:r>
              <a:rPr lang="en-US" dirty="0" smtClean="0">
                <a:effectLst/>
              </a:rPr>
              <a:t> Step</a:t>
            </a:r>
            <a:r>
              <a:rPr lang="en-US" dirty="0">
                <a:effectLst/>
              </a:rPr>
              <a:t>-wise excitation through electron impact out of lower metastable states</a:t>
            </a:r>
          </a:p>
          <a:p>
            <a:pPr lvl="1"/>
            <a:r>
              <a:rPr lang="en-US" dirty="0" smtClean="0">
                <a:effectLst/>
              </a:rPr>
              <a:t> Collisional </a:t>
            </a:r>
            <a:r>
              <a:rPr lang="en-US" dirty="0">
                <a:effectLst/>
              </a:rPr>
              <a:t>de-excitation (quenching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Complex </a:t>
            </a:r>
            <a:r>
              <a:rPr lang="en-US" b="1" dirty="0" smtClean="0">
                <a:effectLst/>
              </a:rPr>
              <a:t>collisional-</a:t>
            </a:r>
            <a:r>
              <a:rPr lang="en-US" b="1" dirty="0" err="1" smtClean="0">
                <a:effectLst/>
              </a:rPr>
              <a:t>radiative</a:t>
            </a:r>
            <a:r>
              <a:rPr lang="en-US" b="1" dirty="0" smtClean="0">
                <a:effectLst/>
              </a:rPr>
              <a:t> models</a:t>
            </a:r>
            <a:r>
              <a:rPr lang="en-US" dirty="0" smtClean="0">
                <a:effectLst/>
              </a:rPr>
              <a:t> are often required to describe specific </a:t>
            </a:r>
            <a:r>
              <a:rPr lang="en-US" b="1" dirty="0" smtClean="0">
                <a:effectLst/>
              </a:rPr>
              <a:t>non-equilibrium </a:t>
            </a:r>
            <a:r>
              <a:rPr lang="en-US" dirty="0" smtClean="0">
                <a:effectLst/>
              </a:rPr>
              <a:t>plasma conditions. This is an active entire research field!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1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074738"/>
            <a:ext cx="8458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30000"/>
              </a:spcBef>
              <a:buNone/>
            </a:pPr>
            <a:r>
              <a:rPr lang="en-I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selection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rules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lines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good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quality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impact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cross-sections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	(same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source</a:t>
            </a:r>
            <a:r>
              <a:rPr lang="de-DE" sz="1800" dirty="0">
                <a:solidFill>
                  <a:srgbClr val="000000"/>
                </a:solidFill>
                <a:effectLst/>
              </a:rPr>
              <a:t>!)</a:t>
            </a: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negligible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out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metastables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small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cascade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contribution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short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lifetimes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competition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high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intensities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high temporal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resolution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known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coefficient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better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small</a:t>
            </a:r>
            <a:r>
              <a:rPr lang="de-DE" sz="1800" dirty="0">
                <a:solidFill>
                  <a:srgbClr val="000000"/>
                </a:solidFill>
                <a:effectLst/>
              </a:rPr>
              <a:t>)</a:t>
            </a: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transfer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other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spectral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overlap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other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emission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03648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Which emission line should I </a:t>
            </a:r>
            <a:r>
              <a:rPr lang="en-US" sz="2800" dirty="0" err="1" smtClean="0">
                <a:solidFill>
                  <a:srgbClr val="FFFFFF"/>
                </a:solidFill>
                <a:effectLst/>
                <a:latin typeface="Comic Sans MS" charset="0"/>
              </a:rPr>
              <a:t>analyse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?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5733</TotalTime>
  <Words>161</Words>
  <Application>Microsoft Macintosh PowerPoint</Application>
  <PresentationFormat>On-screen Show (4:3)</PresentationFormat>
  <Paragraphs>42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Cambria Math</vt:lpstr>
      <vt:lpstr>Comic Sans MS</vt:lpstr>
      <vt:lpstr>ＭＳ Ｐゴシック</vt:lpstr>
      <vt:lpstr>Myriad pro</vt:lpstr>
      <vt:lpstr>Myriad pro</vt:lpstr>
      <vt:lpstr>Symbol</vt:lpstr>
      <vt:lpstr>Tahoma</vt:lpstr>
      <vt:lpstr>Wingdings</vt:lpstr>
      <vt:lpstr>Arial</vt:lpstr>
      <vt:lpstr>UofYpowerpointblue</vt:lpstr>
      <vt:lpstr>Equation</vt:lpstr>
      <vt:lpstr>Plasma Diagnostic Techniques Optical Emission Spectroscopy 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259</cp:revision>
  <cp:lastPrinted>2017-10-16T10:18:57Z</cp:lastPrinted>
  <dcterms:created xsi:type="dcterms:W3CDTF">2012-02-27T16:38:33Z</dcterms:created>
  <dcterms:modified xsi:type="dcterms:W3CDTF">2017-11-13T10:26:28Z</dcterms:modified>
</cp:coreProperties>
</file>