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2" r:id="rId3"/>
    <p:sldId id="354" r:id="rId4"/>
    <p:sldId id="353" r:id="rId5"/>
    <p:sldId id="337" r:id="rId6"/>
    <p:sldId id="341" r:id="rId7"/>
    <p:sldId id="342" r:id="rId8"/>
    <p:sldId id="338" r:id="rId9"/>
    <p:sldId id="339" r:id="rId10"/>
    <p:sldId id="340" r:id="rId11"/>
    <p:sldId id="343" r:id="rId12"/>
    <p:sldId id="344" r:id="rId13"/>
    <p:sldId id="345" r:id="rId14"/>
    <p:sldId id="346" r:id="rId15"/>
    <p:sldId id="365" r:id="rId16"/>
    <p:sldId id="369" r:id="rId17"/>
    <p:sldId id="370" r:id="rId18"/>
    <p:sldId id="375" r:id="rId19"/>
    <p:sldId id="366" r:id="rId2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itchFamily="2" charset="2"/>
      <a:buChar char="n"/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84FFF9"/>
    <a:srgbClr val="AAFFFC"/>
    <a:srgbClr val="CCEDFF"/>
    <a:srgbClr val="FFFFFF"/>
    <a:srgbClr val="002569"/>
    <a:srgbClr val="006633"/>
    <a:srgbClr val="184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41" autoAdjust="0"/>
    <p:restoredTop sz="94560" autoAdjust="0"/>
  </p:normalViewPr>
  <p:slideViewPr>
    <p:cSldViewPr snapToObjects="1">
      <p:cViewPr varScale="1">
        <p:scale>
          <a:sx n="93" d="100"/>
          <a:sy n="93" d="100"/>
        </p:scale>
        <p:origin x="1296" y="208"/>
      </p:cViewPr>
      <p:guideLst>
        <p:guide orient="horz" pos="1344"/>
        <p:guide pos="13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5E20-2D5D-AA40-A2E0-10C5D6416D42}" type="datetimeFigureOut">
              <a:rPr lang="en-GB" smtClean="0"/>
              <a:t>20/10/2017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F68E-3217-7447-82D3-CA7F8D67B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fld id="{D43FAA5C-8D4E-413A-86CE-6C0EC744C8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43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29A79-9D18-43FE-8387-6D4BDAFF2888}" type="slidenum">
              <a:rPr lang="en-GB"/>
              <a:pPr/>
              <a:t>1</a:t>
            </a:fld>
            <a:endParaRPr lang="en-GB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6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002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9" name="Rectangle 37"/>
          <p:cNvSpPr>
            <a:spLocks noGrp="1" noChangeArrowheads="1"/>
          </p:cNvSpPr>
          <p:nvPr>
            <p:ph type="dt" sz="half" idx="2"/>
          </p:nvPr>
        </p:nvSpPr>
        <p:spPr>
          <a:xfrm>
            <a:off x="250825" y="6381750"/>
            <a:ext cx="2736850" cy="360363"/>
          </a:xfrm>
        </p:spPr>
        <p:txBody>
          <a:bodyPr/>
          <a:lstStyle>
            <a:lvl1pPr>
              <a:defRPr/>
            </a:lvl1pPr>
          </a:lstStyle>
          <a:p>
            <a:fld id="{A2184D12-D037-4F4A-954D-74A1B2CCAF8C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18470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ctr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8471" name="Rectangle 39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50825" y="2636838"/>
            <a:ext cx="8642350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18472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250825" y="1268413"/>
            <a:ext cx="8642350" cy="1152525"/>
          </a:xfrm>
        </p:spPr>
        <p:txBody>
          <a:bodyPr anchor="b"/>
          <a:lstStyle>
            <a:lvl1pPr algn="ct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473" name="Rectangle 4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0288" y="6381750"/>
            <a:ext cx="1485900" cy="360363"/>
          </a:xfrm>
        </p:spPr>
        <p:txBody>
          <a:bodyPr/>
          <a:lstStyle>
            <a:lvl1pPr>
              <a:defRPr/>
            </a:lvl1pPr>
          </a:lstStyle>
          <a:p>
            <a:fld id="{693075C5-E0B6-4F02-BDDA-E8E44F29A6C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8521" name="Rectangle 89"/>
          <p:cNvSpPr>
            <a:spLocks noChangeArrowheads="1"/>
          </p:cNvSpPr>
          <p:nvPr userDrawn="1"/>
        </p:nvSpPr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8530" name="Picture 98" descr="uoyo_alph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8913"/>
            <a:ext cx="3311525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532" name="Picture 100" descr="wav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1" b="14101"/>
          <a:stretch>
            <a:fillRect/>
          </a:stretch>
        </p:blipFill>
        <p:spPr bwMode="auto">
          <a:xfrm>
            <a:off x="0" y="3538538"/>
            <a:ext cx="9144000" cy="27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533" name="Picture 101" descr="shiel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620713"/>
            <a:ext cx="4159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459B37-4781-42C7-8352-CD57B7D6ED4C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C8B31-E2C6-4E1E-BA5F-FD0E6DD48B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5C558-64A3-46EF-A62E-83488DEEE6CC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3F15B-1E6B-497C-9BC8-1F4396DBC6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5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997323-BE42-4C18-BC21-54D817471D88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E2343-2B5C-4881-9819-EA2856DD29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6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6ADF72-19A9-4E61-B249-A8C5CDA99AA0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CA84-4E40-4B07-A59D-4FDBBAC2B4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13543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663" y="1125538"/>
            <a:ext cx="413702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7C7C5F-D891-463C-8184-04D389DA9ED3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9D602-BB10-4E74-BA96-5E16FD2FEF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B98DB-8DEE-49AF-9FD5-DFD794180F4E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3EA52-A81D-48EE-AFC4-290F04E66B2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0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FEFBF-AEDB-42A3-AD85-1B1001268282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417B-C4BA-43D1-BDA0-CC32396DB61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683C3-199D-4712-AED9-55234D719106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4F6CA-776B-4222-A5D1-E6A604F6C1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6BFE6E-1CC1-442F-ABEA-9D6C4FFE48AB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1F552-3200-4B2A-BEC9-C146F984222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E2EF9-FB47-4F8F-BBEE-55526CBCE9B6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55DE1-B0BA-4917-AF1E-9C0573BCAA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5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9" name="Rectangle 81"/>
          <p:cNvSpPr>
            <a:spLocks noChangeArrowheads="1"/>
          </p:cNvSpPr>
          <p:nvPr/>
        </p:nvSpPr>
        <p:spPr bwMode="gray">
          <a:xfrm>
            <a:off x="0" y="6308725"/>
            <a:ext cx="9144000" cy="549275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gray">
          <a:xfrm>
            <a:off x="0" y="0"/>
            <a:ext cx="9144000" cy="908050"/>
          </a:xfrm>
          <a:prstGeom prst="rect">
            <a:avLst/>
          </a:prstGeom>
          <a:solidFill>
            <a:srgbClr val="0025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47" name="Rectangle 39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250825" y="6381750"/>
            <a:ext cx="27368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0052D-B35B-4F00-A26D-8715EDC75394}" type="datetime2">
              <a:rPr lang="en-GB"/>
              <a:pPr/>
              <a:t>Friday, 20 October 2017</a:t>
            </a:fld>
            <a:endParaRPr lang="en-GB"/>
          </a:p>
        </p:txBody>
      </p:sp>
      <p:sp>
        <p:nvSpPr>
          <p:cNvPr id="17448" name="Rectangle 40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381750"/>
            <a:ext cx="41116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7380288" y="6381750"/>
            <a:ext cx="15128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D14E3-E1E1-42FD-AEB2-751445B2C69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7464" name="Rectangle 56"/>
          <p:cNvSpPr>
            <a:spLocks noGrp="1" noChangeArrowheads="1"/>
          </p:cNvSpPr>
          <p:nvPr>
            <p:ph type="title"/>
          </p:nvPr>
        </p:nvSpPr>
        <p:spPr bwMode="white">
          <a:xfrm>
            <a:off x="2700338" y="115888"/>
            <a:ext cx="6192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7466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4248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7491" name="Picture 83" descr="uoyo_alph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50825" y="115888"/>
            <a:ext cx="236855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493" name="Picture 85" descr="shiel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4813"/>
            <a:ext cx="3556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3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002569"/>
        </a:buClr>
        <a:buSzPct val="65000"/>
        <a:buFont typeface="Wingdings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2.emf"/><Relationship Id="rId8" Type="http://schemas.openxmlformats.org/officeDocument/2006/relationships/image" Target="../media/image2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68413"/>
            <a:ext cx="9144000" cy="1152525"/>
          </a:xfrm>
        </p:spPr>
        <p:txBody>
          <a:bodyPr/>
          <a:lstStyle/>
          <a:p>
            <a:r>
              <a:rPr lang="en-US" sz="3200" dirty="0" smtClean="0">
                <a:latin typeface="Myriad pro"/>
                <a:cs typeface="Myriad pro"/>
              </a:rPr>
              <a:t>Plasma </a:t>
            </a:r>
            <a:r>
              <a:rPr lang="en-US" sz="3200" dirty="0">
                <a:latin typeface="Myriad pro"/>
                <a:cs typeface="Myriad pro"/>
              </a:rPr>
              <a:t>D</a:t>
            </a:r>
            <a:r>
              <a:rPr lang="en-US" sz="3200" dirty="0" smtClean="0">
                <a:latin typeface="Myriad pro"/>
                <a:cs typeface="Myriad pro"/>
              </a:rPr>
              <a:t>iagnostic Techniques</a:t>
            </a:r>
            <a:br>
              <a:rPr lang="en-US" sz="3200" dirty="0" smtClean="0">
                <a:latin typeface="Myriad pro"/>
                <a:cs typeface="Myriad pro"/>
              </a:rPr>
            </a:br>
            <a:r>
              <a:rPr lang="en-US" sz="3200" dirty="0" smtClean="0">
                <a:latin typeface="Myriad pro"/>
                <a:cs typeface="Myriad pro"/>
              </a:rPr>
              <a:t>Optical Emission Spectroscopy</a:t>
            </a:r>
            <a:br>
              <a:rPr lang="en-US" sz="3200" dirty="0" smtClean="0">
                <a:latin typeface="Myriad pro"/>
                <a:cs typeface="Myriad pro"/>
              </a:rPr>
            </a:br>
            <a:r>
              <a:rPr lang="en-US" sz="3200" dirty="0" smtClean="0">
                <a:latin typeface="Myriad pro"/>
                <a:cs typeface="Myriad pro"/>
              </a:rPr>
              <a:t>Lecture </a:t>
            </a:r>
            <a:r>
              <a:rPr lang="en-US" sz="3200" dirty="0" smtClean="0">
                <a:latin typeface="Myriad pro"/>
                <a:cs typeface="Myriad pro"/>
              </a:rPr>
              <a:t>6</a:t>
            </a:r>
            <a:endParaRPr lang="en-US" sz="3200" dirty="0">
              <a:latin typeface="Myriad pro"/>
              <a:cs typeface="Myriad pro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348359"/>
            <a:ext cx="8642350" cy="936625"/>
          </a:xfrm>
        </p:spPr>
        <p:txBody>
          <a:bodyPr/>
          <a:lstStyle/>
          <a:p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/>
            </a:r>
            <a:b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</a:br>
            <a:r>
              <a:rPr lang="en-US" sz="3200" dirty="0" smtClean="0">
                <a:solidFill>
                  <a:srgbClr val="84FFF9"/>
                </a:solidFill>
                <a:latin typeface="Myriad pro"/>
                <a:cs typeface="Myriad pro"/>
              </a:rPr>
              <a:t>Deborah O’Connell</a:t>
            </a:r>
            <a:endParaRPr lang="en-US" sz="3200" dirty="0">
              <a:solidFill>
                <a:srgbClr val="84FFF9"/>
              </a:solidFill>
              <a:latin typeface="Myriad pro"/>
              <a:cs typeface="Myriad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  <a:endParaRPr lang="en-GB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7" y="1109062"/>
            <a:ext cx="66967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The spectral line shape of the photon flux </a:t>
            </a:r>
            <a:r>
              <a:rPr lang="en-GB" i="1" dirty="0" smtClean="0">
                <a:solidFill>
                  <a:srgbClr val="000000"/>
                </a:solidFill>
                <a:effectLst/>
                <a:latin typeface="Symbol" charset="2"/>
                <a:cs typeface="Symbol" charset="2"/>
              </a:rPr>
              <a:t>F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in terms of energy is given by a </a:t>
            </a:r>
            <a:r>
              <a:rPr lang="en-GB" dirty="0" err="1" smtClean="0">
                <a:solidFill>
                  <a:srgbClr val="000000"/>
                </a:solidFill>
                <a:effectLst/>
              </a:rPr>
              <a:t>Lorentzian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profile around the energy </a:t>
            </a:r>
            <a:r>
              <a:rPr lang="en-GB" i="1" dirty="0" smtClean="0">
                <a:solidFill>
                  <a:srgbClr val="000000"/>
                </a:solidFill>
                <a:effectLst/>
              </a:rPr>
              <a:t>E</a:t>
            </a:r>
            <a:r>
              <a:rPr lang="en-GB" i="1" baseline="-25000" dirty="0" smtClean="0">
                <a:solidFill>
                  <a:srgbClr val="000000"/>
                </a:solidFill>
                <a:effectLst/>
              </a:rPr>
              <a:t>0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at the line centre: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71960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Line profiles – natural broadening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481" y="3701210"/>
            <a:ext cx="2363959" cy="21465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60" y="2770047"/>
            <a:ext cx="5164336" cy="1451041"/>
          </a:xfrm>
          <a:prstGeom prst="rect">
            <a:avLst/>
          </a:prstGeo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-900608" y="4235604"/>
            <a:ext cx="6696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i="1" dirty="0" smtClean="0">
                <a:solidFill>
                  <a:srgbClr val="000000"/>
                </a:solidFill>
                <a:effectLst/>
                <a:latin typeface="Symbol" charset="2"/>
                <a:cs typeface="Symbol" charset="2"/>
              </a:rPr>
              <a:t>D</a:t>
            </a:r>
            <a:r>
              <a:rPr lang="en-GB" i="1" dirty="0" smtClean="0">
                <a:solidFill>
                  <a:srgbClr val="000000"/>
                </a:solidFill>
                <a:effectLst/>
              </a:rPr>
              <a:t>E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gives the width of the curve.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-900608" y="5046275"/>
            <a:ext cx="66967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  <a:latin typeface="+mj-lt"/>
                <a:cs typeface="Symbol" charset="2"/>
              </a:rPr>
              <a:t>Natural line broadening is typically the smallest broadening effect.</a:t>
            </a:r>
            <a:endParaRPr lang="en-GB" dirty="0" smtClean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2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7" y="980728"/>
            <a:ext cx="66967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Collision induced pressure broadening is similar to natural broadening and occurs due to a collision induced reduction of the effective lifetime.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691680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Line profiles – pressure broadening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81" y="3701210"/>
            <a:ext cx="2363959" cy="2146548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4211960" y="3026418"/>
          <a:ext cx="126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4" imgW="635000" imgH="393700" progId="Equation.3">
                  <p:embed/>
                </p:oleObj>
              </mc:Choice>
              <mc:Fallback>
                <p:oleObj name="Equation" r:id="rId4" imgW="63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026418"/>
                        <a:ext cx="1268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/>
          </p:nvPr>
        </p:nvGraphicFramePr>
        <p:xfrm>
          <a:off x="506413" y="2996952"/>
          <a:ext cx="29733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6" imgW="1485900" imgH="457200" progId="Equation.3">
                  <p:embed/>
                </p:oleObj>
              </mc:Choice>
              <mc:Fallback>
                <p:oleObj name="Equation" r:id="rId6" imgW="1485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996952"/>
                        <a:ext cx="29733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06413" y="4005064"/>
            <a:ext cx="446397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k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q</a:t>
            </a:r>
            <a:r>
              <a:rPr lang="de-DE" sz="1800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</a:rPr>
              <a:t>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quenching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coefficient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species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Q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effectLst/>
              </a:rPr>
              <a:t>n</a:t>
            </a:r>
            <a:r>
              <a:rPr lang="de-DE" sz="1800" baseline="-25000" dirty="0" err="1">
                <a:solidFill>
                  <a:srgbClr val="000000"/>
                </a:solidFill>
                <a:effectLst/>
              </a:rPr>
              <a:t>q</a:t>
            </a:r>
            <a:r>
              <a:rPr lang="de-DE" sz="1800" dirty="0">
                <a:solidFill>
                  <a:srgbClr val="000000"/>
                </a:solidFill>
                <a:effectLst/>
              </a:rPr>
              <a:t> :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density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of</a:t>
            </a:r>
            <a:r>
              <a:rPr lang="de-DE" sz="1800" dirty="0">
                <a:solidFill>
                  <a:srgbClr val="000000"/>
                </a:solidFill>
                <a:effectLst/>
              </a:rPr>
              <a:t> </a:t>
            </a:r>
            <a:r>
              <a:rPr lang="de-DE" sz="1800" dirty="0" err="1">
                <a:solidFill>
                  <a:srgbClr val="000000"/>
                </a:solidFill>
                <a:effectLst/>
              </a:rPr>
              <a:t>species</a:t>
            </a:r>
            <a:r>
              <a:rPr lang="de-DE" sz="1800" dirty="0">
                <a:solidFill>
                  <a:srgbClr val="000000"/>
                </a:solidFill>
                <a:effectLst/>
              </a:rPr>
              <a:t> Q</a:t>
            </a:r>
            <a:endParaRPr lang="en-IE" sz="18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037" y="4858279"/>
            <a:ext cx="5164336" cy="14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3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7" y="836712"/>
            <a:ext cx="6696744" cy="555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Broadening can also be caused by electric </a:t>
            </a:r>
            <a:r>
              <a:rPr lang="en-GB" dirty="0" err="1" smtClean="0">
                <a:solidFill>
                  <a:srgbClr val="000000"/>
                </a:solidFill>
                <a:effectLst/>
              </a:rPr>
              <a:t>microfields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due to nearby ions.</a:t>
            </a:r>
          </a:p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These </a:t>
            </a:r>
            <a:r>
              <a:rPr lang="en-GB" dirty="0" err="1" smtClean="0">
                <a:solidFill>
                  <a:srgbClr val="000000"/>
                </a:solidFill>
                <a:effectLst/>
              </a:rPr>
              <a:t>microfields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shift the quantum energy states by the Stark effect.</a:t>
            </a:r>
          </a:p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The scaling of the effect on the spectral line profile is complex and non-monotonic – example see figure.</a:t>
            </a:r>
          </a:p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It is an active research field and an often employed diagnostics for E-field and plasma density measurements.</a:t>
            </a:r>
          </a:p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Similarly, broadening caused by the Zeeman effect is used for B-field measurements.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691680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Line profiles – Stark broadening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7" y="1152377"/>
            <a:ext cx="3116064" cy="2204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17" y="3717032"/>
            <a:ext cx="2434031" cy="23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7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7" y="980728"/>
            <a:ext cx="6696744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Diagnostics based on line broadening can be very powerful, but different broadening effects typically contribute simultaneously.</a:t>
            </a:r>
          </a:p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This requires a careful judgement of the investigated regime and appropriate de-convolution techniques.</a:t>
            </a:r>
          </a:p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The convolution of different effects is generally iteratively given by: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691680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Combination of broadening effects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97" y="1210444"/>
            <a:ext cx="2363959" cy="21465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25" y="3861048"/>
            <a:ext cx="2434031" cy="234803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92" y="4977168"/>
            <a:ext cx="5163412" cy="7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7" y="980728"/>
            <a:ext cx="6696744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The experimental profile of the spectrometer system can play a very important part in the overall profile.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547664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De-convolution of broadening effects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97" y="1210444"/>
            <a:ext cx="2363959" cy="2146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577604"/>
            <a:ext cx="2736304" cy="2635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501008"/>
            <a:ext cx="2819152" cy="590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089824"/>
            <a:ext cx="2891160" cy="654602"/>
          </a:xfrm>
          <a:prstGeom prst="rect">
            <a:avLst/>
          </a:prstGeo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-900608" y="4725144"/>
            <a:ext cx="66967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More typical are combinations of both in so called Voigt profiles. Extensive data bases exist for their analysis – see example in figure.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-900608" y="2204864"/>
            <a:ext cx="6696744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Simple cases are combinations of Gaussian profiles only or </a:t>
            </a:r>
            <a:r>
              <a:rPr lang="en-GB" dirty="0" err="1" smtClean="0">
                <a:solidFill>
                  <a:srgbClr val="000000"/>
                </a:solidFill>
                <a:effectLst/>
              </a:rPr>
              <a:t>Lorentzian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profiles only: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6569" y="3532946"/>
            <a:ext cx="2295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dirty="0" smtClean="0">
                <a:effectLst/>
              </a:rPr>
              <a:t>(Gaussian profiles)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5000" y="4149080"/>
            <a:ext cx="2454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dirty="0" smtClean="0">
                <a:effectLst/>
              </a:rPr>
              <a:t>(</a:t>
            </a:r>
            <a:r>
              <a:rPr lang="en-GB" dirty="0" err="1" smtClean="0">
                <a:effectLst/>
              </a:rPr>
              <a:t>Lorentzian</a:t>
            </a:r>
            <a:r>
              <a:rPr lang="en-GB" dirty="0" smtClean="0">
                <a:effectLst/>
              </a:rPr>
              <a:t> profiles)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8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78092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dirty="0" smtClean="0">
                <a:effectLst/>
              </a:rPr>
              <a:t>Electromagnetic waves in plasmas</a:t>
            </a:r>
            <a:endParaRPr lang="en-US" sz="360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341258"/>
            <a:ext cx="2405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GB" dirty="0" smtClean="0">
                <a:solidFill>
                  <a:srgbClr val="FFFFFF"/>
                </a:solidFill>
                <a:latin typeface="Myriad Pro" pitchFamily="34" charset="0"/>
              </a:rPr>
              <a:t>York Plasma Institute</a:t>
            </a:r>
            <a:endParaRPr lang="en-GB" dirty="0">
              <a:solidFill>
                <a:srgbClr val="FFFFFF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78092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600" dirty="0" err="1" smtClean="0">
                <a:effectLst/>
              </a:rPr>
              <a:t>Radiative</a:t>
            </a:r>
            <a:r>
              <a:rPr lang="en-US" sz="3600" dirty="0" smtClean="0">
                <a:effectLst/>
              </a:rPr>
              <a:t> transfer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8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58" y="2721407"/>
            <a:ext cx="7773812" cy="358791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39752" y="1667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  <a:effectLst/>
                <a:latin typeface="Comic Sans MS" charset="0"/>
              </a:rPr>
              <a:t>Radiative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 transfer: example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571" y="1028636"/>
            <a:ext cx="8501869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sz="2000" dirty="0" smtClean="0">
                <a:solidFill>
                  <a:srgbClr val="000000"/>
                </a:solidFill>
                <a:effectLst/>
              </a:rPr>
              <a:t>Reabsorption of emitted radiation can play an important part in </a:t>
            </a:r>
            <a:r>
              <a:rPr lang="en-GB" sz="2000" dirty="0" err="1" smtClean="0">
                <a:solidFill>
                  <a:srgbClr val="000000"/>
                </a:solidFill>
                <a:effectLst/>
              </a:rPr>
              <a:t>radiative</a:t>
            </a:r>
            <a:r>
              <a:rPr lang="en-GB" sz="2000" dirty="0" smtClean="0">
                <a:solidFill>
                  <a:srgbClr val="000000"/>
                </a:solidFill>
                <a:effectLst/>
              </a:rPr>
              <a:t> transfer – see illustration.</a:t>
            </a:r>
          </a:p>
          <a:p>
            <a:pPr lvl="2" eaLnBrk="1" hangingPunct="1"/>
            <a:r>
              <a:rPr lang="en-GB" sz="2000" dirty="0" smtClean="0">
                <a:solidFill>
                  <a:srgbClr val="000000"/>
                </a:solidFill>
                <a:effectLst/>
              </a:rPr>
              <a:t>An emitted photon is reabsorbed by a neighbouring atom and subsequently gets a ‘second chance’ to emit radiation through the same or a different transition.</a:t>
            </a:r>
          </a:p>
        </p:txBody>
      </p:sp>
    </p:spTree>
    <p:extLst>
      <p:ext uri="{BB962C8B-B14F-4D97-AF65-F5344CB8AC3E}">
        <p14:creationId xmlns:p14="http://schemas.microsoft.com/office/powerpoint/2010/main" val="15671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88339"/>
            <a:ext cx="6414938" cy="296074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39752" y="1667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err="1" smtClean="0">
                <a:solidFill>
                  <a:schemeClr val="tx1"/>
                </a:solidFill>
                <a:effectLst/>
                <a:latin typeface="Comic Sans MS" charset="0"/>
              </a:rPr>
              <a:t>Radiative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 transfer: example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8979" y="4437112"/>
            <a:ext cx="85018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sz="2000" dirty="0" smtClean="0">
                <a:solidFill>
                  <a:srgbClr val="000000"/>
                </a:solidFill>
                <a:effectLst/>
              </a:rPr>
              <a:t>Reabsorption can be included in the effective decay rate of excited states.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75656" y="5311676"/>
          <a:ext cx="29114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4" imgW="1459866" imgH="355446" progId="Equation.3">
                  <p:embed/>
                </p:oleObj>
              </mc:Choice>
              <mc:Fallback>
                <p:oleObj name="Equation" r:id="rId4" imgW="1459866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311676"/>
                        <a:ext cx="29114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74579" y="5229200"/>
            <a:ext cx="44694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sz="2000" dirty="0" smtClean="0">
                <a:solidFill>
                  <a:srgbClr val="000000"/>
                </a:solidFill>
                <a:effectLst/>
              </a:rPr>
              <a:t>Optically thin:   </a:t>
            </a:r>
            <a:r>
              <a:rPr lang="en-GB" sz="2000" dirty="0" err="1" smtClean="0">
                <a:solidFill>
                  <a:srgbClr val="000000"/>
                </a:solidFill>
                <a:effectLst/>
                <a:latin typeface="+mj-lt"/>
                <a:cs typeface="Symbol" charset="2"/>
              </a:rPr>
              <a:t>g</a:t>
            </a:r>
            <a:r>
              <a:rPr lang="en-GB" sz="2000" baseline="-25000" dirty="0" err="1" smtClean="0">
                <a:solidFill>
                  <a:srgbClr val="000000"/>
                </a:solidFill>
                <a:effectLst/>
                <a:latin typeface="+mj-lt"/>
                <a:cs typeface="Symbol" charset="2"/>
              </a:rPr>
              <a:t>ik</a:t>
            </a:r>
            <a:r>
              <a:rPr lang="en-GB" sz="2000" dirty="0" smtClean="0">
                <a:solidFill>
                  <a:srgbClr val="000000"/>
                </a:solidFill>
                <a:effectLst/>
                <a:latin typeface="+mj-lt"/>
                <a:cs typeface="Symbol" charset="2"/>
              </a:rPr>
              <a:t>=1</a:t>
            </a:r>
            <a:endParaRPr lang="en-GB" sz="200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674579" y="5606134"/>
            <a:ext cx="44694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sz="2000" dirty="0" smtClean="0">
                <a:solidFill>
                  <a:srgbClr val="000000"/>
                </a:solidFill>
                <a:effectLst/>
              </a:rPr>
              <a:t>Optically thick:  </a:t>
            </a:r>
            <a:r>
              <a:rPr lang="en-GB" sz="2000" dirty="0" err="1" smtClean="0">
                <a:solidFill>
                  <a:srgbClr val="000000"/>
                </a:solidFill>
                <a:effectLst/>
                <a:latin typeface="+mj-lt"/>
                <a:cs typeface="Symbol" charset="2"/>
              </a:rPr>
              <a:t>g</a:t>
            </a:r>
            <a:r>
              <a:rPr lang="en-GB" sz="2000" baseline="-25000" dirty="0" err="1" smtClean="0">
                <a:solidFill>
                  <a:srgbClr val="000000"/>
                </a:solidFill>
                <a:effectLst/>
                <a:latin typeface="+mj-lt"/>
                <a:cs typeface="Symbol" charset="2"/>
              </a:rPr>
              <a:t>ik</a:t>
            </a:r>
            <a:r>
              <a:rPr lang="en-GB" sz="2000" dirty="0" smtClean="0">
                <a:solidFill>
                  <a:srgbClr val="000000"/>
                </a:solidFill>
                <a:effectLst/>
                <a:latin typeface="+mj-lt"/>
                <a:cs typeface="Symbol" charset="2"/>
              </a:rPr>
              <a:t>=0</a:t>
            </a:r>
            <a:endParaRPr lang="en-GB" sz="2000" dirty="0" smtClean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02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51720" y="166713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mic Sans MS" charset="0"/>
              </a:rPr>
              <a:t>The electromagnetic spectrum</a:t>
            </a:r>
            <a:endParaRPr lang="de-DE" sz="800" b="1" dirty="0">
              <a:solidFill>
                <a:schemeClr val="tx1"/>
              </a:solidFill>
              <a:latin typeface="Comic Sans M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8892480" cy="43879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5661248"/>
            <a:ext cx="8676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http://</a:t>
            </a:r>
            <a:r>
              <a:rPr lang="en-US" dirty="0" err="1">
                <a:effectLst/>
              </a:rPr>
              <a:t>en.wikibooks.org</a:t>
            </a:r>
            <a:r>
              <a:rPr lang="en-US" dirty="0">
                <a:effectLst/>
              </a:rPr>
              <a:t>/wiki/</a:t>
            </a:r>
            <a:r>
              <a:rPr lang="en-US" dirty="0" err="1">
                <a:effectLst/>
              </a:rPr>
              <a:t>Communication_Systems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Wave_Propagation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51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528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Optical transitions</a:t>
            </a:r>
            <a:r>
              <a:rPr lang="en-US" sz="2800" smtClean="0">
                <a:solidFill>
                  <a:srgbClr val="FFFFFF"/>
                </a:solidFill>
                <a:effectLst/>
                <a:latin typeface="Comic Sans MS" charset="0"/>
              </a:rPr>
              <a:t>: Spontaneous emission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3" y="1199649"/>
            <a:ext cx="8856983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effectLst/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1" dirty="0" smtClean="0">
                <a:effectLst/>
                <a:latin typeface="Calibri" charset="0"/>
                <a:ea typeface="Calibri" charset="0"/>
                <a:cs typeface="Calibri" charset="0"/>
              </a:rPr>
              <a:t>Spontaneous emission</a:t>
            </a:r>
          </a:p>
          <a:p>
            <a:pPr>
              <a:buNone/>
            </a:pPr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discrete (line emission) energy </a:t>
            </a:r>
            <a:r>
              <a:rPr lang="en-US" i="1" dirty="0" err="1">
                <a:effectLst/>
              </a:rPr>
              <a:t>E</a:t>
            </a:r>
            <a:r>
              <a:rPr lang="en-US" i="1" baseline="-25000" dirty="0" err="1">
                <a:effectLst/>
              </a:rPr>
              <a:t>ik</a:t>
            </a:r>
            <a:r>
              <a:rPr lang="en-US" dirty="0">
                <a:effectLst/>
              </a:rPr>
              <a:t> of the corresponding photon is directly related to the frequency </a:t>
            </a:r>
            <a:r>
              <a:rPr lang="en-US" i="1" dirty="0" err="1">
                <a:effectLst/>
                <a:latin typeface="Symbol" charset="2"/>
                <a:cs typeface="Symbol" charset="2"/>
              </a:rPr>
              <a:t>n</a:t>
            </a:r>
            <a:r>
              <a:rPr lang="en-US" i="1" baseline="-25000" dirty="0" err="1">
                <a:effectLst/>
              </a:rPr>
              <a:t>ik</a:t>
            </a:r>
            <a:r>
              <a:rPr lang="en-US" dirty="0">
                <a:effectLst/>
              </a:rPr>
              <a:t> (wavelength </a:t>
            </a:r>
            <a:r>
              <a:rPr lang="en-US" i="1" dirty="0" err="1">
                <a:effectLst/>
                <a:latin typeface="Symbol" charset="2"/>
                <a:cs typeface="Symbol" charset="2"/>
              </a:rPr>
              <a:t>l</a:t>
            </a:r>
            <a:r>
              <a:rPr lang="en-US" i="1" baseline="-25000" dirty="0" err="1">
                <a:effectLst/>
              </a:rPr>
              <a:t>ik</a:t>
            </a:r>
            <a:r>
              <a:rPr lang="en-US" dirty="0">
                <a:effectLst/>
              </a:rPr>
              <a:t>) of the emitted photon.</a:t>
            </a:r>
          </a:p>
          <a:p>
            <a:endParaRPr lang="en-US" sz="2600" b="1" dirty="0" smtClean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3" y="3516642"/>
            <a:ext cx="8512664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effectLst/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 smtClean="0">
                <a:effectLst/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200" dirty="0">
                <a:effectLst/>
                <a:latin typeface="Calibri" charset="0"/>
                <a:ea typeface="Calibri" charset="0"/>
                <a:cs typeface="Calibri" charset="0"/>
              </a:rPr>
              <a:t>number of emitted photons per unit volume and </a:t>
            </a:r>
            <a:r>
              <a:rPr lang="en-US" sz="2200" dirty="0" smtClean="0">
                <a:effectLst/>
                <a:latin typeface="Calibri" charset="0"/>
                <a:ea typeface="Calibri" charset="0"/>
                <a:cs typeface="Calibri" charset="0"/>
              </a:rPr>
              <a:t>time: </a:t>
            </a:r>
          </a:p>
          <a:p>
            <a:endParaRPr lang="en-US" sz="2200" dirty="0">
              <a:effectLst/>
              <a:latin typeface="Calibri" charset="0"/>
              <a:ea typeface="Calibri" charset="0"/>
              <a:cs typeface="Calibri" charset="0"/>
            </a:endParaRPr>
          </a:p>
          <a:p>
            <a:pPr marL="457200" indent="-457200">
              <a:buFontTx/>
              <a:buChar char="-"/>
            </a:pPr>
            <a:r>
              <a:rPr lang="en-US" sz="2200" dirty="0" smtClean="0">
                <a:effectLst/>
                <a:latin typeface="Calibri" charset="0"/>
                <a:ea typeface="Calibri" charset="0"/>
                <a:cs typeface="Calibri" charset="0"/>
              </a:rPr>
              <a:t>is </a:t>
            </a:r>
            <a:r>
              <a:rPr lang="en-US" sz="2200" dirty="0">
                <a:effectLst/>
                <a:latin typeface="Calibri" charset="0"/>
                <a:ea typeface="Calibri" charset="0"/>
                <a:cs typeface="Calibri" charset="0"/>
              </a:rPr>
              <a:t>given by the product of the Einstein coefficient </a:t>
            </a:r>
            <a:r>
              <a:rPr lang="en-US" sz="2200" i="1" dirty="0" err="1">
                <a:effectLst/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2200" i="1" baseline="-25000" dirty="0" err="1">
                <a:effectLst/>
                <a:latin typeface="Calibri" charset="0"/>
                <a:ea typeface="Calibri" charset="0"/>
                <a:cs typeface="Calibri" charset="0"/>
              </a:rPr>
              <a:t>ik</a:t>
            </a:r>
            <a:r>
              <a:rPr lang="en-US" sz="2200" dirty="0">
                <a:effectLst/>
                <a:latin typeface="Calibri" charset="0"/>
                <a:ea typeface="Calibri" charset="0"/>
                <a:cs typeface="Calibri" charset="0"/>
              </a:rPr>
              <a:t> and the population density </a:t>
            </a:r>
            <a:r>
              <a:rPr lang="en-US" sz="2200" i="1" dirty="0" err="1">
                <a:effectLst/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2200" i="1" baseline="-25000" dirty="0" err="1">
                <a:effectLst/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2200" i="1" baseline="-25000" dirty="0">
                <a:effectLst/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>
                <a:effectLst/>
                <a:latin typeface="Calibri" charset="0"/>
                <a:ea typeface="Calibri" charset="0"/>
                <a:cs typeface="Calibri" charset="0"/>
              </a:rPr>
              <a:t>in level </a:t>
            </a:r>
            <a:r>
              <a:rPr lang="en-US" sz="2200" i="1" dirty="0" err="1">
                <a:effectLst/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2200" dirty="0" smtClean="0">
                <a:effectLst/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lvl="1" indent="-457200">
              <a:buFontTx/>
              <a:buChar char="-"/>
            </a:pPr>
            <a:r>
              <a:rPr lang="en-US" sz="2200" dirty="0">
                <a:effectLst/>
                <a:latin typeface="Calibri" charset="0"/>
                <a:ea typeface="Calibri" charset="0"/>
                <a:cs typeface="Calibri" charset="0"/>
              </a:rPr>
              <a:t>The Einstein coefficient </a:t>
            </a:r>
            <a:r>
              <a:rPr lang="en-US" sz="2200" i="1" dirty="0" err="1">
                <a:effectLst/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sz="2200" i="1" baseline="-25000" dirty="0" err="1">
                <a:effectLst/>
                <a:latin typeface="Calibri" charset="0"/>
                <a:ea typeface="Calibri" charset="0"/>
                <a:cs typeface="Calibri" charset="0"/>
              </a:rPr>
              <a:t>ik</a:t>
            </a:r>
            <a:r>
              <a:rPr lang="en-US" sz="2200" dirty="0">
                <a:effectLst/>
                <a:latin typeface="Calibri" charset="0"/>
                <a:ea typeface="Calibri" charset="0"/>
                <a:cs typeface="Calibri" charset="0"/>
              </a:rPr>
              <a:t> describes the statistical (quantum-mechanics) optical transition probability for photon emission from a higher energy level </a:t>
            </a:r>
            <a:r>
              <a:rPr lang="en-US" sz="2200" i="1" dirty="0" err="1">
                <a:effectLst/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2200" dirty="0">
                <a:effectLst/>
                <a:latin typeface="Calibri" charset="0"/>
                <a:ea typeface="Calibri" charset="0"/>
                <a:cs typeface="Calibri" charset="0"/>
              </a:rPr>
              <a:t> to a lower energy level </a:t>
            </a:r>
            <a:r>
              <a:rPr lang="en-US" sz="2200" i="1" dirty="0">
                <a:effectLst/>
                <a:latin typeface="Calibri" charset="0"/>
                <a:ea typeface="Calibri" charset="0"/>
                <a:cs typeface="Calibri" charset="0"/>
              </a:rPr>
              <a:t>k</a:t>
            </a:r>
            <a:r>
              <a:rPr lang="en-US" sz="2200" dirty="0">
                <a:effectLst/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4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24744"/>
            <a:ext cx="8856984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effectLst/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1" dirty="0" smtClean="0">
                <a:effectLst/>
                <a:latin typeface="Calibri" charset="0"/>
                <a:ea typeface="Calibri" charset="0"/>
                <a:cs typeface="Calibri" charset="0"/>
              </a:rPr>
              <a:t>Photon absorption</a:t>
            </a:r>
          </a:p>
          <a:p>
            <a:pPr marL="0" lvl="1">
              <a:buNone/>
            </a:pPr>
            <a:r>
              <a:rPr lang="en-US" dirty="0">
                <a:effectLst/>
              </a:rPr>
              <a:t>The discrete (line emission) energy </a:t>
            </a:r>
            <a:r>
              <a:rPr lang="en-US" i="1" dirty="0" err="1">
                <a:effectLst/>
              </a:rPr>
              <a:t>E</a:t>
            </a:r>
            <a:r>
              <a:rPr lang="en-US" i="1" baseline="-25000" dirty="0" err="1">
                <a:effectLst/>
              </a:rPr>
              <a:t>ik</a:t>
            </a:r>
            <a:r>
              <a:rPr lang="en-US" dirty="0">
                <a:effectLst/>
              </a:rPr>
              <a:t> of the corresponding photon is directly related to the frequency </a:t>
            </a:r>
            <a:r>
              <a:rPr lang="en-US" i="1" dirty="0" err="1">
                <a:effectLst/>
                <a:latin typeface="Symbol" charset="2"/>
                <a:cs typeface="Symbol" charset="2"/>
              </a:rPr>
              <a:t>n</a:t>
            </a:r>
            <a:r>
              <a:rPr lang="en-US" i="1" baseline="-25000" dirty="0" err="1">
                <a:effectLst/>
              </a:rPr>
              <a:t>ik</a:t>
            </a:r>
            <a:r>
              <a:rPr lang="en-US" dirty="0">
                <a:effectLst/>
              </a:rPr>
              <a:t> (wavelength </a:t>
            </a:r>
            <a:r>
              <a:rPr lang="en-US" i="1" dirty="0" err="1">
                <a:effectLst/>
                <a:latin typeface="Symbol" charset="2"/>
                <a:cs typeface="Symbol" charset="2"/>
              </a:rPr>
              <a:t>l</a:t>
            </a:r>
            <a:r>
              <a:rPr lang="en-US" i="1" baseline="-25000" dirty="0" err="1">
                <a:effectLst/>
              </a:rPr>
              <a:t>ik</a:t>
            </a:r>
            <a:r>
              <a:rPr lang="en-US" dirty="0">
                <a:effectLst/>
              </a:rPr>
              <a:t>) of the emitted photon.</a:t>
            </a:r>
          </a:p>
          <a:p>
            <a:endParaRPr lang="en-US" sz="2600" b="1" dirty="0" smtClean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28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Optical transitions: Photon absorption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8338" y="3645024"/>
                <a:ext cx="8975662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200" dirty="0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The number of absorbed photons per unit volume and time:</a:t>
                </a:r>
              </a:p>
              <a:p>
                <a:pPr>
                  <a:buNone/>
                </a:pPr>
                <a:endParaRPr lang="en-US" sz="2200" dirty="0" smtClean="0">
                  <a:effectLst/>
                  <a:latin typeface="Calibri" charset="0"/>
                  <a:ea typeface="Calibri" charset="0"/>
                  <a:cs typeface="Calibri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200" dirty="0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is </a:t>
                </a:r>
                <a:r>
                  <a:rPr lang="en-US" sz="2200" dirty="0">
                    <a:effectLst/>
                    <a:latin typeface="Calibri" charset="0"/>
                    <a:ea typeface="Calibri" charset="0"/>
                    <a:cs typeface="Calibri" charset="0"/>
                  </a:rPr>
                  <a:t>given by the </a:t>
                </a:r>
                <a:r>
                  <a:rPr lang="en-US" sz="2200" dirty="0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the </a:t>
                </a:r>
                <a:r>
                  <a:rPr lang="en-US" sz="2200" dirty="0">
                    <a:effectLst/>
                    <a:latin typeface="Calibri" charset="0"/>
                    <a:ea typeface="Calibri" charset="0"/>
                    <a:cs typeface="Calibri" charset="0"/>
                  </a:rPr>
                  <a:t>Einstein </a:t>
                </a:r>
                <a:r>
                  <a:rPr lang="en-US" sz="2200" dirty="0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absorption probability coefficient </a:t>
                </a:r>
                <a:r>
                  <a:rPr lang="en-US" sz="2200" i="1" dirty="0" err="1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B</a:t>
                </a:r>
                <a:r>
                  <a:rPr lang="en-US" sz="2200" i="1" baseline="-25000" dirty="0" err="1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ki</a:t>
                </a:r>
                <a:r>
                  <a:rPr lang="en-US" sz="2200" dirty="0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2200" dirty="0">
                    <a:effectLst/>
                    <a:latin typeface="Calibri" charset="0"/>
                    <a:ea typeface="Calibri" charset="0"/>
                    <a:cs typeface="Calibri" charset="0"/>
                  </a:rPr>
                  <a:t>and the population density </a:t>
                </a:r>
                <a:r>
                  <a:rPr lang="en-US" sz="2200" dirty="0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in in </a:t>
                </a:r>
                <a:r>
                  <a:rPr lang="en-US" sz="2200" dirty="0">
                    <a:effectLst/>
                    <a:latin typeface="Calibri" charset="0"/>
                    <a:ea typeface="Calibri" charset="0"/>
                    <a:cs typeface="Calibri" charset="0"/>
                  </a:rPr>
                  <a:t>level </a:t>
                </a:r>
                <a:r>
                  <a:rPr lang="en-US" sz="2200" i="1" dirty="0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k</a:t>
                </a:r>
                <a:r>
                  <a:rPr lang="en-US" sz="2200" dirty="0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 and energy density per unit frequency of electromagnetic radiation </a:t>
                </a: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charset="0"/>
                        <a:ea typeface="Calibri" charset="0"/>
                        <a:cs typeface="Calibri" charset="0"/>
                      </a:rPr>
                      <m:t>𝜌</m:t>
                    </m:r>
                    <m:d>
                      <m:dPr>
                        <m:ctrlPr>
                          <a:rPr lang="en-GB" sz="2200" b="0" i="1" smtClean="0">
                            <a:effectLst/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effectLst/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𝜈</m:t>
                        </m:r>
                        <m:r>
                          <a:rPr lang="en-GB" sz="2200" b="0" i="1" baseline="-25000" smtClean="0">
                            <a:effectLst/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𝑘𝑖</m:t>
                        </m:r>
                      </m:e>
                    </m:d>
                    <m:r>
                      <a:rPr lang="en-GB" sz="2200" b="0" i="0" smtClean="0">
                        <a:effectLst/>
                        <a:latin typeface="Cambria Math" charset="0"/>
                        <a:ea typeface="Calibri" charset="0"/>
                        <a:cs typeface="Calibri" charset="0"/>
                      </a:rPr>
                      <m:t>.</m:t>
                    </m:r>
                  </m:oMath>
                </a14:m>
                <a:endParaRPr lang="en-GB" sz="2200" b="0" dirty="0" smtClean="0">
                  <a:effectLst/>
                  <a:latin typeface="Calibri" charset="0"/>
                  <a:ea typeface="Calibri" charset="0"/>
                  <a:cs typeface="Calibri" charset="0"/>
                </a:endParaRPr>
              </a:p>
              <a:p>
                <a:pPr marL="342900" lvl="1" indent="-342900">
                  <a:buFontTx/>
                  <a:buChar char="-"/>
                </a:pPr>
                <a:r>
                  <a:rPr lang="en-US" sz="2200" dirty="0">
                    <a:effectLst/>
                    <a:latin typeface="Calibri" charset="0"/>
                    <a:ea typeface="Calibri" charset="0"/>
                    <a:cs typeface="Calibri" charset="0"/>
                  </a:rPr>
                  <a:t> The Einstein coefficient </a:t>
                </a:r>
                <a:r>
                  <a:rPr lang="en-US" sz="2200" i="1" dirty="0" err="1">
                    <a:effectLst/>
                    <a:latin typeface="Calibri" charset="0"/>
                    <a:ea typeface="Calibri" charset="0"/>
                    <a:cs typeface="Calibri" charset="0"/>
                  </a:rPr>
                  <a:t>B</a:t>
                </a:r>
                <a:r>
                  <a:rPr lang="en-US" sz="2200" i="1" baseline="-25000" dirty="0" err="1">
                    <a:effectLst/>
                    <a:latin typeface="Calibri" charset="0"/>
                    <a:ea typeface="Calibri" charset="0"/>
                    <a:cs typeface="Calibri" charset="0"/>
                  </a:rPr>
                  <a:t>ki</a:t>
                </a:r>
                <a:r>
                  <a:rPr lang="en-US" sz="2200" dirty="0">
                    <a:effectLst/>
                    <a:latin typeface="Calibri" charset="0"/>
                    <a:ea typeface="Calibri" charset="0"/>
                    <a:cs typeface="Calibri" charset="0"/>
                  </a:rPr>
                  <a:t> describes the transition probability for photon absorption from a lower energy level </a:t>
                </a:r>
                <a:r>
                  <a:rPr lang="en-US" sz="2200" i="1" dirty="0">
                    <a:effectLst/>
                    <a:latin typeface="Calibri" charset="0"/>
                    <a:ea typeface="Calibri" charset="0"/>
                    <a:cs typeface="Calibri" charset="0"/>
                  </a:rPr>
                  <a:t>k</a:t>
                </a:r>
                <a:r>
                  <a:rPr lang="en-US" sz="2200" dirty="0">
                    <a:effectLst/>
                    <a:latin typeface="Calibri" charset="0"/>
                    <a:ea typeface="Calibri" charset="0"/>
                    <a:cs typeface="Calibri" charset="0"/>
                  </a:rPr>
                  <a:t> to a higher energy level </a:t>
                </a:r>
                <a:r>
                  <a:rPr lang="en-US" sz="2200" i="1" dirty="0" err="1">
                    <a:effectLst/>
                    <a:latin typeface="Calibri" charset="0"/>
                    <a:ea typeface="Calibri" charset="0"/>
                    <a:cs typeface="Calibri" charset="0"/>
                  </a:rPr>
                  <a:t>i</a:t>
                </a:r>
                <a:r>
                  <a:rPr lang="en-US" sz="2200" dirty="0">
                    <a:effectLst/>
                    <a:latin typeface="Calibri" charset="0"/>
                    <a:ea typeface="Calibri" charset="0"/>
                    <a:cs typeface="Calibri" charset="0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endParaRPr lang="en-US" sz="220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>
                  <a:buNone/>
                </a:pPr>
                <a:r>
                  <a:rPr lang="en-US" sz="2200" dirty="0" smtClean="0">
                    <a:effectLst/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endParaRPr lang="en-US" sz="2200" dirty="0">
                  <a:effectLst/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38" y="3645024"/>
                <a:ext cx="8975662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883" t="-1228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80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505" y="1124744"/>
            <a:ext cx="8877279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600" dirty="0" smtClean="0">
                <a:effectLst/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600" b="1" dirty="0" smtClean="0">
                <a:effectLst/>
                <a:latin typeface="Calibri" charset="0"/>
                <a:ea typeface="Calibri" charset="0"/>
                <a:cs typeface="Calibri" charset="0"/>
              </a:rPr>
              <a:t>Stimulated emission</a:t>
            </a:r>
          </a:p>
          <a:p>
            <a:pPr>
              <a:buNone/>
            </a:pPr>
            <a:r>
              <a:rPr lang="en-US" dirty="0">
                <a:effectLst/>
              </a:rPr>
              <a:t>The discrete (line emission) energy </a:t>
            </a:r>
            <a:r>
              <a:rPr lang="en-US" i="1" dirty="0" err="1">
                <a:effectLst/>
              </a:rPr>
              <a:t>E</a:t>
            </a:r>
            <a:r>
              <a:rPr lang="en-US" i="1" baseline="-25000" dirty="0" err="1">
                <a:effectLst/>
              </a:rPr>
              <a:t>ik</a:t>
            </a:r>
            <a:r>
              <a:rPr lang="en-US" dirty="0">
                <a:effectLst/>
              </a:rPr>
              <a:t> of the corresponding photon is directly related to the frequency </a:t>
            </a:r>
            <a:r>
              <a:rPr lang="en-US" i="1" dirty="0" err="1">
                <a:effectLst/>
                <a:latin typeface="Symbol" charset="2"/>
                <a:cs typeface="Symbol" charset="2"/>
              </a:rPr>
              <a:t>n</a:t>
            </a:r>
            <a:r>
              <a:rPr lang="en-US" i="1" baseline="-25000" dirty="0" err="1">
                <a:effectLst/>
              </a:rPr>
              <a:t>ik</a:t>
            </a:r>
            <a:r>
              <a:rPr lang="en-US" dirty="0">
                <a:effectLst/>
              </a:rPr>
              <a:t> (wavelength </a:t>
            </a:r>
            <a:r>
              <a:rPr lang="en-US" i="1" dirty="0" err="1">
                <a:effectLst/>
                <a:latin typeface="Symbol" charset="2"/>
                <a:cs typeface="Symbol" charset="2"/>
              </a:rPr>
              <a:t>l</a:t>
            </a:r>
            <a:r>
              <a:rPr lang="en-US" i="1" baseline="-25000" dirty="0" err="1">
                <a:effectLst/>
              </a:rPr>
              <a:t>ik</a:t>
            </a:r>
            <a:r>
              <a:rPr lang="en-US" dirty="0">
                <a:effectLst/>
              </a:rPr>
              <a:t>) of the emitted photon.</a:t>
            </a:r>
          </a:p>
          <a:p>
            <a:pPr>
              <a:buNone/>
            </a:pPr>
            <a:endParaRPr lang="en-US" sz="2600" b="1" dirty="0" smtClean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28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30000"/>
              </a:lnSpc>
              <a:buNone/>
            </a:pPr>
            <a:r>
              <a:rPr lang="en-US" sz="2800" dirty="0" smtClean="0">
                <a:solidFill>
                  <a:srgbClr val="FFFFFF"/>
                </a:solidFill>
                <a:effectLst/>
                <a:latin typeface="Comic Sans MS" charset="0"/>
              </a:rPr>
              <a:t>Optical transitions: Stimulated emission</a:t>
            </a:r>
            <a:endParaRPr lang="de-DE" sz="800" dirty="0">
              <a:solidFill>
                <a:srgbClr val="FFFFFF"/>
              </a:solidFill>
              <a:effectLst/>
              <a:latin typeface="Comic Sans M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505" y="5085184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effectLst/>
                <a:latin typeface="Calibri" charset="0"/>
                <a:ea typeface="Calibri" charset="0"/>
                <a:cs typeface="Calibri" charset="0"/>
              </a:rPr>
              <a:t>The Einstein coefficient </a:t>
            </a:r>
            <a:r>
              <a:rPr lang="en-US" sz="2400" i="1" dirty="0" smtClean="0">
                <a:effectLst/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sz="2400" i="1" baseline="-25000" dirty="0" smtClean="0">
                <a:effectLst/>
                <a:latin typeface="Calibri" charset="0"/>
                <a:ea typeface="Calibri" charset="0"/>
                <a:cs typeface="Calibri" charset="0"/>
              </a:rPr>
              <a:t>ik</a:t>
            </a:r>
            <a:r>
              <a:rPr lang="en-US" sz="2400" dirty="0" smtClean="0">
                <a:effectLst/>
                <a:latin typeface="Calibri" charset="0"/>
                <a:ea typeface="Calibri" charset="0"/>
                <a:cs typeface="Calibri" charset="0"/>
              </a:rPr>
              <a:t> describes the transition probability for photon transition induced by stimulated emission from a higher energy level </a:t>
            </a:r>
            <a:r>
              <a:rPr lang="en-US" sz="2400" i="1" dirty="0" err="1" smtClean="0">
                <a:effectLst/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2400" dirty="0" smtClean="0">
                <a:effectLst/>
                <a:latin typeface="Calibri" charset="0"/>
                <a:ea typeface="Calibri" charset="0"/>
                <a:cs typeface="Calibri" charset="0"/>
              </a:rPr>
              <a:t> to a lower energy level </a:t>
            </a:r>
            <a:r>
              <a:rPr lang="en-US" sz="2400" i="1" dirty="0" smtClean="0">
                <a:effectLst/>
                <a:latin typeface="Calibri" charset="0"/>
                <a:ea typeface="Calibri" charset="0"/>
                <a:cs typeface="Calibri" charset="0"/>
              </a:rPr>
              <a:t>k</a:t>
            </a:r>
            <a:r>
              <a:rPr lang="en-US" sz="2400" dirty="0" smtClean="0">
                <a:effectLst/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-108520" y="4067934"/>
            <a:ext cx="85126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dirty="0" smtClean="0">
                <a:effectLst/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US" sz="2600" dirty="0">
                <a:effectLst/>
                <a:latin typeface="Calibri" charset="0"/>
                <a:ea typeface="Calibri" charset="0"/>
                <a:cs typeface="Calibri" charset="0"/>
              </a:rPr>
              <a:t>number of emitted photons per unit volume and </a:t>
            </a:r>
            <a:r>
              <a:rPr lang="en-US" sz="2600" dirty="0" smtClean="0">
                <a:effectLst/>
                <a:latin typeface="Calibri" charset="0"/>
                <a:ea typeface="Calibri" charset="0"/>
                <a:cs typeface="Calibri" charset="0"/>
              </a:rPr>
              <a:t>time: 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067832"/>
              </p:ext>
            </p:extLst>
          </p:nvPr>
        </p:nvGraphicFramePr>
        <p:xfrm>
          <a:off x="414261" y="2765880"/>
          <a:ext cx="1876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939800" imgH="431800" progId="Equation.3">
                  <p:embed/>
                </p:oleObj>
              </mc:Choice>
              <mc:Fallback>
                <p:oleObj name="Equation" r:id="rId3" imgW="93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61" y="2765880"/>
                        <a:ext cx="1876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89645"/>
              </p:ext>
            </p:extLst>
          </p:nvPr>
        </p:nvGraphicFramePr>
        <p:xfrm>
          <a:off x="3707904" y="4606880"/>
          <a:ext cx="1344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673100" imgH="215900" progId="Equation.3">
                  <p:embed/>
                </p:oleObj>
              </mc:Choice>
              <mc:Fallback>
                <p:oleObj name="Equation" r:id="rId5" imgW="673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606880"/>
                        <a:ext cx="1344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7" y="1109062"/>
            <a:ext cx="6696744" cy="548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So far we have been focussing on various plasma equilibrium models to analyse intensities of line emission from molecules, atoms or ions.</a:t>
            </a:r>
          </a:p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With high-resolution spectrometers it is also possible to resolve and analyse the shape of emission (absorption) lines.</a:t>
            </a:r>
          </a:p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This shape is influenced by various mechanisms and can contain very valuable information about plasma parameters, e.g. temperatures, densities, field strengths, etc.</a:t>
            </a:r>
          </a:p>
          <a:p>
            <a:pPr lvl="2" eaLnBrk="1" hangingPunct="1"/>
            <a:endParaRPr lang="en-GB" dirty="0">
              <a:solidFill>
                <a:srgbClr val="000000"/>
              </a:solidFill>
              <a:effectLst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439912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Spectral line profiles - motivation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672" y="955227"/>
            <a:ext cx="2987824" cy="2257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13" y="3658716"/>
            <a:ext cx="2363959" cy="21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7" y="1109062"/>
            <a:ext cx="6192687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Thermal motion of the emitting particles along the direction of the observer causes Doppler </a:t>
            </a:r>
            <a:r>
              <a:rPr lang="en-GB" b="1" dirty="0" smtClean="0">
                <a:solidFill>
                  <a:srgbClr val="000000"/>
                </a:solidFill>
                <a:effectLst/>
              </a:rPr>
              <a:t>shifts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6368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Line profiles – Doppler broadening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96" y="1523665"/>
            <a:ext cx="3327407" cy="44256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8880"/>
            <a:ext cx="3924300" cy="1003300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900607" y="3371508"/>
            <a:ext cx="6192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For a </a:t>
            </a:r>
            <a:r>
              <a:rPr lang="en-GB" b="1" dirty="0" err="1" smtClean="0">
                <a:solidFill>
                  <a:srgbClr val="000000"/>
                </a:solidFill>
                <a:effectLst/>
              </a:rPr>
              <a:t>Maxwellian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velocity distribution function the spectral line shape of the photon flux </a:t>
            </a:r>
            <a:r>
              <a:rPr lang="en-GB" i="1" dirty="0" smtClean="0">
                <a:solidFill>
                  <a:srgbClr val="000000"/>
                </a:solidFill>
                <a:effectLst/>
                <a:latin typeface="Symbol" charset="2"/>
                <a:cs typeface="Symbol" charset="2"/>
              </a:rPr>
              <a:t>F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is given by a </a:t>
            </a:r>
            <a:r>
              <a:rPr lang="en-GB" b="1" dirty="0" smtClean="0">
                <a:solidFill>
                  <a:srgbClr val="000000"/>
                </a:solidFill>
                <a:effectLst/>
              </a:rPr>
              <a:t>Gaussian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profile: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085184"/>
            <a:ext cx="5112568" cy="10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7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7" y="1109062"/>
            <a:ext cx="61926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The full width at half maximum (FWHM) is given by: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763688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Line profiles – Doppler broadening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900607" y="3371508"/>
            <a:ext cx="6192687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This is a frequently used technique for temperature measurements.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573016"/>
            <a:ext cx="3456384" cy="25922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052736"/>
            <a:ext cx="2246389" cy="2341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000987"/>
            <a:ext cx="4536504" cy="1246945"/>
          </a:xfrm>
          <a:prstGeom prst="rect">
            <a:avLst/>
          </a:prstGeo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-900607" y="4581128"/>
            <a:ext cx="6192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Non-isotropic shifts are very important in astrophysics to determine the movement of objects.</a:t>
            </a:r>
          </a:p>
        </p:txBody>
      </p:sp>
    </p:spTree>
    <p:extLst>
      <p:ext uri="{BB962C8B-B14F-4D97-AF65-F5344CB8AC3E}">
        <p14:creationId xmlns:p14="http://schemas.microsoft.com/office/powerpoint/2010/main" val="13672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8" y="1109062"/>
            <a:ext cx="9937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Energy spread in quantum states corresponds to frequency and wavelengths spread in line profiles: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007864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Line profiles – energy, frequency, wavelength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755576" y="4653136"/>
          <a:ext cx="1673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3" imgW="838200" imgH="177800" progId="Equation.3">
                  <p:embed/>
                </p:oleObj>
              </mc:Choice>
              <mc:Fallback>
                <p:oleObj name="Equation" r:id="rId3" imgW="838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53136"/>
                        <a:ext cx="16732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765770" y="5229200"/>
          <a:ext cx="20780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5" imgW="1041400" imgH="406400" progId="Equation.3">
                  <p:embed/>
                </p:oleObj>
              </mc:Choice>
              <mc:Fallback>
                <p:oleObj name="Equation" r:id="rId5" imgW="1041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770" y="5229200"/>
                        <a:ext cx="20780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900609" y="3500512"/>
            <a:ext cx="9937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Be careful with the inverse correlation between frequency and wavelength! </a:t>
            </a:r>
            <a:r>
              <a:rPr lang="mr-IN" dirty="0" smtClean="0">
                <a:solidFill>
                  <a:srgbClr val="000000"/>
                </a:solidFill>
                <a:effectLst/>
              </a:rPr>
              <a:t>–</a:t>
            </a:r>
            <a:r>
              <a:rPr lang="en-GB" dirty="0" smtClean="0">
                <a:solidFill>
                  <a:srgbClr val="000000"/>
                </a:solidFill>
                <a:effectLst/>
              </a:rPr>
              <a:t> non-linear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3635375" y="5445224"/>
          <a:ext cx="1089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7" imgW="546100" imgH="241300" progId="Equation.3">
                  <p:embed/>
                </p:oleObj>
              </mc:Choice>
              <mc:Fallback>
                <p:oleObj name="Equation" r:id="rId7" imgW="546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45224"/>
                        <a:ext cx="1089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6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900607" y="1109062"/>
            <a:ext cx="6696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Heisenberg’s uncertainty principle: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71960" y="188640"/>
            <a:ext cx="87487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effectLst/>
                <a:latin typeface="Comic Sans MS" charset="0"/>
              </a:rPr>
              <a:t>Line profiles – natural broadening</a:t>
            </a:r>
            <a:endParaRPr lang="de-DE" sz="800" dirty="0">
              <a:solidFill>
                <a:schemeClr val="tx1"/>
              </a:solidFill>
              <a:effectLst/>
              <a:latin typeface="Comic Sans M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81" y="3701210"/>
            <a:ext cx="2363959" cy="2146548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567283" y="1777504"/>
          <a:ext cx="126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4" imgW="635000" imgH="393700" progId="Equation.3">
                  <p:embed/>
                </p:oleObj>
              </mc:Choice>
              <mc:Fallback>
                <p:oleObj name="Equation" r:id="rId4" imgW="63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83" y="1777504"/>
                        <a:ext cx="1268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900608" y="2853432"/>
            <a:ext cx="66967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eaLnBrk="1" hangingPunct="1"/>
            <a:r>
              <a:rPr lang="en-GB" dirty="0" smtClean="0">
                <a:solidFill>
                  <a:srgbClr val="000000"/>
                </a:solidFill>
                <a:effectLst/>
              </a:rPr>
              <a:t>Natural lifetime of an excited state corresponds to a minimum energy uncertainty and associated line broadening.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532160" y="4700588"/>
          <a:ext cx="187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6" imgW="939800" imgH="457200" progId="Equation.3">
                  <p:embed/>
                </p:oleObj>
              </mc:Choice>
              <mc:Fallback>
                <p:oleObj name="Equation" r:id="rId6" imgW="939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60" y="4700588"/>
                        <a:ext cx="187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10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UofYpowerpointblue">
  <a:themeElements>
    <a:clrScheme name="UofY_new_powerpoint_template-fancy_v3 7">
      <a:dk1>
        <a:srgbClr val="B4AF80"/>
      </a:dk1>
      <a:lt1>
        <a:srgbClr val="FFFFFF"/>
      </a:lt1>
      <a:dk2>
        <a:srgbClr val="C8C6A2"/>
      </a:dk2>
      <a:lt2>
        <a:srgbClr val="827F4C"/>
      </a:lt2>
      <a:accent1>
        <a:srgbClr val="7C784E"/>
      </a:accent1>
      <a:accent2>
        <a:srgbClr val="A2A4AC"/>
      </a:accent2>
      <a:accent3>
        <a:srgbClr val="E0DFCE"/>
      </a:accent3>
      <a:accent4>
        <a:srgbClr val="DADADA"/>
      </a:accent4>
      <a:accent5>
        <a:srgbClr val="BFBEB2"/>
      </a:accent5>
      <a:accent6>
        <a:srgbClr val="92949B"/>
      </a:accent6>
      <a:hlink>
        <a:srgbClr val="33CCCC"/>
      </a:hlink>
      <a:folHlink>
        <a:srgbClr val="009999"/>
      </a:folHlink>
    </a:clrScheme>
    <a:fontScheme name="UofY_new_powerpoint_template-fancy_v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0574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UofY_new_powerpoint_template-fancy_v3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Y_new_powerpoint_template-fancy_v3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Y_new_powerpoint_template-fancy_v3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UofYpowerpointblue</Template>
  <TotalTime>5724</TotalTime>
  <Words>853</Words>
  <Application>Microsoft Macintosh PowerPoint</Application>
  <PresentationFormat>On-screen Show (4:3)</PresentationFormat>
  <Paragraphs>78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Calibri</vt:lpstr>
      <vt:lpstr>Cambria Math</vt:lpstr>
      <vt:lpstr>Comic Sans MS</vt:lpstr>
      <vt:lpstr>ＭＳ Ｐゴシック</vt:lpstr>
      <vt:lpstr>Myriad pro</vt:lpstr>
      <vt:lpstr>Myriad pro</vt:lpstr>
      <vt:lpstr>Symbol</vt:lpstr>
      <vt:lpstr>Tahoma</vt:lpstr>
      <vt:lpstr>Wingdings</vt:lpstr>
      <vt:lpstr>Arial</vt:lpstr>
      <vt:lpstr>UofYpowerpointblue</vt:lpstr>
      <vt:lpstr>Equation</vt:lpstr>
      <vt:lpstr>Plasma Diagnostic Techniques Optical Emission Spectroscopy Lecture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kl603</dc:creator>
  <cp:lastModifiedBy>Microsoft Office User</cp:lastModifiedBy>
  <cp:revision>258</cp:revision>
  <cp:lastPrinted>2017-10-16T10:18:57Z</cp:lastPrinted>
  <dcterms:created xsi:type="dcterms:W3CDTF">2012-02-27T16:38:33Z</dcterms:created>
  <dcterms:modified xsi:type="dcterms:W3CDTF">2017-10-20T05:11:28Z</dcterms:modified>
</cp:coreProperties>
</file>