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8"/>
  </p:notesMasterIdLst>
  <p:sldIdLst>
    <p:sldId id="541" r:id="rId2"/>
    <p:sldId id="637" r:id="rId3"/>
    <p:sldId id="642" r:id="rId4"/>
    <p:sldId id="643" r:id="rId5"/>
    <p:sldId id="644" r:id="rId6"/>
    <p:sldId id="645" r:id="rId7"/>
    <p:sldId id="646" r:id="rId8"/>
    <p:sldId id="652" r:id="rId9"/>
    <p:sldId id="653" r:id="rId10"/>
    <p:sldId id="654" r:id="rId11"/>
    <p:sldId id="677" r:id="rId12"/>
    <p:sldId id="655" r:id="rId13"/>
    <p:sldId id="678" r:id="rId14"/>
    <p:sldId id="656" r:id="rId15"/>
    <p:sldId id="658" r:id="rId16"/>
    <p:sldId id="659" r:id="rId17"/>
    <p:sldId id="660" r:id="rId18"/>
    <p:sldId id="662" r:id="rId19"/>
    <p:sldId id="664" r:id="rId20"/>
    <p:sldId id="679" r:id="rId21"/>
    <p:sldId id="680" r:id="rId22"/>
    <p:sldId id="681" r:id="rId23"/>
    <p:sldId id="682" r:id="rId24"/>
    <p:sldId id="665" r:id="rId25"/>
    <p:sldId id="668" r:id="rId26"/>
    <p:sldId id="669" r:id="rId27"/>
    <p:sldId id="670" r:id="rId28"/>
    <p:sldId id="671" r:id="rId29"/>
    <p:sldId id="698" r:id="rId30"/>
    <p:sldId id="675" r:id="rId31"/>
    <p:sldId id="683" r:id="rId32"/>
    <p:sldId id="684" r:id="rId33"/>
    <p:sldId id="685" r:id="rId34"/>
    <p:sldId id="686" r:id="rId35"/>
    <p:sldId id="687" r:id="rId36"/>
    <p:sldId id="688" r:id="rId37"/>
    <p:sldId id="689" r:id="rId38"/>
    <p:sldId id="690" r:id="rId39"/>
    <p:sldId id="691" r:id="rId40"/>
    <p:sldId id="692" r:id="rId41"/>
    <p:sldId id="693" r:id="rId42"/>
    <p:sldId id="694" r:id="rId43"/>
    <p:sldId id="695" r:id="rId44"/>
    <p:sldId id="696" r:id="rId45"/>
    <p:sldId id="697" r:id="rId46"/>
    <p:sldId id="6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021" autoAdjust="0"/>
  </p:normalViewPr>
  <p:slideViewPr>
    <p:cSldViewPr>
      <p:cViewPr>
        <p:scale>
          <a:sx n="90" d="100"/>
          <a:sy n="90" d="100"/>
        </p:scale>
        <p:origin x="-1024" y="-14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C3431-9634-436B-A4BB-15EC138E5D6F}" type="doc">
      <dgm:prSet loTypeId="urn:microsoft.com/office/officeart/2005/8/layout/chevron1" loCatId="process" qsTypeId="urn:microsoft.com/office/officeart/2005/8/quickstyle/simple1" qsCatId="simple" csTypeId="urn:microsoft.com/office/officeart/2005/8/colors/colorful2" csCatId="colorful" phldr="1"/>
      <dgm:spPr/>
    </dgm:pt>
    <dgm:pt modelId="{0A7B91B7-0B51-4936-B51C-6128E310B86F}">
      <dgm:prSet phldrT="[Text]" custT="1"/>
      <dgm:spPr/>
      <dgm:t>
        <a:bodyPr/>
        <a:lstStyle/>
        <a:p>
          <a:r>
            <a:rPr lang="en-US" sz="2000" dirty="0" err="1" smtClean="0">
              <a:latin typeface="Tahoma" pitchFamily="34" charset="0"/>
              <a:ea typeface="Tahoma" pitchFamily="34" charset="0"/>
              <a:cs typeface="Tahoma" pitchFamily="34" charset="0"/>
            </a:rPr>
            <a:t>Thiết</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kế</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mức</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khái</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niệm</a:t>
          </a:r>
          <a:r>
            <a:rPr lang="en-US" sz="2000" dirty="0" smtClean="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dgm:t>
    </dgm:pt>
    <dgm:pt modelId="{D67E4EDC-4753-495E-9EA3-F0F1A814A5F9}" type="parTrans" cxnId="{3815FD2A-EEEE-4A77-BCD1-75874B34E670}">
      <dgm:prSet/>
      <dgm:spPr/>
      <dgm:t>
        <a:bodyPr/>
        <a:lstStyle/>
        <a:p>
          <a:endParaRPr lang="en-US"/>
        </a:p>
      </dgm:t>
    </dgm:pt>
    <dgm:pt modelId="{756A6C27-6323-4273-890C-DA6BA988F131}" type="sibTrans" cxnId="{3815FD2A-EEEE-4A77-BCD1-75874B34E670}">
      <dgm:prSet/>
      <dgm:spPr/>
      <dgm:t>
        <a:bodyPr/>
        <a:lstStyle/>
        <a:p>
          <a:endParaRPr lang="en-US"/>
        </a:p>
      </dgm:t>
    </dgm:pt>
    <dgm:pt modelId="{2B2DD90F-C904-44ED-B31D-8A5D44CBFBFB}">
      <dgm:prSet phldrT="[Text]" custT="1"/>
      <dgm:spPr/>
      <dgm:t>
        <a:bodyPr/>
        <a:lstStyle/>
        <a:p>
          <a:r>
            <a:rPr lang="en-US" sz="2000" dirty="0" err="1" smtClean="0">
              <a:latin typeface="Tahoma" pitchFamily="34" charset="0"/>
              <a:ea typeface="Tahoma" pitchFamily="34" charset="0"/>
              <a:cs typeface="Tahoma" pitchFamily="34" charset="0"/>
            </a:rPr>
            <a:t>Thiết</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kế</a:t>
          </a:r>
          <a:r>
            <a:rPr lang="en-US" sz="2000" dirty="0" smtClean="0">
              <a:latin typeface="Tahoma" pitchFamily="34" charset="0"/>
              <a:ea typeface="Tahoma" pitchFamily="34" charset="0"/>
              <a:cs typeface="Tahoma" pitchFamily="34" charset="0"/>
            </a:rPr>
            <a:t> Logic</a:t>
          </a:r>
          <a:endParaRPr lang="en-US" sz="2000" dirty="0">
            <a:latin typeface="Tahoma" pitchFamily="34" charset="0"/>
            <a:ea typeface="Tahoma" pitchFamily="34" charset="0"/>
            <a:cs typeface="Tahoma" pitchFamily="34" charset="0"/>
          </a:endParaRPr>
        </a:p>
      </dgm:t>
    </dgm:pt>
    <dgm:pt modelId="{26F0A31C-D6DF-414A-9396-2980FD0C657F}" type="parTrans" cxnId="{F5D5F8C5-6783-49E0-8BFC-8D253D590653}">
      <dgm:prSet/>
      <dgm:spPr/>
      <dgm:t>
        <a:bodyPr/>
        <a:lstStyle/>
        <a:p>
          <a:endParaRPr lang="en-US"/>
        </a:p>
      </dgm:t>
    </dgm:pt>
    <dgm:pt modelId="{E4A502B4-66A0-4E54-9D12-B7B100E94FF4}" type="sibTrans" cxnId="{F5D5F8C5-6783-49E0-8BFC-8D253D590653}">
      <dgm:prSet/>
      <dgm:spPr/>
      <dgm:t>
        <a:bodyPr/>
        <a:lstStyle/>
        <a:p>
          <a:endParaRPr lang="en-US"/>
        </a:p>
      </dgm:t>
    </dgm:pt>
    <dgm:pt modelId="{68A1B132-C1F1-401F-AFD8-A239D82E74D3}">
      <dgm:prSet phldrT="[Text]" custT="1"/>
      <dgm:spPr/>
      <dgm:t>
        <a:bodyPr/>
        <a:lstStyle/>
        <a:p>
          <a:r>
            <a:rPr lang="en-US" sz="2000" dirty="0" err="1" smtClean="0">
              <a:latin typeface="Tahoma" pitchFamily="34" charset="0"/>
              <a:ea typeface="Tahoma" pitchFamily="34" charset="0"/>
              <a:cs typeface="Tahoma" pitchFamily="34" charset="0"/>
            </a:rPr>
            <a:t>Thiết</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kế</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mức</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vật</a:t>
          </a:r>
          <a:r>
            <a:rPr lang="en-US" sz="2000" dirty="0" smtClean="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lý</a:t>
          </a:r>
          <a:endParaRPr lang="en-US" sz="2000" dirty="0">
            <a:latin typeface="Tahoma" pitchFamily="34" charset="0"/>
            <a:ea typeface="Tahoma" pitchFamily="34" charset="0"/>
            <a:cs typeface="Tahoma" pitchFamily="34" charset="0"/>
          </a:endParaRPr>
        </a:p>
      </dgm:t>
    </dgm:pt>
    <dgm:pt modelId="{981008DF-0247-4159-AAB5-93DC6FB77809}" type="parTrans" cxnId="{40BF9064-4A4B-4C53-9DBD-59932FB9A49B}">
      <dgm:prSet/>
      <dgm:spPr/>
      <dgm:t>
        <a:bodyPr/>
        <a:lstStyle/>
        <a:p>
          <a:endParaRPr lang="en-US"/>
        </a:p>
      </dgm:t>
    </dgm:pt>
    <dgm:pt modelId="{479CA53B-8AB5-4FF4-AB93-F78D7962E833}" type="sibTrans" cxnId="{40BF9064-4A4B-4C53-9DBD-59932FB9A49B}">
      <dgm:prSet/>
      <dgm:spPr/>
      <dgm:t>
        <a:bodyPr/>
        <a:lstStyle/>
        <a:p>
          <a:endParaRPr lang="en-US"/>
        </a:p>
      </dgm:t>
    </dgm:pt>
    <dgm:pt modelId="{B3073A3C-D688-4EE3-84FF-7AA7542D8F16}" type="pres">
      <dgm:prSet presAssocID="{9EAC3431-9634-436B-A4BB-15EC138E5D6F}" presName="Name0" presStyleCnt="0">
        <dgm:presLayoutVars>
          <dgm:dir/>
          <dgm:animLvl val="lvl"/>
          <dgm:resizeHandles val="exact"/>
        </dgm:presLayoutVars>
      </dgm:prSet>
      <dgm:spPr/>
    </dgm:pt>
    <dgm:pt modelId="{D6C5784D-EE80-4307-8D6B-F94DEA861D45}" type="pres">
      <dgm:prSet presAssocID="{0A7B91B7-0B51-4936-B51C-6128E310B86F}" presName="parTxOnly" presStyleLbl="node1" presStyleIdx="0" presStyleCnt="3" custScaleX="128663" custScaleY="118251">
        <dgm:presLayoutVars>
          <dgm:chMax val="0"/>
          <dgm:chPref val="0"/>
          <dgm:bulletEnabled val="1"/>
        </dgm:presLayoutVars>
      </dgm:prSet>
      <dgm:spPr/>
      <dgm:t>
        <a:bodyPr/>
        <a:lstStyle/>
        <a:p>
          <a:endParaRPr lang="en-US"/>
        </a:p>
      </dgm:t>
    </dgm:pt>
    <dgm:pt modelId="{5E034C3F-E367-42F0-9EFC-3D5BF897AD34}" type="pres">
      <dgm:prSet presAssocID="{756A6C27-6323-4273-890C-DA6BA988F131}" presName="parTxOnlySpace" presStyleCnt="0"/>
      <dgm:spPr/>
    </dgm:pt>
    <dgm:pt modelId="{EA31C3D2-CED6-49E8-A636-E2FADDC03E92}" type="pres">
      <dgm:prSet presAssocID="{2B2DD90F-C904-44ED-B31D-8A5D44CBFBFB}" presName="parTxOnly" presStyleLbl="node1" presStyleIdx="1" presStyleCnt="3" custScaleX="111779" custScaleY="108758">
        <dgm:presLayoutVars>
          <dgm:chMax val="0"/>
          <dgm:chPref val="0"/>
          <dgm:bulletEnabled val="1"/>
        </dgm:presLayoutVars>
      </dgm:prSet>
      <dgm:spPr/>
      <dgm:t>
        <a:bodyPr/>
        <a:lstStyle/>
        <a:p>
          <a:endParaRPr lang="en-US"/>
        </a:p>
      </dgm:t>
    </dgm:pt>
    <dgm:pt modelId="{DEAAE4A2-BEFD-4847-9EFD-148C4FCCE937}" type="pres">
      <dgm:prSet presAssocID="{E4A502B4-66A0-4E54-9D12-B7B100E94FF4}" presName="parTxOnlySpace" presStyleCnt="0"/>
      <dgm:spPr/>
    </dgm:pt>
    <dgm:pt modelId="{B16DA426-31E2-4B79-9E6A-CADA8B350B22}" type="pres">
      <dgm:prSet presAssocID="{68A1B132-C1F1-401F-AFD8-A239D82E74D3}" presName="parTxOnly" presStyleLbl="node1" presStyleIdx="2" presStyleCnt="3" custScaleX="109775" custScaleY="108758">
        <dgm:presLayoutVars>
          <dgm:chMax val="0"/>
          <dgm:chPref val="0"/>
          <dgm:bulletEnabled val="1"/>
        </dgm:presLayoutVars>
      </dgm:prSet>
      <dgm:spPr/>
      <dgm:t>
        <a:bodyPr/>
        <a:lstStyle/>
        <a:p>
          <a:endParaRPr lang="en-US"/>
        </a:p>
      </dgm:t>
    </dgm:pt>
  </dgm:ptLst>
  <dgm:cxnLst>
    <dgm:cxn modelId="{F075CA6A-90F3-8F49-91DC-97F4C14FF514}" type="presOf" srcId="{2B2DD90F-C904-44ED-B31D-8A5D44CBFBFB}" destId="{EA31C3D2-CED6-49E8-A636-E2FADDC03E92}" srcOrd="0" destOrd="0" presId="urn:microsoft.com/office/officeart/2005/8/layout/chevron1"/>
    <dgm:cxn modelId="{5369BCAA-81F4-4C4F-8922-3280467E9B6E}" type="presOf" srcId="{0A7B91B7-0B51-4936-B51C-6128E310B86F}" destId="{D6C5784D-EE80-4307-8D6B-F94DEA861D45}" srcOrd="0" destOrd="0" presId="urn:microsoft.com/office/officeart/2005/8/layout/chevron1"/>
    <dgm:cxn modelId="{041A2119-F94E-D542-A84C-14BB388A265F}" type="presOf" srcId="{68A1B132-C1F1-401F-AFD8-A239D82E74D3}" destId="{B16DA426-31E2-4B79-9E6A-CADA8B350B22}" srcOrd="0" destOrd="0" presId="urn:microsoft.com/office/officeart/2005/8/layout/chevron1"/>
    <dgm:cxn modelId="{40BF9064-4A4B-4C53-9DBD-59932FB9A49B}" srcId="{9EAC3431-9634-436B-A4BB-15EC138E5D6F}" destId="{68A1B132-C1F1-401F-AFD8-A239D82E74D3}" srcOrd="2" destOrd="0" parTransId="{981008DF-0247-4159-AAB5-93DC6FB77809}" sibTransId="{479CA53B-8AB5-4FF4-AB93-F78D7962E833}"/>
    <dgm:cxn modelId="{3815FD2A-EEEE-4A77-BCD1-75874B34E670}" srcId="{9EAC3431-9634-436B-A4BB-15EC138E5D6F}" destId="{0A7B91B7-0B51-4936-B51C-6128E310B86F}" srcOrd="0" destOrd="0" parTransId="{D67E4EDC-4753-495E-9EA3-F0F1A814A5F9}" sibTransId="{756A6C27-6323-4273-890C-DA6BA988F131}"/>
    <dgm:cxn modelId="{F5D5F8C5-6783-49E0-8BFC-8D253D590653}" srcId="{9EAC3431-9634-436B-A4BB-15EC138E5D6F}" destId="{2B2DD90F-C904-44ED-B31D-8A5D44CBFBFB}" srcOrd="1" destOrd="0" parTransId="{26F0A31C-D6DF-414A-9396-2980FD0C657F}" sibTransId="{E4A502B4-66A0-4E54-9D12-B7B100E94FF4}"/>
    <dgm:cxn modelId="{2D4A15BD-49DA-C543-8185-02135F629B2C}" type="presOf" srcId="{9EAC3431-9634-436B-A4BB-15EC138E5D6F}" destId="{B3073A3C-D688-4EE3-84FF-7AA7542D8F16}" srcOrd="0" destOrd="0" presId="urn:microsoft.com/office/officeart/2005/8/layout/chevron1"/>
    <dgm:cxn modelId="{562644C0-18C7-7D4E-8E07-7AA63A557C35}" type="presParOf" srcId="{B3073A3C-D688-4EE3-84FF-7AA7542D8F16}" destId="{D6C5784D-EE80-4307-8D6B-F94DEA861D45}" srcOrd="0" destOrd="0" presId="urn:microsoft.com/office/officeart/2005/8/layout/chevron1"/>
    <dgm:cxn modelId="{C2893604-574F-F549-9EDF-30B28A8C9BC3}" type="presParOf" srcId="{B3073A3C-D688-4EE3-84FF-7AA7542D8F16}" destId="{5E034C3F-E367-42F0-9EFC-3D5BF897AD34}" srcOrd="1" destOrd="0" presId="urn:microsoft.com/office/officeart/2005/8/layout/chevron1"/>
    <dgm:cxn modelId="{A836509E-4800-4941-BA4B-A6326AE1D93C}" type="presParOf" srcId="{B3073A3C-D688-4EE3-84FF-7AA7542D8F16}" destId="{EA31C3D2-CED6-49E8-A636-E2FADDC03E92}" srcOrd="2" destOrd="0" presId="urn:microsoft.com/office/officeart/2005/8/layout/chevron1"/>
    <dgm:cxn modelId="{29C5E158-76B4-F244-A8BB-C12790BEC140}" type="presParOf" srcId="{B3073A3C-D688-4EE3-84FF-7AA7542D8F16}" destId="{DEAAE4A2-BEFD-4847-9EFD-148C4FCCE937}" srcOrd="3" destOrd="0" presId="urn:microsoft.com/office/officeart/2005/8/layout/chevron1"/>
    <dgm:cxn modelId="{4EBE0CD4-FE1E-8145-B56B-008464014206}" type="presParOf" srcId="{B3073A3C-D688-4EE3-84FF-7AA7542D8F16}" destId="{B16DA426-31E2-4B79-9E6A-CADA8B350B22}"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784D-EE80-4307-8D6B-F94DEA861D45}">
      <dsp:nvSpPr>
        <dsp:cNvPr id="0" name=""/>
        <dsp:cNvSpPr/>
      </dsp:nvSpPr>
      <dsp:spPr>
        <a:xfrm>
          <a:off x="1181" y="651895"/>
          <a:ext cx="2879002" cy="105840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Tahoma" pitchFamily="34" charset="0"/>
              <a:ea typeface="Tahoma" pitchFamily="34" charset="0"/>
              <a:cs typeface="Tahoma" pitchFamily="34" charset="0"/>
            </a:rPr>
            <a:t>Thiết</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kế</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mức</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khái</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niệm</a:t>
          </a:r>
          <a:r>
            <a:rPr lang="en-US" sz="2000" kern="1200" dirty="0" smtClean="0">
              <a:latin typeface="Tahoma" pitchFamily="34" charset="0"/>
              <a:ea typeface="Tahoma" pitchFamily="34" charset="0"/>
              <a:cs typeface="Tahoma" pitchFamily="34" charset="0"/>
            </a:rPr>
            <a:t> </a:t>
          </a:r>
          <a:endParaRPr lang="en-US" sz="2000" kern="1200" dirty="0">
            <a:latin typeface="Tahoma" pitchFamily="34" charset="0"/>
            <a:ea typeface="Tahoma" pitchFamily="34" charset="0"/>
            <a:cs typeface="Tahoma" pitchFamily="34" charset="0"/>
          </a:endParaRPr>
        </a:p>
      </dsp:txBody>
      <dsp:txXfrm>
        <a:off x="530385" y="651895"/>
        <a:ext cx="1820594" cy="1058408"/>
      </dsp:txXfrm>
    </dsp:sp>
    <dsp:sp modelId="{EA31C3D2-CED6-49E8-A636-E2FADDC03E92}">
      <dsp:nvSpPr>
        <dsp:cNvPr id="0" name=""/>
        <dsp:cNvSpPr/>
      </dsp:nvSpPr>
      <dsp:spPr>
        <a:xfrm>
          <a:off x="2656421" y="694379"/>
          <a:ext cx="2501201" cy="973441"/>
        </a:xfrm>
        <a:prstGeom prst="chevron">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Tahoma" pitchFamily="34" charset="0"/>
              <a:ea typeface="Tahoma" pitchFamily="34" charset="0"/>
              <a:cs typeface="Tahoma" pitchFamily="34" charset="0"/>
            </a:rPr>
            <a:t>Thiết</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kế</a:t>
          </a:r>
          <a:r>
            <a:rPr lang="en-US" sz="2000" kern="1200" dirty="0" smtClean="0">
              <a:latin typeface="Tahoma" pitchFamily="34" charset="0"/>
              <a:ea typeface="Tahoma" pitchFamily="34" charset="0"/>
              <a:cs typeface="Tahoma" pitchFamily="34" charset="0"/>
            </a:rPr>
            <a:t> Logic</a:t>
          </a:r>
          <a:endParaRPr lang="en-US" sz="2000" kern="1200" dirty="0">
            <a:latin typeface="Tahoma" pitchFamily="34" charset="0"/>
            <a:ea typeface="Tahoma" pitchFamily="34" charset="0"/>
            <a:cs typeface="Tahoma" pitchFamily="34" charset="0"/>
          </a:endParaRPr>
        </a:p>
      </dsp:txBody>
      <dsp:txXfrm>
        <a:off x="3143142" y="694379"/>
        <a:ext cx="1527760" cy="973441"/>
      </dsp:txXfrm>
    </dsp:sp>
    <dsp:sp modelId="{B16DA426-31E2-4B79-9E6A-CADA8B350B22}">
      <dsp:nvSpPr>
        <dsp:cNvPr id="0" name=""/>
        <dsp:cNvSpPr/>
      </dsp:nvSpPr>
      <dsp:spPr>
        <a:xfrm>
          <a:off x="4933859" y="694379"/>
          <a:ext cx="2456359" cy="973441"/>
        </a:xfrm>
        <a:prstGeom prst="chevron">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latin typeface="Tahoma" pitchFamily="34" charset="0"/>
              <a:ea typeface="Tahoma" pitchFamily="34" charset="0"/>
              <a:cs typeface="Tahoma" pitchFamily="34" charset="0"/>
            </a:rPr>
            <a:t>Thiết</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kế</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mức</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vật</a:t>
          </a:r>
          <a:r>
            <a:rPr lang="en-US" sz="2000" kern="1200" dirty="0" smtClean="0">
              <a:latin typeface="Tahoma" pitchFamily="34" charset="0"/>
              <a:ea typeface="Tahoma" pitchFamily="34" charset="0"/>
              <a:cs typeface="Tahoma" pitchFamily="34" charset="0"/>
            </a:rPr>
            <a:t> </a:t>
          </a:r>
          <a:r>
            <a:rPr lang="en-US" sz="2000" kern="1200" dirty="0" err="1" smtClean="0">
              <a:latin typeface="Tahoma" pitchFamily="34" charset="0"/>
              <a:ea typeface="Tahoma" pitchFamily="34" charset="0"/>
              <a:cs typeface="Tahoma" pitchFamily="34" charset="0"/>
            </a:rPr>
            <a:t>lý</a:t>
          </a:r>
          <a:endParaRPr lang="en-US" sz="2000" kern="1200" dirty="0">
            <a:latin typeface="Tahoma" pitchFamily="34" charset="0"/>
            <a:ea typeface="Tahoma" pitchFamily="34" charset="0"/>
            <a:cs typeface="Tahoma" pitchFamily="34" charset="0"/>
          </a:endParaRPr>
        </a:p>
      </dsp:txBody>
      <dsp:txXfrm>
        <a:off x="5420580" y="694379"/>
        <a:ext cx="1482918" cy="9734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5A37CD-CA63-044C-BA03-0BC92BD631C6}" type="slidenum">
              <a:rPr lang="en-US"/>
              <a:pPr eaLnBrk="1" hangingPunct="1"/>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FE16BF-6069-8E44-93B5-E788E08AD633}" type="slidenum">
              <a:rPr lang="en-US"/>
              <a:pPr eaLnBrk="1" hangingPunct="1"/>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3455F09-089F-AE4E-96CF-DEA15518265E}" type="slidenum">
              <a:rPr lang="en-US"/>
              <a:pPr eaLnBrk="1" hangingPunct="1"/>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6EFEE49-5DE5-9449-A55C-58A393549CBB}" type="slidenum">
              <a:rPr lang="en-US"/>
              <a:pPr eaLnBrk="1" hangingPunct="1"/>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Trong bài học này, tất cả các thao tác được giáo viên demo cho sinh viên trên phần mềm Microsoft Access.</a:t>
            </a: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55FF9C5-8399-B448-AFC9-3C8443A9B5FB}" type="slidenum">
              <a:rPr lang="en-US"/>
              <a:pPr eaLnBrk="1" hangingPunct="1"/>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hướng dẫn kĩ cách xem trên bảng điều khiển và lấy ví dụ dựa trên CSDL Northwind Traders. Giải thích rõ hơn từng phần.</a:t>
            </a:r>
          </a:p>
          <a:p>
            <a:r>
              <a:rPr lang="en-US">
                <a:latin typeface="Calibri" charset="0"/>
              </a:rPr>
              <a:t>Ví dụ:</a:t>
            </a:r>
          </a:p>
          <a:p>
            <a:pPr>
              <a:buFontTx/>
              <a:buChar char="-"/>
            </a:pPr>
            <a:r>
              <a:rPr lang="en-US">
                <a:latin typeface="Calibri" charset="0"/>
              </a:rPr>
              <a:t> Mục Tables: lưu trữ  các bảng/quan hệ của CSDL. Bảng sẽ lưu dữ liệu gồm các hàng và các cột</a:t>
            </a:r>
          </a:p>
          <a:p>
            <a:pPr>
              <a:buFontTx/>
              <a:buChar char="-"/>
            </a:pPr>
            <a:r>
              <a:rPr lang="en-US">
                <a:latin typeface="Calibri" charset="0"/>
              </a:rPr>
              <a:t> Mục Queries: lưu trữ các truy vấn trên CSDL hiện tại. Chúng còn được gọi là các View được định nghĩa cho CSDL này</a:t>
            </a:r>
          </a:p>
          <a:p>
            <a:pPr>
              <a:buFontTx/>
              <a:buChar char="-"/>
            </a:pPr>
            <a:r>
              <a:rPr lang="en-US">
                <a:latin typeface="Calibri" charset="0"/>
              </a:rPr>
              <a:t> Mục Forms: các màn hình nhập liệu để nhập hoặc hiển thị dữ liệu trong M. Access</a:t>
            </a:r>
          </a:p>
          <a:p>
            <a:pPr>
              <a:buFontTx/>
              <a:buChar char="-"/>
            </a:pPr>
            <a:r>
              <a:rPr lang="en-US">
                <a:latin typeface="Calibri" charset="0"/>
              </a:rPr>
              <a:t> Mục Reports: Các báo cáo </a:t>
            </a:r>
          </a:p>
          <a:p>
            <a:pPr>
              <a:buFontTx/>
              <a:buChar char="-"/>
            </a:pPr>
            <a:r>
              <a:rPr lang="en-US">
                <a:latin typeface="Calibri" charset="0"/>
              </a:rPr>
              <a:t> Mục Macros: chứa các macro (các tập lệnh vĩ mô), các thủ tục xử lý sự kiện như mở form hoặc in 1 report</a:t>
            </a:r>
          </a:p>
          <a:p>
            <a:pPr>
              <a:buFontTx/>
              <a:buChar char="-"/>
            </a:pPr>
            <a:r>
              <a:rPr lang="en-US">
                <a:latin typeface="Calibri" charset="0"/>
              </a:rPr>
              <a:t> Mục Modules: phần này lưu trữ các file nguồn Visual Basic liên quan đến lập trình trên CSDL </a:t>
            </a:r>
          </a:p>
          <a:p>
            <a:pPr>
              <a:buFontTx/>
              <a:buChar char="-"/>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5113398-07F8-F047-8A52-4DDBDCA4EF8B}" type="slidenum">
              <a:rPr lang="en-US"/>
              <a:pPr eaLnBrk="1" hangingPunct="1"/>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demo ví dụ và giải thích rõ cho sinh viên hiểu cách xây dựng thuộc tính, kiểu dữ liệu, kích thước, khóa chính, mô tả…</a:t>
            </a: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FC94D39-909C-E149-92A7-84F9E04D12F2}" type="slidenum">
              <a:rPr lang="en-US"/>
              <a:pPr eaLnBrk="1" hangingPunct="1"/>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Giáo viên </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42D0443-ACD9-6042-8871-DF3D73B58E20}" type="slidenum">
              <a:rPr lang="en-US"/>
              <a:pPr eaLnBrk="1" hangingPunct="1"/>
              <a:t>38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46</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atin typeface="Arial" charset="0"/>
              </a:rPr>
              <a:t>Khi phân tích các thông tin cần lưu trữ về một tổ chức bất kỳ, chúng ta cần phải nhận ra các entity (thực thể) thuộc về tổ chức đó. Với mỗi entity lại có nhiều attribute (thuộc tính) khác nhau. Ngoài ra, giữa các entity lại có các mối quan hệ qua lại mà ta gọi là relationship. Tất cả các CSDL đều có thể được biểu diễn bởi hệ thống các entity, các attribute và các relationship. Các mối quan hệ giữa entity, attribute, relationship được gọi là quan hệ logic.</a:t>
            </a:r>
            <a:endParaRPr lang="en-US">
              <a:latin typeface="Calibri" charset="0"/>
            </a:endParaRPr>
          </a:p>
          <a:p>
            <a:endParaRPr lang="en-US">
              <a:latin typeface="Calibri" charset="0"/>
            </a:endParaRPr>
          </a:p>
          <a:p>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8AF829A-0758-0644-BB1B-A4D503CA98F1}" type="slidenum">
              <a:rPr lang="en-US"/>
              <a:pPr eaLnBrk="1" hangingPunct="1"/>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A4E434-333E-6C4A-9012-444268F7A8AD}" type="slidenum">
              <a:rPr lang="en-US"/>
              <a:pPr eaLnBrk="1" hangingPunct="1"/>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C972B9F-BC58-3F47-AED1-767E3586A6C5}" type="slidenum">
              <a:rPr lang="en-US"/>
              <a:pPr eaLnBrk="1" hangingPunct="1"/>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A9A24B-4688-EA46-B8AD-5ADFEB33109B}" type="slidenum">
              <a:rPr lang="en-US"/>
              <a:pPr eaLnBrk="1" hangingPunct="1"/>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CA6DFF-BB24-8745-B446-A1E190387D6B}" type="slidenum">
              <a:rPr lang="en-US"/>
              <a:pPr eaLnBrk="1" hangingPunct="1"/>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D8A0403-303B-C044-8EC9-BAC4E39A094C}" type="slidenum">
              <a:rPr lang="en-US"/>
              <a:pPr eaLnBrk="1" hangingPunct="1"/>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B05A0BE-20B6-5E45-B76A-760E6653E4FC}" type="slidenum">
              <a:rPr lang="en-US"/>
              <a:pPr eaLnBrk="1" hangingPunct="1"/>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101EA85-BFB8-C44E-8A8F-6006CEC01059}" type="slidenum">
              <a:rPr lang="en-US"/>
              <a:pPr eaLnBrk="1" hangingPunct="1"/>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image" Target="../media/image33.png"/><Relationship Id="rId6" Type="http://schemas.openxmlformats.org/officeDocument/2006/relationships/image" Target="../media/image34.png"/><Relationship Id="rId7" Type="http://schemas.microsoft.com/office/2007/relationships/hdphoto" Target="../media/hdphoto4.wdp"/><Relationship Id="rId8" Type="http://schemas.openxmlformats.org/officeDocument/2006/relationships/image" Target="../media/image35.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err="1" smtClean="0"/>
              <a:t>Bài</a:t>
            </a:r>
            <a:r>
              <a:rPr lang="en-US" dirty="0" smtClean="0"/>
              <a:t> 2: CÁC BƯỚC XÂY DỰNG CƠ SỞ DỮ LIỆU</a:t>
            </a:r>
          </a:p>
          <a:p>
            <a:r>
              <a:rPr lang="en-US" dirty="0"/>
              <a:t>Phần 1</a:t>
            </a:r>
            <a:endParaRPr lang="en-US" dirty="0"/>
          </a:p>
        </p:txBody>
      </p:sp>
      <p:sp>
        <p:nvSpPr>
          <p:cNvPr id="11" name="Title 10"/>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81000" y="1143000"/>
            <a:ext cx="8229600" cy="4648200"/>
          </a:xfrm>
        </p:spPr>
        <p:txBody>
          <a:bodyPr/>
          <a:lstStyle/>
          <a:p>
            <a:pPr>
              <a:lnSpc>
                <a:spcPct val="150000"/>
              </a:lnSpc>
              <a:buFontTx/>
              <a:buBlip>
                <a:blip r:embed="rId3"/>
              </a:buBlip>
            </a:pPr>
            <a:r>
              <a:rPr lang="en-US" sz="2400">
                <a:solidFill>
                  <a:srgbClr val="953735"/>
                </a:solidFill>
                <a:latin typeface="Tahoma" charset="0"/>
                <a:cs typeface="Tahoma" charset="0"/>
              </a:rPr>
              <a:t>Thực thể là một đối tượng, một địa điểm, con người… trong thế giới thực được lưu trữ thông tin trong CSDL. </a:t>
            </a:r>
          </a:p>
          <a:p>
            <a:pPr>
              <a:lnSpc>
                <a:spcPct val="150000"/>
              </a:lnSpc>
              <a:buFontTx/>
              <a:buBlip>
                <a:blip r:embed="rId3"/>
              </a:buBlip>
            </a:pPr>
            <a:r>
              <a:rPr lang="en-US" sz="2400">
                <a:solidFill>
                  <a:srgbClr val="953735"/>
                </a:solidFill>
                <a:latin typeface="Tahoma" charset="0"/>
                <a:cs typeface="Tahoma" charset="0"/>
              </a:rPr>
              <a:t>Tập hợp các thực thể giống nhau tạo thành 1 tập thực thể</a:t>
            </a:r>
          </a:p>
          <a:p>
            <a:pPr>
              <a:lnSpc>
                <a:spcPct val="150000"/>
              </a:lnSpc>
              <a:buFontTx/>
              <a:buBlip>
                <a:blip r:embed="rId3"/>
              </a:buBlip>
            </a:pPr>
            <a:r>
              <a:rPr lang="en-US" sz="2400">
                <a:solidFill>
                  <a:srgbClr val="953735"/>
                </a:solidFill>
                <a:latin typeface="Tahoma" charset="0"/>
                <a:cs typeface="Tahoma" charset="0"/>
              </a:rPr>
              <a:t>Ví dụ: Một nhân viên là một thực thể, tập hợp các nhân viên là tập thực thể</a:t>
            </a:r>
          </a:p>
          <a:p>
            <a:pPr marL="457200" lvl="1" indent="0">
              <a:lnSpc>
                <a:spcPct val="150000"/>
              </a:lnSpc>
              <a:buNone/>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marL="0" indent="0">
              <a:lnSpc>
                <a:spcPct val="150000"/>
              </a:lnSpc>
              <a:buNone/>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5B42F8-C3E9-1449-91A7-6B14A5D4FFA9}" type="slidenum">
              <a:rPr lang="en-US">
                <a:solidFill>
                  <a:srgbClr val="898989"/>
                </a:solidFill>
                <a:latin typeface="Tahoma" charset="0"/>
                <a:cs typeface="Tahoma" charset="0"/>
              </a:rPr>
              <a:pPr eaLnBrk="1" hangingPunct="1"/>
              <a:t>10</a:t>
            </a:fld>
            <a:endParaRPr lang="en-US">
              <a:solidFill>
                <a:srgbClr val="898989"/>
              </a:solidFill>
              <a:latin typeface="Tahoma" charset="0"/>
              <a:cs typeface="Tahoma" charset="0"/>
            </a:endParaRPr>
          </a:p>
        </p:txBody>
      </p:sp>
      <p:sp>
        <p:nvSpPr>
          <p:cNvPr id="18437" name="Title 4"/>
          <p:cNvSpPr>
            <a:spLocks noGrp="1"/>
          </p:cNvSpPr>
          <p:nvPr>
            <p:ph type="title"/>
          </p:nvPr>
        </p:nvSpPr>
        <p:spPr>
          <a:xfrm>
            <a:off x="457200" y="0"/>
            <a:ext cx="8229600" cy="990600"/>
          </a:xfrm>
        </p:spPr>
        <p:txBody>
          <a:bodyPr/>
          <a:lstStyle/>
          <a:p>
            <a:r>
              <a:rPr lang="en-US" sz="2800">
                <a:latin typeface="Tahoma" charset="0"/>
                <a:cs typeface="Tahoma" charset="0"/>
              </a:rPr>
              <a:t>KHÁI niệm Thực thể</a:t>
            </a:r>
            <a:endParaRPr lang="en-US">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3360462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a:t>
            </a:r>
          </a:p>
        </p:txBody>
      </p:sp>
      <p:sp>
        <p:nvSpPr>
          <p:cNvPr id="3" name="Content Placeholder 2"/>
          <p:cNvSpPr>
            <a:spLocks noGrp="1"/>
          </p:cNvSpPr>
          <p:nvPr>
            <p:ph idx="1"/>
          </p:nvPr>
        </p:nvSpPr>
        <p:spPr/>
        <p:txBody>
          <a:bodyPr>
            <a:normAutofit/>
          </a:bodyPr>
          <a:lstStyle/>
          <a:p>
            <a:r>
              <a:rPr lang="en-US"/>
              <a:t>Là những đặc tính riêng biệt của tập thực thể</a:t>
            </a:r>
          </a:p>
          <a:p>
            <a:r>
              <a:rPr lang="en-US"/>
              <a:t>Là tính chất của thực thể cần được quản lý</a:t>
            </a:r>
          </a:p>
          <a:p>
            <a:r>
              <a:rPr lang="en-US"/>
              <a:t> Chỉ quan tâm tới những tính chất có liên quan tới ứng dụng </a:t>
            </a:r>
            <a:r>
              <a:rPr lang="en-US">
                <a:latin typeface="Wingdings"/>
              </a:rPr>
              <a:t> </a:t>
            </a:r>
          </a:p>
          <a:p>
            <a:r>
              <a:rPr lang="en-US"/>
              <a:t>Ví dụ tập thực thể </a:t>
            </a:r>
            <a:r>
              <a:rPr lang="en-US" b="1"/>
              <a:t>NHANVIEN </a:t>
            </a:r>
            <a:r>
              <a:rPr lang="en-US"/>
              <a:t>có các thuộc tính </a:t>
            </a:r>
          </a:p>
          <a:p>
            <a:pPr lvl="1"/>
            <a:r>
              <a:rPr lang="en-US"/>
              <a:t>Họ tên</a:t>
            </a:r>
          </a:p>
          <a:p>
            <a:pPr lvl="1"/>
            <a:r>
              <a:rPr lang="en-US"/>
              <a:t>Ngày sinh </a:t>
            </a:r>
          </a:p>
          <a:p>
            <a:pPr lvl="1"/>
            <a:r>
              <a:rPr lang="en-US"/>
              <a:t>Giới tính</a:t>
            </a:r>
          </a:p>
          <a:p>
            <a:pPr lvl="1"/>
            <a:r>
              <a:rPr lang="en-US"/>
              <a:t>Địa chỉ ... </a:t>
            </a:r>
          </a:p>
          <a:p>
            <a:pPr marL="0" indent="0">
              <a:buNone/>
            </a:pPr>
            <a:endParaRPr lang="en-US"/>
          </a:p>
        </p:txBody>
      </p:sp>
      <p:pic>
        <p:nvPicPr>
          <p:cNvPr id="4" name="Picture 3"/>
          <p:cNvPicPr>
            <a:picLocks noChangeAspect="1"/>
          </p:cNvPicPr>
          <p:nvPr/>
        </p:nvPicPr>
        <p:blipFill>
          <a:blip r:embed="rId2"/>
          <a:stretch>
            <a:fillRect/>
          </a:stretch>
        </p:blipFill>
        <p:spPr>
          <a:xfrm>
            <a:off x="4114800" y="3810000"/>
            <a:ext cx="2286000" cy="2919743"/>
          </a:xfrm>
          <a:prstGeom prst="rect">
            <a:avLst/>
          </a:prstGeom>
        </p:spPr>
      </p:pic>
    </p:spTree>
    <p:extLst>
      <p:ext uri="{BB962C8B-B14F-4D97-AF65-F5344CB8AC3E}">
        <p14:creationId xmlns:p14="http://schemas.microsoft.com/office/powerpoint/2010/main" val="10085419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447800"/>
            <a:ext cx="8077200" cy="4495800"/>
          </a:xfrm>
        </p:spPr>
        <p:txBody>
          <a:bodyPr/>
          <a:lstStyle/>
          <a:p>
            <a:pPr>
              <a:lnSpc>
                <a:spcPct val="150000"/>
              </a:lnSpc>
              <a:buFontTx/>
              <a:buBlip>
                <a:blip r:embed="rId3"/>
              </a:buBlip>
            </a:pPr>
            <a:r>
              <a:rPr lang="en-US" sz="2400">
                <a:solidFill>
                  <a:srgbClr val="953735"/>
                </a:solidFill>
                <a:latin typeface="Tahoma" charset="0"/>
                <a:cs typeface="Tahoma" charset="0"/>
              </a:rPr>
              <a:t>Quan hệ là sự liên kết giữa 2 hay nhiều tập thực thể</a:t>
            </a:r>
          </a:p>
          <a:p>
            <a:pPr>
              <a:lnSpc>
                <a:spcPct val="150000"/>
              </a:lnSpc>
              <a:buBlip>
                <a:blip r:embed="rId3"/>
              </a:buBlip>
            </a:pPr>
            <a:r>
              <a:rPr lang="en-US" sz="2400">
                <a:solidFill>
                  <a:srgbClr val="953735"/>
                </a:solidFill>
                <a:latin typeface="Tahoma" charset="0"/>
                <a:cs typeface="Tahoma" charset="0"/>
              </a:rPr>
              <a:t>Ví dụ giữa tập thực thể NHANVIEN và PHONGBAN có các liên kết </a:t>
            </a:r>
          </a:p>
          <a:p>
            <a:pPr lvl="1"/>
            <a:r>
              <a:rPr lang="en-US" sz="1800"/>
              <a:t>Một nhân viên thuộc một phòng ban nào đó</a:t>
            </a:r>
          </a:p>
          <a:p>
            <a:pPr lvl="1"/>
            <a:r>
              <a:rPr lang="en-US" sz="1800"/>
              <a:t>Một phòng ban có một nhân viên làm trưởng phòng </a:t>
            </a:r>
          </a:p>
          <a:p>
            <a:pPr>
              <a:lnSpc>
                <a:spcPct val="150000"/>
              </a:lnSpc>
              <a:buFontTx/>
              <a:buBlip>
                <a:blip r:embed="rId3"/>
              </a:buBlip>
            </a:pPr>
            <a:endParaRPr lang="en-US" sz="2000">
              <a:solidFill>
                <a:srgbClr val="953735"/>
              </a:solidFill>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D519DEB-6457-1749-8A3A-E8DB40372553}" type="slidenum">
              <a:rPr lang="en-US">
                <a:solidFill>
                  <a:srgbClr val="898989"/>
                </a:solidFill>
                <a:latin typeface="Tahoma" charset="0"/>
                <a:cs typeface="Tahoma" charset="0"/>
              </a:rPr>
              <a:pPr eaLnBrk="1" hangingPunct="1"/>
              <a:t>12</a:t>
            </a:fld>
            <a:endParaRPr lang="en-US">
              <a:solidFill>
                <a:srgbClr val="898989"/>
              </a:solidFill>
              <a:latin typeface="Tahoma" charset="0"/>
              <a:cs typeface="Tahoma" charset="0"/>
            </a:endParaRPr>
          </a:p>
        </p:txBody>
      </p:sp>
      <p:sp>
        <p:nvSpPr>
          <p:cNvPr id="19461" name="Title 4"/>
          <p:cNvSpPr>
            <a:spLocks noGrp="1"/>
          </p:cNvSpPr>
          <p:nvPr>
            <p:ph type="title"/>
          </p:nvPr>
        </p:nvSpPr>
        <p:spPr>
          <a:xfrm>
            <a:off x="457200" y="0"/>
            <a:ext cx="8229600" cy="990600"/>
          </a:xfrm>
        </p:spPr>
        <p:txBody>
          <a:bodyPr/>
          <a:lstStyle/>
          <a:p>
            <a:r>
              <a:rPr lang="en-US" sz="2800">
                <a:latin typeface="Tahoma" charset="0"/>
                <a:cs typeface="Tahoma" charset="0"/>
              </a:rPr>
              <a:t>Mối quan hệ (Relationship)</a:t>
            </a:r>
          </a:p>
        </p:txBody>
      </p:sp>
      <p:pic>
        <p:nvPicPr>
          <p:cNvPr id="5" name="Picture 4"/>
          <p:cNvPicPr>
            <a:picLocks noChangeAspect="1"/>
          </p:cNvPicPr>
          <p:nvPr/>
        </p:nvPicPr>
        <p:blipFill>
          <a:blip r:embed="rId5"/>
          <a:stretch>
            <a:fillRect/>
          </a:stretch>
        </p:blipFill>
        <p:spPr>
          <a:xfrm>
            <a:off x="1828800" y="4267200"/>
            <a:ext cx="5511800" cy="16129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57239445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mối quan hệ</a:t>
            </a:r>
          </a:p>
        </p:txBody>
      </p:sp>
      <p:sp>
        <p:nvSpPr>
          <p:cNvPr id="3" name="Content Placeholder 2"/>
          <p:cNvSpPr>
            <a:spLocks noGrp="1"/>
          </p:cNvSpPr>
          <p:nvPr>
            <p:ph idx="1"/>
          </p:nvPr>
        </p:nvSpPr>
        <p:spPr/>
        <p:txBody>
          <a:bodyPr/>
          <a:lstStyle/>
          <a:p>
            <a:r>
              <a:rPr lang="en-US"/>
              <a:t>Quan hệ 1-1</a:t>
            </a:r>
          </a:p>
          <a:p>
            <a:pPr>
              <a:lnSpc>
                <a:spcPct val="150000"/>
              </a:lnSpc>
            </a:pPr>
            <a:r>
              <a:rPr lang="en-US"/>
              <a:t>Quan hệ 1-n (1-nhiều)</a:t>
            </a:r>
          </a:p>
          <a:p>
            <a:pPr>
              <a:lnSpc>
                <a:spcPct val="150000"/>
              </a:lnSpc>
            </a:pPr>
            <a:r>
              <a:rPr lang="en-US"/>
              <a:t>Quan hệ n-n (nhiều-nhiều)</a:t>
            </a:r>
          </a:p>
        </p:txBody>
      </p:sp>
      <p:pic>
        <p:nvPicPr>
          <p:cNvPr id="4" name="Picture 3"/>
          <p:cNvPicPr>
            <a:picLocks noChangeAspect="1"/>
          </p:cNvPicPr>
          <p:nvPr/>
        </p:nvPicPr>
        <p:blipFill>
          <a:blip r:embed="rId2"/>
          <a:stretch>
            <a:fillRect/>
          </a:stretch>
        </p:blipFill>
        <p:spPr>
          <a:xfrm>
            <a:off x="2971800" y="3048000"/>
            <a:ext cx="3327400" cy="3657600"/>
          </a:xfrm>
          <a:prstGeom prst="rect">
            <a:avLst/>
          </a:prstGeom>
        </p:spPr>
      </p:pic>
    </p:spTree>
    <p:extLst>
      <p:ext uri="{BB962C8B-B14F-4D97-AF65-F5344CB8AC3E}">
        <p14:creationId xmlns:p14="http://schemas.microsoft.com/office/powerpoint/2010/main" val="3877423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066800"/>
            <a:ext cx="8077200" cy="3505200"/>
          </a:xfrm>
        </p:spPr>
        <p:txBody>
          <a:bodyPr/>
          <a:lstStyle/>
          <a:p>
            <a:pPr>
              <a:lnSpc>
                <a:spcPct val="150000"/>
              </a:lnSpc>
              <a:buFontTx/>
              <a:buBlip>
                <a:blip r:embed="rId3"/>
              </a:buBlip>
            </a:pPr>
            <a:r>
              <a:rPr lang="en-US" sz="2000">
                <a:solidFill>
                  <a:srgbClr val="953735"/>
                </a:solidFill>
                <a:latin typeface="Tahoma" charset="0"/>
                <a:cs typeface="Tahoma" charset="0"/>
              </a:rPr>
              <a:t>Quan hệ 1-1 là quan hệ giữa hai tập thực thể trong đó mỗi thực thể của tập này chỉ có thể liên kết với nhiều nhất một thực thể của tập kia, và ngược lại.</a:t>
            </a:r>
          </a:p>
          <a:p>
            <a:pPr>
              <a:lnSpc>
                <a:spcPct val="150000"/>
              </a:lnSpc>
              <a:buFontTx/>
              <a:buBlip>
                <a:blip r:embed="rId3"/>
              </a:buBlip>
            </a:pPr>
            <a:r>
              <a:rPr lang="en-US" sz="2000">
                <a:solidFill>
                  <a:srgbClr val="953735"/>
                </a:solidFill>
                <a:latin typeface="Tahoma" charset="0"/>
                <a:cs typeface="Tahoma" charset="0"/>
              </a:rPr>
              <a:t>Ví dụ: quan hệ giữa thực thể Nhân viên và Phòng ban trong quan hệ “Là trưởng phòng” là quan hệ 1-1 (1 nhân viên chỉ được làm trưởng phòng của 1 phòng ban, và một phòng ban chỉ có 1 trưởng phòng)</a:t>
            </a: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42DBE76-E759-A146-AA9F-2185BFBF608E}" type="slidenum">
              <a:rPr lang="en-US">
                <a:solidFill>
                  <a:srgbClr val="898989"/>
                </a:solidFill>
                <a:latin typeface="Tahoma" charset="0"/>
                <a:cs typeface="Tahoma" charset="0"/>
              </a:rPr>
              <a:pPr eaLnBrk="1" hangingPunct="1"/>
              <a:t>14</a:t>
            </a:fld>
            <a:endParaRPr lang="en-US">
              <a:solidFill>
                <a:srgbClr val="898989"/>
              </a:solidFill>
              <a:latin typeface="Tahoma" charset="0"/>
              <a:cs typeface="Tahoma" charset="0"/>
            </a:endParaRPr>
          </a:p>
        </p:txBody>
      </p:sp>
      <p:sp>
        <p:nvSpPr>
          <p:cNvPr id="20485" name="Title 4"/>
          <p:cNvSpPr>
            <a:spLocks noGrp="1"/>
          </p:cNvSpPr>
          <p:nvPr>
            <p:ph type="title"/>
          </p:nvPr>
        </p:nvSpPr>
        <p:spPr>
          <a:xfrm>
            <a:off x="457200" y="0"/>
            <a:ext cx="8229600" cy="990600"/>
          </a:xfrm>
        </p:spPr>
        <p:txBody>
          <a:bodyPr/>
          <a:lstStyle/>
          <a:p>
            <a:r>
              <a:rPr lang="en-US" sz="2800">
                <a:latin typeface="Tahoma" charset="0"/>
                <a:cs typeface="Tahoma" charset="0"/>
              </a:rPr>
              <a:t>Quan hệ 1-1</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0665862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A14AC1C-8CEB-F841-8981-73BC93F4CD77}" type="slidenum">
              <a:rPr lang="en-US">
                <a:solidFill>
                  <a:srgbClr val="898989"/>
                </a:solidFill>
                <a:latin typeface="Tahoma" charset="0"/>
                <a:cs typeface="Tahoma" charset="0"/>
              </a:rPr>
              <a:pPr eaLnBrk="1" hangingPunct="1"/>
              <a:t>15</a:t>
            </a:fld>
            <a:endParaRPr lang="en-US">
              <a:solidFill>
                <a:srgbClr val="898989"/>
              </a:solidFill>
              <a:latin typeface="Tahoma" charset="0"/>
              <a:cs typeface="Tahoma" charset="0"/>
            </a:endParaRPr>
          </a:p>
        </p:txBody>
      </p:sp>
      <p:sp>
        <p:nvSpPr>
          <p:cNvPr id="22532" name="Title 4"/>
          <p:cNvSpPr>
            <a:spLocks noGrp="1"/>
          </p:cNvSpPr>
          <p:nvPr>
            <p:ph type="title"/>
          </p:nvPr>
        </p:nvSpPr>
        <p:spPr>
          <a:xfrm>
            <a:off x="457200" y="0"/>
            <a:ext cx="8229600" cy="990600"/>
          </a:xfrm>
        </p:spPr>
        <p:txBody>
          <a:bodyPr/>
          <a:lstStyle/>
          <a:p>
            <a:r>
              <a:rPr lang="en-US" sz="2800">
                <a:latin typeface="Tahoma" charset="0"/>
                <a:cs typeface="Tahoma" charset="0"/>
              </a:rPr>
              <a:t>Quan hệ 1-N</a:t>
            </a:r>
          </a:p>
        </p:txBody>
      </p:sp>
      <p:sp>
        <p:nvSpPr>
          <p:cNvPr id="7" name="Content Placeholder 1"/>
          <p:cNvSpPr txBox="1">
            <a:spLocks/>
          </p:cNvSpPr>
          <p:nvPr/>
        </p:nvSpPr>
        <p:spPr bwMode="auto">
          <a:xfrm>
            <a:off x="609600" y="1219200"/>
            <a:ext cx="8077200" cy="2590800"/>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ct val="150000"/>
              </a:lnSpc>
              <a:spcBef>
                <a:spcPct val="20000"/>
              </a:spcBef>
              <a:buFontTx/>
              <a:buBlip>
                <a:blip r:embed="rId3"/>
              </a:buBlip>
            </a:pPr>
            <a:r>
              <a:rPr lang="en-US" sz="2000">
                <a:solidFill>
                  <a:srgbClr val="953735"/>
                </a:solidFill>
              </a:rPr>
              <a:t>Quan hệ 1-N là quan hệ giữa hai tập thực thể trong đó mỗi thực thể của tập này có thể liên kết với nhiều thực thể của tập còn lại.</a:t>
            </a:r>
          </a:p>
          <a:p>
            <a:pPr>
              <a:lnSpc>
                <a:spcPct val="150000"/>
              </a:lnSpc>
              <a:spcBef>
                <a:spcPct val="20000"/>
              </a:spcBef>
              <a:buFontTx/>
              <a:buBlip>
                <a:blip r:embed="rId3"/>
              </a:buBlip>
            </a:pPr>
            <a:r>
              <a:rPr lang="en-US" sz="2000">
                <a:solidFill>
                  <a:srgbClr val="953735"/>
                </a:solidFill>
                <a:latin typeface="Tahoma" charset="0"/>
                <a:cs typeface="Tahoma" charset="0"/>
              </a:rPr>
              <a:t>Ví dụ 2: quan hệ giữa thực thể </a:t>
            </a:r>
            <a:r>
              <a:rPr lang="en-US" sz="2000" b="1">
                <a:solidFill>
                  <a:srgbClr val="953735"/>
                </a:solidFill>
                <a:latin typeface="Tahoma" charset="0"/>
                <a:cs typeface="Tahoma" charset="0"/>
              </a:rPr>
              <a:t>Nhân viên </a:t>
            </a:r>
            <a:r>
              <a:rPr lang="en-US" sz="2000">
                <a:solidFill>
                  <a:srgbClr val="953735"/>
                </a:solidFill>
                <a:latin typeface="Tahoma" charset="0"/>
                <a:cs typeface="Tahoma" charset="0"/>
              </a:rPr>
              <a:t>và thực thể </a:t>
            </a:r>
            <a:r>
              <a:rPr lang="en-US" sz="2000" b="1">
                <a:solidFill>
                  <a:srgbClr val="953735"/>
                </a:solidFill>
                <a:latin typeface="Tahoma" charset="0"/>
                <a:cs typeface="Tahoma" charset="0"/>
              </a:rPr>
              <a:t>Phòng ban </a:t>
            </a:r>
            <a:r>
              <a:rPr lang="en-US" sz="2000">
                <a:solidFill>
                  <a:srgbClr val="953735"/>
                </a:solidFill>
                <a:latin typeface="Tahoma" charset="0"/>
                <a:cs typeface="Tahoma" charset="0"/>
              </a:rPr>
              <a:t>trong mối quan hệ</a:t>
            </a:r>
            <a:r>
              <a:rPr lang="en-US" sz="2000" b="1">
                <a:solidFill>
                  <a:srgbClr val="953735"/>
                </a:solidFill>
                <a:latin typeface="Tahoma" charset="0"/>
                <a:cs typeface="Tahoma" charset="0"/>
              </a:rPr>
              <a:t> “thuộc” </a:t>
            </a:r>
            <a:r>
              <a:rPr lang="en-US" sz="2000">
                <a:solidFill>
                  <a:srgbClr val="953735"/>
                </a:solidFill>
                <a:latin typeface="Tahoma" charset="0"/>
                <a:cs typeface="Tahoma" charset="0"/>
              </a:rPr>
              <a:t>là 1-N vì một nhân viên chỉ  thuộc 1 phòng ban nhưng một phong ban có thể có nhiều nhân viên</a:t>
            </a:r>
          </a:p>
          <a:p>
            <a:pPr lvl="1">
              <a:lnSpc>
                <a:spcPct val="150000"/>
              </a:lnSpc>
              <a:spcBef>
                <a:spcPct val="20000"/>
              </a:spcBef>
              <a:buFontTx/>
              <a:buBlip>
                <a:blip r:embed="rId4"/>
              </a:buBlip>
            </a:pPr>
            <a:endParaRPr lang="en-US" sz="2000">
              <a:latin typeface="Tahoma" charset="0"/>
              <a:ea typeface="ＭＳ Ｐゴシック" charset="0"/>
              <a:cs typeface="Tahoma" charset="0"/>
            </a:endParaRPr>
          </a:p>
          <a:p>
            <a:pPr>
              <a:lnSpc>
                <a:spcPct val="150000"/>
              </a:lnSpc>
              <a:spcBef>
                <a:spcPct val="20000"/>
              </a:spcBef>
              <a:buFontTx/>
              <a:buBlip>
                <a:blip r:embed="rId3"/>
              </a:buBlip>
            </a:pPr>
            <a:endParaRPr lang="en-US" sz="2400">
              <a:solidFill>
                <a:srgbClr val="953735"/>
              </a:solidFill>
              <a:latin typeface="Tahoma" charset="0"/>
              <a:cs typeface="Tahoma" charset="0"/>
            </a:endParaRPr>
          </a:p>
          <a:p>
            <a:pPr>
              <a:lnSpc>
                <a:spcPct val="150000"/>
              </a:lnSpc>
              <a:spcBef>
                <a:spcPct val="20000"/>
              </a:spcBef>
              <a:buFontTx/>
              <a:buBlip>
                <a:blip r:embed="rId3"/>
              </a:buBlip>
            </a:pPr>
            <a:endParaRPr lang="en-US" sz="2400">
              <a:solidFill>
                <a:srgbClr val="0000FF"/>
              </a:solidFill>
              <a:latin typeface="Tahoma" charset="0"/>
              <a:cs typeface="Tahoma" charset="0"/>
            </a:endParaRPr>
          </a:p>
          <a:p>
            <a:pPr>
              <a:lnSpc>
                <a:spcPct val="150000"/>
              </a:lnSpc>
              <a:spcBef>
                <a:spcPct val="20000"/>
              </a:spcBef>
              <a:buFontTx/>
              <a:buBlip>
                <a:blip r:embed="rId3"/>
              </a:buBlip>
            </a:pPr>
            <a:endParaRPr lang="en-US" sz="2400">
              <a:solidFill>
                <a:srgbClr val="0000FF"/>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227656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153400" cy="4953000"/>
          </a:xfrm>
        </p:spPr>
        <p:txBody>
          <a:bodyPr/>
          <a:lstStyle/>
          <a:p>
            <a:pPr>
              <a:lnSpc>
                <a:spcPct val="150000"/>
              </a:lnSpc>
              <a:buFontTx/>
              <a:buBlip>
                <a:blip r:embed="rId2"/>
              </a:buBlip>
            </a:pPr>
            <a:r>
              <a:rPr lang="en-US" sz="2000">
                <a:solidFill>
                  <a:srgbClr val="953735"/>
                </a:solidFill>
                <a:latin typeface="Tahoma" charset="0"/>
                <a:cs typeface="Tahoma" charset="0"/>
              </a:rPr>
              <a:t>Quan hệ N-N là quan hệ giữa hai tập thực thể trong đó một thực thể của tập này có thể liên kết với 0, 1 hoặc nhiều thực thể của tập kia, và ngược lại.</a:t>
            </a:r>
          </a:p>
          <a:p>
            <a:pPr>
              <a:lnSpc>
                <a:spcPct val="150000"/>
              </a:lnSpc>
              <a:buFontTx/>
              <a:buBlip>
                <a:blip r:embed="rId2"/>
              </a:buBlip>
            </a:pPr>
            <a:r>
              <a:rPr lang="en-US" sz="2000">
                <a:solidFill>
                  <a:srgbClr val="953735"/>
                </a:solidFill>
                <a:latin typeface="Tahoma" charset="0"/>
                <a:cs typeface="Tahoma" charset="0"/>
              </a:rPr>
              <a:t>Thường quan hệ N-N có thêm phần dữ liệu giao nhau để thêm thông tin cụ thể cho mối quan hệ</a:t>
            </a:r>
          </a:p>
          <a:p>
            <a:pPr>
              <a:lnSpc>
                <a:spcPct val="150000"/>
              </a:lnSpc>
              <a:buFontTx/>
              <a:buBlip>
                <a:blip r:embed="rId2"/>
              </a:buBlip>
            </a:pPr>
            <a:endParaRPr lang="en-US" sz="2000">
              <a:solidFill>
                <a:srgbClr val="953735"/>
              </a:solidFill>
              <a:latin typeface="Tahoma" charset="0"/>
              <a:cs typeface="Tahoma" charset="0"/>
            </a:endParaRPr>
          </a:p>
          <a:p>
            <a:pPr>
              <a:buFontTx/>
              <a:buBlip>
                <a:blip r:embed="rId2"/>
              </a:buBlip>
            </a:pPr>
            <a:endParaRPr lang="en-US" sz="2400">
              <a:solidFill>
                <a:srgbClr val="953735"/>
              </a:solidFill>
              <a:latin typeface="Tahoma" charset="0"/>
              <a:cs typeface="Tahoma" charset="0"/>
            </a:endParaRPr>
          </a:p>
        </p:txBody>
      </p:sp>
      <p:sp>
        <p:nvSpPr>
          <p:cNvPr id="23555" name="Title 2"/>
          <p:cNvSpPr>
            <a:spLocks noGrp="1"/>
          </p:cNvSpPr>
          <p:nvPr>
            <p:ph type="title"/>
          </p:nvPr>
        </p:nvSpPr>
        <p:spPr/>
        <p:txBody>
          <a:bodyPr/>
          <a:lstStyle/>
          <a:p>
            <a:r>
              <a:rPr lang="en-US">
                <a:latin typeface="Tahoma" charset="0"/>
                <a:cs typeface="Tahoma" charset="0"/>
              </a:rPr>
              <a:t>Quan hệ N-N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65CBA01-4AC3-9947-A223-7706BA734BDB}" type="slidenum">
              <a:rPr lang="en-US">
                <a:solidFill>
                  <a:srgbClr val="898989"/>
                </a:solidFill>
                <a:latin typeface="Tahoma" charset="0"/>
                <a:cs typeface="Tahoma" charset="0"/>
              </a:rPr>
              <a:pPr eaLnBrk="1" hangingPunct="1"/>
              <a:t>16</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482920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458200" cy="4953000"/>
          </a:xfrm>
        </p:spPr>
        <p:txBody>
          <a:bodyPr/>
          <a:lstStyle/>
          <a:p>
            <a:pPr>
              <a:lnSpc>
                <a:spcPct val="150000"/>
              </a:lnSpc>
              <a:buFontTx/>
              <a:buBlip>
                <a:blip r:embed="rId2"/>
              </a:buBlip>
            </a:pPr>
            <a:r>
              <a:rPr lang="en-US" sz="2000">
                <a:solidFill>
                  <a:srgbClr val="953735"/>
                </a:solidFill>
                <a:latin typeface="Tahoma" charset="0"/>
                <a:cs typeface="Tahoma" charset="0"/>
              </a:rPr>
              <a:t>Ví dụ: quan hệ giữa hai thực thể </a:t>
            </a:r>
            <a:r>
              <a:rPr lang="en-US" sz="2000" b="1">
                <a:solidFill>
                  <a:srgbClr val="953735"/>
                </a:solidFill>
                <a:latin typeface="Tahoma" charset="0"/>
                <a:cs typeface="Tahoma" charset="0"/>
              </a:rPr>
              <a:t>Nhân viên </a:t>
            </a:r>
            <a:r>
              <a:rPr lang="en-US" sz="2000">
                <a:solidFill>
                  <a:srgbClr val="953735"/>
                </a:solidFill>
                <a:latin typeface="Tahoma" charset="0"/>
                <a:cs typeface="Tahoma" charset="0"/>
              </a:rPr>
              <a:t>và </a:t>
            </a:r>
            <a:r>
              <a:rPr lang="en-US" sz="2000" b="1">
                <a:solidFill>
                  <a:srgbClr val="953735"/>
                </a:solidFill>
                <a:latin typeface="Tahoma" charset="0"/>
                <a:cs typeface="Tahoma" charset="0"/>
              </a:rPr>
              <a:t>Dự án </a:t>
            </a:r>
            <a:r>
              <a:rPr lang="en-US" sz="2000">
                <a:solidFill>
                  <a:srgbClr val="953735"/>
                </a:solidFill>
                <a:latin typeface="Tahoma" charset="0"/>
                <a:cs typeface="Tahoma" charset="0"/>
              </a:rPr>
              <a:t>là N-N vì mỗi nhân viên có thể tham gia vào 1 hoặc nhiều dự án, và một dự án cũng có thể có 1 hoặc nhiều nhân viên</a:t>
            </a:r>
          </a:p>
          <a:p>
            <a:pPr>
              <a:lnSpc>
                <a:spcPct val="150000"/>
              </a:lnSpc>
              <a:buFontTx/>
              <a:buBlip>
                <a:blip r:embed="rId2"/>
              </a:buBlip>
            </a:pPr>
            <a:r>
              <a:rPr lang="en-US" sz="2000">
                <a:solidFill>
                  <a:srgbClr val="953735"/>
                </a:solidFill>
                <a:latin typeface="Tahoma" charset="0"/>
                <a:cs typeface="Tahoma" charset="0"/>
              </a:rPr>
              <a:t>Phần dữ liệu giao nhau cho biết cụ thể ngày bắt đầu nhân viên tham gia và ngày kết thúc, số giờ làm việc …</a:t>
            </a:r>
            <a:endParaRPr lang="en-US" sz="2400">
              <a:solidFill>
                <a:srgbClr val="953735"/>
              </a:solidFill>
              <a:latin typeface="Tahoma" charset="0"/>
              <a:cs typeface="Tahoma" charset="0"/>
            </a:endParaRPr>
          </a:p>
        </p:txBody>
      </p:sp>
      <p:sp>
        <p:nvSpPr>
          <p:cNvPr id="24579" name="Title 2"/>
          <p:cNvSpPr>
            <a:spLocks noGrp="1"/>
          </p:cNvSpPr>
          <p:nvPr>
            <p:ph type="title"/>
          </p:nvPr>
        </p:nvSpPr>
        <p:spPr/>
        <p:txBody>
          <a:bodyPr/>
          <a:lstStyle/>
          <a:p>
            <a:r>
              <a:rPr lang="en-US">
                <a:latin typeface="Tahoma" charset="0"/>
                <a:cs typeface="Tahoma" charset="0"/>
              </a:rPr>
              <a:t>Quan hệ N-N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2F5B49E-EDD6-AA42-8CB9-357DFDAE70EF}" type="slidenum">
              <a:rPr lang="en-US">
                <a:solidFill>
                  <a:srgbClr val="898989"/>
                </a:solidFill>
                <a:latin typeface="Tahoma" charset="0"/>
                <a:cs typeface="Tahoma" charset="0"/>
              </a:rPr>
              <a:pPr eaLnBrk="1" hangingPunct="1"/>
              <a:t>17</a:t>
            </a:fld>
            <a:endParaRPr lang="en-US">
              <a:solidFill>
                <a:srgbClr val="898989"/>
              </a:solidFill>
              <a:latin typeface="Tahoma" charset="0"/>
              <a:cs typeface="Tahoma" charset="0"/>
            </a:endParaRPr>
          </a:p>
        </p:txBody>
      </p:sp>
      <p:pic>
        <p:nvPicPr>
          <p:cNvPr id="3" name="Picture 2"/>
          <p:cNvPicPr>
            <a:picLocks noChangeAspect="1"/>
          </p:cNvPicPr>
          <p:nvPr/>
        </p:nvPicPr>
        <p:blipFill>
          <a:blip r:embed="rId3"/>
          <a:stretch>
            <a:fillRect/>
          </a:stretch>
        </p:blipFill>
        <p:spPr>
          <a:xfrm>
            <a:off x="1600200" y="3962400"/>
            <a:ext cx="5854700" cy="18542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8517424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000">
                <a:solidFill>
                  <a:srgbClr val="0000FF"/>
                </a:solidFill>
                <a:latin typeface="Tahoma" charset="0"/>
                <a:cs typeface="Tahoma" charset="0"/>
              </a:rPr>
              <a:t>Quy tắc nghiệp vụ (</a:t>
            </a:r>
            <a:r>
              <a:rPr lang="en-US" sz="2000" i="1">
                <a:solidFill>
                  <a:srgbClr val="0000FF"/>
                </a:solidFill>
                <a:latin typeface="Tahoma" charset="0"/>
                <a:cs typeface="Tahoma" charset="0"/>
              </a:rPr>
              <a:t>Business Rule</a:t>
            </a:r>
            <a:r>
              <a:rPr lang="en-US" sz="2000">
                <a:solidFill>
                  <a:srgbClr val="0000FF"/>
                </a:solidFill>
                <a:latin typeface="Tahoma" charset="0"/>
                <a:cs typeface="Tahoma" charset="0"/>
              </a:rPr>
              <a:t>) </a:t>
            </a:r>
            <a:r>
              <a:rPr lang="en-US" sz="2000">
                <a:solidFill>
                  <a:srgbClr val="953735"/>
                </a:solidFill>
                <a:latin typeface="Tahoma" charset="0"/>
                <a:cs typeface="Tahoma" charset="0"/>
              </a:rPr>
              <a:t>là các thủ tục, nguyên tắc hay các chuẩn phải tuân theo</a:t>
            </a:r>
          </a:p>
          <a:p>
            <a:pPr>
              <a:lnSpc>
                <a:spcPct val="150000"/>
              </a:lnSpc>
              <a:buFontTx/>
              <a:buBlip>
                <a:blip r:embed="rId3"/>
              </a:buBlip>
            </a:pPr>
            <a:r>
              <a:rPr lang="en-US" sz="2000">
                <a:solidFill>
                  <a:srgbClr val="953735"/>
                </a:solidFill>
                <a:latin typeface="Tahoma" charset="0"/>
                <a:cs typeface="Tahoma" charset="0"/>
              </a:rPr>
              <a:t>Các quy tắc này thể hiện trong cơ sở dữ liệu như là các </a:t>
            </a:r>
            <a:r>
              <a:rPr lang="en-US" sz="2000">
                <a:solidFill>
                  <a:srgbClr val="0000FF"/>
                </a:solidFill>
                <a:latin typeface="Tahoma" charset="0"/>
                <a:cs typeface="Tahoma" charset="0"/>
              </a:rPr>
              <a:t>ràng buộc (</a:t>
            </a:r>
            <a:r>
              <a:rPr lang="en-US" sz="2000" i="1">
                <a:solidFill>
                  <a:srgbClr val="0000FF"/>
                </a:solidFill>
                <a:latin typeface="Tahoma" charset="0"/>
                <a:cs typeface="Tahoma" charset="0"/>
              </a:rPr>
              <a:t>constraint</a:t>
            </a:r>
            <a:r>
              <a:rPr lang="en-US" sz="2000">
                <a:solidFill>
                  <a:srgbClr val="0000FF"/>
                </a:solidFill>
                <a:latin typeface="Tahoma" charset="0"/>
                <a:cs typeface="Tahoma" charset="0"/>
              </a:rPr>
              <a:t>)</a:t>
            </a:r>
            <a:r>
              <a:rPr lang="en-US" sz="2000">
                <a:solidFill>
                  <a:srgbClr val="953735"/>
                </a:solidFill>
                <a:latin typeface="Tahoma" charset="0"/>
                <a:cs typeface="Tahoma" charset="0"/>
              </a:rPr>
              <a:t>.</a:t>
            </a:r>
          </a:p>
          <a:p>
            <a:pPr>
              <a:lnSpc>
                <a:spcPct val="150000"/>
              </a:lnSpc>
              <a:buFontTx/>
              <a:buBlip>
                <a:blip r:embed="rId3"/>
              </a:buBlip>
            </a:pPr>
            <a:r>
              <a:rPr lang="en-US" sz="2000">
                <a:solidFill>
                  <a:srgbClr val="953735"/>
                </a:solidFill>
                <a:latin typeface="Tahoma" charset="0"/>
                <a:cs typeface="Tahoma" charset="0"/>
              </a:rPr>
              <a:t>Ví dụ: Tuổi của nhân viên hưởng lương không vượt quá 65 tuổi -&gt; ràng buộc của cột Age&lt;65. </a:t>
            </a:r>
          </a:p>
          <a:p>
            <a:pPr>
              <a:lnSpc>
                <a:spcPct val="150000"/>
              </a:lnSpc>
              <a:buFontTx/>
              <a:buBlip>
                <a:blip r:embed="rId3"/>
              </a:buBlip>
            </a:pPr>
            <a:r>
              <a:rPr lang="en-US" sz="2000">
                <a:solidFill>
                  <a:srgbClr val="953735"/>
                </a:solidFill>
                <a:latin typeface="Tahoma" charset="0"/>
                <a:cs typeface="Tahoma" charset="0"/>
              </a:rPr>
              <a:t>Điểm của sinh viên nằm trong khoảng 0-10</a:t>
            </a:r>
          </a:p>
          <a:p>
            <a:pPr>
              <a:lnSpc>
                <a:spcPct val="150000"/>
              </a:lnSpc>
              <a:buFontTx/>
              <a:buBlip>
                <a:blip r:embed="rId3"/>
              </a:buBlip>
            </a:pPr>
            <a:r>
              <a:rPr lang="en-US" sz="2000">
                <a:solidFill>
                  <a:srgbClr val="953735"/>
                </a:solidFill>
                <a:latin typeface="Tahoma" charset="0"/>
                <a:cs typeface="Tahoma" charset="0"/>
              </a:rPr>
              <a:t>…		 </a:t>
            </a: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57FB0A2-B161-8740-9345-BCE5D58CAB0E}" type="slidenum">
              <a:rPr lang="en-US">
                <a:solidFill>
                  <a:srgbClr val="898989"/>
                </a:solidFill>
                <a:latin typeface="Tahoma" charset="0"/>
                <a:cs typeface="Tahoma" charset="0"/>
              </a:rPr>
              <a:pPr eaLnBrk="1" hangingPunct="1"/>
              <a:t>18</a:t>
            </a:fld>
            <a:endParaRPr lang="en-US">
              <a:solidFill>
                <a:srgbClr val="898989"/>
              </a:solidFill>
              <a:latin typeface="Tahoma" charset="0"/>
              <a:cs typeface="Tahoma" charset="0"/>
            </a:endParaRPr>
          </a:p>
        </p:txBody>
      </p:sp>
      <p:sp>
        <p:nvSpPr>
          <p:cNvPr id="26629" name="Title 4"/>
          <p:cNvSpPr>
            <a:spLocks noGrp="1"/>
          </p:cNvSpPr>
          <p:nvPr>
            <p:ph type="title"/>
          </p:nvPr>
        </p:nvSpPr>
        <p:spPr>
          <a:xfrm>
            <a:off x="457200" y="0"/>
            <a:ext cx="8229600" cy="990600"/>
          </a:xfrm>
        </p:spPr>
        <p:txBody>
          <a:bodyPr/>
          <a:lstStyle/>
          <a:p>
            <a:r>
              <a:rPr lang="en-US" sz="2800">
                <a:latin typeface="Tahoma" charset="0"/>
                <a:cs typeface="Tahoma" charset="0"/>
              </a:rPr>
              <a:t>Quy tắc nghiệp vụ</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3180196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400">
                <a:solidFill>
                  <a:srgbClr val="953735"/>
                </a:solidFill>
                <a:latin typeface="Tahoma" charset="0"/>
                <a:cs typeface="Tahoma" charset="0"/>
              </a:rPr>
              <a:t>Dữ liệu được biểu diễn như là một tập hợp các </a:t>
            </a:r>
            <a:r>
              <a:rPr lang="en-US" sz="2400">
                <a:solidFill>
                  <a:srgbClr val="0000FF"/>
                </a:solidFill>
                <a:latin typeface="Tahoma" charset="0"/>
                <a:cs typeface="Tahoma" charset="0"/>
              </a:rPr>
              <a:t>thực thể </a:t>
            </a:r>
          </a:p>
          <a:p>
            <a:pPr>
              <a:lnSpc>
                <a:spcPct val="150000"/>
              </a:lnSpc>
              <a:buFontTx/>
              <a:buBlip>
                <a:blip r:embed="rId3"/>
              </a:buBlip>
            </a:pPr>
            <a:r>
              <a:rPr lang="en-US" sz="2400">
                <a:solidFill>
                  <a:srgbClr val="953735"/>
                </a:solidFill>
                <a:latin typeface="Tahoma" charset="0"/>
                <a:cs typeface="Tahoma" charset="0"/>
              </a:rPr>
              <a:t>Mỗi </a:t>
            </a:r>
            <a:r>
              <a:rPr lang="en-US" sz="2400">
                <a:solidFill>
                  <a:srgbClr val="0000FF"/>
                </a:solidFill>
                <a:latin typeface="Tahoma" charset="0"/>
                <a:cs typeface="Tahoma" charset="0"/>
              </a:rPr>
              <a:t>thực thể </a:t>
            </a:r>
            <a:r>
              <a:rPr lang="en-US" sz="2400">
                <a:solidFill>
                  <a:srgbClr val="953735"/>
                </a:solidFill>
                <a:latin typeface="Tahoma" charset="0"/>
                <a:cs typeface="Tahoma" charset="0"/>
              </a:rPr>
              <a:t>được biểu diễn bởi một bảng </a:t>
            </a:r>
            <a:r>
              <a:rPr lang="en-US" sz="2400">
                <a:solidFill>
                  <a:srgbClr val="0000FF"/>
                </a:solidFill>
                <a:latin typeface="Tahoma" charset="0"/>
                <a:cs typeface="Tahoma" charset="0"/>
              </a:rPr>
              <a:t>(table). Bảng </a:t>
            </a:r>
            <a:r>
              <a:rPr lang="en-US" sz="2400">
                <a:solidFill>
                  <a:srgbClr val="953735"/>
                </a:solidFill>
                <a:latin typeface="Tahoma" charset="0"/>
                <a:cs typeface="Tahoma" charset="0"/>
              </a:rPr>
              <a:t>bao gồm các cột </a:t>
            </a:r>
            <a:r>
              <a:rPr lang="en-US" sz="2400">
                <a:solidFill>
                  <a:srgbClr val="0000FF"/>
                </a:solidFill>
                <a:latin typeface="Tahoma" charset="0"/>
                <a:cs typeface="Tahoma" charset="0"/>
              </a:rPr>
              <a:t>(column), các hàng/bộ (tuple)</a:t>
            </a:r>
            <a:endParaRPr lang="en-US" sz="2400">
              <a:solidFill>
                <a:srgbClr val="953735"/>
              </a:solidFill>
              <a:latin typeface="Tahoma" charset="0"/>
              <a:cs typeface="Tahoma" charset="0"/>
            </a:endParaRPr>
          </a:p>
          <a:p>
            <a:pPr lvl="1">
              <a:lnSpc>
                <a:spcPct val="150000"/>
              </a:lnSpc>
              <a:buFontTx/>
              <a:buBlip>
                <a:blip r:embed="rId4"/>
              </a:buBlip>
            </a:pPr>
            <a:r>
              <a:rPr lang="en-US" sz="2000">
                <a:latin typeface="Tahoma" charset="0"/>
                <a:cs typeface="Tahoma" charset="0"/>
              </a:rPr>
              <a:t>Mỗi cột biểu diễn một thuộc tính và có</a:t>
            </a:r>
            <a:r>
              <a:rPr lang="en-US" sz="2000">
                <a:solidFill>
                  <a:srgbClr val="0000FF"/>
                </a:solidFill>
                <a:latin typeface="Tahoma" charset="0"/>
                <a:cs typeface="Tahoma" charset="0"/>
              </a:rPr>
              <a:t> kiểu dữ liệu (Data type) </a:t>
            </a:r>
            <a:r>
              <a:rPr lang="en-US" sz="2000">
                <a:latin typeface="Tahoma" charset="0"/>
                <a:cs typeface="Tahoma" charset="0"/>
              </a:rPr>
              <a:t>nhất định.</a:t>
            </a:r>
          </a:p>
          <a:p>
            <a:pPr lvl="1">
              <a:lnSpc>
                <a:spcPct val="150000"/>
              </a:lnSpc>
              <a:buFontTx/>
              <a:buBlip>
                <a:blip r:embed="rId4"/>
              </a:buBlip>
            </a:pPr>
            <a:r>
              <a:rPr lang="en-US" sz="2000">
                <a:latin typeface="Tahoma" charset="0"/>
                <a:cs typeface="Tahoma" charset="0"/>
              </a:rPr>
              <a:t>Mỗi hàng/bộ thể hiện một thực thể</a:t>
            </a:r>
          </a:p>
          <a:p>
            <a:pPr lvl="1">
              <a:lnSpc>
                <a:spcPct val="150000"/>
              </a:lnSpc>
              <a:buFontTx/>
              <a:buBlip>
                <a:blip r:embed="rId4"/>
              </a:buBlip>
            </a:pPr>
            <a:r>
              <a:rPr lang="en-US" sz="2000">
                <a:latin typeface="Tahoma" charset="0"/>
                <a:cs typeface="Tahoma" charset="0"/>
              </a:rPr>
              <a:t>Mỗi bảng có một </a:t>
            </a:r>
            <a:r>
              <a:rPr lang="en-US" sz="2000">
                <a:solidFill>
                  <a:srgbClr val="0000FF"/>
                </a:solidFill>
                <a:latin typeface="Tahoma" charset="0"/>
                <a:cs typeface="Tahoma" charset="0"/>
              </a:rPr>
              <a:t>Khóa</a:t>
            </a:r>
            <a:r>
              <a:rPr lang="en-US" sz="2000">
                <a:latin typeface="Tahoma" charset="0"/>
                <a:cs typeface="Tahoma" charset="0"/>
              </a:rPr>
              <a:t> </a:t>
            </a:r>
            <a:r>
              <a:rPr lang="en-US" sz="2000">
                <a:solidFill>
                  <a:srgbClr val="0000FF"/>
                </a:solidFill>
                <a:latin typeface="Tahoma" charset="0"/>
                <a:cs typeface="Tahoma" charset="0"/>
              </a:rPr>
              <a:t>(key) </a:t>
            </a:r>
            <a:r>
              <a:rPr lang="en-US" sz="2000">
                <a:latin typeface="Tahoma" charset="0"/>
                <a:cs typeface="Tahoma" charset="0"/>
              </a:rPr>
              <a:t>– xác định tính duy nhất của bộ dữ liệu trong tập dữ liệu - khóa gồm một hoặc một vài thuộc tính của bảng.</a:t>
            </a:r>
            <a:endParaRPr lang="en-US" sz="2400">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3B8EDDE-4467-E049-B161-53B36B289B5E}" type="slidenum">
              <a:rPr lang="en-US">
                <a:solidFill>
                  <a:srgbClr val="898989"/>
                </a:solidFill>
                <a:latin typeface="Tahoma" charset="0"/>
                <a:cs typeface="Tahoma" charset="0"/>
              </a:rPr>
              <a:pPr eaLnBrk="1" hangingPunct="1"/>
              <a:t>19</a:t>
            </a:fld>
            <a:endParaRPr lang="en-US">
              <a:solidFill>
                <a:srgbClr val="898989"/>
              </a:solidFill>
              <a:latin typeface="Tahoma" charset="0"/>
              <a:cs typeface="Tahoma" charset="0"/>
            </a:endParaRPr>
          </a:p>
        </p:txBody>
      </p:sp>
      <p:sp>
        <p:nvSpPr>
          <p:cNvPr id="28677" name="Title 4"/>
          <p:cNvSpPr>
            <a:spLocks noGrp="1"/>
          </p:cNvSpPr>
          <p:nvPr>
            <p:ph type="title"/>
          </p:nvPr>
        </p:nvSpPr>
        <p:spPr>
          <a:xfrm>
            <a:off x="457200" y="0"/>
            <a:ext cx="8229600" cy="990600"/>
          </a:xfrm>
        </p:spPr>
        <p:txBody>
          <a:bodyPr/>
          <a:lstStyle/>
          <a:p>
            <a:r>
              <a:rPr lang="en-US" sz="2800">
                <a:latin typeface="Tahoma" charset="0"/>
                <a:cs typeface="Tahoma" charset="0"/>
              </a:rPr>
              <a:t>Các khái niệm mức vật lý</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2124607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5791200" cy="5257800"/>
          </a:xfrm>
        </p:spPr>
        <p:txBody>
          <a:bodyPr/>
          <a:lstStyle/>
          <a:p>
            <a:r>
              <a:rPr lang="en-US">
                <a:solidFill>
                  <a:srgbClr val="000000"/>
                </a:solidFill>
                <a:latin typeface="Lucida Grande"/>
                <a:ea typeface="Lucida Grande"/>
                <a:cs typeface="Lucida Grande"/>
              </a:rPr>
              <a:t>Tìm hiểu các bước xây dựng CSDL</a:t>
            </a:r>
          </a:p>
          <a:p>
            <a:r>
              <a:rPr lang="en-US">
                <a:solidFill>
                  <a:srgbClr val="000000"/>
                </a:solidFill>
                <a:latin typeface="Lucida Grande"/>
                <a:ea typeface="Lucida Grande"/>
                <a:cs typeface="Lucida Grande"/>
              </a:rPr>
              <a:t>Hiểu các khái niệm về thực thể, tập thực thể </a:t>
            </a:r>
          </a:p>
          <a:p>
            <a:r>
              <a:rPr lang="en-US">
                <a:solidFill>
                  <a:srgbClr val="000000"/>
                </a:solidFill>
                <a:latin typeface="Lucida Grande"/>
                <a:ea typeface="Lucida Grande"/>
                <a:cs typeface="Lucida Grande"/>
              </a:rPr>
              <a:t>Nắm được mối quan hệ giữa các thực thể</a:t>
            </a:r>
          </a:p>
          <a:p>
            <a:r>
              <a:rPr lang="en-US">
                <a:solidFill>
                  <a:srgbClr val="000000"/>
                </a:solidFill>
                <a:latin typeface="Lucida Grande"/>
                <a:ea typeface="Lucida Grande"/>
                <a:cs typeface="Lucida Grande"/>
              </a:rPr>
              <a:t>Các ràng buộc trong CSDL quan hệ: khoá chính, khoá ngoại ...</a:t>
            </a:r>
          </a:p>
          <a:p>
            <a:r>
              <a:rPr lang="en-US">
                <a:solidFill>
                  <a:srgbClr val="000000"/>
                </a:solidFill>
                <a:latin typeface="Lucida Grande"/>
                <a:ea typeface="Lucida Grande"/>
                <a:cs typeface="Lucida Grande"/>
              </a:rPr>
              <a:t>Làm quen với Access</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về quan hệ - Relation </a:t>
            </a:r>
          </a:p>
        </p:txBody>
      </p:sp>
      <p:sp>
        <p:nvSpPr>
          <p:cNvPr id="3" name="Content Placeholder 2"/>
          <p:cNvSpPr>
            <a:spLocks noGrp="1"/>
          </p:cNvSpPr>
          <p:nvPr>
            <p:ph idx="1"/>
          </p:nvPr>
        </p:nvSpPr>
        <p:spPr/>
        <p:txBody>
          <a:bodyPr/>
          <a:lstStyle/>
          <a:p>
            <a:r>
              <a:rPr lang="en-US"/>
              <a:t>Các thông tin lưu trữ trong CSDL được tổ chức thành bảng (table) 2 chiều gọi là quan hệ (relation)</a:t>
            </a:r>
          </a:p>
        </p:txBody>
      </p:sp>
      <p:pic>
        <p:nvPicPr>
          <p:cNvPr id="4" name="Picture 3"/>
          <p:cNvPicPr>
            <a:picLocks noChangeAspect="1"/>
          </p:cNvPicPr>
          <p:nvPr/>
        </p:nvPicPr>
        <p:blipFill>
          <a:blip r:embed="rId2"/>
          <a:stretch>
            <a:fillRect/>
          </a:stretch>
        </p:blipFill>
        <p:spPr>
          <a:xfrm>
            <a:off x="0" y="2362200"/>
            <a:ext cx="9144000" cy="4282314"/>
          </a:xfrm>
          <a:prstGeom prst="rect">
            <a:avLst/>
          </a:prstGeom>
        </p:spPr>
      </p:pic>
    </p:spTree>
    <p:extLst>
      <p:ext uri="{BB962C8B-B14F-4D97-AF65-F5344CB8AC3E}">
        <p14:creationId xmlns:p14="http://schemas.microsoft.com/office/powerpoint/2010/main" val="18373571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về quan hệ - Relation (2)</a:t>
            </a:r>
          </a:p>
        </p:txBody>
      </p:sp>
      <p:sp>
        <p:nvSpPr>
          <p:cNvPr id="3" name="Content Placeholder 2"/>
          <p:cNvSpPr>
            <a:spLocks noGrp="1"/>
          </p:cNvSpPr>
          <p:nvPr>
            <p:ph idx="1"/>
          </p:nvPr>
        </p:nvSpPr>
        <p:spPr/>
        <p:txBody>
          <a:bodyPr/>
          <a:lstStyle/>
          <a:p>
            <a:r>
              <a:rPr lang="en-US"/>
              <a:t>Quan hệ bao gồm :</a:t>
            </a:r>
          </a:p>
          <a:p>
            <a:pPr lvl="1"/>
            <a:r>
              <a:rPr lang="en-US"/>
              <a:t>Tên – ví dụ: NHANVIEN</a:t>
            </a:r>
          </a:p>
          <a:p>
            <a:pPr lvl="1"/>
            <a:r>
              <a:rPr lang="en-US"/>
              <a:t>Tập hợp các cột</a:t>
            </a:r>
          </a:p>
          <a:p>
            <a:pPr lvl="2"/>
            <a:r>
              <a:rPr lang="en-US"/>
              <a:t>Cố định </a:t>
            </a:r>
          </a:p>
          <a:p>
            <a:pPr lvl="2"/>
            <a:r>
              <a:rPr lang="en-US"/>
              <a:t>Được đặt tên </a:t>
            </a:r>
          </a:p>
          <a:p>
            <a:pPr lvl="2"/>
            <a:r>
              <a:rPr lang="en-US"/>
              <a:t>Có kiểu dữ liệu – Tập hợp các dòng </a:t>
            </a:r>
          </a:p>
          <a:p>
            <a:pPr lvl="2"/>
            <a:r>
              <a:rPr lang="en-US"/>
              <a:t>Thay đổi theo thời gian </a:t>
            </a:r>
          </a:p>
          <a:p>
            <a:pPr lvl="2"/>
            <a:endParaRPr lang="en-US">
              <a:latin typeface="Wingdings"/>
            </a:endParaRPr>
          </a:p>
          <a:p>
            <a:r>
              <a:rPr lang="en-US"/>
              <a:t>Một dòng ~ Một thực thể </a:t>
            </a:r>
          </a:p>
          <a:p>
            <a:r>
              <a:rPr lang="en-US"/>
              <a:t>Quan hệ ~ Tập thực thể </a:t>
            </a:r>
          </a:p>
          <a:p>
            <a:endParaRPr lang="en-US"/>
          </a:p>
        </p:txBody>
      </p:sp>
    </p:spTree>
    <p:extLst>
      <p:ext uri="{BB962C8B-B14F-4D97-AF65-F5344CB8AC3E}">
        <p14:creationId xmlns:p14="http://schemas.microsoft.com/office/powerpoint/2010/main" val="66387649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đặc điểm của quan hệ</a:t>
            </a:r>
          </a:p>
        </p:txBody>
      </p:sp>
      <p:sp>
        <p:nvSpPr>
          <p:cNvPr id="3" name="Content Placeholder 2"/>
          <p:cNvSpPr>
            <a:spLocks noGrp="1"/>
          </p:cNvSpPr>
          <p:nvPr>
            <p:ph idx="1"/>
          </p:nvPr>
        </p:nvSpPr>
        <p:spPr/>
        <p:txBody>
          <a:bodyPr/>
          <a:lstStyle/>
          <a:p>
            <a:r>
              <a:rPr lang="en-US"/>
              <a:t>Mỗi một giá trị trong một hàng (tuple – bộ)</a:t>
            </a:r>
          </a:p>
          <a:p>
            <a:pPr lvl="1"/>
            <a:r>
              <a:rPr lang="en-US"/>
              <a:t>Hoặc chứa giá trị nguyên tố</a:t>
            </a:r>
          </a:p>
          <a:p>
            <a:pPr lvl="1"/>
            <a:r>
              <a:rPr lang="en-US"/>
              <a:t>Hoặc chứa giá trị rỗng (null)</a:t>
            </a:r>
          </a:p>
          <a:p>
            <a:r>
              <a:rPr lang="en-US"/>
              <a:t>Không có 2 hàng trùng nhau hoàn toàn trong một tập quan hệ</a:t>
            </a:r>
          </a:p>
          <a:p>
            <a:r>
              <a:rPr lang="en-US"/>
              <a:t>Thứ tự của các hàng trong một quan hệ là không quan trọng</a:t>
            </a:r>
          </a:p>
        </p:txBody>
      </p:sp>
      <p:pic>
        <p:nvPicPr>
          <p:cNvPr id="4" name="Picture 3"/>
          <p:cNvPicPr>
            <a:picLocks noChangeAspect="1"/>
          </p:cNvPicPr>
          <p:nvPr/>
        </p:nvPicPr>
        <p:blipFill>
          <a:blip r:embed="rId2"/>
          <a:stretch>
            <a:fillRect/>
          </a:stretch>
        </p:blipFill>
        <p:spPr>
          <a:xfrm>
            <a:off x="838200" y="4419600"/>
            <a:ext cx="7772400" cy="1854200"/>
          </a:xfrm>
          <a:prstGeom prst="rect">
            <a:avLst/>
          </a:prstGeom>
        </p:spPr>
      </p:pic>
    </p:spTree>
    <p:extLst>
      <p:ext uri="{BB962C8B-B14F-4D97-AF65-F5344CB8AC3E}">
        <p14:creationId xmlns:p14="http://schemas.microsoft.com/office/powerpoint/2010/main" val="39597524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 attribute </a:t>
            </a:r>
          </a:p>
        </p:txBody>
      </p:sp>
      <p:sp>
        <p:nvSpPr>
          <p:cNvPr id="3" name="Content Placeholder 2"/>
          <p:cNvSpPr>
            <a:spLocks noGrp="1"/>
          </p:cNvSpPr>
          <p:nvPr>
            <p:ph idx="1"/>
          </p:nvPr>
        </p:nvSpPr>
        <p:spPr/>
        <p:txBody>
          <a:bodyPr/>
          <a:lstStyle/>
          <a:p>
            <a:r>
              <a:rPr lang="en-US"/>
              <a:t>Tên các cột của quan hệ</a:t>
            </a:r>
          </a:p>
          <a:p>
            <a:r>
              <a:rPr lang="en-US"/>
              <a:t>Mô tả ý nghĩa cho các giá trị tại cột đó </a:t>
            </a:r>
          </a:p>
          <a:p>
            <a:r>
              <a:rPr lang="en-US"/>
              <a:t>Tất cả các dữ liệu trong cùng 1 một cột đều có cùng kiểu dữ liệu </a:t>
            </a:r>
          </a:p>
          <a:p>
            <a:pPr marL="0" indent="0">
              <a:buNone/>
            </a:pPr>
            <a:endParaRPr lang="en-US"/>
          </a:p>
        </p:txBody>
      </p:sp>
      <p:pic>
        <p:nvPicPr>
          <p:cNvPr id="4" name="Picture 3"/>
          <p:cNvPicPr>
            <a:picLocks noChangeAspect="1"/>
          </p:cNvPicPr>
          <p:nvPr/>
        </p:nvPicPr>
        <p:blipFill>
          <a:blip r:embed="rId2"/>
          <a:stretch>
            <a:fillRect/>
          </a:stretch>
        </p:blipFill>
        <p:spPr>
          <a:xfrm>
            <a:off x="533400" y="3352800"/>
            <a:ext cx="8178800" cy="2679700"/>
          </a:xfrm>
          <a:prstGeom prst="rect">
            <a:avLst/>
          </a:prstGeom>
        </p:spPr>
      </p:pic>
    </p:spTree>
    <p:extLst>
      <p:ext uri="{BB962C8B-B14F-4D97-AF65-F5344CB8AC3E}">
        <p14:creationId xmlns:p14="http://schemas.microsoft.com/office/powerpoint/2010/main" val="13397263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en-US" sz="2800">
                <a:solidFill>
                  <a:srgbClr val="953735"/>
                </a:solidFill>
                <a:latin typeface="Tahoma" charset="0"/>
                <a:cs typeface="Tahoma" charset="0"/>
              </a:rPr>
              <a:t>Mỗi cột trong bảng được quy định bởi một kiểu dữ liệu</a:t>
            </a:r>
          </a:p>
          <a:p>
            <a:pPr>
              <a:lnSpc>
                <a:spcPct val="150000"/>
              </a:lnSpc>
              <a:buFontTx/>
              <a:buBlip>
                <a:blip r:embed="rId2"/>
              </a:buBlip>
            </a:pPr>
            <a:r>
              <a:rPr lang="en-US" sz="2800">
                <a:solidFill>
                  <a:srgbClr val="953735"/>
                </a:solidFill>
                <a:latin typeface="Tahoma" charset="0"/>
                <a:cs typeface="Tahoma" charset="0"/>
              </a:rPr>
              <a:t>Kiểu dữ liệu cho phép xác định:</a:t>
            </a:r>
          </a:p>
          <a:p>
            <a:pPr lvl="1">
              <a:lnSpc>
                <a:spcPct val="150000"/>
              </a:lnSpc>
              <a:buFontTx/>
              <a:buBlip>
                <a:blip r:embed="rId3"/>
              </a:buBlip>
            </a:pPr>
            <a:r>
              <a:rPr lang="en-US" sz="2400">
                <a:latin typeface="Tahoma" charset="0"/>
                <a:cs typeface="Tahoma" charset="0"/>
              </a:rPr>
              <a:t> Loại dữ liệu của cột như dạng số, dạng kí tự, ngày tháng…</a:t>
            </a:r>
          </a:p>
          <a:p>
            <a:pPr lvl="1">
              <a:lnSpc>
                <a:spcPct val="150000"/>
              </a:lnSpc>
              <a:buFontTx/>
              <a:buBlip>
                <a:blip r:embed="rId3"/>
              </a:buBlip>
            </a:pPr>
            <a:r>
              <a:rPr lang="en-US" sz="2400">
                <a:latin typeface="Tahoma" charset="0"/>
                <a:cs typeface="Tahoma" charset="0"/>
              </a:rPr>
              <a:t> Giới hạn miền giá trị cho cột</a:t>
            </a:r>
            <a:endParaRPr lang="en-US">
              <a:latin typeface="Tahoma" charset="0"/>
              <a:cs typeface="Tahoma" charset="0"/>
            </a:endParaRPr>
          </a:p>
        </p:txBody>
      </p:sp>
      <p:sp>
        <p:nvSpPr>
          <p:cNvPr id="29699" name="Title 2"/>
          <p:cNvSpPr>
            <a:spLocks noGrp="1"/>
          </p:cNvSpPr>
          <p:nvPr>
            <p:ph type="title"/>
          </p:nvPr>
        </p:nvSpPr>
        <p:spPr/>
        <p:txBody>
          <a:bodyPr/>
          <a:lstStyle/>
          <a:p>
            <a:r>
              <a:rPr lang="en-US">
                <a:latin typeface="Tahoma" charset="0"/>
                <a:cs typeface="Tahoma" charset="0"/>
              </a:rPr>
              <a:t>Kiểu dữ liệu</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2ED6085-7C3E-3B48-A24A-34E00637DB45}" type="slidenum">
              <a:rPr lang="en-US">
                <a:solidFill>
                  <a:srgbClr val="898989"/>
                </a:solidFill>
                <a:latin typeface="Tahoma" charset="0"/>
                <a:cs typeface="Tahoma" charset="0"/>
              </a:rPr>
              <a:pPr eaLnBrk="1" hangingPunct="1"/>
              <a:t>24</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6883886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1143000"/>
            <a:ext cx="8305800" cy="1676400"/>
          </a:xfrm>
        </p:spPr>
        <p:txBody>
          <a:bodyPr>
            <a:normAutofit fontScale="85000" lnSpcReduction="10000"/>
          </a:bodyPr>
          <a:lstStyle/>
          <a:p>
            <a:r>
              <a:rPr lang="en-US" sz="2600"/>
              <a:t>Còn được gọi là thuộc tính định danh của tập thực thể </a:t>
            </a:r>
          </a:p>
          <a:p>
            <a:r>
              <a:rPr lang="en-US" sz="2600"/>
              <a:t>Dùng để phân biệt giữa các thực thể khác nhau trong tập thực thể </a:t>
            </a:r>
            <a:endParaRPr lang="en-US" sz="2600">
              <a:solidFill>
                <a:srgbClr val="953735"/>
              </a:solidFill>
              <a:latin typeface="Tahoma" charset="0"/>
              <a:cs typeface="Tahoma" charset="0"/>
            </a:endParaRPr>
          </a:p>
          <a:p>
            <a:pPr>
              <a:lnSpc>
                <a:spcPct val="150000"/>
              </a:lnSpc>
              <a:buFontTx/>
              <a:buBlip>
                <a:blip r:embed="rId3"/>
              </a:buBlip>
            </a:pPr>
            <a:r>
              <a:rPr lang="en-US" sz="2600">
                <a:solidFill>
                  <a:srgbClr val="953735"/>
                </a:solidFill>
                <a:latin typeface="Tahoma" charset="0"/>
                <a:cs typeface="Tahoma" charset="0"/>
              </a:rPr>
              <a:t>Ví dụ: quan hệ Nhân viên</a:t>
            </a:r>
            <a:r>
              <a:rPr lang="en-US" sz="2600">
                <a:solidFill>
                  <a:srgbClr val="0000FF"/>
                </a:solidFill>
                <a:latin typeface="Tahoma" charset="0"/>
                <a:cs typeface="Tahoma" charset="0"/>
              </a:rPr>
              <a:t> </a:t>
            </a:r>
            <a:r>
              <a:rPr lang="en-US" sz="2600">
                <a:solidFill>
                  <a:srgbClr val="953735"/>
                </a:solidFill>
                <a:latin typeface="Tahoma" charset="0"/>
                <a:cs typeface="Tahoma" charset="0"/>
              </a:rPr>
              <a:t>có thuộc tính khóa là </a:t>
            </a:r>
            <a:r>
              <a:rPr lang="en-US" sz="2600">
                <a:solidFill>
                  <a:srgbClr val="0000FF"/>
                </a:solidFill>
                <a:latin typeface="Tahoma" charset="0"/>
                <a:cs typeface="Tahoma" charset="0"/>
              </a:rPr>
              <a:t>Mã nhân viên</a:t>
            </a:r>
          </a:p>
          <a:p>
            <a:pPr marL="0" indent="0">
              <a:lnSpc>
                <a:spcPct val="150000"/>
              </a:lnSpc>
              <a:buNone/>
            </a:pPr>
            <a:endParaRPr lang="en-US" sz="2400">
              <a:solidFill>
                <a:srgbClr val="0000FF"/>
              </a:solidFill>
              <a:latin typeface="Tahoma" charset="0"/>
              <a:cs typeface="Tahoma" charset="0"/>
            </a:endParaRPr>
          </a:p>
          <a:p>
            <a:pPr>
              <a:lnSpc>
                <a:spcPct val="150000"/>
              </a:lnSpc>
              <a:buFontTx/>
              <a:buBlip>
                <a:blip r:embed="rId4"/>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A4C0E42-518C-4B43-9BDB-1F015A11FE25}" type="slidenum">
              <a:rPr lang="en-US">
                <a:solidFill>
                  <a:srgbClr val="898989"/>
                </a:solidFill>
                <a:latin typeface="Tahoma" charset="0"/>
                <a:cs typeface="Tahoma" charset="0"/>
              </a:rPr>
              <a:pPr eaLnBrk="1" hangingPunct="1"/>
              <a:t>25</a:t>
            </a:fld>
            <a:endParaRPr lang="en-US">
              <a:solidFill>
                <a:srgbClr val="898989"/>
              </a:solidFill>
              <a:latin typeface="Tahoma" charset="0"/>
              <a:cs typeface="Tahoma" charset="0"/>
            </a:endParaRPr>
          </a:p>
        </p:txBody>
      </p:sp>
      <p:sp>
        <p:nvSpPr>
          <p:cNvPr id="32773" name="Title 4"/>
          <p:cNvSpPr>
            <a:spLocks noGrp="1"/>
          </p:cNvSpPr>
          <p:nvPr>
            <p:ph type="title"/>
          </p:nvPr>
        </p:nvSpPr>
        <p:spPr>
          <a:xfrm>
            <a:off x="457200" y="0"/>
            <a:ext cx="8229600" cy="990600"/>
          </a:xfrm>
        </p:spPr>
        <p:txBody>
          <a:bodyPr/>
          <a:lstStyle/>
          <a:p>
            <a:r>
              <a:rPr lang="en-US" sz="2800">
                <a:latin typeface="Tahoma" charset="0"/>
                <a:cs typeface="Tahoma" charset="0"/>
              </a:rPr>
              <a:t>Khóa chính (Primary Key)</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799229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381000" y="1066800"/>
            <a:ext cx="8305800" cy="3048000"/>
          </a:xfrm>
        </p:spPr>
        <p:txBody>
          <a:bodyPr>
            <a:normAutofit fontScale="92500"/>
          </a:bodyPr>
          <a:lstStyle/>
          <a:p>
            <a:pPr>
              <a:lnSpc>
                <a:spcPct val="150000"/>
              </a:lnSpc>
              <a:buFontTx/>
              <a:buBlip>
                <a:blip r:embed="rId3"/>
              </a:buBlip>
            </a:pPr>
            <a:r>
              <a:rPr lang="en-US" sz="2000">
                <a:solidFill>
                  <a:srgbClr val="953735"/>
                </a:solidFill>
                <a:latin typeface="Tahoma" charset="0"/>
                <a:cs typeface="Tahoma" charset="0"/>
              </a:rPr>
              <a:t>Khi một quan hệ/bảng kết nối được với một quan hệ/bảng khác, luôn tồn tại một/một số thuộc tính đóng vai trò là cột dữ liệu chung kết nối hai quan hệ/hai bảng.</a:t>
            </a:r>
          </a:p>
          <a:p>
            <a:pPr>
              <a:lnSpc>
                <a:spcPct val="150000"/>
              </a:lnSpc>
              <a:buFontTx/>
              <a:buBlip>
                <a:blip r:embed="rId3"/>
              </a:buBlip>
            </a:pPr>
            <a:r>
              <a:rPr lang="en-US" sz="2000">
                <a:solidFill>
                  <a:srgbClr val="0000FF"/>
                </a:solidFill>
                <a:latin typeface="Tahoma" charset="0"/>
                <a:cs typeface="Tahoma" charset="0"/>
              </a:rPr>
              <a:t>Khóa ngoại (Foreign Key/Reference Key)</a:t>
            </a:r>
            <a:r>
              <a:rPr lang="en-US" sz="2000">
                <a:solidFill>
                  <a:srgbClr val="953735"/>
                </a:solidFill>
                <a:latin typeface="Tahoma" charset="0"/>
                <a:cs typeface="Tahoma" charset="0"/>
              </a:rPr>
              <a:t>: là một/một số thuộc tính của một quan hệ R1 có quan hệ với quan hệ R2. Các thuộc tính khóa ngoài của R1 phải chứa các giá trị phù hợp với những giá trị trong R2.</a:t>
            </a:r>
          </a:p>
          <a:p>
            <a:pPr marL="0" indent="0">
              <a:lnSpc>
                <a:spcPct val="150000"/>
              </a:lnSpc>
              <a:buNone/>
            </a:pPr>
            <a:endParaRPr lang="en-US" sz="2400">
              <a:solidFill>
                <a:srgbClr val="953735"/>
              </a:solidFill>
              <a:latin typeface="Tahoma" charset="0"/>
              <a:cs typeface="Tahoma" charset="0"/>
            </a:endParaRPr>
          </a:p>
          <a:p>
            <a:pPr>
              <a:lnSpc>
                <a:spcPct val="150000"/>
              </a:lnSpc>
              <a:buFontTx/>
              <a:buBlip>
                <a:blip r:embed="rId4"/>
              </a:buBlip>
            </a:pPr>
            <a:endParaRPr lang="en-US" sz="2400">
              <a:solidFill>
                <a:srgbClr val="0000FF"/>
              </a:solidFill>
              <a:latin typeface="Tahoma" charset="0"/>
              <a:cs typeface="Tahoma" charset="0"/>
            </a:endParaRPr>
          </a:p>
          <a:p>
            <a:pPr>
              <a:lnSpc>
                <a:spcPct val="150000"/>
              </a:lnSpc>
              <a:buFontTx/>
              <a:buBlip>
                <a:blip r:embed="rId4"/>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7251EA1-D546-B646-818F-D499C4266391}" type="slidenum">
              <a:rPr lang="en-US">
                <a:solidFill>
                  <a:srgbClr val="898989"/>
                </a:solidFill>
                <a:latin typeface="Tahoma" charset="0"/>
                <a:cs typeface="Tahoma" charset="0"/>
              </a:rPr>
              <a:pPr eaLnBrk="1" hangingPunct="1"/>
              <a:t>26</a:t>
            </a:fld>
            <a:endParaRPr lang="en-US">
              <a:solidFill>
                <a:srgbClr val="898989"/>
              </a:solidFill>
              <a:latin typeface="Tahoma" charset="0"/>
              <a:cs typeface="Tahoma" charset="0"/>
            </a:endParaRPr>
          </a:p>
        </p:txBody>
      </p:sp>
      <p:sp>
        <p:nvSpPr>
          <p:cNvPr id="33797" name="Title 4"/>
          <p:cNvSpPr>
            <a:spLocks noGrp="1"/>
          </p:cNvSpPr>
          <p:nvPr>
            <p:ph type="title"/>
          </p:nvPr>
        </p:nvSpPr>
        <p:spPr>
          <a:xfrm>
            <a:off x="457200" y="0"/>
            <a:ext cx="8229600" cy="990600"/>
          </a:xfrm>
        </p:spPr>
        <p:txBody>
          <a:bodyPr/>
          <a:lstStyle/>
          <a:p>
            <a:r>
              <a:rPr lang="en-US" sz="2800">
                <a:latin typeface="Tahoma" charset="0"/>
                <a:cs typeface="Tahoma" charset="0"/>
              </a:rPr>
              <a:t>Khóa ngoại (Primary Key)</a:t>
            </a:r>
          </a:p>
        </p:txBody>
      </p:sp>
      <p:pic>
        <p:nvPicPr>
          <p:cNvPr id="5" name="Picture 4"/>
          <p:cNvPicPr>
            <a:picLocks noChangeAspect="1"/>
          </p:cNvPicPr>
          <p:nvPr/>
        </p:nvPicPr>
        <p:blipFill>
          <a:blip r:embed="rId5"/>
          <a:stretch>
            <a:fillRect/>
          </a:stretch>
        </p:blipFill>
        <p:spPr>
          <a:xfrm>
            <a:off x="0" y="3733800"/>
            <a:ext cx="8991600" cy="2552700"/>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8788923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000">
                <a:solidFill>
                  <a:srgbClr val="0000FF"/>
                </a:solidFill>
                <a:latin typeface="Tahoma" charset="0"/>
                <a:cs typeface="Tahoma" charset="0"/>
              </a:rPr>
              <a:t>Ràng buộc (Constraint): </a:t>
            </a:r>
            <a:r>
              <a:rPr lang="en-US" sz="2000">
                <a:solidFill>
                  <a:srgbClr val="953735"/>
                </a:solidFill>
                <a:latin typeface="Tahoma" charset="0"/>
                <a:cs typeface="Tahoma" charset="0"/>
              </a:rPr>
              <a:t>là những quy tắc cần tuân theo khi nhập liệu vào CSDL để hạn chế miền giá trị các thuộc tính. </a:t>
            </a:r>
          </a:p>
          <a:p>
            <a:pPr>
              <a:lnSpc>
                <a:spcPct val="150000"/>
              </a:lnSpc>
              <a:buFontTx/>
              <a:buBlip>
                <a:blip r:embed="rId3"/>
              </a:buBlip>
            </a:pPr>
            <a:r>
              <a:rPr lang="en-US" sz="2000">
                <a:solidFill>
                  <a:srgbClr val="0000FF"/>
                </a:solidFill>
                <a:latin typeface="Tahoma" charset="0"/>
                <a:cs typeface="Tahoma" charset="0"/>
              </a:rPr>
              <a:t>Ràng buộc toàn vẹn (Integrity Constraint): </a:t>
            </a:r>
            <a:r>
              <a:rPr lang="en-US" sz="2000">
                <a:solidFill>
                  <a:srgbClr val="953735"/>
                </a:solidFill>
                <a:latin typeface="Tahoma" charset="0"/>
                <a:cs typeface="Tahoma" charset="0"/>
              </a:rPr>
              <a:t>là ràng buộc nhằm nhấn mạnh sự chính xác của dữ liệu nhập vào. </a:t>
            </a:r>
          </a:p>
          <a:p>
            <a:pPr>
              <a:lnSpc>
                <a:spcPct val="150000"/>
              </a:lnSpc>
              <a:buFontTx/>
              <a:buBlip>
                <a:blip r:embed="rId3"/>
              </a:buBlip>
            </a:pPr>
            <a:r>
              <a:rPr lang="en-US" sz="2000">
                <a:solidFill>
                  <a:srgbClr val="953735"/>
                </a:solidFill>
                <a:latin typeface="Tahoma" charset="0"/>
                <a:cs typeface="Tahoma" charset="0"/>
              </a:rPr>
              <a:t>Bao gồm 3 kiểu ràng buộc toàn vẹn:</a:t>
            </a:r>
          </a:p>
          <a:p>
            <a:pPr lvl="1">
              <a:lnSpc>
                <a:spcPct val="150000"/>
              </a:lnSpc>
              <a:buFontTx/>
              <a:buBlip>
                <a:blip r:embed="rId4"/>
              </a:buBlip>
            </a:pPr>
            <a:r>
              <a:rPr lang="en-US" sz="1800">
                <a:latin typeface="Tahoma" charset="0"/>
                <a:cs typeface="Tahoma" charset="0"/>
              </a:rPr>
              <a:t>Ràng buộc </a:t>
            </a:r>
            <a:r>
              <a:rPr lang="en-US" sz="1800">
                <a:solidFill>
                  <a:srgbClr val="0000FF"/>
                </a:solidFill>
                <a:latin typeface="Tahoma" charset="0"/>
                <a:cs typeface="Tahoma" charset="0"/>
              </a:rPr>
              <a:t>NOT NULL</a:t>
            </a:r>
          </a:p>
          <a:p>
            <a:pPr lvl="1">
              <a:lnSpc>
                <a:spcPct val="150000"/>
              </a:lnSpc>
              <a:buFontTx/>
              <a:buBlip>
                <a:blip r:embed="rId4"/>
              </a:buBlip>
            </a:pPr>
            <a:r>
              <a:rPr lang="en-US" sz="1800">
                <a:latin typeface="Tahoma" charset="0"/>
                <a:cs typeface="Tahoma" charset="0"/>
              </a:rPr>
              <a:t>Ràng buộc </a:t>
            </a:r>
            <a:r>
              <a:rPr lang="en-US" sz="1800">
                <a:solidFill>
                  <a:srgbClr val="0000FF"/>
                </a:solidFill>
                <a:latin typeface="Tahoma" charset="0"/>
                <a:cs typeface="Tahoma" charset="0"/>
              </a:rPr>
              <a:t>CHECK</a:t>
            </a:r>
          </a:p>
          <a:p>
            <a:pPr lvl="1">
              <a:lnSpc>
                <a:spcPct val="150000"/>
              </a:lnSpc>
              <a:buFontTx/>
              <a:buBlip>
                <a:blip r:embed="rId4"/>
              </a:buBlip>
            </a:pPr>
            <a:r>
              <a:rPr lang="en-US" sz="1800">
                <a:latin typeface="Tahoma" charset="0"/>
                <a:cs typeface="Tahoma" charset="0"/>
              </a:rPr>
              <a:t>Ràng buộc sử dụng </a:t>
            </a:r>
            <a:r>
              <a:rPr lang="en-US" sz="1800">
                <a:solidFill>
                  <a:srgbClr val="0000FF"/>
                </a:solidFill>
                <a:latin typeface="Tahoma" charset="0"/>
                <a:cs typeface="Tahoma" charset="0"/>
              </a:rPr>
              <a:t>Trigger</a:t>
            </a:r>
            <a:r>
              <a:rPr lang="en-US" sz="1800">
                <a:latin typeface="Tahoma" charset="0"/>
                <a:cs typeface="Tahoma" charset="0"/>
              </a:rPr>
              <a:t> (Trigger là chương trình/macro tự động thực hiện khi có một sự kiện (bất thường) xảy ra trong CSDL)</a:t>
            </a: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0494691-6800-BF40-B76E-2E4D11149C83}" type="slidenum">
              <a:rPr lang="en-US">
                <a:solidFill>
                  <a:srgbClr val="898989"/>
                </a:solidFill>
                <a:latin typeface="Tahoma" charset="0"/>
                <a:cs typeface="Tahoma" charset="0"/>
              </a:rPr>
              <a:pPr eaLnBrk="1" hangingPunct="1"/>
              <a:t>27</a:t>
            </a:fld>
            <a:endParaRPr lang="en-US">
              <a:solidFill>
                <a:srgbClr val="898989"/>
              </a:solidFill>
              <a:latin typeface="Tahoma" charset="0"/>
              <a:cs typeface="Tahoma" charset="0"/>
            </a:endParaRPr>
          </a:p>
        </p:txBody>
      </p:sp>
      <p:sp>
        <p:nvSpPr>
          <p:cNvPr id="34821" name="Title 4"/>
          <p:cNvSpPr>
            <a:spLocks noGrp="1"/>
          </p:cNvSpPr>
          <p:nvPr>
            <p:ph type="title"/>
          </p:nvPr>
        </p:nvSpPr>
        <p:spPr>
          <a:xfrm>
            <a:off x="457200" y="0"/>
            <a:ext cx="8229600" cy="990600"/>
          </a:xfrm>
        </p:spPr>
        <p:txBody>
          <a:bodyPr/>
          <a:lstStyle/>
          <a:p>
            <a:r>
              <a:rPr lang="en-US" sz="2800">
                <a:latin typeface="Tahoma" charset="0"/>
                <a:cs typeface="Tahoma" charset="0"/>
              </a:rPr>
              <a:t>Các khái niệm mức vật lý</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969503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2514600"/>
          </a:xfrm>
        </p:spPr>
        <p:txBody>
          <a:bodyPr/>
          <a:lstStyle/>
          <a:p>
            <a:pPr>
              <a:buFontTx/>
              <a:buBlip>
                <a:blip r:embed="rId2"/>
              </a:buBlip>
            </a:pPr>
            <a:r>
              <a:rPr lang="en-US" sz="2000">
                <a:solidFill>
                  <a:srgbClr val="953735"/>
                </a:solidFill>
                <a:latin typeface="Tahoma" charset="0"/>
                <a:cs typeface="Tahoma" charset="0"/>
              </a:rPr>
              <a:t>Ví dụ: cột HO_NV của bảng NHAN_VIEN có  ràng buộc NOT NULL, tức là đòi hỏi phải nhập dữ liệu</a:t>
            </a:r>
          </a:p>
        </p:txBody>
      </p:sp>
      <p:sp>
        <p:nvSpPr>
          <p:cNvPr id="35843" name="Title 2"/>
          <p:cNvSpPr>
            <a:spLocks noGrp="1"/>
          </p:cNvSpPr>
          <p:nvPr>
            <p:ph type="title"/>
          </p:nvPr>
        </p:nvSpPr>
        <p:spPr/>
        <p:txBody>
          <a:bodyPr/>
          <a:lstStyle/>
          <a:p>
            <a:r>
              <a:rPr lang="en-US">
                <a:latin typeface="Tahoma" charset="0"/>
                <a:cs typeface="Tahoma" charset="0"/>
              </a:rPr>
              <a:t>Các khái niệm mức vật lý</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8B09ED0-9589-934F-9636-4D7B9B7C2962}" type="slidenum">
              <a:rPr lang="en-US">
                <a:solidFill>
                  <a:srgbClr val="898989"/>
                </a:solidFill>
                <a:latin typeface="Tahoma" charset="0"/>
                <a:cs typeface="Tahoma" charset="0"/>
              </a:rPr>
              <a:pPr eaLnBrk="1" hangingPunct="1"/>
              <a:t>28</a:t>
            </a:fld>
            <a:endParaRPr lang="en-US">
              <a:solidFill>
                <a:srgbClr val="898989"/>
              </a:solidFill>
              <a:latin typeface="Tahoma" charset="0"/>
              <a:cs typeface="Tahoma" charset="0"/>
            </a:endParaRPr>
          </a:p>
        </p:txBody>
      </p:sp>
      <p:pic>
        <p:nvPicPr>
          <p:cNvPr id="6" name="Picture 5" descr="hin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981200"/>
            <a:ext cx="3576638" cy="1833563"/>
          </a:xfrm>
          <a:prstGeom prst="rect">
            <a:avLst/>
          </a:prstGeom>
        </p:spPr>
      </p:pic>
      <p:pic>
        <p:nvPicPr>
          <p:cNvPr id="7" name="Picture 6" descr="hinh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267200"/>
            <a:ext cx="2381250" cy="1685925"/>
          </a:xfrm>
          <a:prstGeom prst="rect">
            <a:avLst/>
          </a:prstGeom>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36573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err="1" smtClean="0"/>
              <a:t>Bài</a:t>
            </a:r>
            <a:r>
              <a:rPr lang="en-US" dirty="0" smtClean="0"/>
              <a:t> 2: CÁC BƯỚC XÂY DỰNG CƠ SỞ DỮ LIỆU</a:t>
            </a:r>
          </a:p>
          <a:p>
            <a:r>
              <a:rPr lang="en-US" dirty="0"/>
              <a:t>Phần 2 – Làm quen với ACCESS</a:t>
            </a:r>
            <a:endParaRPr lang="en-US" dirty="0"/>
          </a:p>
        </p:txBody>
      </p:sp>
      <p:sp>
        <p:nvSpPr>
          <p:cNvPr id="11" name="Title 10"/>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5231548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228600" y="1371600"/>
            <a:ext cx="8686800" cy="1905000"/>
          </a:xfrm>
        </p:spPr>
        <p:txBody>
          <a:bodyPr>
            <a:normAutofit fontScale="92500" lnSpcReduction="20000"/>
          </a:bodyPr>
          <a:lstStyle/>
          <a:p>
            <a:pPr>
              <a:lnSpc>
                <a:spcPct val="150000"/>
              </a:lnSpc>
              <a:buFontTx/>
              <a:buBlip>
                <a:blip r:embed="rId3"/>
              </a:buBlip>
            </a:pPr>
            <a:r>
              <a:rPr lang="en-US" sz="2400">
                <a:solidFill>
                  <a:srgbClr val="953735"/>
                </a:solidFill>
                <a:latin typeface="Tahoma" charset="0"/>
                <a:cs typeface="Tahoma" charset="0"/>
              </a:rPr>
              <a:t>Thiết kế m</a:t>
            </a:r>
            <a:r>
              <a:rPr lang="vi-VN" sz="2400">
                <a:solidFill>
                  <a:srgbClr val="953735"/>
                </a:solidFill>
                <a:latin typeface="Tahoma" charset="0"/>
                <a:cs typeface="Tahoma" charset="0"/>
              </a:rPr>
              <a:t>ột CSDL được phân thành các mức khác nhau</a:t>
            </a:r>
            <a:r>
              <a:rPr lang="en-US" sz="2400">
                <a:solidFill>
                  <a:srgbClr val="953735"/>
                </a:solidFill>
                <a:latin typeface="Tahoma" charset="0"/>
                <a:cs typeface="Tahoma" charset="0"/>
              </a:rPr>
              <a:t>:</a:t>
            </a:r>
          </a:p>
          <a:p>
            <a:pPr lvl="1">
              <a:lnSpc>
                <a:spcPct val="150000"/>
              </a:lnSpc>
              <a:buFontTx/>
              <a:buBlip>
                <a:blip r:embed="rId4"/>
              </a:buBlip>
            </a:pPr>
            <a:r>
              <a:rPr lang="en-US" sz="2000">
                <a:latin typeface="Tahoma" charset="0"/>
                <a:cs typeface="Tahoma" charset="0"/>
              </a:rPr>
              <a:t>Thiết kế các thành phần dữ liệu mức khái niệm</a:t>
            </a:r>
          </a:p>
          <a:p>
            <a:pPr lvl="1">
              <a:lnSpc>
                <a:spcPct val="150000"/>
              </a:lnSpc>
              <a:buFontTx/>
              <a:buBlip>
                <a:blip r:embed="rId4"/>
              </a:buBlip>
            </a:pPr>
            <a:r>
              <a:rPr lang="en-US" sz="2000">
                <a:latin typeface="Tahoma" charset="0"/>
                <a:cs typeface="Tahoma" charset="0"/>
              </a:rPr>
              <a:t>Thiết kế các thành phần dữ liệu mức logic</a:t>
            </a:r>
          </a:p>
          <a:p>
            <a:pPr lvl="1">
              <a:lnSpc>
                <a:spcPct val="150000"/>
              </a:lnSpc>
              <a:buFontTx/>
              <a:buBlip>
                <a:blip r:embed="rId4"/>
              </a:buBlip>
            </a:pPr>
            <a:r>
              <a:rPr lang="en-US" sz="2000">
                <a:latin typeface="Tahoma" charset="0"/>
                <a:cs typeface="Tahoma" charset="0"/>
              </a:rPr>
              <a:t>Thiết kế các thành phần dữ liệu mức vật lý</a:t>
            </a:r>
          </a:p>
          <a:p>
            <a:pPr lvl="1">
              <a:lnSpc>
                <a:spcPct val="150000"/>
              </a:lnSpc>
              <a:buFontTx/>
              <a:buBlip>
                <a:blip r:embed="rId4"/>
              </a:buBlip>
            </a:pPr>
            <a:endParaRPr lang="en-US" sz="2000">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p:txBody>
      </p:sp>
      <p:sp>
        <p:nvSpPr>
          <p:cNvPr id="3" name="Footer Placeholder 2"/>
          <p:cNvSpPr>
            <a:spLocks noGrp="1"/>
          </p:cNvSpPr>
          <p:nvPr>
            <p:ph type="ftr" sz="quarter" idx="10"/>
          </p:nvPr>
        </p:nvSpPr>
        <p:spPr>
          <a:xfrm>
            <a:off x="457200" y="6356350"/>
            <a:ext cx="3810000" cy="365125"/>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p>
          <a:p>
            <a:pPr eaLnBrk="1" hangingPunct="1"/>
            <a:endParaRPr lang="en-US">
              <a:solidFill>
                <a:srgbClr val="898989"/>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D9FA009-9A80-9B44-B64D-E32C5F4C27EF}" type="slidenum">
              <a:rPr lang="en-US">
                <a:solidFill>
                  <a:srgbClr val="898989"/>
                </a:solidFill>
                <a:latin typeface="Tahoma" charset="0"/>
                <a:cs typeface="Tahoma" charset="0"/>
              </a:rPr>
              <a:pPr eaLnBrk="1" hangingPunct="1"/>
              <a:t>3</a:t>
            </a:fld>
            <a:endParaRPr lang="en-US">
              <a:solidFill>
                <a:srgbClr val="898989"/>
              </a:solidFill>
              <a:latin typeface="Tahoma" charset="0"/>
              <a:cs typeface="Tahoma" charset="0"/>
            </a:endParaRPr>
          </a:p>
        </p:txBody>
      </p:sp>
      <p:sp>
        <p:nvSpPr>
          <p:cNvPr id="11269" name="Title 4"/>
          <p:cNvSpPr>
            <a:spLocks noGrp="1"/>
          </p:cNvSpPr>
          <p:nvPr>
            <p:ph type="title"/>
          </p:nvPr>
        </p:nvSpPr>
        <p:spPr>
          <a:xfrm>
            <a:off x="457200" y="0"/>
            <a:ext cx="8229600" cy="990600"/>
          </a:xfrm>
        </p:spPr>
        <p:txBody>
          <a:bodyPr/>
          <a:lstStyle/>
          <a:p>
            <a:r>
              <a:rPr lang="en-US">
                <a:latin typeface="Tahoma" charset="0"/>
                <a:cs typeface="Tahoma" charset="0"/>
              </a:rPr>
              <a:t>Các bước thiết kế CSDL quan hệ</a:t>
            </a:r>
          </a:p>
        </p:txBody>
      </p:sp>
      <p:graphicFrame>
        <p:nvGraphicFramePr>
          <p:cNvPr id="8" name="Diagram 7"/>
          <p:cNvGraphicFramePr/>
          <p:nvPr/>
        </p:nvGraphicFramePr>
        <p:xfrm>
          <a:off x="990600" y="3352800"/>
          <a:ext cx="7391400" cy="2362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29291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219200"/>
            <a:ext cx="8229600" cy="4648200"/>
          </a:xfrm>
        </p:spPr>
        <p:txBody>
          <a:bodyPr/>
          <a:lstStyle/>
          <a:p>
            <a:pPr>
              <a:lnSpc>
                <a:spcPct val="150000"/>
              </a:lnSpc>
              <a:buFontTx/>
              <a:buBlip>
                <a:blip r:embed="rId2"/>
              </a:buBlip>
            </a:pPr>
            <a:r>
              <a:rPr lang="en-US" sz="2000">
                <a:solidFill>
                  <a:srgbClr val="953735"/>
                </a:solidFill>
                <a:latin typeface="Tahoma" charset="0"/>
                <a:cs typeface="Tahoma" charset="0"/>
              </a:rPr>
              <a:t>Microsoft Access là hệ quản trị CSDL cho phép tạo CSDL  quan hệ</a:t>
            </a:r>
          </a:p>
          <a:p>
            <a:pPr>
              <a:lnSpc>
                <a:spcPct val="150000"/>
              </a:lnSpc>
              <a:buFontTx/>
              <a:buBlip>
                <a:blip r:embed="rId2"/>
              </a:buBlip>
            </a:pPr>
            <a:r>
              <a:rPr lang="en-US" sz="2000">
                <a:solidFill>
                  <a:srgbClr val="953735"/>
                </a:solidFill>
                <a:latin typeface="Tahoma" charset="0"/>
                <a:cs typeface="Tahoma" charset="0"/>
              </a:rPr>
              <a:t>Cung cấp các công cụ cho phép: </a:t>
            </a:r>
          </a:p>
          <a:p>
            <a:pPr lvl="1">
              <a:lnSpc>
                <a:spcPct val="150000"/>
              </a:lnSpc>
              <a:buFontTx/>
              <a:buBlip>
                <a:blip r:embed="rId3"/>
              </a:buBlip>
            </a:pPr>
            <a:r>
              <a:rPr lang="en-US" sz="1800">
                <a:latin typeface="Tahoma" charset="0"/>
                <a:cs typeface="Tahoma" charset="0"/>
              </a:rPr>
              <a:t>Thiết kế các bảng</a:t>
            </a:r>
          </a:p>
          <a:p>
            <a:pPr lvl="1">
              <a:lnSpc>
                <a:spcPct val="150000"/>
              </a:lnSpc>
              <a:buFontTx/>
              <a:buBlip>
                <a:blip r:embed="rId3"/>
              </a:buBlip>
            </a:pPr>
            <a:r>
              <a:rPr lang="en-US" sz="1800">
                <a:latin typeface="Tahoma" charset="0"/>
                <a:cs typeface="Tahoma" charset="0"/>
              </a:rPr>
              <a:t>Tạo dữ liệu, cập nhật dữ liệu </a:t>
            </a:r>
          </a:p>
          <a:p>
            <a:pPr lvl="1">
              <a:lnSpc>
                <a:spcPct val="150000"/>
              </a:lnSpc>
              <a:buFontTx/>
              <a:buBlip>
                <a:blip r:embed="rId3"/>
              </a:buBlip>
            </a:pPr>
            <a:r>
              <a:rPr lang="en-US" sz="1800">
                <a:latin typeface="Tahoma" charset="0"/>
                <a:cs typeface="Tahoma" charset="0"/>
              </a:rPr>
              <a:t>Liên kết giữa các bảng</a:t>
            </a:r>
          </a:p>
          <a:p>
            <a:pPr lvl="1">
              <a:lnSpc>
                <a:spcPct val="150000"/>
              </a:lnSpc>
              <a:buFontTx/>
              <a:buBlip>
                <a:blip r:embed="rId3"/>
              </a:buBlip>
            </a:pPr>
            <a:r>
              <a:rPr lang="en-US" sz="1800">
                <a:latin typeface="Tahoma" charset="0"/>
                <a:cs typeface="Tahoma" charset="0"/>
              </a:rPr>
              <a:t>Truy vấn CSDL để trích xuất thông tin</a:t>
            </a:r>
          </a:p>
          <a:p>
            <a:pPr lvl="1">
              <a:lnSpc>
                <a:spcPct val="150000"/>
              </a:lnSpc>
              <a:buFontTx/>
              <a:buBlip>
                <a:blip r:embed="rId3"/>
              </a:buBlip>
            </a:pPr>
            <a:r>
              <a:rPr lang="en-US" sz="1800">
                <a:latin typeface="Tahoma" charset="0"/>
                <a:cs typeface="Tahoma" charset="0"/>
              </a:rPr>
              <a:t>Tạo biểu mẫu để xem hoặc cập nhập dữ liệu</a:t>
            </a:r>
          </a:p>
          <a:p>
            <a:pPr lvl="1">
              <a:lnSpc>
                <a:spcPct val="150000"/>
              </a:lnSpc>
              <a:buFontTx/>
              <a:buBlip>
                <a:blip r:embed="rId3"/>
              </a:buBlip>
            </a:pPr>
            <a:r>
              <a:rPr lang="en-US" sz="1800">
                <a:latin typeface="Tahoma" charset="0"/>
                <a:cs typeface="Tahoma" charset="0"/>
              </a:rPr>
              <a:t>Tạo báo cáo thống kê dữ liệu</a:t>
            </a:r>
            <a:endParaRPr lang="en-US" sz="2000">
              <a:latin typeface="Tahoma" charset="0"/>
              <a:cs typeface="Tahoma" charset="0"/>
            </a:endParaRPr>
          </a:p>
          <a:p>
            <a:pPr lvl="1">
              <a:buFontTx/>
              <a:buBlip>
                <a:blip r:embed="rId3"/>
              </a:buBlip>
            </a:pPr>
            <a:endParaRPr lang="en-US" sz="2400">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1CE4710-AD2B-F747-8E3E-C1D3605AA78C}" type="slidenum">
              <a:rPr lang="en-US">
                <a:solidFill>
                  <a:srgbClr val="898989"/>
                </a:solidFill>
                <a:latin typeface="Tahoma" charset="0"/>
                <a:cs typeface="Tahoma" charset="0"/>
              </a:rPr>
              <a:pPr eaLnBrk="1" hangingPunct="1"/>
              <a:t>30</a:t>
            </a:fld>
            <a:endParaRPr lang="en-US">
              <a:solidFill>
                <a:srgbClr val="898989"/>
              </a:solidFill>
              <a:latin typeface="Tahoma" charset="0"/>
              <a:cs typeface="Tahoma" charset="0"/>
            </a:endParaRPr>
          </a:p>
        </p:txBody>
      </p:sp>
      <p:sp>
        <p:nvSpPr>
          <p:cNvPr id="39941" name="Title 4"/>
          <p:cNvSpPr>
            <a:spLocks noGrp="1"/>
          </p:cNvSpPr>
          <p:nvPr>
            <p:ph type="title"/>
          </p:nvPr>
        </p:nvSpPr>
        <p:spPr>
          <a:xfrm>
            <a:off x="457200" y="152400"/>
            <a:ext cx="8458200" cy="838200"/>
          </a:xfrm>
        </p:spPr>
        <p:txBody>
          <a:bodyPr/>
          <a:lstStyle/>
          <a:p>
            <a:r>
              <a:rPr lang="en-US">
                <a:latin typeface="Tahoma" charset="0"/>
                <a:cs typeface="Tahoma" charset="0"/>
              </a:rPr>
              <a:t>Hệ quản trị CSDL Microsoft Access</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3374690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533400" y="1371600"/>
            <a:ext cx="8229600" cy="1219200"/>
          </a:xfrm>
        </p:spPr>
        <p:txBody>
          <a:bodyPr/>
          <a:lstStyle/>
          <a:p>
            <a:pPr>
              <a:buFontTx/>
              <a:buBlip>
                <a:blip r:embed="rId3"/>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Create</a:t>
            </a:r>
            <a:r>
              <a:rPr lang="en-US" sz="2400">
                <a:solidFill>
                  <a:srgbClr val="953735"/>
                </a:solidFill>
                <a:latin typeface="Tahoma" charset="0"/>
                <a:cs typeface="Tahoma" charset="0"/>
              </a:rPr>
              <a:t> </a:t>
            </a:r>
            <a:r>
              <a:rPr lang="vi-VN" sz="2400">
                <a:solidFill>
                  <a:srgbClr val="953735"/>
                </a:solidFill>
                <a:latin typeface="Tahoma" charset="0"/>
                <a:cs typeface="Tahoma" charset="0"/>
              </a:rPr>
              <a:t>cung cấp các tùy chọn </a:t>
            </a:r>
            <a:r>
              <a:rPr lang="en-US" sz="2400">
                <a:solidFill>
                  <a:srgbClr val="953735"/>
                </a:solidFill>
                <a:latin typeface="Tahoma" charset="0"/>
                <a:cs typeface="Tahoma" charset="0"/>
              </a:rPr>
              <a:t>để </a:t>
            </a:r>
            <a:r>
              <a:rPr lang="vi-VN" sz="2400">
                <a:solidFill>
                  <a:srgbClr val="953735"/>
                </a:solidFill>
                <a:latin typeface="Tahoma" charset="0"/>
                <a:cs typeface="Tahoma" charset="0"/>
              </a:rPr>
              <a:t>tạo các bảng, </a:t>
            </a:r>
            <a:r>
              <a:rPr lang="en-US" sz="2400">
                <a:solidFill>
                  <a:srgbClr val="953735"/>
                </a:solidFill>
                <a:latin typeface="Tahoma" charset="0"/>
                <a:cs typeface="Tahoma" charset="0"/>
              </a:rPr>
              <a:t>biểu mẫu, báo cáo, truy vấn… </a:t>
            </a:r>
          </a:p>
        </p:txBody>
      </p:sp>
      <p:sp>
        <p:nvSpPr>
          <p:cNvPr id="40963"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443A564-51E7-3D40-92BC-2C1DD5C1D375}" type="slidenum">
              <a:rPr lang="en-US">
                <a:solidFill>
                  <a:srgbClr val="898989"/>
                </a:solidFill>
                <a:latin typeface="Tahoma" charset="0"/>
                <a:cs typeface="Tahoma" charset="0"/>
              </a:rPr>
              <a:pPr eaLnBrk="1" hangingPunct="1"/>
              <a:t>31</a:t>
            </a:fld>
            <a:endParaRPr lang="en-US">
              <a:solidFill>
                <a:srgbClr val="898989"/>
              </a:solidFill>
              <a:latin typeface="Tahoma" charset="0"/>
              <a:cs typeface="Tahoma" charset="0"/>
            </a:endParaRPr>
          </a:p>
        </p:txBody>
      </p:sp>
      <p:pic>
        <p:nvPicPr>
          <p:cNvPr id="409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95600"/>
            <a:ext cx="8096250" cy="2000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5112091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524000"/>
            <a:ext cx="8229600" cy="1143000"/>
          </a:xfrm>
        </p:spPr>
        <p:txBody>
          <a:bodyPr>
            <a:normAutofit lnSpcReduction="10000"/>
          </a:bodyPr>
          <a:lstStyle/>
          <a:p>
            <a:pPr>
              <a:buFontTx/>
              <a:buBlip>
                <a:blip r:embed="rId2"/>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External Data </a:t>
            </a:r>
            <a:r>
              <a:rPr lang="vi-VN" sz="2400">
                <a:solidFill>
                  <a:srgbClr val="953735"/>
                </a:solidFill>
                <a:latin typeface="Tahoma" charset="0"/>
                <a:cs typeface="Tahoma" charset="0"/>
              </a:rPr>
              <a:t>cung cấp các tùy chọn </a:t>
            </a:r>
            <a:r>
              <a:rPr lang="en-US" sz="2400">
                <a:solidFill>
                  <a:srgbClr val="953735"/>
                </a:solidFill>
                <a:latin typeface="Tahoma" charset="0"/>
                <a:cs typeface="Tahoma" charset="0"/>
              </a:rPr>
              <a:t>cho phép nhập hoặc xuất dữ liệu ra các nguồn khác 	</a:t>
            </a:r>
          </a:p>
        </p:txBody>
      </p:sp>
      <p:sp>
        <p:nvSpPr>
          <p:cNvPr id="41987"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87ECC52-F1E7-9B46-B683-207FC686B03F}" type="slidenum">
              <a:rPr lang="en-US">
                <a:solidFill>
                  <a:srgbClr val="898989"/>
                </a:solidFill>
                <a:latin typeface="Tahoma" charset="0"/>
                <a:cs typeface="Tahoma" charset="0"/>
              </a:rPr>
              <a:pPr eaLnBrk="1" hangingPunct="1"/>
              <a:t>32</a:t>
            </a:fld>
            <a:endParaRPr lang="en-US">
              <a:solidFill>
                <a:srgbClr val="898989"/>
              </a:solidFill>
              <a:latin typeface="Tahoma" charset="0"/>
              <a:cs typeface="Tahoma" charset="0"/>
            </a:endParaRPr>
          </a:p>
        </p:txBody>
      </p:sp>
      <p:pic>
        <p:nvPicPr>
          <p:cNvPr id="419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162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6026735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533400" y="1371600"/>
            <a:ext cx="8229600" cy="1295400"/>
          </a:xfrm>
        </p:spPr>
        <p:txBody>
          <a:bodyPr/>
          <a:lstStyle/>
          <a:p>
            <a:pPr>
              <a:buFontTx/>
              <a:buBlip>
                <a:blip r:embed="rId2"/>
              </a:buBlip>
            </a:pPr>
            <a:r>
              <a:rPr lang="en-US" sz="2400">
                <a:solidFill>
                  <a:srgbClr val="953735"/>
                </a:solidFill>
                <a:latin typeface="Tahoma" charset="0"/>
                <a:cs typeface="Tahoma" charset="0"/>
              </a:rPr>
              <a:t>Thanh chức năng </a:t>
            </a:r>
            <a:r>
              <a:rPr lang="en-US" sz="2400">
                <a:solidFill>
                  <a:srgbClr val="0000FF"/>
                </a:solidFill>
                <a:latin typeface="Tahoma" charset="0"/>
                <a:cs typeface="Tahoma" charset="0"/>
              </a:rPr>
              <a:t>Database Tools</a:t>
            </a:r>
            <a:r>
              <a:rPr lang="en-US" sz="2400">
                <a:solidFill>
                  <a:srgbClr val="953735"/>
                </a:solidFill>
                <a:latin typeface="Tahoma" charset="0"/>
                <a:cs typeface="Tahoma" charset="0"/>
              </a:rPr>
              <a:t> cung cấp các công cụ cho phép quản lý CSDL như tạo liên kết bảng, truy vấn…</a:t>
            </a:r>
          </a:p>
        </p:txBody>
      </p:sp>
      <p:sp>
        <p:nvSpPr>
          <p:cNvPr id="43011" name="Title 2"/>
          <p:cNvSpPr>
            <a:spLocks noGrp="1"/>
          </p:cNvSpPr>
          <p:nvPr>
            <p:ph type="title"/>
          </p:nvPr>
        </p:nvSpPr>
        <p:spPr>
          <a:xfrm>
            <a:off x="457200" y="152400"/>
            <a:ext cx="8229600" cy="838200"/>
          </a:xfrm>
        </p:spPr>
        <p:txBody>
          <a:bodyPr/>
          <a:lstStyle/>
          <a:p>
            <a:r>
              <a:rPr lang="en-US" sz="2800">
                <a:latin typeface="Tahoma" charset="0"/>
                <a:cs typeface="Tahoma" charset="0"/>
              </a:rPr>
              <a:t>Các thanh chức năng của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01360F-A898-D548-B415-B9546DA2FC98}" type="slidenum">
              <a:rPr lang="en-US">
                <a:solidFill>
                  <a:srgbClr val="898989"/>
                </a:solidFill>
                <a:latin typeface="Tahoma" charset="0"/>
                <a:cs typeface="Tahoma" charset="0"/>
              </a:rPr>
              <a:pPr eaLnBrk="1" hangingPunct="1"/>
              <a:t>33</a:t>
            </a:fld>
            <a:endParaRPr lang="en-US">
              <a:solidFill>
                <a:srgbClr val="898989"/>
              </a:solidFill>
              <a:latin typeface="Tahoma" charset="0"/>
              <a:cs typeface="Tahoma" charset="0"/>
            </a:endParaRPr>
          </a:p>
        </p:txBody>
      </p:sp>
      <p:pic>
        <p:nvPicPr>
          <p:cNvPr id="430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5328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9572969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304800" y="1219200"/>
            <a:ext cx="8382000" cy="457200"/>
          </a:xfrm>
        </p:spPr>
        <p:txBody>
          <a:bodyPr>
            <a:normAutofit fontScale="92500" lnSpcReduction="10000"/>
          </a:bodyPr>
          <a:lstStyle/>
          <a:p>
            <a:pPr>
              <a:buFontTx/>
              <a:buBlip>
                <a:blip r:embed="rId3"/>
              </a:buBlip>
            </a:pPr>
            <a:endParaRPr lang="en-US" sz="2800">
              <a:solidFill>
                <a:srgbClr val="953735"/>
              </a:solidFill>
              <a:latin typeface="Tahoma" charset="0"/>
              <a:cs typeface="Tahoma" charset="0"/>
            </a:endParaRPr>
          </a:p>
        </p:txBody>
      </p:sp>
      <p:sp>
        <p:nvSpPr>
          <p:cNvPr id="44035" name="Title 2"/>
          <p:cNvSpPr>
            <a:spLocks noGrp="1"/>
          </p:cNvSpPr>
          <p:nvPr>
            <p:ph type="title"/>
          </p:nvPr>
        </p:nvSpPr>
        <p:spPr/>
        <p:txBody>
          <a:bodyPr/>
          <a:lstStyle/>
          <a:p>
            <a:r>
              <a:rPr lang="en-US" sz="2800">
                <a:latin typeface="Tahoma" charset="0"/>
                <a:cs typeface="Tahoma" charset="0"/>
              </a:rPr>
              <a:t>Bảng điều khiển (Navigation Panel)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48A38B0-E9CC-6B48-B541-5F5AF9C6322F}" type="slidenum">
              <a:rPr lang="en-US">
                <a:solidFill>
                  <a:srgbClr val="898989"/>
                </a:solidFill>
                <a:latin typeface="Tahoma" charset="0"/>
                <a:cs typeface="Tahoma" charset="0"/>
              </a:rPr>
              <a:pPr eaLnBrk="1" hangingPunct="1"/>
              <a:t>34</a:t>
            </a:fld>
            <a:endParaRPr lang="en-US">
              <a:solidFill>
                <a:srgbClr val="898989"/>
              </a:solidFill>
              <a:latin typeface="Tahoma" charset="0"/>
              <a:cs typeface="Tahoma" charset="0"/>
            </a:endParaRPr>
          </a:p>
        </p:txBody>
      </p:sp>
      <p:pic>
        <p:nvPicPr>
          <p:cNvPr id="440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30622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219200"/>
            <a:ext cx="2971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5362149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6"/>
          <p:cNvSpPr>
            <a:spLocks noGrp="1"/>
          </p:cNvSpPr>
          <p:nvPr>
            <p:ph idx="1"/>
          </p:nvPr>
        </p:nvSpPr>
        <p:spPr/>
        <p:txBody>
          <a:bodyPr/>
          <a:lstStyle/>
          <a:p>
            <a:pPr>
              <a:lnSpc>
                <a:spcPct val="150000"/>
              </a:lnSpc>
              <a:buFontTx/>
              <a:buBlip>
                <a:blip r:embed="rId2"/>
              </a:buBlip>
            </a:pPr>
            <a:r>
              <a:rPr lang="en-US" sz="2800">
                <a:solidFill>
                  <a:srgbClr val="953735"/>
                </a:solidFill>
                <a:latin typeface="Tahoma" charset="0"/>
                <a:cs typeface="Tahoma" charset="0"/>
              </a:rPr>
              <a:t>Cách tạo bảng:</a:t>
            </a:r>
          </a:p>
          <a:p>
            <a:pPr lvl="1">
              <a:lnSpc>
                <a:spcPct val="150000"/>
              </a:lnSpc>
              <a:buFontTx/>
              <a:buBlip>
                <a:blip r:embed="rId3"/>
              </a:buBlip>
            </a:pPr>
            <a:r>
              <a:rPr lang="en-US" sz="2000">
                <a:latin typeface="Tahoma" charset="0"/>
                <a:cs typeface="Tahoma" charset="0"/>
              </a:rPr>
              <a:t>Tạo bảng mới</a:t>
            </a:r>
          </a:p>
          <a:p>
            <a:pPr lvl="1">
              <a:lnSpc>
                <a:spcPct val="150000"/>
              </a:lnSpc>
              <a:buFontTx/>
              <a:buBlip>
                <a:blip r:embed="rId3"/>
              </a:buBlip>
            </a:pPr>
            <a:r>
              <a:rPr lang="en-US" sz="2000">
                <a:latin typeface="Tahoma" charset="0"/>
                <a:cs typeface="Tahoma" charset="0"/>
              </a:rPr>
              <a:t>Tạo các thuộc tính</a:t>
            </a:r>
          </a:p>
          <a:p>
            <a:pPr lvl="1">
              <a:lnSpc>
                <a:spcPct val="150000"/>
              </a:lnSpc>
              <a:buFontTx/>
              <a:buBlip>
                <a:blip r:embed="rId3"/>
              </a:buBlip>
            </a:pPr>
            <a:r>
              <a:rPr lang="en-US" sz="2000">
                <a:latin typeface="Tahoma" charset="0"/>
                <a:cs typeface="Tahoma" charset="0"/>
              </a:rPr>
              <a:t>Chỉ định thuộc tính khóa chính (Primary Key)</a:t>
            </a:r>
          </a:p>
          <a:p>
            <a:pPr lvl="1">
              <a:lnSpc>
                <a:spcPct val="150000"/>
              </a:lnSpc>
              <a:buFontTx/>
              <a:buBlip>
                <a:blip r:embed="rId3"/>
              </a:buBlip>
            </a:pPr>
            <a:r>
              <a:rPr lang="en-US" sz="2000">
                <a:latin typeface="Tahoma" charset="0"/>
                <a:cs typeface="Tahoma" charset="0"/>
              </a:rPr>
              <a:t> Chỉ định tên các cột, kiểu dữ liệu, kích thước dữ liệu, quy tắc nhập dữ liệu…</a:t>
            </a:r>
          </a:p>
          <a:p>
            <a:pPr>
              <a:buFontTx/>
              <a:buBlip>
                <a:blip r:embed="rId2"/>
              </a:buBlip>
            </a:pPr>
            <a:endParaRPr lang="en-US">
              <a:solidFill>
                <a:srgbClr val="953735"/>
              </a:solidFill>
              <a:latin typeface="Tahoma" charset="0"/>
              <a:cs typeface="Tahoma" charset="0"/>
            </a:endParaRPr>
          </a:p>
        </p:txBody>
      </p:sp>
      <p:sp>
        <p:nvSpPr>
          <p:cNvPr id="45059" name="Title 5"/>
          <p:cNvSpPr>
            <a:spLocks noGrp="1"/>
          </p:cNvSpPr>
          <p:nvPr>
            <p:ph type="title"/>
          </p:nvPr>
        </p:nvSpPr>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C8B6AC6-E44D-BC40-B9DB-47668972E60D}" type="slidenum">
              <a:rPr lang="en-US">
                <a:solidFill>
                  <a:srgbClr val="898989"/>
                </a:solidFill>
                <a:latin typeface="Tahoma" charset="0"/>
                <a:cs typeface="Tahoma" charset="0"/>
              </a:rPr>
              <a:pPr eaLnBrk="1" hangingPunct="1"/>
              <a:t>35</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8640670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228600" y="1066800"/>
            <a:ext cx="8534400" cy="457200"/>
          </a:xfrm>
        </p:spPr>
        <p:txBody>
          <a:bodyPr/>
          <a:lstStyle/>
          <a:p>
            <a:pPr>
              <a:buFontTx/>
              <a:buBlip>
                <a:blip r:embed="rId3"/>
              </a:buBlip>
            </a:pPr>
            <a:r>
              <a:rPr lang="en-US" sz="2000">
                <a:solidFill>
                  <a:srgbClr val="953735"/>
                </a:solidFill>
                <a:latin typeface="Tahoma" charset="0"/>
                <a:cs typeface="Tahoma" charset="0"/>
              </a:rPr>
              <a:t>Ví dụ: tạo bảng </a:t>
            </a:r>
            <a:r>
              <a:rPr lang="ja-JP" altLang="en-US" sz="2000">
                <a:solidFill>
                  <a:srgbClr val="953735"/>
                </a:solidFill>
                <a:latin typeface="Tahoma" charset="0"/>
                <a:cs typeface="Tahoma" charset="0"/>
              </a:rPr>
              <a:t>“</a:t>
            </a:r>
            <a:r>
              <a:rPr lang="en-US" altLang="ja-JP" sz="2000">
                <a:solidFill>
                  <a:srgbClr val="953735"/>
                </a:solidFill>
                <a:latin typeface="Tahoma" charset="0"/>
                <a:cs typeface="Tahoma" charset="0"/>
              </a:rPr>
              <a:t>NHAN_VIEN</a:t>
            </a:r>
            <a:r>
              <a:rPr lang="ja-JP" altLang="en-US" sz="2000">
                <a:solidFill>
                  <a:srgbClr val="953735"/>
                </a:solidFill>
                <a:latin typeface="Tahoma" charset="0"/>
                <a:cs typeface="Tahoma" charset="0"/>
              </a:rPr>
              <a:t>”</a:t>
            </a:r>
            <a:r>
              <a:rPr lang="en-US" sz="2000">
                <a:solidFill>
                  <a:srgbClr val="953735"/>
                </a:solidFill>
                <a:latin typeface="Tahoma" charset="0"/>
                <a:cs typeface="Tahoma" charset="0"/>
              </a:rPr>
              <a:t> và định nghĩa cho từng thuộc tính</a:t>
            </a:r>
            <a:endParaRPr lang="en-US">
              <a:solidFill>
                <a:srgbClr val="953735"/>
              </a:solidFill>
              <a:latin typeface="Tahoma" charset="0"/>
              <a:cs typeface="Tahoma" charset="0"/>
            </a:endParaRPr>
          </a:p>
        </p:txBody>
      </p:sp>
      <p:sp>
        <p:nvSpPr>
          <p:cNvPr id="46083" name="Title 2"/>
          <p:cNvSpPr>
            <a:spLocks noGrp="1"/>
          </p:cNvSpPr>
          <p:nvPr>
            <p:ph type="title"/>
          </p:nvPr>
        </p:nvSpPr>
        <p:spPr>
          <a:xfrm>
            <a:off x="457200" y="152400"/>
            <a:ext cx="8229600" cy="685800"/>
          </a:xfrm>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F4C268A-43D0-7C41-AA88-5FF19FA9FCCA}" type="slidenum">
              <a:rPr lang="en-US">
                <a:solidFill>
                  <a:srgbClr val="898989"/>
                </a:solidFill>
                <a:latin typeface="Tahoma" charset="0"/>
                <a:cs typeface="Tahoma" charset="0"/>
              </a:rPr>
              <a:pPr eaLnBrk="1" hangingPunct="1"/>
              <a:t>36</a:t>
            </a:fld>
            <a:endParaRPr lang="en-US">
              <a:solidFill>
                <a:srgbClr val="898989"/>
              </a:solidFill>
              <a:latin typeface="Tahoma" charset="0"/>
              <a:cs typeface="Tahoma" charset="0"/>
            </a:endParaRPr>
          </a:p>
        </p:txBody>
      </p:sp>
      <p:pic>
        <p:nvPicPr>
          <p:cNvPr id="2" name="Picture 1" descr="hinh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2057400"/>
            <a:ext cx="3576638" cy="1833563"/>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010655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457200" y="1295400"/>
            <a:ext cx="8229600" cy="457200"/>
          </a:xfrm>
        </p:spPr>
        <p:txBody>
          <a:bodyPr/>
          <a:lstStyle/>
          <a:p>
            <a:pPr>
              <a:buFontTx/>
              <a:buBlip>
                <a:blip r:embed="rId2"/>
              </a:buBlip>
            </a:pPr>
            <a:r>
              <a:rPr lang="en-US" sz="2000">
                <a:solidFill>
                  <a:srgbClr val="953735"/>
                </a:solidFill>
                <a:latin typeface="Tahoma" charset="0"/>
                <a:cs typeface="Tahoma" charset="0"/>
              </a:rPr>
              <a:t>Tiếp tục thêm các bản ghi dữ liệu vào bảng</a:t>
            </a:r>
            <a:endParaRPr lang="en-US" sz="2400">
              <a:solidFill>
                <a:srgbClr val="953735"/>
              </a:solidFill>
              <a:latin typeface="Tahoma" charset="0"/>
              <a:cs typeface="Tahoma" charset="0"/>
            </a:endParaRPr>
          </a:p>
        </p:txBody>
      </p:sp>
      <p:sp>
        <p:nvSpPr>
          <p:cNvPr id="47107" name="Title 2"/>
          <p:cNvSpPr>
            <a:spLocks noGrp="1"/>
          </p:cNvSpPr>
          <p:nvPr>
            <p:ph type="title"/>
          </p:nvPr>
        </p:nvSpPr>
        <p:spPr/>
        <p:txBody>
          <a:bodyPr/>
          <a:lstStyle/>
          <a:p>
            <a:r>
              <a:rPr lang="en-US" sz="2800">
                <a:latin typeface="Tahoma" charset="0"/>
                <a:cs typeface="Tahoma" charset="0"/>
              </a:rPr>
              <a:t>Tạo bảng trong Microsoft Access</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B6950F1-527C-B043-9647-3BF881D01099}" type="slidenum">
              <a:rPr lang="en-US">
                <a:solidFill>
                  <a:srgbClr val="898989"/>
                </a:solidFill>
                <a:latin typeface="Tahoma" charset="0"/>
                <a:cs typeface="Tahoma" charset="0"/>
              </a:rPr>
              <a:pPr eaLnBrk="1" hangingPunct="1"/>
              <a:t>37</a:t>
            </a:fld>
            <a:endParaRPr lang="en-US">
              <a:solidFill>
                <a:srgbClr val="898989"/>
              </a:solidFill>
              <a:latin typeface="Tahoma" charset="0"/>
              <a:cs typeface="Tahoma" charset="0"/>
            </a:endParaRPr>
          </a:p>
        </p:txBody>
      </p:sp>
      <p:pic>
        <p:nvPicPr>
          <p:cNvPr id="2" name="Picture 1" descr="hinh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905000"/>
            <a:ext cx="3729038" cy="1469337"/>
          </a:xfrm>
          <a:prstGeom prst="rect">
            <a:avLst/>
          </a:prstGeom>
        </p:spPr>
      </p:pic>
      <p:pic>
        <p:nvPicPr>
          <p:cNvPr id="6" name="Picture 5" descr="hinh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82" y="3810000"/>
            <a:ext cx="8308731" cy="762000"/>
          </a:xfrm>
          <a:prstGeom prst="rect">
            <a:avLst/>
          </a:prstGeom>
        </p:spPr>
      </p:pic>
      <p:sp>
        <p:nvSpPr>
          <p:cNvPr id="8"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45019799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6"/>
          <p:cNvSpPr>
            <a:spLocks noGrp="1"/>
          </p:cNvSpPr>
          <p:nvPr>
            <p:ph idx="1"/>
          </p:nvPr>
        </p:nvSpPr>
        <p:spPr>
          <a:xfrm>
            <a:off x="228600" y="1143000"/>
            <a:ext cx="8915400" cy="990600"/>
          </a:xfrm>
        </p:spPr>
        <p:txBody>
          <a:bodyPr>
            <a:normAutofit fontScale="85000" lnSpcReduction="10000"/>
          </a:bodyPr>
          <a:lstStyle/>
          <a:p>
            <a:pPr>
              <a:lnSpc>
                <a:spcPct val="150000"/>
              </a:lnSpc>
              <a:buFontTx/>
              <a:buBlip>
                <a:blip r:embed="rId3"/>
              </a:buBlip>
            </a:pPr>
            <a:r>
              <a:rPr lang="en-US" sz="2000">
                <a:solidFill>
                  <a:srgbClr val="953735"/>
                </a:solidFill>
                <a:latin typeface="Tahoma" charset="0"/>
                <a:cs typeface="Tahoma" charset="0"/>
              </a:rPr>
              <a:t>Lựa chọn thanh chức năng Databases Tools/Relationships để tạo liên kết giữa các bảng.</a:t>
            </a:r>
          </a:p>
          <a:p>
            <a:pPr>
              <a:lnSpc>
                <a:spcPct val="150000"/>
              </a:lnSpc>
              <a:buFontTx/>
              <a:buBlip>
                <a:blip r:embed="rId3"/>
              </a:buBlip>
            </a:pPr>
            <a:r>
              <a:rPr lang="en-US" sz="2000">
                <a:solidFill>
                  <a:srgbClr val="953735"/>
                </a:solidFill>
                <a:latin typeface="Tahoma" charset="0"/>
                <a:cs typeface="Tahoma" charset="0"/>
              </a:rPr>
              <a:t>Thiết lập các thuộc tính liên kết trong cửa sổ Edit Relationships</a:t>
            </a:r>
          </a:p>
        </p:txBody>
      </p:sp>
      <p:sp>
        <p:nvSpPr>
          <p:cNvPr id="48131" name="Title 5"/>
          <p:cNvSpPr>
            <a:spLocks noGrp="1"/>
          </p:cNvSpPr>
          <p:nvPr>
            <p:ph type="title"/>
          </p:nvPr>
        </p:nvSpPr>
        <p:spPr/>
        <p:txBody>
          <a:bodyPr/>
          <a:lstStyle/>
          <a:p>
            <a:r>
              <a:rPr lang="en-US">
                <a:latin typeface="Tahoma" charset="0"/>
                <a:cs typeface="Tahoma" charset="0"/>
              </a:rPr>
              <a:t>Tạo liên kết giữa các bảng</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01B102F-A06D-1645-B4D6-93F288A34F5D}" type="slidenum">
              <a:rPr lang="en-US">
                <a:solidFill>
                  <a:srgbClr val="898989"/>
                </a:solidFill>
                <a:latin typeface="Tahoma" charset="0"/>
                <a:cs typeface="Tahoma" charset="0"/>
              </a:rPr>
              <a:pPr eaLnBrk="1" hangingPunct="1"/>
              <a:t>38</a:t>
            </a:fld>
            <a:endParaRPr lang="en-US">
              <a:solidFill>
                <a:srgbClr val="898989"/>
              </a:solidFill>
              <a:latin typeface="Tahoma" charset="0"/>
              <a:cs typeface="Tahoma" charset="0"/>
            </a:endParaRPr>
          </a:p>
        </p:txBody>
      </p:sp>
      <p:pic>
        <p:nvPicPr>
          <p:cNvPr id="2" name="Picture 1" descr="hinh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286000"/>
            <a:ext cx="4581525" cy="3796121"/>
          </a:xfrm>
          <a:prstGeom prst="rect">
            <a:avLst/>
          </a:prstGeom>
        </p:spPr>
      </p:pic>
      <p:sp>
        <p:nvSpPr>
          <p:cNvPr id="7"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2336426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a:lnSpc>
                <a:spcPct val="150000"/>
              </a:lnSpc>
              <a:buFontTx/>
              <a:buBlip>
                <a:blip r:embed="rId2"/>
              </a:buBlip>
            </a:pPr>
            <a:r>
              <a:rPr lang="vi-VN" sz="2400">
                <a:solidFill>
                  <a:srgbClr val="953735"/>
                </a:solidFill>
                <a:latin typeface="Tahoma" charset="0"/>
                <a:cs typeface="Tahoma" charset="0"/>
              </a:rPr>
              <a:t>Xác định các qui tắc ràng buộc của mối quan hệ này</a:t>
            </a:r>
            <a:r>
              <a:rPr lang="en-US" sz="2400">
                <a:solidFill>
                  <a:srgbClr val="953735"/>
                </a:solidFill>
                <a:latin typeface="Tahoma" charset="0"/>
                <a:cs typeface="Tahoma" charset="0"/>
              </a:rPr>
              <a:t>:</a:t>
            </a:r>
          </a:p>
          <a:p>
            <a:pPr lvl="1">
              <a:lnSpc>
                <a:spcPct val="150000"/>
              </a:lnSpc>
              <a:buFontTx/>
              <a:buBlip>
                <a:blip r:embed="rId3"/>
              </a:buBlip>
            </a:pPr>
            <a:r>
              <a:rPr lang="vi-VN" sz="2000">
                <a:latin typeface="Tahoma" charset="0"/>
                <a:cs typeface="Tahoma" charset="0"/>
              </a:rPr>
              <a:t>Chọn ô kiểm tra hiệu lực của ràng buộc to</a:t>
            </a:r>
            <a:r>
              <a:rPr lang="en-US" sz="2000">
                <a:latin typeface="Tahoma" charset="0"/>
                <a:cs typeface="Tahoma" charset="0"/>
              </a:rPr>
              <a:t>à</a:t>
            </a:r>
            <a:r>
              <a:rPr lang="vi-VN" sz="2000">
                <a:latin typeface="Tahoma" charset="0"/>
                <a:cs typeface="Tahoma" charset="0"/>
              </a:rPr>
              <a:t>n vẹn (Enforce Referential Integrity).</a:t>
            </a:r>
            <a:endParaRPr lang="en-US" sz="2000">
              <a:latin typeface="Tahoma" charset="0"/>
              <a:cs typeface="Tahoma" charset="0"/>
            </a:endParaRPr>
          </a:p>
          <a:p>
            <a:pPr lvl="1">
              <a:lnSpc>
                <a:spcPct val="150000"/>
              </a:lnSpc>
              <a:buFontTx/>
              <a:buBlip>
                <a:blip r:embed="rId3"/>
              </a:buBlip>
            </a:pPr>
            <a:r>
              <a:rPr lang="vi-VN" sz="2000">
                <a:latin typeface="Tahoma" charset="0"/>
                <a:cs typeface="Tahoma" charset="0"/>
              </a:rPr>
              <a:t>Tự động cập nhật quan hệ: (Cascade Update Related Fields).</a:t>
            </a:r>
            <a:endParaRPr lang="en-US" sz="2000">
              <a:latin typeface="Tahoma" charset="0"/>
              <a:cs typeface="Tahoma" charset="0"/>
            </a:endParaRPr>
          </a:p>
          <a:p>
            <a:pPr lvl="1">
              <a:lnSpc>
                <a:spcPct val="150000"/>
              </a:lnSpc>
              <a:buFontTx/>
              <a:buBlip>
                <a:blip r:embed="rId3"/>
              </a:buBlip>
            </a:pPr>
            <a:r>
              <a:rPr lang="vi-VN" sz="2000">
                <a:latin typeface="Tahoma" charset="0"/>
                <a:cs typeface="Tahoma" charset="0"/>
              </a:rPr>
              <a:t>Tự động xóa các </a:t>
            </a:r>
            <a:r>
              <a:rPr lang="en-US" sz="2000">
                <a:latin typeface="Tahoma" charset="0"/>
                <a:cs typeface="Tahoma" charset="0"/>
              </a:rPr>
              <a:t>bản ghi liên quan</a:t>
            </a:r>
            <a:r>
              <a:rPr lang="vi-VN" sz="2000">
                <a:latin typeface="Tahoma" charset="0"/>
                <a:cs typeface="Tahoma" charset="0"/>
              </a:rPr>
              <a:t>: (Cascade Delete Related Records).</a:t>
            </a:r>
            <a:endParaRPr lang="en-US" sz="2000">
              <a:latin typeface="Tahoma" charset="0"/>
              <a:cs typeface="Tahoma" charset="0"/>
            </a:endParaRPr>
          </a:p>
          <a:p>
            <a:pPr>
              <a:lnSpc>
                <a:spcPct val="150000"/>
              </a:lnSpc>
              <a:buFontTx/>
              <a:buBlip>
                <a:blip r:embed="rId2"/>
              </a:buBlip>
            </a:pPr>
            <a:r>
              <a:rPr lang="vi-VN" sz="2400">
                <a:solidFill>
                  <a:srgbClr val="953735"/>
                </a:solidFill>
                <a:latin typeface="Tahoma" charset="0"/>
                <a:cs typeface="Tahoma" charset="0"/>
              </a:rPr>
              <a:t>Lưu ý: Trong MS Access sau khi thiết kế bảng ta phải tạo mối quan hệ giữa các bảng rồi mới nhập dữ liệu.</a:t>
            </a:r>
            <a:endParaRPr lang="en-US" sz="2400">
              <a:solidFill>
                <a:srgbClr val="953735"/>
              </a:solidFill>
              <a:latin typeface="Tahoma" charset="0"/>
              <a:cs typeface="Tahoma" charset="0"/>
            </a:endParaRPr>
          </a:p>
        </p:txBody>
      </p:sp>
      <p:sp>
        <p:nvSpPr>
          <p:cNvPr id="49155" name="Title 2"/>
          <p:cNvSpPr>
            <a:spLocks noGrp="1"/>
          </p:cNvSpPr>
          <p:nvPr>
            <p:ph type="title"/>
          </p:nvPr>
        </p:nvSpPr>
        <p:spPr/>
        <p:txBody>
          <a:bodyPr/>
          <a:lstStyle/>
          <a:p>
            <a:r>
              <a:rPr lang="en-US">
                <a:latin typeface="Tahoma" charset="0"/>
                <a:cs typeface="Tahoma" charset="0"/>
              </a:rPr>
              <a:t>Tạo liên kết giữa các bảng</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ABC1F5C-E34F-7146-A0A3-7E1FDDFDDFEF}" type="slidenum">
              <a:rPr lang="en-US">
                <a:solidFill>
                  <a:srgbClr val="898989"/>
                </a:solidFill>
                <a:latin typeface="Tahoma" charset="0"/>
                <a:cs typeface="Tahoma" charset="0"/>
              </a:rPr>
              <a:pPr eaLnBrk="1" hangingPunct="1"/>
              <a:t>39</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70667297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153400" cy="4419600"/>
          </a:xfrm>
        </p:spPr>
        <p:txBody>
          <a:bodyPr/>
          <a:lstStyle/>
          <a:p>
            <a:pPr>
              <a:lnSpc>
                <a:spcPct val="150000"/>
              </a:lnSpc>
              <a:buFontTx/>
              <a:buBlip>
                <a:blip r:embed="rId2"/>
              </a:buBlip>
            </a:pPr>
            <a:r>
              <a:rPr lang="en-US" sz="2000">
                <a:solidFill>
                  <a:srgbClr val="953735"/>
                </a:solidFill>
                <a:latin typeface="Tahoma" charset="0"/>
                <a:cs typeface="Tahoma" charset="0"/>
              </a:rPr>
              <a:t>L</a:t>
            </a:r>
            <a:r>
              <a:rPr lang="vi-VN" sz="2000">
                <a:solidFill>
                  <a:srgbClr val="953735"/>
                </a:solidFill>
                <a:latin typeface="Tahoma" charset="0"/>
                <a:cs typeface="Tahoma" charset="0"/>
              </a:rPr>
              <a:t>à sự trừu tượng hóa của thế giới thực.</a:t>
            </a:r>
            <a:endParaRPr lang="en-US" sz="2000">
              <a:solidFill>
                <a:srgbClr val="953735"/>
              </a:solidFill>
              <a:latin typeface="Tahoma" charset="0"/>
              <a:cs typeface="Tahoma" charset="0"/>
            </a:endParaRPr>
          </a:p>
          <a:p>
            <a:pPr>
              <a:lnSpc>
                <a:spcPct val="150000"/>
              </a:lnSpc>
              <a:buFontTx/>
              <a:buBlip>
                <a:blip r:embed="rId2"/>
              </a:buBlip>
            </a:pPr>
            <a:r>
              <a:rPr lang="vi-VN" sz="2000">
                <a:solidFill>
                  <a:srgbClr val="953735"/>
                </a:solidFill>
                <a:latin typeface="Tahoma" charset="0"/>
                <a:cs typeface="Tahoma" charset="0"/>
              </a:rPr>
              <a:t> </a:t>
            </a:r>
            <a:r>
              <a:rPr lang="en-US" sz="2000">
                <a:solidFill>
                  <a:srgbClr val="953735"/>
                </a:solidFill>
                <a:latin typeface="Tahoma" charset="0"/>
                <a:cs typeface="Tahoma" charset="0"/>
              </a:rPr>
              <a:t>Trong </a:t>
            </a:r>
            <a:r>
              <a:rPr lang="vi-VN" sz="2000">
                <a:solidFill>
                  <a:srgbClr val="953735"/>
                </a:solidFill>
                <a:latin typeface="Tahoma" charset="0"/>
                <a:cs typeface="Tahoma" charset="0"/>
              </a:rPr>
              <a:t>DBMS</a:t>
            </a:r>
            <a:r>
              <a:rPr lang="en-US" sz="2000">
                <a:solidFill>
                  <a:srgbClr val="953735"/>
                </a:solidFill>
                <a:latin typeface="Tahoma" charset="0"/>
                <a:cs typeface="Tahoma" charset="0"/>
              </a:rPr>
              <a:t>, </a:t>
            </a:r>
            <a:r>
              <a:rPr lang="en-US" sz="2000">
                <a:solidFill>
                  <a:srgbClr val="0000FF"/>
                </a:solidFill>
                <a:latin typeface="Tahoma" charset="0"/>
                <a:cs typeface="Tahoma" charset="0"/>
              </a:rPr>
              <a:t>Sơ đồ thực thể - liên kết (ERD) </a:t>
            </a:r>
            <a:r>
              <a:rPr lang="en-US" sz="2000">
                <a:solidFill>
                  <a:srgbClr val="953735"/>
                </a:solidFill>
                <a:latin typeface="Tahoma" charset="0"/>
                <a:cs typeface="Tahoma" charset="0"/>
              </a:rPr>
              <a:t>dùng đ</a:t>
            </a:r>
            <a:r>
              <a:rPr lang="vi-VN" sz="2000">
                <a:solidFill>
                  <a:srgbClr val="953735"/>
                </a:solidFill>
                <a:latin typeface="Tahoma" charset="0"/>
                <a:cs typeface="Tahoma" charset="0"/>
              </a:rPr>
              <a:t>ể mô tả lược đồ</a:t>
            </a:r>
            <a:r>
              <a:rPr lang="en-US" sz="2000">
                <a:solidFill>
                  <a:srgbClr val="953735"/>
                </a:solidFill>
                <a:latin typeface="Tahoma" charset="0"/>
                <a:cs typeface="Tahoma" charset="0"/>
              </a:rPr>
              <a:t> CSDL mức</a:t>
            </a:r>
            <a:r>
              <a:rPr lang="vi-VN" sz="2000">
                <a:solidFill>
                  <a:srgbClr val="953735"/>
                </a:solidFill>
                <a:latin typeface="Tahoma" charset="0"/>
                <a:cs typeface="Tahoma" charset="0"/>
              </a:rPr>
              <a:t> khái niệm. </a:t>
            </a:r>
            <a:endParaRPr lang="en-US" sz="2000">
              <a:solidFill>
                <a:srgbClr val="953735"/>
              </a:solidFill>
              <a:latin typeface="Tahoma" charset="0"/>
              <a:cs typeface="Tahoma" charset="0"/>
            </a:endParaRPr>
          </a:p>
          <a:p>
            <a:pPr>
              <a:lnSpc>
                <a:spcPct val="150000"/>
              </a:lnSpc>
              <a:buFontTx/>
              <a:buBlip>
                <a:blip r:embed="rId2"/>
              </a:buBlip>
            </a:pPr>
            <a:r>
              <a:rPr lang="en-US" sz="2000">
                <a:solidFill>
                  <a:srgbClr val="0000FF"/>
                </a:solidFill>
                <a:latin typeface="Tahoma" charset="0"/>
                <a:cs typeface="Tahoma" charset="0"/>
              </a:rPr>
              <a:t>Sơ đồ thực thể - liên kết </a:t>
            </a:r>
            <a:r>
              <a:rPr lang="en-US" sz="2000">
                <a:solidFill>
                  <a:srgbClr val="953735"/>
                </a:solidFill>
                <a:latin typeface="Tahoma" charset="0"/>
                <a:cs typeface="Tahoma" charset="0"/>
              </a:rPr>
              <a:t>sẽ được đề cập kĩ hơn trong bài 7</a:t>
            </a:r>
          </a:p>
        </p:txBody>
      </p:sp>
      <p:sp>
        <p:nvSpPr>
          <p:cNvPr id="12291" name="Title 2"/>
          <p:cNvSpPr>
            <a:spLocks noGrp="1"/>
          </p:cNvSpPr>
          <p:nvPr>
            <p:ph type="title"/>
          </p:nvPr>
        </p:nvSpPr>
        <p:spPr/>
        <p:txBody>
          <a:bodyPr/>
          <a:lstStyle/>
          <a:p>
            <a:r>
              <a:rPr lang="en-US">
                <a:latin typeface="Tahoma" charset="0"/>
                <a:cs typeface="Tahoma" charset="0"/>
              </a:rPr>
              <a:t>Thiết kế CSDL mức </a:t>
            </a:r>
            <a:r>
              <a:rPr lang="vi-VN">
                <a:latin typeface="Tahoma" charset="0"/>
                <a:cs typeface="Tahoma" charset="0"/>
              </a:rPr>
              <a:t>khái niệm</a:t>
            </a:r>
            <a:endParaRPr lang="en-US">
              <a:latin typeface="Tahoma" charset="0"/>
              <a:cs typeface="Tahoma" charset="0"/>
            </a:endParaRPr>
          </a:p>
        </p:txBody>
      </p:sp>
      <p:sp>
        <p:nvSpPr>
          <p:cNvPr id="4" name="Footer Placeholder 3"/>
          <p:cNvSpPr>
            <a:spLocks noGrp="1"/>
          </p:cNvSpPr>
          <p:nvPr>
            <p:ph type="ftr" sz="quarter" idx="10"/>
          </p:nvPr>
        </p:nvSpPr>
        <p:spPr>
          <a:xfrm>
            <a:off x="457200" y="6356350"/>
            <a:ext cx="3810000" cy="365125"/>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F9C29E0-9EA7-F349-A6AE-8A5D2738F7E1}" type="slidenum">
              <a:rPr lang="en-US">
                <a:solidFill>
                  <a:srgbClr val="898989"/>
                </a:solidFill>
                <a:latin typeface="Tahoma" charset="0"/>
                <a:cs typeface="Tahoma" charset="0"/>
              </a:rPr>
              <a:pPr eaLnBrk="1" hangingPunct="1"/>
              <a:t>4</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136458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6"/>
          <p:cNvSpPr>
            <a:spLocks noGrp="1"/>
          </p:cNvSpPr>
          <p:nvPr>
            <p:ph idx="1"/>
          </p:nvPr>
        </p:nvSpPr>
        <p:spPr>
          <a:xfrm>
            <a:off x="228600" y="1143000"/>
            <a:ext cx="8915400" cy="990600"/>
          </a:xfrm>
        </p:spPr>
        <p:txBody>
          <a:bodyPr>
            <a:normAutofit lnSpcReduction="10000"/>
          </a:bodyPr>
          <a:lstStyle/>
          <a:p>
            <a:pPr>
              <a:lnSpc>
                <a:spcPct val="150000"/>
              </a:lnSpc>
              <a:buFontTx/>
              <a:buBlip>
                <a:blip r:embed="rId2"/>
              </a:buBlip>
            </a:pPr>
            <a:r>
              <a:rPr lang="en-US" sz="2000">
                <a:solidFill>
                  <a:srgbClr val="953735"/>
                </a:solidFill>
                <a:latin typeface="Tahoma" charset="0"/>
                <a:cs typeface="Tahoma" charset="0"/>
              </a:rPr>
              <a:t>Kết nối giữa hai bảng Phòng Ban và Nhân viên là 1-n (một Phòng ban có thể có nhiều nhân viên)</a:t>
            </a:r>
          </a:p>
        </p:txBody>
      </p:sp>
      <p:sp>
        <p:nvSpPr>
          <p:cNvPr id="50179" name="Title 5"/>
          <p:cNvSpPr>
            <a:spLocks noGrp="1"/>
          </p:cNvSpPr>
          <p:nvPr>
            <p:ph type="title"/>
          </p:nvPr>
        </p:nvSpPr>
        <p:spPr/>
        <p:txBody>
          <a:bodyPr/>
          <a:lstStyle/>
          <a:p>
            <a:r>
              <a:rPr lang="en-US">
                <a:latin typeface="Tahoma" charset="0"/>
                <a:cs typeface="Tahoma" charset="0"/>
              </a:rPr>
              <a:t>Tạo liên kết giữa các bảng</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E79AFAA-5538-1B42-8034-CFD796F6B0E5}" type="slidenum">
              <a:rPr lang="en-US">
                <a:solidFill>
                  <a:srgbClr val="898989"/>
                </a:solidFill>
                <a:latin typeface="Tahoma" charset="0"/>
                <a:cs typeface="Tahoma" charset="0"/>
              </a:rPr>
              <a:pPr eaLnBrk="1" hangingPunct="1"/>
              <a:t>40</a:t>
            </a:fld>
            <a:endParaRPr lang="en-US">
              <a:solidFill>
                <a:srgbClr val="898989"/>
              </a:solidFill>
              <a:latin typeface="Tahoma" charset="0"/>
              <a:cs typeface="Tahoma" charset="0"/>
            </a:endParaRPr>
          </a:p>
        </p:txBody>
      </p:sp>
      <p:pic>
        <p:nvPicPr>
          <p:cNvPr id="2" name="Picture 1" descr="hinh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514600"/>
            <a:ext cx="4793828" cy="2273300"/>
          </a:xfrm>
          <a:prstGeom prst="rect">
            <a:avLst/>
          </a:prstGeom>
        </p:spPr>
      </p:pic>
    </p:spTree>
    <p:extLst>
      <p:ext uri="{BB962C8B-B14F-4D97-AF65-F5344CB8AC3E}">
        <p14:creationId xmlns:p14="http://schemas.microsoft.com/office/powerpoint/2010/main" val="375435774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6"/>
          <p:cNvSpPr>
            <a:spLocks noGrp="1"/>
          </p:cNvSpPr>
          <p:nvPr>
            <p:ph idx="1"/>
          </p:nvPr>
        </p:nvSpPr>
        <p:spPr>
          <a:xfrm>
            <a:off x="228600" y="1143000"/>
            <a:ext cx="8534400" cy="4876800"/>
          </a:xfrm>
        </p:spPr>
        <p:txBody>
          <a:bodyPr/>
          <a:lstStyle/>
          <a:p>
            <a:pPr>
              <a:lnSpc>
                <a:spcPct val="150000"/>
              </a:lnSpc>
              <a:buFontTx/>
              <a:buBlip>
                <a:blip r:embed="rId2"/>
              </a:buBlip>
            </a:pPr>
            <a:r>
              <a:rPr lang="en-US" sz="2000">
                <a:solidFill>
                  <a:srgbClr val="953735"/>
                </a:solidFill>
                <a:latin typeface="Tahoma" charset="0"/>
                <a:cs typeface="Tahoma" charset="0"/>
              </a:rPr>
              <a:t>Lựa chọn các bảng hoặc liên kết để truy vấn</a:t>
            </a:r>
          </a:p>
          <a:p>
            <a:pPr>
              <a:lnSpc>
                <a:spcPct val="150000"/>
              </a:lnSpc>
              <a:buFontTx/>
              <a:buBlip>
                <a:blip r:embed="rId2"/>
              </a:buBlip>
            </a:pPr>
            <a:r>
              <a:rPr lang="en-US" sz="2000">
                <a:solidFill>
                  <a:srgbClr val="953735"/>
                </a:solidFill>
                <a:latin typeface="Tahoma" charset="0"/>
                <a:cs typeface="Tahoma" charset="0"/>
              </a:rPr>
              <a:t>Thiết kế truy vấn dựa trên bảng điều khiển truy vấn, bao gồm:</a:t>
            </a:r>
          </a:p>
          <a:p>
            <a:pPr lvl="1">
              <a:lnSpc>
                <a:spcPct val="150000"/>
              </a:lnSpc>
              <a:buFontTx/>
              <a:buBlip>
                <a:blip r:embed="rId3"/>
              </a:buBlip>
            </a:pPr>
            <a:r>
              <a:rPr lang="en-US" sz="1600">
                <a:latin typeface="Tahoma" charset="0"/>
                <a:cs typeface="Tahoma" charset="0"/>
              </a:rPr>
              <a:t>Lựa chọn bảng chứa các cột cần truy vấn</a:t>
            </a:r>
          </a:p>
          <a:p>
            <a:pPr lvl="1">
              <a:lnSpc>
                <a:spcPct val="150000"/>
              </a:lnSpc>
              <a:buFontTx/>
              <a:buBlip>
                <a:blip r:embed="rId3"/>
              </a:buBlip>
            </a:pPr>
            <a:r>
              <a:rPr lang="en-US" sz="1600">
                <a:latin typeface="Tahoma" charset="0"/>
                <a:cs typeface="Tahoma" charset="0"/>
              </a:rPr>
              <a:t>Lựa chọn các cột/trường (Field)</a:t>
            </a:r>
          </a:p>
          <a:p>
            <a:pPr lvl="1">
              <a:lnSpc>
                <a:spcPct val="150000"/>
              </a:lnSpc>
              <a:buFontTx/>
              <a:buBlip>
                <a:blip r:embed="rId3"/>
              </a:buBlip>
            </a:pPr>
            <a:r>
              <a:rPr lang="en-US" sz="1600">
                <a:latin typeface="Tahoma" charset="0"/>
                <a:cs typeface="Tahoma" charset="0"/>
              </a:rPr>
              <a:t>Mô tả tiêu chuẩn truy vấn (Criteria)</a:t>
            </a:r>
          </a:p>
          <a:p>
            <a:pPr lvl="1">
              <a:lnSpc>
                <a:spcPct val="150000"/>
              </a:lnSpc>
              <a:buFontTx/>
              <a:buBlip>
                <a:blip r:embed="rId3"/>
              </a:buBlip>
            </a:pPr>
            <a:r>
              <a:rPr lang="en-US" sz="1600">
                <a:latin typeface="Tahoma" charset="0"/>
                <a:cs typeface="Tahoma" charset="0"/>
              </a:rPr>
              <a:t>Lựa chọn sắp xếp (Sort), hiển thị (Show)</a:t>
            </a:r>
            <a:endParaRPr lang="en-US" sz="2400">
              <a:latin typeface="Tahoma" charset="0"/>
              <a:cs typeface="Tahoma" charset="0"/>
            </a:endParaRPr>
          </a:p>
        </p:txBody>
      </p:sp>
      <p:sp>
        <p:nvSpPr>
          <p:cNvPr id="51203" name="Title 5"/>
          <p:cNvSpPr>
            <a:spLocks noGrp="1"/>
          </p:cNvSpPr>
          <p:nvPr>
            <p:ph type="title"/>
          </p:nvPr>
        </p:nvSpPr>
        <p:spPr/>
        <p:txBody>
          <a:bodyPr/>
          <a:lstStyle/>
          <a:p>
            <a:r>
              <a:rPr lang="en-US">
                <a:latin typeface="Tahoma" charset="0"/>
                <a:cs typeface="Tahoma" charset="0"/>
              </a:rPr>
              <a:t>Tạo các truy vấn trên CSDL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88EA859-807A-824F-8658-A6D2686ECB0B}" type="slidenum">
              <a:rPr lang="en-US">
                <a:solidFill>
                  <a:srgbClr val="898989"/>
                </a:solidFill>
                <a:latin typeface="Tahoma" charset="0"/>
                <a:cs typeface="Tahoma" charset="0"/>
              </a:rPr>
              <a:pPr eaLnBrk="1" hangingPunct="1"/>
              <a:t>41</a:t>
            </a:fld>
            <a:endParaRPr lang="en-US">
              <a:solidFill>
                <a:srgbClr val="898989"/>
              </a:solidFill>
              <a:latin typeface="Tahoma" charset="0"/>
              <a:cs typeface="Tahoma" charset="0"/>
            </a:endParaRPr>
          </a:p>
        </p:txBody>
      </p:sp>
      <p:pic>
        <p:nvPicPr>
          <p:cNvPr id="2" name="Picture 1" descr="hinh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2590800"/>
            <a:ext cx="4013200" cy="3728467"/>
          </a:xfrm>
          <a:prstGeom prst="rect">
            <a:avLst/>
          </a:prstGeom>
        </p:spPr>
      </p:pic>
    </p:spTree>
    <p:extLst>
      <p:ext uri="{BB962C8B-B14F-4D97-AF65-F5344CB8AC3E}">
        <p14:creationId xmlns:p14="http://schemas.microsoft.com/office/powerpoint/2010/main" val="9745731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6"/>
          <p:cNvSpPr>
            <a:spLocks noGrp="1"/>
          </p:cNvSpPr>
          <p:nvPr>
            <p:ph idx="1"/>
          </p:nvPr>
        </p:nvSpPr>
        <p:spPr>
          <a:xfrm>
            <a:off x="457200" y="1066800"/>
            <a:ext cx="8229600" cy="533400"/>
          </a:xfrm>
        </p:spPr>
        <p:txBody>
          <a:bodyPr>
            <a:normAutofit fontScale="92500" lnSpcReduction="10000"/>
          </a:bodyPr>
          <a:lstStyle/>
          <a:p>
            <a:pPr>
              <a:lnSpc>
                <a:spcPct val="150000"/>
              </a:lnSpc>
              <a:buFontTx/>
              <a:buBlip>
                <a:blip r:embed="rId2"/>
              </a:buBlip>
            </a:pPr>
            <a:r>
              <a:rPr lang="en-US" sz="2200">
                <a:solidFill>
                  <a:srgbClr val="953735"/>
                </a:solidFill>
                <a:latin typeface="Tahoma" charset="0"/>
                <a:cs typeface="Tahoma" charset="0"/>
              </a:rPr>
              <a:t>Kích nút Run để xem kết quả truy vấn:</a:t>
            </a:r>
          </a:p>
        </p:txBody>
      </p:sp>
      <p:sp>
        <p:nvSpPr>
          <p:cNvPr id="52227" name="Title 5"/>
          <p:cNvSpPr>
            <a:spLocks noGrp="1"/>
          </p:cNvSpPr>
          <p:nvPr>
            <p:ph type="title"/>
          </p:nvPr>
        </p:nvSpPr>
        <p:spPr/>
        <p:txBody>
          <a:bodyPr/>
          <a:lstStyle/>
          <a:p>
            <a:r>
              <a:rPr lang="en-US">
                <a:latin typeface="Tahoma" charset="0"/>
                <a:cs typeface="Tahoma" charset="0"/>
              </a:rPr>
              <a:t>Tạo các truy vấn trên CSDL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2 - Các khái niệm trong thiết kế CSDL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79C04B-141F-AA4F-B4A7-2A40E65E2D8A}" type="slidenum">
              <a:rPr lang="en-US">
                <a:solidFill>
                  <a:srgbClr val="898989"/>
                </a:solidFill>
                <a:latin typeface="Tahoma" charset="0"/>
                <a:cs typeface="Tahoma" charset="0"/>
              </a:rPr>
              <a:pPr eaLnBrk="1" hangingPunct="1"/>
              <a:t>42</a:t>
            </a:fld>
            <a:endParaRPr lang="en-US">
              <a:solidFill>
                <a:srgbClr val="898989"/>
              </a:solidFill>
              <a:latin typeface="Tahoma" charset="0"/>
              <a:cs typeface="Tahoma" charset="0"/>
            </a:endParaRPr>
          </a:p>
        </p:txBody>
      </p:sp>
      <p:pic>
        <p:nvPicPr>
          <p:cNvPr id="2" name="Picture 1" descr="hinh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86000"/>
            <a:ext cx="7748970" cy="1460500"/>
          </a:xfrm>
          <a:prstGeom prst="rect">
            <a:avLst/>
          </a:prstGeom>
        </p:spPr>
      </p:pic>
    </p:spTree>
    <p:extLst>
      <p:ext uri="{BB962C8B-B14F-4D97-AF65-F5344CB8AC3E}">
        <p14:creationId xmlns:p14="http://schemas.microsoft.com/office/powerpoint/2010/main" val="35568026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p:txBody>
          <a:bodyPr/>
          <a:lstStyle/>
          <a:p>
            <a:pPr>
              <a:lnSpc>
                <a:spcPct val="150000"/>
              </a:lnSpc>
              <a:buFontTx/>
              <a:buBlip>
                <a:blip r:embed="rId2"/>
              </a:buBlip>
            </a:pPr>
            <a:r>
              <a:rPr lang="en-US" sz="2000" b="1">
                <a:solidFill>
                  <a:srgbClr val="0000FF"/>
                </a:solidFill>
                <a:latin typeface="Tahoma" charset="0"/>
                <a:cs typeface="Tahoma" charset="0"/>
              </a:rPr>
              <a:t>CSDL</a:t>
            </a:r>
            <a:r>
              <a:rPr lang="en-US" sz="2000">
                <a:solidFill>
                  <a:srgbClr val="953735"/>
                </a:solidFill>
                <a:latin typeface="Tahoma" charset="0"/>
                <a:cs typeface="Tahoma" charset="0"/>
              </a:rPr>
              <a:t> quan hệ gồm một tập hợp các </a:t>
            </a:r>
            <a:r>
              <a:rPr lang="en-US" sz="2000">
                <a:solidFill>
                  <a:srgbClr val="0000FF"/>
                </a:solidFill>
                <a:latin typeface="Tahoma" charset="0"/>
                <a:cs typeface="Tahoma" charset="0"/>
              </a:rPr>
              <a:t>đơn vị logic </a:t>
            </a:r>
            <a:r>
              <a:rPr lang="en-US" sz="2000">
                <a:solidFill>
                  <a:srgbClr val="953735"/>
                </a:solidFill>
                <a:latin typeface="Tahoma" charset="0"/>
                <a:cs typeface="Tahoma" charset="0"/>
              </a:rPr>
              <a:t>gọi là bảng hay tập thực thể. </a:t>
            </a:r>
          </a:p>
          <a:p>
            <a:pPr>
              <a:lnSpc>
                <a:spcPct val="150000"/>
              </a:lnSpc>
              <a:buFontTx/>
              <a:buBlip>
                <a:blip r:embed="rId2"/>
              </a:buBlip>
            </a:pPr>
            <a:r>
              <a:rPr lang="en-US" sz="2000">
                <a:solidFill>
                  <a:srgbClr val="953735"/>
                </a:solidFill>
                <a:latin typeface="Tahoma" charset="0"/>
                <a:cs typeface="Tahoma" charset="0"/>
              </a:rPr>
              <a:t>Khi thiết kế CSDL, phải thiết kế ở </a:t>
            </a:r>
            <a:r>
              <a:rPr lang="en-US" sz="2000">
                <a:solidFill>
                  <a:srgbClr val="0000FF"/>
                </a:solidFill>
                <a:latin typeface="Tahoma" charset="0"/>
                <a:cs typeface="Tahoma" charset="0"/>
              </a:rPr>
              <a:t>mức khái niệm/logic</a:t>
            </a:r>
            <a:r>
              <a:rPr lang="en-US" sz="2000">
                <a:solidFill>
                  <a:srgbClr val="953735"/>
                </a:solidFill>
                <a:latin typeface="Tahoma" charset="0"/>
                <a:cs typeface="Tahoma" charset="0"/>
              </a:rPr>
              <a:t> trước, sau đó mới chuyển sang thiết kế ở </a:t>
            </a:r>
            <a:r>
              <a:rPr lang="en-US" sz="2000">
                <a:solidFill>
                  <a:srgbClr val="0000FF"/>
                </a:solidFill>
                <a:latin typeface="Tahoma" charset="0"/>
                <a:cs typeface="Tahoma" charset="0"/>
              </a:rPr>
              <a:t>mức vật lý</a:t>
            </a:r>
          </a:p>
          <a:p>
            <a:pPr>
              <a:lnSpc>
                <a:spcPct val="150000"/>
              </a:lnSpc>
              <a:buFontTx/>
              <a:buNone/>
            </a:pPr>
            <a:endParaRPr lang="en-US" sz="1800">
              <a:solidFill>
                <a:srgbClr val="953735"/>
              </a:solidFill>
              <a:latin typeface="Tahoma" charset="0"/>
              <a:cs typeface="Tahoma" charset="0"/>
            </a:endParaRPr>
          </a:p>
        </p:txBody>
      </p:sp>
      <p:sp>
        <p:nvSpPr>
          <p:cNvPr id="55299" name="Title 2"/>
          <p:cNvSpPr>
            <a:spLocks noGrp="1"/>
          </p:cNvSpPr>
          <p:nvPr>
            <p:ph type="title"/>
          </p:nvPr>
        </p:nvSpPr>
        <p:spPr/>
        <p:txBody>
          <a:bodyPr/>
          <a:lstStyle/>
          <a:p>
            <a:r>
              <a:rPr lang="en-US">
                <a:latin typeface="Tahoma" charset="0"/>
                <a:cs typeface="Tahoma" charset="0"/>
              </a:rPr>
              <a:t>Tổng kết bài học</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Các khái niệm trong thiết kế CSDL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3494512-F08D-104A-A686-9839010E7966}" type="slidenum">
              <a:rPr lang="en-US">
                <a:solidFill>
                  <a:srgbClr val="898989"/>
                </a:solidFill>
                <a:latin typeface="Tahoma" charset="0"/>
                <a:cs typeface="Tahoma" charset="0"/>
              </a:rPr>
              <a:pPr eaLnBrk="1" hangingPunct="1"/>
              <a:t>43</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4950881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663440"/>
        </p:xfrm>
        <a:graphic>
          <a:graphicData uri="http://schemas.openxmlformats.org/drawingml/2006/table">
            <a:tbl>
              <a:tblPr/>
              <a:tblGrid>
                <a:gridCol w="4114800"/>
                <a:gridCol w="4114800"/>
              </a:tblGrid>
              <a:tr h="37147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953735"/>
                          </a:solidFill>
                          <a:effectLst/>
                          <a:latin typeface="Tahoma" charset="0"/>
                          <a:ea typeface="ＭＳ Ｐゴシック" charset="0"/>
                          <a:cs typeface="Tahoma" charset="0"/>
                        </a:rPr>
                        <a:t>Các thành phần mức khái niệm/logic</a:t>
                      </a:r>
                      <a:endParaRPr kumimoji="0" lang="en-US" sz="1800" b="1" i="0" u="none" strike="noStrike" cap="none" normalizeH="0" baseline="0">
                        <a:ln>
                          <a:noFill/>
                        </a:ln>
                        <a:solidFill>
                          <a:srgbClr val="FFFFFF"/>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953735"/>
                          </a:solidFill>
                          <a:effectLst/>
                          <a:latin typeface="Tahoma" charset="0"/>
                          <a:ea typeface="ＭＳ Ｐゴシック" charset="0"/>
                          <a:cs typeface="Tahoma" charset="0"/>
                        </a:rPr>
                        <a:t>Các thành phần mức vật lý </a:t>
                      </a:r>
                      <a:endParaRPr kumimoji="0" lang="en-US" sz="1800" b="1" i="0" u="none" strike="noStrike" cap="none" normalizeH="0" baseline="0">
                        <a:ln>
                          <a:noFill/>
                        </a:ln>
                        <a:solidFill>
                          <a:srgbClr val="FFFFFF"/>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Thực thể (entity) hoặc Quan hệ (relation)</a:t>
                      </a: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Bảng (table)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Thuộc tính của thực thể (attribute)</a:t>
                      </a: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Cột (column)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Mối quan hệ (relationship) giữa các thực thể</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Cột chung giữa các bảng thể hiện quan hệ giữa các thực thể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1"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Quy tắc nghiệp vụ (business rule)</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ahoma" charset="0"/>
                        <a:ea typeface="ＭＳ Ｐゴシック" charset="0"/>
                        <a:cs typeface="Tahoma"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charset="0"/>
                          <a:ea typeface="ＭＳ Ｐゴシック" charset="0"/>
                          <a:cs typeface="Tahoma" charset="0"/>
                        </a:rPr>
                        <a:t>Ràng buộc (constraint)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6342" name="Title 2"/>
          <p:cNvSpPr>
            <a:spLocks noGrp="1"/>
          </p:cNvSpPr>
          <p:nvPr>
            <p:ph type="title"/>
          </p:nvPr>
        </p:nvSpPr>
        <p:spPr/>
        <p:txBody>
          <a:bodyPr/>
          <a:lstStyle/>
          <a:p>
            <a:r>
              <a:rPr lang="en-US">
                <a:latin typeface="Tahoma" charset="0"/>
                <a:cs typeface="Tahoma" charset="0"/>
              </a:rPr>
              <a:t>Tổng kết bài học</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Các khái niệm trong thiết kế CSDL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6DE79FA-3618-E24F-A296-516915F107A4}" type="slidenum">
              <a:rPr lang="en-US">
                <a:solidFill>
                  <a:srgbClr val="898989"/>
                </a:solidFill>
                <a:latin typeface="Tahoma" charset="0"/>
                <a:cs typeface="Tahoma" charset="0"/>
              </a:rPr>
              <a:pPr eaLnBrk="1" hangingPunct="1"/>
              <a:t>44</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5049307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lstStyle/>
          <a:p>
            <a:pPr>
              <a:lnSpc>
                <a:spcPct val="150000"/>
              </a:lnSpc>
              <a:buFontTx/>
              <a:buBlip>
                <a:blip r:embed="rId2"/>
              </a:buBlip>
            </a:pPr>
            <a:r>
              <a:rPr lang="en-US" sz="2400">
                <a:solidFill>
                  <a:srgbClr val="953735"/>
                </a:solidFill>
                <a:latin typeface="Tahoma" charset="0"/>
                <a:cs typeface="Tahoma" charset="0"/>
              </a:rPr>
              <a:t>Microsoft Access là phần mềm quản trị CSDL. </a:t>
            </a:r>
          </a:p>
          <a:p>
            <a:pPr>
              <a:lnSpc>
                <a:spcPct val="150000"/>
              </a:lnSpc>
              <a:buFontTx/>
              <a:buBlip>
                <a:blip r:embed="rId2"/>
              </a:buBlip>
            </a:pPr>
            <a:r>
              <a:rPr lang="en-US" sz="2400">
                <a:solidFill>
                  <a:srgbClr val="953735"/>
                </a:solidFill>
                <a:latin typeface="Tahoma" charset="0"/>
                <a:cs typeface="Tahoma" charset="0"/>
              </a:rPr>
              <a:t>Ở mức đơn giản, Access cho phép:</a:t>
            </a:r>
          </a:p>
          <a:p>
            <a:pPr lvl="1">
              <a:lnSpc>
                <a:spcPct val="150000"/>
              </a:lnSpc>
              <a:buFontTx/>
              <a:buBlip>
                <a:blip r:embed="rId3"/>
              </a:buBlip>
            </a:pPr>
            <a:r>
              <a:rPr lang="en-US" sz="2000">
                <a:latin typeface="Tahoma" charset="0"/>
                <a:cs typeface="Tahoma" charset="0"/>
              </a:rPr>
              <a:t>Tạo các bảng lưu trữ dữ liệu</a:t>
            </a:r>
          </a:p>
          <a:p>
            <a:pPr lvl="1">
              <a:lnSpc>
                <a:spcPct val="150000"/>
              </a:lnSpc>
              <a:buFontTx/>
              <a:buBlip>
                <a:blip r:embed="rId3"/>
              </a:buBlip>
            </a:pPr>
            <a:r>
              <a:rPr lang="en-US" sz="2000">
                <a:latin typeface="Tahoma" charset="0"/>
                <a:cs typeface="Tahoma" charset="0"/>
              </a:rPr>
              <a:t>Tạo liên kết giữa các bảng</a:t>
            </a:r>
          </a:p>
          <a:p>
            <a:pPr lvl="1">
              <a:lnSpc>
                <a:spcPct val="150000"/>
              </a:lnSpc>
              <a:buFontTx/>
              <a:buBlip>
                <a:blip r:embed="rId3"/>
              </a:buBlip>
            </a:pPr>
            <a:r>
              <a:rPr lang="en-US" sz="2000">
                <a:latin typeface="Tahoma" charset="0"/>
                <a:cs typeface="Tahoma" charset="0"/>
              </a:rPr>
              <a:t>Tạo các truy vấn trên CSDL</a:t>
            </a:r>
          </a:p>
        </p:txBody>
      </p:sp>
      <p:sp>
        <p:nvSpPr>
          <p:cNvPr id="57347" name="Title 2"/>
          <p:cNvSpPr>
            <a:spLocks noGrp="1"/>
          </p:cNvSpPr>
          <p:nvPr>
            <p:ph type="title"/>
          </p:nvPr>
        </p:nvSpPr>
        <p:spPr/>
        <p:txBody>
          <a:bodyPr/>
          <a:lstStyle/>
          <a:p>
            <a:r>
              <a:rPr lang="en-US">
                <a:latin typeface="Tahoma" charset="0"/>
                <a:cs typeface="Tahoma" charset="0"/>
              </a:rPr>
              <a:t>Tổng kết bài học</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EB6CC91-E4CE-0E4F-94E6-1E67EC20ED6F}" type="slidenum">
              <a:rPr lang="en-US">
                <a:solidFill>
                  <a:srgbClr val="898989"/>
                </a:solidFill>
                <a:latin typeface="Tahoma" charset="0"/>
                <a:cs typeface="Tahoma" charset="0"/>
              </a:rPr>
              <a:pPr eaLnBrk="1" hangingPunct="1"/>
              <a:t>45</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0143105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en-US" sz="2400">
                <a:solidFill>
                  <a:srgbClr val="953735"/>
                </a:solidFill>
                <a:latin typeface="Tahoma" charset="0"/>
                <a:cs typeface="Tahoma" charset="0"/>
              </a:rPr>
              <a:t>Thiết kế CSDL mức logic là quá trình chuyển CSDL mức khái niệm sang mô hình Lược đồ quan hệ và chuẩn hóa các quan hệ.</a:t>
            </a:r>
          </a:p>
          <a:p>
            <a:pPr>
              <a:lnSpc>
                <a:spcPct val="150000"/>
              </a:lnSpc>
              <a:buFontTx/>
              <a:buBlip>
                <a:blip r:embed="rId2"/>
              </a:buBlip>
            </a:pPr>
            <a:r>
              <a:rPr lang="vi-VN" sz="2400">
                <a:solidFill>
                  <a:srgbClr val="953735"/>
                </a:solidFill>
                <a:latin typeface="Tahoma" charset="0"/>
                <a:cs typeface="Tahoma" charset="0"/>
              </a:rPr>
              <a:t> </a:t>
            </a:r>
            <a:r>
              <a:rPr lang="en-US" sz="2400">
                <a:solidFill>
                  <a:srgbClr val="953735"/>
                </a:solidFill>
                <a:latin typeface="Tahoma" charset="0"/>
                <a:cs typeface="Tahoma" charset="0"/>
              </a:rPr>
              <a:t>Các khái niệm </a:t>
            </a:r>
            <a:r>
              <a:rPr lang="en-US" sz="2400">
                <a:solidFill>
                  <a:srgbClr val="0000FF"/>
                </a:solidFill>
                <a:latin typeface="Tahoma" charset="0"/>
                <a:cs typeface="Tahoma" charset="0"/>
              </a:rPr>
              <a:t>Lược đồ quan hệ và chuẩn hóa </a:t>
            </a:r>
            <a:r>
              <a:rPr lang="en-US" sz="2400">
                <a:solidFill>
                  <a:srgbClr val="953735"/>
                </a:solidFill>
                <a:latin typeface="Tahoma" charset="0"/>
                <a:cs typeface="Tahoma" charset="0"/>
              </a:rPr>
              <a:t>sẽ được đề cập trong bài 7.</a:t>
            </a:r>
          </a:p>
        </p:txBody>
      </p:sp>
      <p:sp>
        <p:nvSpPr>
          <p:cNvPr id="13315" name="Title 2"/>
          <p:cNvSpPr>
            <a:spLocks noGrp="1"/>
          </p:cNvSpPr>
          <p:nvPr>
            <p:ph type="title"/>
          </p:nvPr>
        </p:nvSpPr>
        <p:spPr/>
        <p:txBody>
          <a:bodyPr/>
          <a:lstStyle/>
          <a:p>
            <a:r>
              <a:rPr lang="en-US">
                <a:latin typeface="Tahoma" charset="0"/>
                <a:cs typeface="Tahoma" charset="0"/>
              </a:rPr>
              <a:t>Thiết kế CSDL</a:t>
            </a:r>
            <a:r>
              <a:rPr lang="vi-VN">
                <a:latin typeface="Tahoma" charset="0"/>
                <a:cs typeface="Tahoma" charset="0"/>
              </a:rPr>
              <a:t> </a:t>
            </a:r>
            <a:r>
              <a:rPr lang="en-US">
                <a:latin typeface="Tahoma" charset="0"/>
                <a:cs typeface="Tahoma" charset="0"/>
              </a:rPr>
              <a:t>mức logic</a:t>
            </a:r>
          </a:p>
        </p:txBody>
      </p:sp>
      <p:sp>
        <p:nvSpPr>
          <p:cNvPr id="4" name="Footer Placeholder 3"/>
          <p:cNvSpPr>
            <a:spLocks noGrp="1"/>
          </p:cNvSpPr>
          <p:nvPr>
            <p:ph type="ftr" sz="quarter" idx="10"/>
          </p:nvPr>
        </p:nvSpPr>
        <p:spPr>
          <a:xfrm>
            <a:off x="228600" y="6356350"/>
            <a:ext cx="3505200" cy="349249"/>
          </a:xfrm>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6C07435-52DD-4244-9F98-1F3B419F8470}" type="slidenum">
              <a:rPr lang="en-US">
                <a:solidFill>
                  <a:srgbClr val="898989"/>
                </a:solidFill>
                <a:latin typeface="Tahoma" charset="0"/>
                <a:cs typeface="Tahoma" charset="0"/>
              </a:rPr>
              <a:pPr eaLnBrk="1" hangingPunct="1"/>
              <a:t>5</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5938466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vi-VN" sz="2400">
                <a:solidFill>
                  <a:srgbClr val="953735"/>
                </a:solidFill>
                <a:latin typeface="Tahoma" charset="0"/>
                <a:cs typeface="Tahoma" charset="0"/>
              </a:rPr>
              <a:t>Mức thấp nhất của kiến trúc một CSDL là cơ sở dữ liệu vật lý</a:t>
            </a:r>
            <a:r>
              <a:rPr lang="en-US" sz="2400">
                <a:solidFill>
                  <a:srgbClr val="953735"/>
                </a:solidFill>
                <a:latin typeface="Tahoma" charset="0"/>
                <a:cs typeface="Tahoma" charset="0"/>
              </a:rPr>
              <a:t>. </a:t>
            </a:r>
            <a:r>
              <a:rPr lang="vi-VN" sz="2400">
                <a:solidFill>
                  <a:srgbClr val="953735"/>
                </a:solidFill>
                <a:latin typeface="Tahoma" charset="0"/>
                <a:cs typeface="Tahoma" charset="0"/>
              </a:rPr>
              <a:t>CSDL vật lý là sự cài đặt cụ thể của CSDL mức khái niệm</a:t>
            </a:r>
            <a:r>
              <a:rPr lang="en-US" sz="2400">
                <a:solidFill>
                  <a:srgbClr val="953735"/>
                </a:solidFill>
                <a:latin typeface="Tahoma" charset="0"/>
                <a:cs typeface="Tahoma" charset="0"/>
              </a:rPr>
              <a:t>.</a:t>
            </a:r>
          </a:p>
          <a:p>
            <a:pPr>
              <a:lnSpc>
                <a:spcPct val="150000"/>
              </a:lnSpc>
              <a:buFontTx/>
              <a:buBlip>
                <a:blip r:embed="rId2"/>
              </a:buBlip>
            </a:pPr>
            <a:r>
              <a:rPr lang="en-US" sz="2400">
                <a:solidFill>
                  <a:srgbClr val="953735"/>
                </a:solidFill>
                <a:latin typeface="Tahoma" charset="0"/>
                <a:cs typeface="Tahoma" charset="0"/>
              </a:rPr>
              <a:t>CSDL vật lý bao gồm các </a:t>
            </a:r>
            <a:r>
              <a:rPr lang="en-US" sz="2400">
                <a:solidFill>
                  <a:srgbClr val="0000FF"/>
                </a:solidFill>
                <a:latin typeface="Tahoma" charset="0"/>
                <a:cs typeface="Tahoma" charset="0"/>
              </a:rPr>
              <a:t>Bảng (Table) </a:t>
            </a:r>
            <a:r>
              <a:rPr lang="en-US" sz="2400">
                <a:solidFill>
                  <a:srgbClr val="953735"/>
                </a:solidFill>
                <a:latin typeface="Tahoma" charset="0"/>
                <a:cs typeface="Tahoma" charset="0"/>
              </a:rPr>
              <a:t>và mối quan hệ (</a:t>
            </a:r>
            <a:r>
              <a:rPr lang="en-US" sz="2400">
                <a:solidFill>
                  <a:srgbClr val="0000FF"/>
                </a:solidFill>
                <a:latin typeface="Tahoma" charset="0"/>
                <a:cs typeface="Tahoma" charset="0"/>
              </a:rPr>
              <a:t>Relationship</a:t>
            </a:r>
            <a:r>
              <a:rPr lang="en-US" sz="2400">
                <a:solidFill>
                  <a:srgbClr val="953735"/>
                </a:solidFill>
                <a:latin typeface="Tahoma" charset="0"/>
                <a:cs typeface="Tahoma" charset="0"/>
              </a:rPr>
              <a:t>) giữa các bảng này. </a:t>
            </a:r>
            <a:endParaRPr lang="en-US">
              <a:solidFill>
                <a:srgbClr val="953735"/>
              </a:solidFill>
              <a:latin typeface="Tahoma" charset="0"/>
              <a:cs typeface="Tahoma" charset="0"/>
            </a:endParaRPr>
          </a:p>
        </p:txBody>
      </p:sp>
      <p:sp>
        <p:nvSpPr>
          <p:cNvPr id="14339" name="Title 2"/>
          <p:cNvSpPr>
            <a:spLocks noGrp="1"/>
          </p:cNvSpPr>
          <p:nvPr>
            <p:ph type="title"/>
          </p:nvPr>
        </p:nvSpPr>
        <p:spPr/>
        <p:txBody>
          <a:bodyPr/>
          <a:lstStyle/>
          <a:p>
            <a:r>
              <a:rPr lang="en-US">
                <a:latin typeface="Tahoma" charset="0"/>
                <a:cs typeface="Tahoma" charset="0"/>
              </a:rPr>
              <a:t>Thiết kế CSDL mức vật lý</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D319CB7-9B87-6043-A1E1-2100EC169A91}" type="slidenum">
              <a:rPr lang="en-US">
                <a:solidFill>
                  <a:srgbClr val="898989"/>
                </a:solidFill>
                <a:latin typeface="Tahoma" charset="0"/>
                <a:cs typeface="Tahoma" charset="0"/>
              </a:rPr>
              <a:pPr eaLnBrk="1" hangingPunct="1"/>
              <a:t>6</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95546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81000" y="1371600"/>
            <a:ext cx="8305800" cy="4754563"/>
          </a:xfrm>
        </p:spPr>
        <p:txBody>
          <a:bodyPr/>
          <a:lstStyle/>
          <a:p>
            <a:pPr>
              <a:lnSpc>
                <a:spcPct val="150000"/>
              </a:lnSpc>
              <a:buFontTx/>
              <a:buBlip>
                <a:blip r:embed="rId3"/>
              </a:buBlip>
            </a:pPr>
            <a:r>
              <a:rPr lang="en-US" sz="2400">
                <a:solidFill>
                  <a:srgbClr val="953735"/>
                </a:solidFill>
                <a:latin typeface="Tahoma" charset="0"/>
                <a:cs typeface="Tahoma" charset="0"/>
              </a:rPr>
              <a:t>Các thành phần cơ bản mức khái niệm gồm:</a:t>
            </a:r>
          </a:p>
          <a:p>
            <a:pPr lvl="1">
              <a:lnSpc>
                <a:spcPct val="150000"/>
              </a:lnSpc>
              <a:buFontTx/>
              <a:buBlip>
                <a:blip r:embed="rId4"/>
              </a:buBlip>
            </a:pPr>
            <a:r>
              <a:rPr lang="en-US" sz="2000">
                <a:latin typeface="Tahoma" charset="0"/>
                <a:cs typeface="Tahoma" charset="0"/>
              </a:rPr>
              <a:t>Các thực thể (Entity) hay Quan hệ (Relation)</a:t>
            </a:r>
          </a:p>
          <a:p>
            <a:pPr lvl="1">
              <a:lnSpc>
                <a:spcPct val="150000"/>
              </a:lnSpc>
              <a:buFontTx/>
              <a:buBlip>
                <a:blip r:embed="rId4"/>
              </a:buBlip>
            </a:pPr>
            <a:r>
              <a:rPr lang="en-US" sz="2000">
                <a:latin typeface="Tahoma" charset="0"/>
                <a:cs typeface="Tahoma" charset="0"/>
              </a:rPr>
              <a:t>Các thuộc tính (Attribute)</a:t>
            </a:r>
          </a:p>
          <a:p>
            <a:pPr lvl="1">
              <a:lnSpc>
                <a:spcPct val="150000"/>
              </a:lnSpc>
              <a:buFontTx/>
              <a:buBlip>
                <a:blip r:embed="rId4"/>
              </a:buBlip>
            </a:pPr>
            <a:r>
              <a:rPr lang="en-US" sz="2000">
                <a:latin typeface="Tahoma" charset="0"/>
                <a:cs typeface="Tahoma" charset="0"/>
              </a:rPr>
              <a:t>Các mối quan hệ (Relationship) – còn gọi là quan hệ logic hay liên kết</a:t>
            </a:r>
          </a:p>
          <a:p>
            <a:pPr lvl="1">
              <a:lnSpc>
                <a:spcPct val="150000"/>
              </a:lnSpc>
              <a:buFontTx/>
              <a:buBlip>
                <a:blip r:embed="rId4"/>
              </a:buBlip>
            </a:pPr>
            <a:r>
              <a:rPr lang="en-US" sz="2000">
                <a:latin typeface="Tahoma" charset="0"/>
                <a:cs typeface="Tahoma" charset="0"/>
              </a:rPr>
              <a:t>Các quy tắc nghiệp vụ (Business Rule)</a:t>
            </a:r>
          </a:p>
          <a:p>
            <a:pPr lvl="1">
              <a:lnSpc>
                <a:spcPct val="150000"/>
              </a:lnSpc>
              <a:buFontTx/>
              <a:buBlip>
                <a:blip r:embed="rId4"/>
              </a:buBlip>
            </a:pPr>
            <a:r>
              <a:rPr lang="en-US" sz="2000">
                <a:latin typeface="Tahoma" charset="0"/>
                <a:cs typeface="Tahoma" charset="0"/>
              </a:rPr>
              <a:t>Dữ liệu giao nhau (Intersection Data)</a:t>
            </a:r>
          </a:p>
          <a:p>
            <a:pPr lvl="1">
              <a:lnSpc>
                <a:spcPct val="150000"/>
              </a:lnSpc>
              <a:buFontTx/>
              <a:buBlip>
                <a:blip r:embed="rId4"/>
              </a:buBlip>
            </a:pPr>
            <a:endParaRPr lang="en-US" sz="2000">
              <a:latin typeface="Tahoma" charset="0"/>
              <a:cs typeface="Tahoma" charset="0"/>
            </a:endParaRPr>
          </a:p>
          <a:p>
            <a:pPr lvl="1">
              <a:lnSpc>
                <a:spcPct val="150000"/>
              </a:lnSpc>
              <a:buFontTx/>
              <a:buBlip>
                <a:blip r:embed="rId4"/>
              </a:buBlip>
            </a:pPr>
            <a:endParaRPr lang="en-US" sz="2000">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0000FF"/>
              </a:solidFill>
              <a:latin typeface="Tahoma" charset="0"/>
              <a:cs typeface="Tahoma" charset="0"/>
            </a:endParaRPr>
          </a:p>
          <a:p>
            <a:pPr>
              <a:lnSpc>
                <a:spcPct val="150000"/>
              </a:lnSpc>
              <a:buFontTx/>
              <a:buBlip>
                <a:blip r:embed="rId3"/>
              </a:buBlip>
            </a:pPr>
            <a:endParaRPr lang="en-US" sz="24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57B0EC-992C-B34F-A3B4-D9FC2150DA1B}" type="slidenum">
              <a:rPr lang="en-US">
                <a:solidFill>
                  <a:srgbClr val="898989"/>
                </a:solidFill>
                <a:latin typeface="Tahoma" charset="0"/>
                <a:cs typeface="Tahoma" charset="0"/>
              </a:rPr>
              <a:pPr eaLnBrk="1" hangingPunct="1"/>
              <a:t>7</a:t>
            </a:fld>
            <a:endParaRPr lang="en-US">
              <a:solidFill>
                <a:srgbClr val="898989"/>
              </a:solidFill>
              <a:latin typeface="Tahoma" charset="0"/>
              <a:cs typeface="Tahoma" charset="0"/>
            </a:endParaRPr>
          </a:p>
        </p:txBody>
      </p:sp>
      <p:sp>
        <p:nvSpPr>
          <p:cNvPr id="15365" name="Title 4"/>
          <p:cNvSpPr>
            <a:spLocks noGrp="1"/>
          </p:cNvSpPr>
          <p:nvPr>
            <p:ph type="title"/>
          </p:nvPr>
        </p:nvSpPr>
        <p:spPr>
          <a:xfrm>
            <a:off x="609600" y="0"/>
            <a:ext cx="8534400" cy="990600"/>
          </a:xfrm>
        </p:spPr>
        <p:txBody>
          <a:bodyPr/>
          <a:lstStyle/>
          <a:p>
            <a:r>
              <a:rPr lang="en-US" sz="2800">
                <a:latin typeface="Tahoma" charset="0"/>
                <a:cs typeface="Tahoma" charset="0"/>
              </a:rPr>
              <a:t>Các thành phần dữ liệu mức khái niệm</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304477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3886200"/>
          </a:xfrm>
        </p:spPr>
        <p:txBody>
          <a:bodyPr>
            <a:normAutofit fontScale="77500" lnSpcReduction="20000"/>
          </a:bodyPr>
          <a:lstStyle/>
          <a:p>
            <a:pPr>
              <a:lnSpc>
                <a:spcPct val="150000"/>
              </a:lnSpc>
              <a:buFontTx/>
              <a:buBlip>
                <a:blip r:embed="rId2"/>
              </a:buBlip>
            </a:pPr>
            <a:r>
              <a:rPr lang="en-US">
                <a:solidFill>
                  <a:srgbClr val="953735"/>
                </a:solidFill>
                <a:latin typeface="Tahoma" charset="0"/>
                <a:cs typeface="Tahoma" charset="0"/>
              </a:rPr>
              <a:t>Công ty ABC làm việc trong lĩnh vực sản xuất phần mềm, họ cần lữu trữ các thông tin về các dự án của công ty đã và đang làm. </a:t>
            </a:r>
          </a:p>
          <a:p>
            <a:pPr>
              <a:lnSpc>
                <a:spcPct val="150000"/>
              </a:lnSpc>
              <a:buFontTx/>
              <a:buBlip>
                <a:blip r:embed="rId2"/>
              </a:buBlip>
            </a:pPr>
            <a:r>
              <a:rPr lang="en-US" sz="2800">
                <a:solidFill>
                  <a:srgbClr val="953735"/>
                </a:solidFill>
                <a:latin typeface="Tahoma" charset="0"/>
                <a:cs typeface="Tahoma" charset="0"/>
              </a:rPr>
              <a:t>Đồng thời họ muốn lưu trữ thông tin các nhân viên tham gia vào các dự án để tính thưởng cuối năm</a:t>
            </a:r>
          </a:p>
          <a:p>
            <a:pPr>
              <a:lnSpc>
                <a:spcPct val="150000"/>
              </a:lnSpc>
              <a:buFontTx/>
              <a:buBlip>
                <a:blip r:embed="rId2"/>
              </a:buBlip>
            </a:pPr>
            <a:r>
              <a:rPr lang="en-US">
                <a:solidFill>
                  <a:srgbClr val="953735"/>
                </a:solidFill>
                <a:latin typeface="Tahoma" charset="0"/>
                <a:cs typeface="Tahoma" charset="0"/>
              </a:rPr>
              <a:t>Các nhân viên được quản lý trong các phòng ban như phòng thiết kế, phòng kiểm thử, phòng phát triển 1 …</a:t>
            </a:r>
          </a:p>
          <a:p>
            <a:pPr>
              <a:lnSpc>
                <a:spcPct val="150000"/>
              </a:lnSpc>
              <a:buFontTx/>
              <a:buBlip>
                <a:blip r:embed="rId2"/>
              </a:buBlip>
            </a:pPr>
            <a:r>
              <a:rPr lang="en-US" sz="2800">
                <a:solidFill>
                  <a:srgbClr val="953735"/>
                </a:solidFill>
                <a:latin typeface="Tahoma" charset="0"/>
                <a:cs typeface="Tahoma" charset="0"/>
              </a:rPr>
              <a:t>Mỗi phòng có 1 người trưởng phòng quản lý</a:t>
            </a:r>
          </a:p>
        </p:txBody>
      </p:sp>
      <p:sp>
        <p:nvSpPr>
          <p:cNvPr id="16387" name="Title 2"/>
          <p:cNvSpPr>
            <a:spLocks noGrp="1"/>
          </p:cNvSpPr>
          <p:nvPr>
            <p:ph type="title"/>
          </p:nvPr>
        </p:nvSpPr>
        <p:spPr/>
        <p:txBody>
          <a:bodyPr/>
          <a:lstStyle/>
          <a:p>
            <a:r>
              <a:rPr lang="en-US">
                <a:latin typeface="Tahoma" charset="0"/>
                <a:cs typeface="Tahoma" charset="0"/>
              </a:rPr>
              <a:t>XÉT BÀI TOÁN</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9F3EBFE-E0BF-8948-88C7-7D26B17362FC}" type="slidenum">
              <a:rPr lang="en-US">
                <a:solidFill>
                  <a:srgbClr val="898989"/>
                </a:solidFill>
                <a:latin typeface="Tahoma" charset="0"/>
                <a:cs typeface="Tahoma" charset="0"/>
              </a:rPr>
              <a:pPr eaLnBrk="1" hangingPunct="1"/>
              <a:t>8</a:t>
            </a:fld>
            <a:endParaRPr lang="en-US">
              <a:solidFill>
                <a:srgbClr val="898989"/>
              </a:solidFill>
              <a:latin typeface="Tahoma" charset="0"/>
              <a:cs typeface="Tahoma" charset="0"/>
            </a:endParaRP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6708728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533400" y="1219200"/>
            <a:ext cx="8305800" cy="4953000"/>
          </a:xfrm>
        </p:spPr>
        <p:txBody>
          <a:bodyPr>
            <a:normAutofit fontScale="85000" lnSpcReduction="20000"/>
          </a:bodyPr>
          <a:lstStyle/>
          <a:p>
            <a:pPr lvl="1">
              <a:lnSpc>
                <a:spcPct val="150000"/>
              </a:lnSpc>
              <a:buFontTx/>
              <a:buBlip>
                <a:blip r:embed="rId3"/>
              </a:buBlip>
            </a:pPr>
            <a:r>
              <a:rPr lang="en-US" sz="2200">
                <a:latin typeface="Tahoma" charset="0"/>
                <a:cs typeface="Tahoma" charset="0"/>
              </a:rPr>
              <a:t>Thông tin của dự án bao gồm: </a:t>
            </a:r>
          </a:p>
          <a:p>
            <a:pPr lvl="2">
              <a:lnSpc>
                <a:spcPct val="150000"/>
              </a:lnSpc>
              <a:buFontTx/>
              <a:buBlip>
                <a:blip r:embed="rId3"/>
              </a:buBlip>
            </a:pPr>
            <a:r>
              <a:rPr lang="en-US" sz="1700">
                <a:latin typeface="Tahoma" charset="0"/>
                <a:cs typeface="Tahoma" charset="0"/>
              </a:rPr>
              <a:t>Thời gian bắt đầu</a:t>
            </a:r>
          </a:p>
          <a:p>
            <a:pPr lvl="2">
              <a:lnSpc>
                <a:spcPct val="150000"/>
              </a:lnSpc>
              <a:buFontTx/>
              <a:buBlip>
                <a:blip r:embed="rId3"/>
              </a:buBlip>
            </a:pPr>
            <a:r>
              <a:rPr lang="en-US" sz="1700">
                <a:latin typeface="Tahoma" charset="0"/>
                <a:cs typeface="Tahoma" charset="0"/>
              </a:rPr>
              <a:t>Thời gian kết thúc</a:t>
            </a:r>
          </a:p>
          <a:p>
            <a:pPr lvl="2">
              <a:lnSpc>
                <a:spcPct val="150000"/>
              </a:lnSpc>
              <a:buFontTx/>
              <a:buBlip>
                <a:blip r:embed="rId3"/>
              </a:buBlip>
            </a:pPr>
            <a:r>
              <a:rPr lang="en-US" sz="1700">
                <a:latin typeface="Tahoma" charset="0"/>
                <a:cs typeface="Tahoma" charset="0"/>
              </a:rPr>
              <a:t>Tên dự án</a:t>
            </a:r>
          </a:p>
          <a:p>
            <a:pPr lvl="2">
              <a:lnSpc>
                <a:spcPct val="150000"/>
              </a:lnSpc>
              <a:buFontTx/>
              <a:buBlip>
                <a:blip r:embed="rId3"/>
              </a:buBlip>
            </a:pPr>
            <a:r>
              <a:rPr lang="en-US" sz="1700">
                <a:latin typeface="Tahoma" charset="0"/>
                <a:cs typeface="Tahoma" charset="0"/>
              </a:rPr>
              <a:t>Người quản lý dự án</a:t>
            </a:r>
          </a:p>
          <a:p>
            <a:pPr lvl="2">
              <a:lnSpc>
                <a:spcPct val="150000"/>
              </a:lnSpc>
              <a:buFontTx/>
              <a:buBlip>
                <a:blip r:embed="rId3"/>
              </a:buBlip>
            </a:pPr>
            <a:r>
              <a:rPr lang="en-US" sz="1700">
                <a:latin typeface="Tahoma" charset="0"/>
                <a:cs typeface="Tahoma" charset="0"/>
              </a:rPr>
              <a:t>Loại dự án</a:t>
            </a:r>
          </a:p>
          <a:p>
            <a:pPr lvl="2">
              <a:lnSpc>
                <a:spcPct val="150000"/>
              </a:lnSpc>
              <a:buFontTx/>
              <a:buBlip>
                <a:blip r:embed="rId3"/>
              </a:buBlip>
            </a:pPr>
            <a:r>
              <a:rPr lang="en-US" sz="1700">
                <a:latin typeface="Tahoma" charset="0"/>
                <a:cs typeface="Tahoma" charset="0"/>
              </a:rPr>
              <a:t>Công nghệ sử dụng …</a:t>
            </a:r>
          </a:p>
          <a:p>
            <a:pPr lvl="1">
              <a:lnSpc>
                <a:spcPct val="150000"/>
              </a:lnSpc>
              <a:buFontTx/>
              <a:buBlip>
                <a:blip r:embed="rId3"/>
              </a:buBlip>
            </a:pPr>
            <a:r>
              <a:rPr lang="en-US" sz="2200">
                <a:latin typeface="Tahoma" charset="0"/>
                <a:cs typeface="Tahoma" charset="0"/>
              </a:rPr>
              <a:t>Thông tin của nhân viên bao gồm: </a:t>
            </a:r>
          </a:p>
          <a:p>
            <a:pPr lvl="2">
              <a:lnSpc>
                <a:spcPct val="150000"/>
              </a:lnSpc>
              <a:buBlip>
                <a:blip r:embed="rId3"/>
              </a:buBlip>
            </a:pPr>
            <a:r>
              <a:rPr lang="en-US" sz="1700">
                <a:latin typeface="Tahoma" charset="0"/>
                <a:cs typeface="Tahoma" charset="0"/>
              </a:rPr>
              <a:t>Họ và tên</a:t>
            </a:r>
          </a:p>
          <a:p>
            <a:pPr lvl="2">
              <a:lnSpc>
                <a:spcPct val="150000"/>
              </a:lnSpc>
              <a:buBlip>
                <a:blip r:embed="rId3"/>
              </a:buBlip>
            </a:pPr>
            <a:r>
              <a:rPr lang="en-US" sz="1700">
                <a:latin typeface="Tahoma" charset="0"/>
                <a:cs typeface="Tahoma" charset="0"/>
              </a:rPr>
              <a:t>Giới tín</a:t>
            </a:r>
          </a:p>
          <a:p>
            <a:pPr lvl="2">
              <a:lnSpc>
                <a:spcPct val="150000"/>
              </a:lnSpc>
              <a:buBlip>
                <a:blip r:embed="rId3"/>
              </a:buBlip>
            </a:pPr>
            <a:r>
              <a:rPr lang="en-US" sz="1700">
                <a:latin typeface="Tahoma" charset="0"/>
                <a:cs typeface="Tahoma" charset="0"/>
              </a:rPr>
              <a:t>Ngày sinh</a:t>
            </a:r>
          </a:p>
          <a:p>
            <a:pPr lvl="2">
              <a:lnSpc>
                <a:spcPct val="150000"/>
              </a:lnSpc>
              <a:buBlip>
                <a:blip r:embed="rId3"/>
              </a:buBlip>
            </a:pPr>
            <a:r>
              <a:rPr lang="en-US" sz="1700">
                <a:latin typeface="Tahoma" charset="0"/>
                <a:cs typeface="Tahoma" charset="0"/>
              </a:rPr>
              <a:t>Địa chỉ</a:t>
            </a:r>
          </a:p>
          <a:p>
            <a:pPr lvl="2">
              <a:lnSpc>
                <a:spcPct val="150000"/>
              </a:lnSpc>
              <a:buBlip>
                <a:blip r:embed="rId3"/>
              </a:buBlip>
            </a:pPr>
            <a:r>
              <a:rPr lang="en-US" sz="1700">
                <a:latin typeface="Tahoma" charset="0"/>
                <a:cs typeface="Tahoma" charset="0"/>
              </a:rPr>
              <a:t>Thuộc bộ phận nào </a:t>
            </a:r>
          </a:p>
          <a:p>
            <a:pPr lvl="2">
              <a:lnSpc>
                <a:spcPct val="150000"/>
              </a:lnSpc>
              <a:buBlip>
                <a:blip r:embed="rId3"/>
              </a:buBlip>
            </a:pPr>
            <a:r>
              <a:rPr lang="en-US" sz="1700">
                <a:latin typeface="Tahoma" charset="0"/>
                <a:cs typeface="Tahoma" charset="0"/>
              </a:rPr>
              <a:t>Lương …</a:t>
            </a:r>
          </a:p>
          <a:p>
            <a:pPr lvl="2">
              <a:lnSpc>
                <a:spcPct val="150000"/>
              </a:lnSpc>
              <a:buFontTx/>
              <a:buBlip>
                <a:blip r:embed="rId4"/>
              </a:buBlip>
            </a:pPr>
            <a:endParaRPr lang="en-US" sz="1200">
              <a:solidFill>
                <a:srgbClr val="953735"/>
              </a:solidFill>
              <a:latin typeface="Tahoma" charset="0"/>
              <a:cs typeface="Tahoma" charset="0"/>
            </a:endParaRPr>
          </a:p>
          <a:p>
            <a:pPr>
              <a:lnSpc>
                <a:spcPct val="150000"/>
              </a:lnSpc>
              <a:buFontTx/>
              <a:buBlip>
                <a:blip r:embed="rId4"/>
              </a:buBlip>
            </a:pPr>
            <a:endParaRPr lang="en-US" sz="2000">
              <a:solidFill>
                <a:srgbClr val="0000FF"/>
              </a:solidFill>
              <a:latin typeface="Tahoma" charset="0"/>
              <a:cs typeface="Tahoma" charset="0"/>
            </a:endParaRPr>
          </a:p>
          <a:p>
            <a:pPr>
              <a:lnSpc>
                <a:spcPct val="150000"/>
              </a:lnSpc>
              <a:buFontTx/>
              <a:buBlip>
                <a:blip r:embed="rId4"/>
              </a:buBlip>
            </a:pPr>
            <a:endParaRPr lang="en-US" sz="2000">
              <a:solidFill>
                <a:srgbClr val="0000FF"/>
              </a:solidFill>
              <a:latin typeface="Tahoma" charset="0"/>
              <a:cs typeface="Tahoma" charset="0"/>
            </a:endParaRPr>
          </a:p>
          <a:p>
            <a:pPr>
              <a:lnSpc>
                <a:spcPct val="150000"/>
              </a:lnSpc>
              <a:buFontTx/>
              <a:buBlip>
                <a:blip r:embed="rId4"/>
              </a:buBlip>
            </a:pPr>
            <a:endParaRPr lang="en-US" sz="2000">
              <a:solidFill>
                <a:srgbClr val="953735"/>
              </a:solidFill>
              <a:latin typeface="Tahoma" charset="0"/>
              <a:cs typeface="Tahoma" charset="0"/>
            </a:endParaRP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2D420E2-E21D-D747-A1FC-4FFB814D9D81}" type="slidenum">
              <a:rPr lang="en-US">
                <a:solidFill>
                  <a:srgbClr val="898989"/>
                </a:solidFill>
                <a:latin typeface="Tahoma" charset="0"/>
                <a:cs typeface="Tahoma" charset="0"/>
              </a:rPr>
              <a:pPr eaLnBrk="1" hangingPunct="1"/>
              <a:t>9</a:t>
            </a:fld>
            <a:endParaRPr lang="en-US">
              <a:solidFill>
                <a:srgbClr val="898989"/>
              </a:solidFill>
              <a:latin typeface="Tahoma" charset="0"/>
              <a:cs typeface="Tahoma" charset="0"/>
            </a:endParaRPr>
          </a:p>
        </p:txBody>
      </p:sp>
      <p:sp>
        <p:nvSpPr>
          <p:cNvPr id="17413" name="Title 4"/>
          <p:cNvSpPr>
            <a:spLocks noGrp="1"/>
          </p:cNvSpPr>
          <p:nvPr>
            <p:ph type="title"/>
          </p:nvPr>
        </p:nvSpPr>
        <p:spPr>
          <a:xfrm>
            <a:off x="457200" y="0"/>
            <a:ext cx="8229600" cy="990600"/>
          </a:xfrm>
        </p:spPr>
        <p:txBody>
          <a:bodyPr/>
          <a:lstStyle/>
          <a:p>
            <a:r>
              <a:rPr lang="en-US" sz="2400">
                <a:latin typeface="Tahoma" charset="0"/>
                <a:cs typeface="Tahoma" charset="0"/>
              </a:rPr>
              <a:t>Ví dụ (2)</a:t>
            </a:r>
          </a:p>
        </p:txBody>
      </p:sp>
      <p:sp>
        <p:nvSpPr>
          <p:cNvPr id="6" name="Footer Placeholder 3"/>
          <p:cNvSpPr txBox="1">
            <a:spLocks/>
          </p:cNvSpPr>
          <p:nvPr/>
        </p:nvSpPr>
        <p:spPr>
          <a:xfrm>
            <a:off x="228600" y="6356350"/>
            <a:ext cx="3505200" cy="349249"/>
          </a:xfrm>
          <a:prstGeom prst="rect">
            <a:avLst/>
          </a:prstGeom>
        </p:spPr>
        <p:txBody>
          <a:bodyPr vert="horz" lIns="91440" tIns="45720" rIns="91440" bIns="45720" rtlCol="0" anchor="ctr"/>
          <a:lstStyle>
            <a:defPPr>
              <a:defRPr lang="en-US"/>
            </a:defPPr>
            <a:lvl1pPr marL="0" algn="l" defTabSz="914400" rtl="0" eaLnBrk="0" latinLnBrk="0" hangingPunct="0">
              <a:defRPr sz="12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2 - </a:t>
            </a:r>
            <a:r>
              <a:rPr lang="en-US" dirty="0">
                <a:solidFill>
                  <a:srgbClr val="898989"/>
                </a:solidFill>
                <a:latin typeface="Tahoma" charset="0"/>
                <a:cs typeface="Tahoma" charset="0"/>
              </a:rPr>
              <a:t>CÁC</a:t>
            </a:r>
            <a:r>
              <a:rPr lang="en-US" dirty="0"/>
              <a:t> </a:t>
            </a:r>
            <a:r>
              <a:rPr lang="en-US" dirty="0">
                <a:solidFill>
                  <a:srgbClr val="898989"/>
                </a:solidFill>
                <a:latin typeface="Tahoma" charset="0"/>
                <a:cs typeface="Tahoma" charset="0"/>
              </a:rPr>
              <a:t>BƯỚC</a:t>
            </a:r>
            <a:r>
              <a:rPr lang="en-US" dirty="0"/>
              <a:t> </a:t>
            </a:r>
            <a:r>
              <a:rPr lang="en-US" dirty="0">
                <a:solidFill>
                  <a:srgbClr val="898989"/>
                </a:solidFill>
                <a:latin typeface="Tahoma" charset="0"/>
                <a:cs typeface="Tahoma" charset="0"/>
              </a:rPr>
              <a:t>XÂY</a:t>
            </a:r>
            <a:r>
              <a:rPr lang="en-US" dirty="0"/>
              <a:t> </a:t>
            </a:r>
            <a:r>
              <a:rPr lang="en-US" dirty="0">
                <a:solidFill>
                  <a:srgbClr val="898989"/>
                </a:solidFill>
                <a:latin typeface="Tahoma" charset="0"/>
                <a:cs typeface="Tahoma" charset="0"/>
              </a:rPr>
              <a:t>DỰNG</a:t>
            </a:r>
            <a:r>
              <a:rPr lang="en-US" dirty="0"/>
              <a:t> </a:t>
            </a:r>
            <a:r>
              <a:rPr lang="en-US" dirty="0">
                <a:solidFill>
                  <a:schemeClr val="bg1">
                    <a:lumMod val="50000"/>
                  </a:schemeClr>
                </a:solidFill>
              </a:rPr>
              <a:t>CƠ SỞ DỮ LIỆU</a:t>
            </a:r>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895315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8133</TotalTime>
  <Words>3195</Words>
  <Application>Microsoft Macintosh PowerPoint</Application>
  <PresentationFormat>On-screen Show (4:3)</PresentationFormat>
  <Paragraphs>340</Paragraphs>
  <Slides>46</Slides>
  <Notes>17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Custom Design</vt:lpstr>
      <vt:lpstr>Cơ sở dữ liệu</vt:lpstr>
      <vt:lpstr>Mục tiêu</vt:lpstr>
      <vt:lpstr>Các bước thiết kế CSDL quan hệ</vt:lpstr>
      <vt:lpstr>Thiết kế CSDL mức khái niệm</vt:lpstr>
      <vt:lpstr>Thiết kế CSDL mức logic</vt:lpstr>
      <vt:lpstr>Thiết kế CSDL mức vật lý</vt:lpstr>
      <vt:lpstr>Các thành phần dữ liệu mức khái niệm</vt:lpstr>
      <vt:lpstr>XÉT BÀI TOÁN</vt:lpstr>
      <vt:lpstr>Ví dụ (2)</vt:lpstr>
      <vt:lpstr>KHÁI niệm Thực thể</vt:lpstr>
      <vt:lpstr>Thuộc tính</vt:lpstr>
      <vt:lpstr>Mối quan hệ (Relationship)</vt:lpstr>
      <vt:lpstr>Các loại mối quan hệ</vt:lpstr>
      <vt:lpstr>Quan hệ 1-1</vt:lpstr>
      <vt:lpstr>Quan hệ 1-N</vt:lpstr>
      <vt:lpstr>Quan hệ N-N</vt:lpstr>
      <vt:lpstr>Quan hệ N-N</vt:lpstr>
      <vt:lpstr>Quy tắc nghiệp vụ</vt:lpstr>
      <vt:lpstr>Các khái niệm mức vật lý</vt:lpstr>
      <vt:lpstr>Khái Niệm về quan hệ - Relation </vt:lpstr>
      <vt:lpstr>Khái Niệm về quan hệ - Relation (2)</vt:lpstr>
      <vt:lpstr>CÁc đặc điểm của quan hệ</vt:lpstr>
      <vt:lpstr>Thuộc tính - attribute </vt:lpstr>
      <vt:lpstr>Kiểu dữ liệu</vt:lpstr>
      <vt:lpstr>Khóa chính (Primary Key)</vt:lpstr>
      <vt:lpstr>Khóa ngoại (Primary Key)</vt:lpstr>
      <vt:lpstr>Các khái niệm mức vật lý</vt:lpstr>
      <vt:lpstr>Các khái niệm mức vật lý</vt:lpstr>
      <vt:lpstr>Cơ sở dữ liệu</vt:lpstr>
      <vt:lpstr>Hệ quản trị CSDL Microsoft Access</vt:lpstr>
      <vt:lpstr>Các thanh chức năng của Access</vt:lpstr>
      <vt:lpstr>Các thanh chức năng của Access</vt:lpstr>
      <vt:lpstr>Các thanh chức năng của Access</vt:lpstr>
      <vt:lpstr>Bảng điều khiển (Navigation Panel)</vt:lpstr>
      <vt:lpstr>Tạo bảng trong Microsoft Access</vt:lpstr>
      <vt:lpstr>Tạo bảng trong Microsoft Access</vt:lpstr>
      <vt:lpstr>Tạo bảng trong Microsoft Access</vt:lpstr>
      <vt:lpstr>Tạo liên kết giữa các bảng</vt:lpstr>
      <vt:lpstr>Tạo liên kết giữa các bảng</vt:lpstr>
      <vt:lpstr>Tạo liên kết giữa các bảng</vt:lpstr>
      <vt:lpstr>Tạo các truy vấn trên CSDL</vt:lpstr>
      <vt:lpstr>Tạo các truy vấn trên CSDL</vt:lpstr>
      <vt:lpstr>Tổng kết bài học</vt:lpstr>
      <vt:lpstr>Tổng kết bài học</vt:lpstr>
      <vt:lpstr>Tổng kết bài học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1454</cp:revision>
  <dcterms:created xsi:type="dcterms:W3CDTF">2013-04-23T08:05:33Z</dcterms:created>
  <dcterms:modified xsi:type="dcterms:W3CDTF">2017-08-15T02:43:16Z</dcterms:modified>
</cp:coreProperties>
</file>