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Merriweather Sans" panose="020B0604020202020204" charset="0"/>
      <p:regular r:id="rId37"/>
      <p:bold r:id="rId38"/>
      <p:italic r:id="rId39"/>
      <p:boldItalic r:id="rId40"/>
    </p:embeddedFont>
    <p:embeddedFont>
      <p:font typeface="Quattrocento Sans" panose="020B0604020202020204" charset="0"/>
      <p:regular r:id="rId41"/>
      <p:bold r:id="rId42"/>
      <p:italic r:id="rId43"/>
      <p:boldItalic r:id="rId44"/>
    </p:embeddedFont>
    <p:embeddedFont>
      <p:font typeface="Roboto" panose="020B0604020202020204" charset="0"/>
      <p:regular r:id="rId45"/>
      <p:bold r:id="rId46"/>
      <p:italic r:id="rId47"/>
      <p:boldItalic r:id="rId48"/>
    </p:embeddedFont>
    <p:embeddedFont>
      <p:font typeface="Tahoma" panose="020B0604030504040204" pitchFamily="3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iUlR0On9vVVuY/spKYBdm1+1m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762F4A-2EDD-4DE3-A5DE-B36855D81EF0}">
  <a:tblStyle styleId="{AA762F4A-2EDD-4DE3-A5DE-B36855D81E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86" name="Google Shape;18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Giảng viên có thể demo trong hệ quản trị CSDL MySQL hoặc SQL Server</a:t>
            </a:r>
            <a:endParaRPr/>
          </a:p>
        </p:txBody>
      </p:sp>
      <p:sp>
        <p:nvSpPr>
          <p:cNvPr id="201" name="Google Shape;201;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0" name="Google Shape;21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7" name="Google Shape;30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8" name="Google Shape;308;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2" name="Google Shape;32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32"/>
          <p:cNvPicPr preferRelativeResize="0"/>
          <p:nvPr/>
        </p:nvPicPr>
        <p:blipFill rotWithShape="1">
          <a:blip r:embed="rId2">
            <a:alphaModFix/>
          </a:blip>
          <a:srcRect/>
          <a:stretch/>
        </p:blipFill>
        <p:spPr>
          <a:xfrm>
            <a:off x="0" y="0"/>
            <a:ext cx="9153525" cy="6867525"/>
          </a:xfrm>
          <a:prstGeom prst="rect">
            <a:avLst/>
          </a:prstGeom>
          <a:noFill/>
          <a:ln>
            <a:noFill/>
          </a:ln>
        </p:spPr>
      </p:pic>
      <p:sp>
        <p:nvSpPr>
          <p:cNvPr id="17" name="Google Shape;17;p32"/>
          <p:cNvSpPr txBox="1">
            <a:spLocks noGrp="1"/>
          </p:cNvSpPr>
          <p:nvPr>
            <p:ph type="subTitle" idx="1"/>
          </p:nvPr>
        </p:nvSpPr>
        <p:spPr>
          <a:xfrm>
            <a:off x="4114800" y="4953000"/>
            <a:ext cx="50292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32"/>
          <p:cNvCxnSpPr/>
          <p:nvPr/>
        </p:nvCxnSpPr>
        <p:spPr>
          <a:xfrm>
            <a:off x="4187952" y="4953000"/>
            <a:ext cx="4727448" cy="0"/>
          </a:xfrm>
          <a:prstGeom prst="straightConnector1">
            <a:avLst/>
          </a:prstGeom>
          <a:noFill/>
          <a:ln w="9525" cap="flat" cmpd="sng">
            <a:solidFill>
              <a:srgbClr val="FF5A33"/>
            </a:solidFill>
            <a:prstDash val="dot"/>
            <a:round/>
            <a:headEnd type="none" w="sm" len="sm"/>
            <a:tailEnd type="none" w="sm" len="sm"/>
          </a:ln>
        </p:spPr>
      </p:cxnSp>
      <p:sp>
        <p:nvSpPr>
          <p:cNvPr id="19" name="Google Shape;19;p32"/>
          <p:cNvSpPr/>
          <p:nvPr/>
        </p:nvSpPr>
        <p:spPr>
          <a:xfrm>
            <a:off x="381000" y="2133600"/>
            <a:ext cx="3276600"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32"/>
          <p:cNvSpPr txBox="1">
            <a:spLocks noGrp="1"/>
          </p:cNvSpPr>
          <p:nvPr>
            <p:ph type="title"/>
          </p:nvPr>
        </p:nvSpPr>
        <p:spPr>
          <a:xfrm>
            <a:off x="4130040" y="4284596"/>
            <a:ext cx="4575048"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2"/>
          <p:cNvSpPr>
            <a:spLocks noGrp="1"/>
          </p:cNvSpPr>
          <p:nvPr>
            <p:ph type="pic" idx="2"/>
          </p:nvPr>
        </p:nvSpPr>
        <p:spPr>
          <a:xfrm>
            <a:off x="762000" y="2743200"/>
            <a:ext cx="25146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4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91"/>
        <p:cNvGrpSpPr/>
        <p:nvPr/>
      </p:nvGrpSpPr>
      <p:grpSpPr>
        <a:xfrm>
          <a:off x="0" y="0"/>
          <a:ext cx="0" cy="0"/>
          <a:chOff x="0" y="0"/>
          <a:chExt cx="0" cy="0"/>
        </a:xfrm>
      </p:grpSpPr>
      <p:sp>
        <p:nvSpPr>
          <p:cNvPr id="92" name="Google Shape;92;p43"/>
          <p:cNvSpPr txBox="1">
            <a:spLocks noGrp="1"/>
          </p:cNvSpPr>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3"/>
        <p:cNvGrpSpPr/>
        <p:nvPr/>
      </p:nvGrpSpPr>
      <p:grpSpPr>
        <a:xfrm>
          <a:off x="0" y="0"/>
          <a:ext cx="0" cy="0"/>
          <a:chOff x="0" y="0"/>
          <a:chExt cx="0" cy="0"/>
        </a:xfrm>
      </p:grpSpPr>
      <p:sp>
        <p:nvSpPr>
          <p:cNvPr id="94" name="Google Shape;9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44"/>
          <p:cNvSpPr txBox="1"/>
          <p:nvPr/>
        </p:nvSpPr>
        <p:spPr>
          <a:xfrm>
            <a:off x="2209800" y="274638"/>
            <a:ext cx="6477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6" name="Google Shape;96;p44"/>
          <p:cNvSpPr txBox="1">
            <a:spLocks noGrp="1"/>
          </p:cNvSpPr>
          <p:nvPr>
            <p:ph type="body" idx="1"/>
          </p:nvPr>
        </p:nvSpPr>
        <p:spPr>
          <a:xfrm>
            <a:off x="457200" y="990600"/>
            <a:ext cx="82296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7" name="Google Shape;97;p44"/>
          <p:cNvPicPr preferRelativeResize="0"/>
          <p:nvPr/>
        </p:nvPicPr>
        <p:blipFill rotWithShape="1">
          <a:blip r:embed="rId2">
            <a:alphaModFix/>
          </a:blip>
          <a:srcRect/>
          <a:stretch/>
        </p:blipFill>
        <p:spPr>
          <a:xfrm>
            <a:off x="533400" y="228600"/>
            <a:ext cx="1600200" cy="484909"/>
          </a:xfrm>
          <a:prstGeom prst="rect">
            <a:avLst/>
          </a:prstGeom>
          <a:noFill/>
          <a:ln>
            <a:noFill/>
          </a:ln>
        </p:spPr>
      </p:pic>
      <p:cxnSp>
        <p:nvCxnSpPr>
          <p:cNvPr id="98" name="Google Shape;98;p44"/>
          <p:cNvCxnSpPr/>
          <p:nvPr/>
        </p:nvCxnSpPr>
        <p:spPr>
          <a:xfrm rot="10800000">
            <a:off x="533400" y="835152"/>
            <a:ext cx="81534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9"/>
        <p:cNvGrpSpPr/>
        <p:nvPr/>
      </p:nvGrpSpPr>
      <p:grpSpPr>
        <a:xfrm>
          <a:off x="0" y="0"/>
          <a:ext cx="0" cy="0"/>
          <a:chOff x="0" y="0"/>
          <a:chExt cx="0" cy="0"/>
        </a:xfrm>
      </p:grpSpPr>
      <p:sp>
        <p:nvSpPr>
          <p:cNvPr id="100" name="Google Shape;100;p45"/>
          <p:cNvSpPr txBox="1">
            <a:spLocks noGrp="1"/>
          </p:cNvSpPr>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45"/>
          <p:cNvSpPr txBox="1">
            <a:spLocks noGrp="1"/>
          </p:cNvSpPr>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2" name="Google Shape;102;p45"/>
          <p:cNvSpPr txBox="1">
            <a:spLocks noGrp="1"/>
          </p:cNvSpPr>
          <p:nvPr>
            <p:ph type="body" idx="2"/>
          </p:nvPr>
        </p:nvSpPr>
        <p:spPr>
          <a:xfrm>
            <a:off x="4953000" y="1828800"/>
            <a:ext cx="40386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45"/>
          <p:cNvSpPr txBox="1">
            <a:spLocks noGrp="1"/>
          </p:cNvSpPr>
          <p:nvPr>
            <p:ph type="sldNum" idx="12"/>
          </p:nvPr>
        </p:nvSpPr>
        <p:spPr>
          <a:xfrm>
            <a:off x="-1371600" y="617220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4"/>
        <p:cNvGrpSpPr/>
        <p:nvPr/>
      </p:nvGrpSpPr>
      <p:grpSpPr>
        <a:xfrm>
          <a:off x="0" y="0"/>
          <a:ext cx="0" cy="0"/>
          <a:chOff x="0" y="0"/>
          <a:chExt cx="0" cy="0"/>
        </a:xfrm>
      </p:grpSpPr>
      <p:sp>
        <p:nvSpPr>
          <p:cNvPr id="105" name="Google Shape;105;p46"/>
          <p:cNvSpPr txBox="1">
            <a:spLocks noGrp="1"/>
          </p:cNvSpPr>
          <p:nvPr>
            <p:ph type="title"/>
          </p:nvPr>
        </p:nvSpPr>
        <p:spPr>
          <a:xfrm>
            <a:off x="2209800" y="274638"/>
            <a:ext cx="6477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46"/>
          <p:cNvSpPr txBox="1">
            <a:spLocks noGrp="1"/>
          </p:cNvSpPr>
          <p:nvPr>
            <p:ph type="body" idx="1"/>
          </p:nvPr>
        </p:nvSpPr>
        <p:spPr>
          <a:xfrm>
            <a:off x="457200" y="990600"/>
            <a:ext cx="82296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7" name="Google Shape;107;p46"/>
          <p:cNvPicPr preferRelativeResize="0"/>
          <p:nvPr/>
        </p:nvPicPr>
        <p:blipFill rotWithShape="1">
          <a:blip r:embed="rId2">
            <a:alphaModFix/>
          </a:blip>
          <a:srcRect/>
          <a:stretch/>
        </p:blipFill>
        <p:spPr>
          <a:xfrm>
            <a:off x="533400" y="228600"/>
            <a:ext cx="16002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3"/>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33"/>
          <p:cNvPicPr preferRelativeResize="0"/>
          <p:nvPr/>
        </p:nvPicPr>
        <p:blipFill rotWithShape="1">
          <a:blip r:embed="rId2">
            <a:alphaModFix/>
          </a:blip>
          <a:srcRect/>
          <a:stretch/>
        </p:blipFill>
        <p:spPr>
          <a:xfrm>
            <a:off x="555012" y="218718"/>
            <a:ext cx="1502388" cy="522314"/>
          </a:xfrm>
          <a:prstGeom prst="rect">
            <a:avLst/>
          </a:prstGeom>
          <a:noFill/>
          <a:ln>
            <a:noFill/>
          </a:ln>
        </p:spPr>
      </p:pic>
      <p:cxnSp>
        <p:nvCxnSpPr>
          <p:cNvPr id="29" name="Google Shape;29;p33"/>
          <p:cNvCxnSpPr/>
          <p:nvPr/>
        </p:nvCxnSpPr>
        <p:spPr>
          <a:xfrm>
            <a:off x="457200" y="838200"/>
            <a:ext cx="82296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3" name="Google Shape;3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3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3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3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37"/>
          <p:cNvSpPr/>
          <p:nvPr/>
        </p:nvSpPr>
        <p:spPr>
          <a:xfrm>
            <a:off x="1524000" y="2551017"/>
            <a:ext cx="64008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pic>
        <p:nvPicPr>
          <p:cNvPr id="57" name="Google Shape;57;p37" descr="http://uconndigitalarts.com/wp-content/uploads/2013/04/original.jpg"/>
          <p:cNvPicPr preferRelativeResize="0"/>
          <p:nvPr/>
        </p:nvPicPr>
        <p:blipFill rotWithShape="1">
          <a:blip r:embed="rId2">
            <a:alphaModFix/>
          </a:blip>
          <a:srcRect t="43978" b="41310"/>
          <a:stretch/>
        </p:blipFill>
        <p:spPr>
          <a:xfrm flipH="1">
            <a:off x="2799530" y="2575401"/>
            <a:ext cx="3426068" cy="283858"/>
          </a:xfrm>
          <a:prstGeom prst="rect">
            <a:avLst/>
          </a:prstGeom>
          <a:noFill/>
          <a:ln>
            <a:noFill/>
          </a:ln>
        </p:spPr>
      </p:pic>
      <p:pic>
        <p:nvPicPr>
          <p:cNvPr id="58" name="Google Shape;58;p37" descr="C:\Users\powerpoint.vn\Downloads\1e2cd4b177168ad16ce2e7c504bba4d2.x400.jpeg"/>
          <p:cNvPicPr preferRelativeResize="0"/>
          <p:nvPr/>
        </p:nvPicPr>
        <p:blipFill rotWithShape="1">
          <a:blip r:embed="rId3">
            <a:alphaModFix/>
          </a:blip>
          <a:srcRect b="55710"/>
          <a:stretch/>
        </p:blipFill>
        <p:spPr>
          <a:xfrm>
            <a:off x="1926464" y="609600"/>
            <a:ext cx="5443471" cy="2828060"/>
          </a:xfrm>
          <a:prstGeom prst="rect">
            <a:avLst/>
          </a:prstGeom>
          <a:noFill/>
          <a:ln>
            <a:noFill/>
          </a:ln>
        </p:spPr>
      </p:pic>
      <p:sp>
        <p:nvSpPr>
          <p:cNvPr id="59" name="Google Shape;59;p37"/>
          <p:cNvSpPr txBox="1"/>
          <p:nvPr/>
        </p:nvSpPr>
        <p:spPr>
          <a:xfrm>
            <a:off x="3077919" y="3124200"/>
            <a:ext cx="3551481"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i="0" u="none" strike="noStrike" cap="none">
                <a:solidFill>
                  <a:schemeClr val="lt1"/>
                </a:solidFill>
                <a:latin typeface="Calibri"/>
                <a:ea typeface="Calibri"/>
                <a:cs typeface="Calibri"/>
                <a:sym typeface="Calibri"/>
              </a:rPr>
              <a:t>DEM</a:t>
            </a:r>
            <a:r>
              <a:rPr lang="en-US" sz="11500" b="1" i="0" u="none" strike="noStrike" cap="none">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0" name="Google Shape;60;p37" descr="http://www.designofsignage.com/application/symbol/hands/image/600x600/hand-press-button-4.jpg"/>
          <p:cNvPicPr preferRelativeResize="0"/>
          <p:nvPr/>
        </p:nvPicPr>
        <p:blipFill rotWithShape="1">
          <a:blip r:embed="rId4">
            <a:alphaModFix/>
          </a:blip>
          <a:srcRect/>
          <a:stretch/>
        </p:blipFill>
        <p:spPr>
          <a:xfrm>
            <a:off x="4512564" y="3568725"/>
            <a:ext cx="2616710"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3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3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0"/>
          <p:cNvSpPr>
            <a:spLocks noGrp="1"/>
          </p:cNvSpPr>
          <p:nvPr>
            <p:ph type="pic" idx="2"/>
          </p:nvPr>
        </p:nvSpPr>
        <p:spPr>
          <a:xfrm>
            <a:off x="1792288" y="612775"/>
            <a:ext cx="5486400" cy="4114800"/>
          </a:xfrm>
          <a:prstGeom prst="rect">
            <a:avLst/>
          </a:prstGeom>
          <a:noFill/>
          <a:ln>
            <a:noFill/>
          </a:ln>
        </p:spPr>
      </p:sp>
      <p:sp>
        <p:nvSpPr>
          <p:cNvPr id="75" name="Google Shape;75;p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subTitle" idx="1"/>
          </p:nvPr>
        </p:nvSpPr>
        <p:spPr>
          <a:xfrm>
            <a:off x="3657600" y="4953000"/>
            <a:ext cx="54864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4: ngôn ngữ định nghĩa dữ liệu ddl</a:t>
            </a:r>
            <a:endParaRPr/>
          </a:p>
          <a:p>
            <a:pPr marL="0" lvl="0" indent="0" algn="l" rtl="0">
              <a:spcBef>
                <a:spcPts val="440"/>
              </a:spcBef>
              <a:spcAft>
                <a:spcPts val="0"/>
              </a:spcAft>
              <a:buClr>
                <a:srgbClr val="FF5A33"/>
              </a:buClr>
              <a:buSzPts val="2200"/>
              <a:buNone/>
            </a:pPr>
            <a:r>
              <a:rPr lang="en-US"/>
              <a:t>Phần 1</a:t>
            </a:r>
            <a:endParaRPr/>
          </a:p>
        </p:txBody>
      </p:sp>
      <p:sp>
        <p:nvSpPr>
          <p:cNvPr id="113" name="Google Shape;113;p1"/>
          <p:cNvSpPr txBox="1">
            <a:spLocks noGrp="1"/>
          </p:cNvSpPr>
          <p:nvPr>
            <p:ph type="title"/>
          </p:nvPr>
        </p:nvSpPr>
        <p:spPr>
          <a:xfrm>
            <a:off x="4130040" y="4284596"/>
            <a:ext cx="4575048" cy="7049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Cơ sở dữ liệu</a:t>
            </a:r>
            <a:endParaRPr/>
          </a:p>
        </p:txBody>
      </p:sp>
      <p:pic>
        <p:nvPicPr>
          <p:cNvPr id="114" name="Google Shape;114;p1"/>
          <p:cNvPicPr preferRelativeResize="0">
            <a:picLocks noGrp="1"/>
          </p:cNvPicPr>
          <p:nvPr>
            <p:ph type="pic" idx="2"/>
          </p:nvPr>
        </p:nvPicPr>
        <p:blipFill rotWithShape="1">
          <a:blip r:embed="rId3">
            <a:alphaModFix/>
          </a:blip>
          <a:srcRect/>
          <a:stretch/>
        </p:blipFill>
        <p:spPr>
          <a:xfrm>
            <a:off x="1104900" y="2743200"/>
            <a:ext cx="1828800" cy="182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Các kiểu dữ liệu trong my sql</a:t>
            </a:r>
            <a:endParaRPr/>
          </a:p>
        </p:txBody>
      </p:sp>
      <p:pic>
        <p:nvPicPr>
          <p:cNvPr id="176" name="Google Shape;176;p10" descr="hinh9.jpg"/>
          <p:cNvPicPr preferRelativeResize="0">
            <a:picLocks noGrp="1"/>
          </p:cNvPicPr>
          <p:nvPr>
            <p:ph type="body" idx="1"/>
          </p:nvPr>
        </p:nvPicPr>
        <p:blipFill rotWithShape="1">
          <a:blip r:embed="rId3">
            <a:alphaModFix/>
          </a:blip>
          <a:srcRect l="-49285" r="-49285" b="10059"/>
          <a:stretch/>
        </p:blipFill>
        <p:spPr>
          <a:xfrm>
            <a:off x="457200" y="1066801"/>
            <a:ext cx="8229600" cy="47289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endParaRPr/>
          </a:p>
        </p:txBody>
      </p:sp>
      <p:pic>
        <p:nvPicPr>
          <p:cNvPr id="182" name="Google Shape;182;p11" descr="hinh10.png"/>
          <p:cNvPicPr preferRelativeResize="0">
            <a:picLocks noGrp="1"/>
          </p:cNvPicPr>
          <p:nvPr>
            <p:ph type="body" idx="1"/>
          </p:nvPr>
        </p:nvPicPr>
        <p:blipFill rotWithShape="1">
          <a:blip r:embed="rId3">
            <a:alphaModFix/>
          </a:blip>
          <a:srcRect l="-77368" r="-77368"/>
          <a:stretch/>
        </p:blipFill>
        <p:spPr>
          <a:xfrm>
            <a:off x="0" y="966333"/>
            <a:ext cx="8667330" cy="561702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400"/>
              <a:buFont typeface="Tahoma"/>
              <a:buChar char="•"/>
            </a:pPr>
            <a:r>
              <a:rPr lang="en-US" sz="2400">
                <a:latin typeface="Tahoma"/>
                <a:ea typeface="Tahoma"/>
                <a:cs typeface="Tahoma"/>
                <a:sym typeface="Tahoma"/>
              </a:rPr>
              <a:t>Ngôn ngữ định nghĩa dữ liệu (</a:t>
            </a:r>
            <a:r>
              <a:rPr lang="en-US" sz="2400">
                <a:solidFill>
                  <a:srgbClr val="FF6600"/>
                </a:solidFill>
                <a:latin typeface="Tahoma"/>
                <a:ea typeface="Tahoma"/>
                <a:cs typeface="Tahoma"/>
                <a:sym typeface="Tahoma"/>
              </a:rPr>
              <a:t>DDL – Data Definition Language</a:t>
            </a:r>
            <a:r>
              <a:rPr lang="en-US" sz="2400">
                <a:latin typeface="Tahoma"/>
                <a:ea typeface="Tahoma"/>
                <a:cs typeface="Tahoma"/>
                <a:sym typeface="Tahoma"/>
              </a:rPr>
              <a:t>) gồm các lệnh cho phép tạo ra, thay đổi hoặc xóa các đối tượng trong cơ sở dữ liệu</a:t>
            </a:r>
            <a:endParaRPr/>
          </a:p>
          <a:p>
            <a:pPr marL="342900" lvl="0" indent="-342900" algn="l" rtl="0">
              <a:lnSpc>
                <a:spcPct val="150000"/>
              </a:lnSpc>
              <a:spcBef>
                <a:spcPts val="480"/>
              </a:spcBef>
              <a:spcAft>
                <a:spcPts val="0"/>
              </a:spcAft>
              <a:buSzPts val="2400"/>
              <a:buChar char="•"/>
            </a:pPr>
            <a:r>
              <a:rPr lang="en-US" sz="2400"/>
              <a:t>Các đối tượng bao gồm: Database, Table, Index, Sequence, Function, Procedure, Trigger, View</a:t>
            </a:r>
            <a:endParaRPr sz="2400">
              <a:latin typeface="Tahoma"/>
              <a:ea typeface="Tahoma"/>
              <a:cs typeface="Tahoma"/>
              <a:sym typeface="Tahoma"/>
            </a:endParaRPr>
          </a:p>
          <a:p>
            <a:pPr marL="342900" lvl="0" indent="-342900" algn="l" rtl="0">
              <a:lnSpc>
                <a:spcPct val="150000"/>
              </a:lnSpc>
              <a:spcBef>
                <a:spcPts val="480"/>
              </a:spcBef>
              <a:spcAft>
                <a:spcPts val="0"/>
              </a:spcAft>
              <a:buSzPts val="2400"/>
              <a:buFont typeface="Tahoma"/>
              <a:buChar char="•"/>
            </a:pPr>
            <a:r>
              <a:rPr lang="en-US" sz="2400">
                <a:latin typeface="Tahoma"/>
                <a:ea typeface="Tahoma"/>
                <a:cs typeface="Tahoma"/>
                <a:sym typeface="Tahoma"/>
              </a:rPr>
              <a:t>Chúng ta cũng có thể định nghĩa các khoá (key), chỉ mục (index), chỉ định các liên kết giữa các bảng và thiết lập các quan hệ ràng buộc giữa các bảng trong CSDL </a:t>
            </a:r>
            <a:endParaRPr sz="2400">
              <a:latin typeface="Tahoma"/>
              <a:ea typeface="Tahoma"/>
              <a:cs typeface="Tahoma"/>
              <a:sym typeface="Tahoma"/>
            </a:endParaRPr>
          </a:p>
        </p:txBody>
      </p:sp>
      <p:sp>
        <p:nvSpPr>
          <p:cNvPr id="189" name="Google Shape;189;p12"/>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Ngôn ngữ định nghĩa dữ liệu</a:t>
            </a:r>
            <a:endParaRPr/>
          </a:p>
        </p:txBody>
      </p:sp>
      <p:sp>
        <p:nvSpPr>
          <p:cNvPr id="190" name="Google Shape;190;p12"/>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4 - Ngôn ngữ truy vấn có cấu trúc (SQL)</a:t>
            </a:r>
            <a:endParaRPr/>
          </a:p>
        </p:txBody>
      </p:sp>
      <p:sp>
        <p:nvSpPr>
          <p:cNvPr id="191" name="Google Shape;191;p12"/>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12</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Nguyên tắc khi đặt tên</a:t>
            </a:r>
            <a:endParaRPr/>
          </a:p>
        </p:txBody>
      </p:sp>
      <p:sp>
        <p:nvSpPr>
          <p:cNvPr id="197" name="Google Shape;197;p13"/>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 Kí tự đầu tiên của một định danh phải là một kí tự chữ cái theo chuẩn Unicode 2.0, hoặc dấu (_), hoặc dấu @ (tên biến), hoặc # (bảng tạm). </a:t>
            </a:r>
            <a:endParaRPr/>
          </a:p>
          <a:p>
            <a:pPr marL="342900" lvl="0" indent="-342900" algn="l" rtl="0">
              <a:spcBef>
                <a:spcPts val="560"/>
              </a:spcBef>
              <a:spcAft>
                <a:spcPts val="0"/>
              </a:spcAft>
              <a:buClr>
                <a:srgbClr val="FF5A33"/>
              </a:buClr>
              <a:buSzPts val="2800"/>
              <a:buFont typeface="Noto Sans Symbols"/>
              <a:buChar char="❑"/>
            </a:pPr>
            <a:r>
              <a:rPr lang="en-US"/>
              <a:t>Không trùng với các từ khoá và từ dành riêng của ngôn ngữ T-SQL.</a:t>
            </a:r>
            <a:endParaRPr/>
          </a:p>
          <a:p>
            <a:pPr marL="342900" lvl="0" indent="-342900" algn="l" rtl="0">
              <a:spcBef>
                <a:spcPts val="560"/>
              </a:spcBef>
              <a:spcAft>
                <a:spcPts val="0"/>
              </a:spcAft>
              <a:buClr>
                <a:srgbClr val="FF5A33"/>
              </a:buClr>
              <a:buSzPts val="2800"/>
              <a:buFont typeface="Noto Sans Symbols"/>
              <a:buChar char="❑"/>
            </a:pPr>
            <a:r>
              <a:rPr lang="en-US"/>
              <a:t>Không chứa các kí tự đặt biệt +, -, *, /, !, ~, | ....</a:t>
            </a:r>
            <a:endParaRPr/>
          </a:p>
          <a:p>
            <a:pPr marL="342900" lvl="0" indent="-342900" algn="l" rtl="0">
              <a:spcBef>
                <a:spcPts val="560"/>
              </a:spcBef>
              <a:spcAft>
                <a:spcPts val="0"/>
              </a:spcAft>
              <a:buClr>
                <a:srgbClr val="FF5A33"/>
              </a:buClr>
              <a:buSzPts val="2800"/>
              <a:buFont typeface="Noto Sans Symbols"/>
              <a:buChar char="❑"/>
            </a:pPr>
            <a:r>
              <a:rPr lang="en-US"/>
              <a:t>Ví dụ tên hợp lệ: Nhan_vien, _PhongBan</a:t>
            </a:r>
            <a:endParaRPr/>
          </a:p>
          <a:p>
            <a:pPr marL="342900" lvl="0" indent="-342900" algn="l" rtl="0">
              <a:spcBef>
                <a:spcPts val="560"/>
              </a:spcBef>
              <a:spcAft>
                <a:spcPts val="0"/>
              </a:spcAft>
              <a:buClr>
                <a:srgbClr val="FF5A33"/>
              </a:buClr>
              <a:buSzPts val="2800"/>
              <a:buFont typeface="Noto Sans Symbols"/>
              <a:buChar char="❑"/>
            </a:pPr>
            <a:r>
              <a:rPr lang="en-US"/>
              <a:t>Tên không hợp lệ: [%], SELECT</a:t>
            </a:r>
            <a:endParaRPr/>
          </a:p>
          <a:p>
            <a:pPr marL="0" lvl="0" indent="0" algn="l" rtl="0">
              <a:spcBef>
                <a:spcPts val="560"/>
              </a:spcBef>
              <a:spcAft>
                <a:spcPts val="0"/>
              </a:spcAft>
              <a:buSzPts val="2800"/>
              <a:buNone/>
            </a:pP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4"/>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Tạo cơ sở dữ liệu</a:t>
            </a:r>
            <a:endParaRPr/>
          </a:p>
        </p:txBody>
      </p:sp>
      <p:sp>
        <p:nvSpPr>
          <p:cNvPr id="204" name="Google Shape;204;p14"/>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Cú pháp:</a:t>
            </a:r>
            <a:endParaRPr/>
          </a:p>
          <a:p>
            <a:pPr marL="342900" lvl="0" indent="-165100" algn="l" rtl="0">
              <a:spcBef>
                <a:spcPts val="560"/>
              </a:spcBef>
              <a:spcAft>
                <a:spcPts val="0"/>
              </a:spcAft>
              <a:buClr>
                <a:srgbClr val="FF5A33"/>
              </a:buClr>
              <a:buSzPts val="2800"/>
              <a:buFont typeface="Noto Sans Symbols"/>
              <a:buNone/>
            </a:pPr>
            <a:endParaRPr/>
          </a:p>
          <a:p>
            <a:pPr marL="342900" lvl="0" indent="-165100" algn="l" rtl="0">
              <a:spcBef>
                <a:spcPts val="560"/>
              </a:spcBef>
              <a:spcAft>
                <a:spcPts val="0"/>
              </a:spcAft>
              <a:buClr>
                <a:srgbClr val="FF5A33"/>
              </a:buClr>
              <a:buSzPts val="2800"/>
              <a:buFont typeface="Noto Sans Symbols"/>
              <a:buNone/>
            </a:pPr>
            <a:endParaRPr/>
          </a:p>
          <a:p>
            <a:pPr marL="342900" lvl="0" indent="-165100" algn="l" rtl="0">
              <a:spcBef>
                <a:spcPts val="560"/>
              </a:spcBef>
              <a:spcAft>
                <a:spcPts val="0"/>
              </a:spcAft>
              <a:buClr>
                <a:srgbClr val="FF5A33"/>
              </a:buClr>
              <a:buSzPts val="2800"/>
              <a:buFont typeface="Noto Sans Symbols"/>
              <a:buNone/>
            </a:pPr>
            <a:endParaRPr/>
          </a:p>
          <a:p>
            <a:pPr marL="342900" lvl="0" indent="-342900" algn="l" rtl="0">
              <a:spcBef>
                <a:spcPts val="560"/>
              </a:spcBef>
              <a:spcAft>
                <a:spcPts val="0"/>
              </a:spcAft>
              <a:buClr>
                <a:srgbClr val="FF5A33"/>
              </a:buClr>
              <a:buSzPts val="2800"/>
              <a:buFont typeface="Noto Sans Symbols"/>
              <a:buChar char="❑"/>
            </a:pPr>
            <a:r>
              <a:rPr lang="en-US"/>
              <a:t>Ví dụ:</a:t>
            </a:r>
            <a:endParaRPr/>
          </a:p>
          <a:p>
            <a:pPr marL="342900" lvl="0" indent="-165100" algn="l" rtl="0">
              <a:spcBef>
                <a:spcPts val="560"/>
              </a:spcBef>
              <a:spcAft>
                <a:spcPts val="0"/>
              </a:spcAft>
              <a:buClr>
                <a:srgbClr val="FF5A33"/>
              </a:buClr>
              <a:buSzPts val="2800"/>
              <a:buFont typeface="Noto Sans Symbols"/>
              <a:buNone/>
            </a:pPr>
            <a:endParaRPr/>
          </a:p>
          <a:p>
            <a:pPr marL="342900" lvl="0" indent="-165100" algn="l" rtl="0">
              <a:spcBef>
                <a:spcPts val="560"/>
              </a:spcBef>
              <a:spcAft>
                <a:spcPts val="0"/>
              </a:spcAft>
              <a:buClr>
                <a:srgbClr val="FF5A33"/>
              </a:buClr>
              <a:buSzPts val="2800"/>
              <a:buFont typeface="Noto Sans Symbols"/>
              <a:buNone/>
            </a:pPr>
            <a:endParaRPr/>
          </a:p>
        </p:txBody>
      </p:sp>
      <p:graphicFrame>
        <p:nvGraphicFramePr>
          <p:cNvPr id="205" name="Google Shape;205;p14"/>
          <p:cNvGraphicFramePr/>
          <p:nvPr/>
        </p:nvGraphicFramePr>
        <p:xfrm>
          <a:off x="1143000" y="1905000"/>
          <a:ext cx="6096000" cy="914410"/>
        </p:xfrm>
        <a:graphic>
          <a:graphicData uri="http://schemas.openxmlformats.org/drawingml/2006/table">
            <a:tbl>
              <a:tblPr firstRow="1" bandRow="1">
                <a:noFill/>
                <a:tableStyleId>{AA762F4A-2EDD-4DE3-A5DE-B36855D81EF0}</a:tableStyleId>
              </a:tblPr>
              <a:tblGrid>
                <a:gridCol w="6096000">
                  <a:extLst>
                    <a:ext uri="{9D8B030D-6E8A-4147-A177-3AD203B41FA5}">
                      <a16:colId xmlns:a16="http://schemas.microsoft.com/office/drawing/2014/main" val="20000"/>
                    </a:ext>
                  </a:extLst>
                </a:gridCol>
              </a:tblGrid>
              <a:tr h="370850">
                <a:tc>
                  <a:txBody>
                    <a:bodyPr/>
                    <a:lstStyle/>
                    <a:p>
                      <a:pPr marL="0" marR="0" lvl="0" indent="0" algn="l" rtl="0">
                        <a:lnSpc>
                          <a:spcPct val="150000"/>
                        </a:lnSpc>
                        <a:spcBef>
                          <a:spcPts val="0"/>
                        </a:spcBef>
                        <a:spcAft>
                          <a:spcPts val="0"/>
                        </a:spcAft>
                        <a:buClr>
                          <a:schemeClr val="dk1"/>
                        </a:buClr>
                        <a:buSzPts val="2400"/>
                        <a:buFont typeface="Courier New"/>
                        <a:buNone/>
                      </a:pPr>
                      <a:r>
                        <a:rPr lang="en-US" sz="2400" u="none" strike="noStrike" cap="none">
                          <a:latin typeface="Courier New"/>
                          <a:ea typeface="Courier New"/>
                          <a:cs typeface="Courier New"/>
                          <a:sym typeface="Courier New"/>
                        </a:rPr>
                        <a:t>CREATE DATABASE database_name;</a:t>
                      </a:r>
                      <a:endParaRPr sz="2400" u="none" strike="noStrike" cap="none">
                        <a:latin typeface="Courier New"/>
                        <a:ea typeface="Courier New"/>
                        <a:cs typeface="Courier New"/>
                        <a:sym typeface="Courier New"/>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06" name="Google Shape;206;p14"/>
          <p:cNvGraphicFramePr/>
          <p:nvPr/>
        </p:nvGraphicFramePr>
        <p:xfrm>
          <a:off x="1143000" y="3886200"/>
          <a:ext cx="6096000" cy="914400"/>
        </p:xfrm>
        <a:graphic>
          <a:graphicData uri="http://schemas.openxmlformats.org/drawingml/2006/table">
            <a:tbl>
              <a:tblPr firstRow="1" bandRow="1">
                <a:noFill/>
                <a:tableStyleId>{AA762F4A-2EDD-4DE3-A5DE-B36855D81EF0}</a:tableStyleId>
              </a:tblPr>
              <a:tblGrid>
                <a:gridCol w="6096000">
                  <a:extLst>
                    <a:ext uri="{9D8B030D-6E8A-4147-A177-3AD203B41FA5}">
                      <a16:colId xmlns:a16="http://schemas.microsoft.com/office/drawing/2014/main" val="20000"/>
                    </a:ext>
                  </a:extLst>
                </a:gridCol>
              </a:tblGrid>
              <a:tr h="914400">
                <a:tc>
                  <a:txBody>
                    <a:bodyPr/>
                    <a:lstStyle/>
                    <a:p>
                      <a:pPr marL="0" marR="0" lvl="0" indent="0" algn="l" rtl="0">
                        <a:lnSpc>
                          <a:spcPct val="150000"/>
                        </a:lnSpc>
                        <a:spcBef>
                          <a:spcPts val="0"/>
                        </a:spcBef>
                        <a:spcAft>
                          <a:spcPts val="0"/>
                        </a:spcAft>
                        <a:buClr>
                          <a:schemeClr val="lt1"/>
                        </a:buClr>
                        <a:buSzPts val="2400"/>
                        <a:buFont typeface="Courier New"/>
                        <a:buNone/>
                      </a:pPr>
                      <a:r>
                        <a:rPr lang="en-US" sz="2400" b="1">
                          <a:solidFill>
                            <a:schemeClr val="lt1"/>
                          </a:solidFill>
                          <a:latin typeface="Courier New"/>
                          <a:ea typeface="Courier New"/>
                          <a:cs typeface="Courier New"/>
                          <a:sym typeface="Courier New"/>
                        </a:rPr>
                        <a:t>CREATE</a:t>
                      </a:r>
                      <a:r>
                        <a:rPr lang="en-US" sz="1800">
                          <a:latin typeface="Courier New"/>
                          <a:ea typeface="Courier New"/>
                          <a:cs typeface="Courier New"/>
                          <a:sym typeface="Courier New"/>
                        </a:rPr>
                        <a:t> </a:t>
                      </a:r>
                      <a:r>
                        <a:rPr lang="en-US" sz="2400" b="1">
                          <a:solidFill>
                            <a:schemeClr val="lt1"/>
                          </a:solidFill>
                          <a:latin typeface="Courier New"/>
                          <a:ea typeface="Courier New"/>
                          <a:cs typeface="Courier New"/>
                          <a:sym typeface="Courier New"/>
                        </a:rPr>
                        <a:t>DATABASE</a:t>
                      </a:r>
                      <a:r>
                        <a:rPr lang="en-US" sz="1800">
                          <a:latin typeface="Courier New"/>
                          <a:ea typeface="Courier New"/>
                          <a:cs typeface="Courier New"/>
                          <a:sym typeface="Courier New"/>
                        </a:rPr>
                        <a:t> </a:t>
                      </a:r>
                      <a:r>
                        <a:rPr lang="en-US" sz="2400" b="1">
                          <a:solidFill>
                            <a:schemeClr val="lt1"/>
                          </a:solidFill>
                          <a:latin typeface="Courier New"/>
                          <a:ea typeface="Courier New"/>
                          <a:cs typeface="Courier New"/>
                          <a:sym typeface="Courier New"/>
                        </a:rPr>
                        <a:t>quanLyNhanSu</a:t>
                      </a:r>
                      <a:r>
                        <a:rPr lang="en-US" sz="1800">
                          <a:latin typeface="Courier New"/>
                          <a:ea typeface="Courier New"/>
                          <a:cs typeface="Courier New"/>
                          <a:sym typeface="Courier New"/>
                        </a:rPr>
                        <a:t>;</a:t>
                      </a: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400"/>
              <a:buFont typeface="Tahoma"/>
              <a:buChar char="•"/>
            </a:pPr>
            <a:r>
              <a:rPr lang="en-US" sz="2400" dirty="0">
                <a:solidFill>
                  <a:srgbClr val="00B050"/>
                </a:solidFill>
                <a:latin typeface="Tahoma"/>
                <a:ea typeface="Tahoma"/>
                <a:cs typeface="Tahoma"/>
                <a:sym typeface="Tahoma"/>
              </a:rPr>
              <a:t>CREATE TABLE  </a:t>
            </a:r>
            <a:r>
              <a:rPr lang="en-US" sz="2400" dirty="0" err="1">
                <a:solidFill>
                  <a:srgbClr val="CC0066"/>
                </a:solidFill>
                <a:latin typeface="Tahoma"/>
                <a:ea typeface="Tahoma"/>
                <a:cs typeface="Tahoma"/>
                <a:sym typeface="Tahoma"/>
              </a:rPr>
              <a:t>table_name</a:t>
            </a:r>
            <a:r>
              <a:rPr lang="en-US" sz="2400" dirty="0">
                <a:solidFill>
                  <a:srgbClr val="CC0066"/>
                </a:solidFill>
                <a:latin typeface="Tahoma"/>
                <a:ea typeface="Tahoma"/>
                <a:cs typeface="Tahoma"/>
                <a:sym typeface="Tahoma"/>
              </a:rPr>
              <a:t> ( </a:t>
            </a:r>
            <a:endParaRPr dirty="0"/>
          </a:p>
          <a:p>
            <a:pPr marL="342900" lvl="0" indent="-342900" algn="l" rtl="0">
              <a:lnSpc>
                <a:spcPct val="150000"/>
              </a:lnSpc>
              <a:spcBef>
                <a:spcPts val="480"/>
              </a:spcBef>
              <a:spcAft>
                <a:spcPts val="0"/>
              </a:spcAft>
              <a:buSzPts val="2400"/>
              <a:buFont typeface="Tahoma"/>
              <a:buNone/>
            </a:pPr>
            <a:r>
              <a:rPr lang="en-US" sz="2400" dirty="0">
                <a:solidFill>
                  <a:srgbClr val="CC0066"/>
                </a:solidFill>
                <a:latin typeface="Tahoma"/>
                <a:ea typeface="Tahoma"/>
                <a:cs typeface="Tahoma"/>
                <a:sym typeface="Tahoma"/>
              </a:rPr>
              <a:t>		column_name1 	</a:t>
            </a:r>
            <a:r>
              <a:rPr lang="en-US" sz="2400" dirty="0" err="1">
                <a:solidFill>
                  <a:srgbClr val="7030A0"/>
                </a:solidFill>
                <a:latin typeface="Tahoma"/>
                <a:ea typeface="Tahoma"/>
                <a:cs typeface="Tahoma"/>
                <a:sym typeface="Tahoma"/>
              </a:rPr>
              <a:t>data_type</a:t>
            </a:r>
            <a:r>
              <a:rPr lang="en-US" sz="2400" dirty="0">
                <a:solidFill>
                  <a:srgbClr val="7030A0"/>
                </a:solidFill>
                <a:latin typeface="Tahoma"/>
                <a:ea typeface="Tahoma"/>
                <a:cs typeface="Tahoma"/>
                <a:sym typeface="Tahoma"/>
              </a:rPr>
              <a:t>[option]</a:t>
            </a:r>
            <a:r>
              <a:rPr lang="en-US" sz="2400" dirty="0">
                <a:solidFill>
                  <a:srgbClr val="CC0066"/>
                </a:solidFill>
                <a:latin typeface="Tahoma"/>
                <a:ea typeface="Tahoma"/>
                <a:cs typeface="Tahoma"/>
                <a:sym typeface="Tahoma"/>
              </a:rPr>
              <a:t>,</a:t>
            </a:r>
            <a:endParaRPr dirty="0"/>
          </a:p>
          <a:p>
            <a:pPr marL="342900" lvl="0" indent="-342900" algn="l" rtl="0">
              <a:lnSpc>
                <a:spcPct val="150000"/>
              </a:lnSpc>
              <a:spcBef>
                <a:spcPts val="480"/>
              </a:spcBef>
              <a:spcAft>
                <a:spcPts val="0"/>
              </a:spcAft>
              <a:buSzPts val="2400"/>
              <a:buFont typeface="Tahoma"/>
              <a:buNone/>
            </a:pPr>
            <a:r>
              <a:rPr lang="en-US" sz="2400" dirty="0">
                <a:solidFill>
                  <a:srgbClr val="CC0066"/>
                </a:solidFill>
                <a:latin typeface="Tahoma"/>
                <a:ea typeface="Tahoma"/>
                <a:cs typeface="Tahoma"/>
                <a:sym typeface="Tahoma"/>
              </a:rPr>
              <a:t>		column_name2  </a:t>
            </a:r>
            <a:r>
              <a:rPr lang="en-US" sz="2400" dirty="0" err="1">
                <a:solidFill>
                  <a:srgbClr val="7030A0"/>
                </a:solidFill>
                <a:latin typeface="Tahoma"/>
                <a:ea typeface="Tahoma"/>
                <a:cs typeface="Tahoma"/>
                <a:sym typeface="Tahoma"/>
              </a:rPr>
              <a:t>data_type</a:t>
            </a:r>
            <a:r>
              <a:rPr lang="en-US" sz="2400" dirty="0">
                <a:solidFill>
                  <a:srgbClr val="7030A0"/>
                </a:solidFill>
                <a:latin typeface="Tahoma"/>
                <a:ea typeface="Tahoma"/>
                <a:cs typeface="Tahoma"/>
                <a:sym typeface="Tahoma"/>
              </a:rPr>
              <a:t>[</a:t>
            </a:r>
            <a:r>
              <a:rPr lang="en-US" sz="2400">
                <a:solidFill>
                  <a:srgbClr val="7030A0"/>
                </a:solidFill>
                <a:latin typeface="Tahoma"/>
                <a:ea typeface="Tahoma"/>
                <a:cs typeface="Tahoma"/>
                <a:sym typeface="Tahoma"/>
              </a:rPr>
              <a:t>option],</a:t>
            </a:r>
            <a:endParaRPr dirty="0"/>
          </a:p>
          <a:p>
            <a:pPr marL="342900" lvl="0" indent="-342900" algn="l" rtl="0">
              <a:lnSpc>
                <a:spcPct val="150000"/>
              </a:lnSpc>
              <a:spcBef>
                <a:spcPts val="480"/>
              </a:spcBef>
              <a:spcAft>
                <a:spcPts val="0"/>
              </a:spcAft>
              <a:buSzPts val="2400"/>
              <a:buFont typeface="Tahoma"/>
              <a:buNone/>
            </a:pPr>
            <a:r>
              <a:rPr lang="en-US" sz="2400" dirty="0">
                <a:solidFill>
                  <a:srgbClr val="CC0066"/>
                </a:solidFill>
                <a:latin typeface="Tahoma"/>
                <a:ea typeface="Tahoma"/>
                <a:cs typeface="Tahoma"/>
                <a:sym typeface="Tahoma"/>
              </a:rPr>
              <a:t>		.......); </a:t>
            </a:r>
            <a:endParaRPr dirty="0"/>
          </a:p>
          <a:p>
            <a:pPr marL="342900" lvl="0" indent="-342900" algn="l" rtl="0">
              <a:lnSpc>
                <a:spcPct val="150000"/>
              </a:lnSpc>
              <a:spcBef>
                <a:spcPts val="480"/>
              </a:spcBef>
              <a:spcAft>
                <a:spcPts val="0"/>
              </a:spcAft>
              <a:buSzPts val="2400"/>
              <a:buFont typeface="Tahoma"/>
              <a:buChar char="•"/>
            </a:pPr>
            <a:r>
              <a:rPr lang="en-US" sz="2400" dirty="0" err="1">
                <a:solidFill>
                  <a:srgbClr val="953735"/>
                </a:solidFill>
                <a:latin typeface="Tahoma"/>
                <a:ea typeface="Tahoma"/>
                <a:cs typeface="Tahoma"/>
                <a:sym typeface="Tahoma"/>
              </a:rPr>
              <a:t>Trongđó</a:t>
            </a:r>
            <a:r>
              <a:rPr lang="en-US" sz="2400" dirty="0">
                <a:solidFill>
                  <a:srgbClr val="953735"/>
                </a:solidFill>
                <a:latin typeface="Tahoma"/>
                <a:ea typeface="Tahoma"/>
                <a:cs typeface="Tahoma"/>
                <a:sym typeface="Tahoma"/>
              </a:rPr>
              <a:t>: </a:t>
            </a:r>
            <a:endParaRPr dirty="0"/>
          </a:p>
          <a:p>
            <a:pPr marL="742950" lvl="1" indent="-285750" algn="l" rtl="0">
              <a:lnSpc>
                <a:spcPct val="150000"/>
              </a:lnSpc>
              <a:spcBef>
                <a:spcPts val="400"/>
              </a:spcBef>
              <a:spcAft>
                <a:spcPts val="0"/>
              </a:spcAft>
              <a:buSzPts val="2000"/>
              <a:buFont typeface="Tahoma"/>
              <a:buChar char="•"/>
            </a:pPr>
            <a:r>
              <a:rPr lang="en-US" sz="2000" dirty="0" err="1">
                <a:solidFill>
                  <a:srgbClr val="CC0066"/>
                </a:solidFill>
                <a:latin typeface="Tahoma"/>
                <a:ea typeface="Tahoma"/>
                <a:cs typeface="Tahoma"/>
                <a:sym typeface="Tahoma"/>
              </a:rPr>
              <a:t>table_name</a:t>
            </a:r>
            <a:r>
              <a:rPr lang="en-US" sz="2000" dirty="0">
                <a:latin typeface="Tahoma"/>
                <a:ea typeface="Tahoma"/>
                <a:cs typeface="Tahoma"/>
                <a:sym typeface="Tahoma"/>
              </a:rPr>
              <a:t> </a:t>
            </a:r>
            <a:r>
              <a:rPr lang="en-US" sz="2000" dirty="0" err="1">
                <a:latin typeface="Tahoma"/>
                <a:ea typeface="Tahoma"/>
                <a:cs typeface="Tahoma"/>
                <a:sym typeface="Tahoma"/>
              </a:rPr>
              <a:t>là</a:t>
            </a:r>
            <a:r>
              <a:rPr lang="en-US" sz="2000" dirty="0">
                <a:latin typeface="Tahoma"/>
                <a:ea typeface="Tahoma"/>
                <a:cs typeface="Tahoma"/>
                <a:sym typeface="Tahoma"/>
              </a:rPr>
              <a:t> </a:t>
            </a:r>
            <a:r>
              <a:rPr lang="en-US" sz="2000" dirty="0" err="1">
                <a:latin typeface="Tahoma"/>
                <a:ea typeface="Tahoma"/>
                <a:cs typeface="Tahoma"/>
                <a:sym typeface="Tahoma"/>
              </a:rPr>
              <a:t>tên</a:t>
            </a:r>
            <a:r>
              <a:rPr lang="en-US" sz="2000" dirty="0">
                <a:latin typeface="Tahoma"/>
                <a:ea typeface="Tahoma"/>
                <a:cs typeface="Tahoma"/>
                <a:sym typeface="Tahoma"/>
              </a:rPr>
              <a:t> </a:t>
            </a:r>
            <a:r>
              <a:rPr lang="en-US" sz="2000" dirty="0" err="1">
                <a:latin typeface="Tahoma"/>
                <a:ea typeface="Tahoma"/>
                <a:cs typeface="Tahoma"/>
                <a:sym typeface="Tahoma"/>
              </a:rPr>
              <a:t>bảng</a:t>
            </a:r>
            <a:r>
              <a:rPr lang="en-US" sz="2000" dirty="0">
                <a:latin typeface="Tahoma"/>
                <a:ea typeface="Tahoma"/>
                <a:cs typeface="Tahoma"/>
                <a:sym typeface="Tahoma"/>
              </a:rPr>
              <a:t> </a:t>
            </a:r>
            <a:r>
              <a:rPr lang="en-US" sz="2000" dirty="0" err="1">
                <a:latin typeface="Tahoma"/>
                <a:ea typeface="Tahoma"/>
                <a:cs typeface="Tahoma"/>
                <a:sym typeface="Tahoma"/>
              </a:rPr>
              <a:t>cần</a:t>
            </a:r>
            <a:r>
              <a:rPr lang="en-US" sz="2000" dirty="0">
                <a:latin typeface="Tahoma"/>
                <a:ea typeface="Tahoma"/>
                <a:cs typeface="Tahoma"/>
                <a:sym typeface="Tahoma"/>
              </a:rPr>
              <a:t> </a:t>
            </a:r>
            <a:r>
              <a:rPr lang="en-US" sz="2000" dirty="0" err="1">
                <a:latin typeface="Tahoma"/>
                <a:ea typeface="Tahoma"/>
                <a:cs typeface="Tahoma"/>
                <a:sym typeface="Tahoma"/>
              </a:rPr>
              <a:t>tạo</a:t>
            </a:r>
            <a:r>
              <a:rPr lang="en-US" sz="2000" dirty="0">
                <a:latin typeface="Tahoma"/>
                <a:ea typeface="Tahoma"/>
                <a:cs typeface="Tahoma"/>
                <a:sym typeface="Tahoma"/>
              </a:rPr>
              <a:t>, </a:t>
            </a:r>
            <a:endParaRPr dirty="0"/>
          </a:p>
          <a:p>
            <a:pPr marL="742950" lvl="1" indent="-285750" algn="l" rtl="0">
              <a:lnSpc>
                <a:spcPct val="150000"/>
              </a:lnSpc>
              <a:spcBef>
                <a:spcPts val="400"/>
              </a:spcBef>
              <a:spcAft>
                <a:spcPts val="0"/>
              </a:spcAft>
              <a:buSzPts val="2000"/>
              <a:buFont typeface="Tahoma"/>
              <a:buChar char="•"/>
            </a:pPr>
            <a:r>
              <a:rPr lang="en-US" sz="2000" dirty="0" err="1">
                <a:solidFill>
                  <a:srgbClr val="CC0066"/>
                </a:solidFill>
                <a:latin typeface="Tahoma"/>
                <a:ea typeface="Tahoma"/>
                <a:cs typeface="Tahoma"/>
                <a:sym typeface="Tahoma"/>
              </a:rPr>
              <a:t>column_name</a:t>
            </a:r>
            <a:r>
              <a:rPr lang="en-US" sz="2000" dirty="0">
                <a:latin typeface="Tahoma"/>
                <a:ea typeface="Tahoma"/>
                <a:cs typeface="Tahoma"/>
                <a:sym typeface="Tahoma"/>
              </a:rPr>
              <a:t> </a:t>
            </a:r>
            <a:r>
              <a:rPr lang="en-US" sz="2000" dirty="0" err="1">
                <a:latin typeface="Tahoma"/>
                <a:ea typeface="Tahoma"/>
                <a:cs typeface="Tahoma"/>
                <a:sym typeface="Tahoma"/>
              </a:rPr>
              <a:t>là</a:t>
            </a:r>
            <a:r>
              <a:rPr lang="en-US" sz="2000" dirty="0">
                <a:latin typeface="Tahoma"/>
                <a:ea typeface="Tahoma"/>
                <a:cs typeface="Tahoma"/>
                <a:sym typeface="Tahoma"/>
              </a:rPr>
              <a:t> </a:t>
            </a:r>
            <a:r>
              <a:rPr lang="en-US" sz="2000" dirty="0" err="1">
                <a:latin typeface="Tahoma"/>
                <a:ea typeface="Tahoma"/>
                <a:cs typeface="Tahoma"/>
                <a:sym typeface="Tahoma"/>
              </a:rPr>
              <a:t>tên</a:t>
            </a:r>
            <a:r>
              <a:rPr lang="en-US" sz="2000" dirty="0">
                <a:latin typeface="Tahoma"/>
                <a:ea typeface="Tahoma"/>
                <a:cs typeface="Tahoma"/>
                <a:sym typeface="Tahoma"/>
              </a:rPr>
              <a:t> </a:t>
            </a:r>
            <a:r>
              <a:rPr lang="en-US" sz="2000" dirty="0" err="1">
                <a:latin typeface="Tahoma"/>
                <a:ea typeface="Tahoma"/>
                <a:cs typeface="Tahoma"/>
                <a:sym typeface="Tahoma"/>
              </a:rPr>
              <a:t>các</a:t>
            </a:r>
            <a:r>
              <a:rPr lang="en-US" sz="2000" dirty="0">
                <a:latin typeface="Tahoma"/>
                <a:ea typeface="Tahoma"/>
                <a:cs typeface="Tahoma"/>
                <a:sym typeface="Tahoma"/>
              </a:rPr>
              <a:t> </a:t>
            </a:r>
            <a:r>
              <a:rPr lang="en-US" sz="2000" dirty="0" err="1">
                <a:latin typeface="Tahoma"/>
                <a:ea typeface="Tahoma"/>
                <a:cs typeface="Tahoma"/>
                <a:sym typeface="Tahoma"/>
              </a:rPr>
              <a:t>trường</a:t>
            </a:r>
            <a:r>
              <a:rPr lang="en-US" sz="2000" dirty="0">
                <a:latin typeface="Tahoma"/>
                <a:ea typeface="Tahoma"/>
                <a:cs typeface="Tahoma"/>
                <a:sym typeface="Tahoma"/>
              </a:rPr>
              <a:t> </a:t>
            </a:r>
            <a:r>
              <a:rPr lang="en-US" sz="2000" dirty="0" err="1">
                <a:latin typeface="Tahoma"/>
                <a:ea typeface="Tahoma"/>
                <a:cs typeface="Tahoma"/>
                <a:sym typeface="Tahoma"/>
              </a:rPr>
              <a:t>cần</a:t>
            </a:r>
            <a:r>
              <a:rPr lang="en-US" sz="2000" dirty="0">
                <a:latin typeface="Tahoma"/>
                <a:ea typeface="Tahoma"/>
                <a:cs typeface="Tahoma"/>
                <a:sym typeface="Tahoma"/>
              </a:rPr>
              <a:t> </a:t>
            </a:r>
            <a:r>
              <a:rPr lang="en-US" sz="2000" dirty="0" err="1">
                <a:latin typeface="Tahoma"/>
                <a:ea typeface="Tahoma"/>
                <a:cs typeface="Tahoma"/>
                <a:sym typeface="Tahoma"/>
              </a:rPr>
              <a:t>tạo</a:t>
            </a:r>
            <a:r>
              <a:rPr lang="en-US" sz="2000" dirty="0">
                <a:latin typeface="Tahoma"/>
                <a:ea typeface="Tahoma"/>
                <a:cs typeface="Tahoma"/>
                <a:sym typeface="Tahoma"/>
              </a:rPr>
              <a:t>, </a:t>
            </a:r>
            <a:endParaRPr dirty="0"/>
          </a:p>
          <a:p>
            <a:pPr marL="742950" lvl="1" indent="-285750" algn="l" rtl="0">
              <a:lnSpc>
                <a:spcPct val="150000"/>
              </a:lnSpc>
              <a:spcBef>
                <a:spcPts val="400"/>
              </a:spcBef>
              <a:spcAft>
                <a:spcPts val="0"/>
              </a:spcAft>
              <a:buSzPts val="2000"/>
              <a:buFont typeface="Tahoma"/>
              <a:buChar char="•"/>
            </a:pPr>
            <a:r>
              <a:rPr lang="en-US" sz="2000" dirty="0" err="1">
                <a:solidFill>
                  <a:srgbClr val="7030A0"/>
                </a:solidFill>
                <a:latin typeface="Tahoma"/>
                <a:ea typeface="Tahoma"/>
                <a:cs typeface="Tahoma"/>
                <a:sym typeface="Tahoma"/>
              </a:rPr>
              <a:t>data_type</a:t>
            </a:r>
            <a:r>
              <a:rPr lang="en-US" sz="2000" dirty="0">
                <a:solidFill>
                  <a:srgbClr val="CC0066"/>
                </a:solidFill>
                <a:latin typeface="Tahoma"/>
                <a:ea typeface="Tahoma"/>
                <a:cs typeface="Tahoma"/>
                <a:sym typeface="Tahoma"/>
              </a:rPr>
              <a:t> </a:t>
            </a:r>
            <a:r>
              <a:rPr lang="en-US" sz="2000" dirty="0" err="1">
                <a:latin typeface="Tahoma"/>
                <a:ea typeface="Tahoma"/>
                <a:cs typeface="Tahoma"/>
                <a:sym typeface="Tahoma"/>
              </a:rPr>
              <a:t>là</a:t>
            </a:r>
            <a:r>
              <a:rPr lang="en-US" sz="2000" dirty="0">
                <a:latin typeface="Tahoma"/>
                <a:ea typeface="Tahoma"/>
                <a:cs typeface="Tahoma"/>
                <a:sym typeface="Tahoma"/>
              </a:rPr>
              <a:t> </a:t>
            </a:r>
            <a:r>
              <a:rPr lang="en-US" sz="2000" dirty="0" err="1">
                <a:latin typeface="Tahoma"/>
                <a:ea typeface="Tahoma"/>
                <a:cs typeface="Tahoma"/>
                <a:sym typeface="Tahoma"/>
              </a:rPr>
              <a:t>kiểu</a:t>
            </a:r>
            <a:r>
              <a:rPr lang="en-US" sz="2000" dirty="0">
                <a:latin typeface="Tahoma"/>
                <a:ea typeface="Tahoma"/>
                <a:cs typeface="Tahoma"/>
                <a:sym typeface="Tahoma"/>
              </a:rPr>
              <a:t> </a:t>
            </a:r>
            <a:r>
              <a:rPr lang="en-US" sz="2000" dirty="0" err="1">
                <a:latin typeface="Tahoma"/>
                <a:ea typeface="Tahoma"/>
                <a:cs typeface="Tahoma"/>
                <a:sym typeface="Tahoma"/>
              </a:rPr>
              <a:t>dữ</a:t>
            </a:r>
            <a:r>
              <a:rPr lang="en-US" sz="2000" dirty="0">
                <a:latin typeface="Tahoma"/>
                <a:ea typeface="Tahoma"/>
                <a:cs typeface="Tahoma"/>
                <a:sym typeface="Tahoma"/>
              </a:rPr>
              <a:t> </a:t>
            </a:r>
            <a:r>
              <a:rPr lang="en-US" sz="2000" dirty="0" err="1">
                <a:latin typeface="Tahoma"/>
                <a:ea typeface="Tahoma"/>
                <a:cs typeface="Tahoma"/>
                <a:sym typeface="Tahoma"/>
              </a:rPr>
              <a:t>liệu</a:t>
            </a:r>
            <a:r>
              <a:rPr lang="en-US" sz="2000" dirty="0">
                <a:latin typeface="Tahoma"/>
                <a:ea typeface="Tahoma"/>
                <a:cs typeface="Tahoma"/>
                <a:sym typeface="Tahoma"/>
              </a:rPr>
              <a:t> </a:t>
            </a:r>
            <a:r>
              <a:rPr lang="en-US" sz="2000" dirty="0" err="1">
                <a:latin typeface="Tahoma"/>
                <a:ea typeface="Tahoma"/>
                <a:cs typeface="Tahoma"/>
                <a:sym typeface="Tahoma"/>
              </a:rPr>
              <a:t>tươngứng</a:t>
            </a:r>
            <a:r>
              <a:rPr lang="en-US" sz="2000" dirty="0">
                <a:latin typeface="Tahoma"/>
                <a:ea typeface="Tahoma"/>
                <a:cs typeface="Tahoma"/>
                <a:sym typeface="Tahoma"/>
              </a:rPr>
              <a:t>. </a:t>
            </a:r>
            <a:endParaRPr dirty="0"/>
          </a:p>
          <a:p>
            <a:pPr marL="742950" lvl="1" indent="-285750" algn="l" rtl="0">
              <a:lnSpc>
                <a:spcPct val="150000"/>
              </a:lnSpc>
              <a:spcBef>
                <a:spcPts val="400"/>
              </a:spcBef>
              <a:spcAft>
                <a:spcPts val="0"/>
              </a:spcAft>
              <a:buSzPts val="2000"/>
              <a:buFont typeface="Tahoma"/>
              <a:buChar char="•"/>
            </a:pPr>
            <a:r>
              <a:rPr lang="en-US" sz="2000" dirty="0">
                <a:solidFill>
                  <a:srgbClr val="7030A0"/>
                </a:solidFill>
                <a:latin typeface="Tahoma"/>
                <a:ea typeface="Tahoma"/>
                <a:cs typeface="Tahoma"/>
                <a:sym typeface="Tahoma"/>
              </a:rPr>
              <a:t>option </a:t>
            </a:r>
            <a:r>
              <a:rPr lang="en-US" sz="2000" dirty="0" err="1">
                <a:latin typeface="Tahoma"/>
                <a:ea typeface="Tahoma"/>
                <a:cs typeface="Tahoma"/>
                <a:sym typeface="Tahoma"/>
              </a:rPr>
              <a:t>là</a:t>
            </a:r>
            <a:r>
              <a:rPr lang="en-US" sz="2000" dirty="0">
                <a:latin typeface="Tahoma"/>
                <a:ea typeface="Tahoma"/>
                <a:cs typeface="Tahoma"/>
                <a:sym typeface="Tahoma"/>
              </a:rPr>
              <a:t> </a:t>
            </a:r>
            <a:r>
              <a:rPr lang="en-US" sz="2000" dirty="0" err="1">
                <a:latin typeface="Tahoma"/>
                <a:ea typeface="Tahoma"/>
                <a:cs typeface="Tahoma"/>
                <a:sym typeface="Tahoma"/>
              </a:rPr>
              <a:t>một</a:t>
            </a:r>
            <a:r>
              <a:rPr lang="en-US" sz="2000" dirty="0">
                <a:latin typeface="Tahoma"/>
                <a:ea typeface="Tahoma"/>
                <a:cs typeface="Tahoma"/>
                <a:sym typeface="Tahoma"/>
              </a:rPr>
              <a:t> </a:t>
            </a:r>
            <a:r>
              <a:rPr lang="en-US" sz="2000" dirty="0" err="1">
                <a:latin typeface="Tahoma"/>
                <a:ea typeface="Tahoma"/>
                <a:cs typeface="Tahoma"/>
                <a:sym typeface="Tahoma"/>
              </a:rPr>
              <a:t>số</a:t>
            </a:r>
            <a:r>
              <a:rPr lang="en-US" sz="2000" dirty="0">
                <a:latin typeface="Tahoma"/>
                <a:ea typeface="Tahoma"/>
                <a:cs typeface="Tahoma"/>
                <a:sym typeface="Tahoma"/>
              </a:rPr>
              <a:t> </a:t>
            </a:r>
            <a:r>
              <a:rPr lang="en-US" sz="2000" dirty="0" err="1">
                <a:latin typeface="Tahoma"/>
                <a:ea typeface="Tahoma"/>
                <a:cs typeface="Tahoma"/>
                <a:sym typeface="Tahoma"/>
              </a:rPr>
              <a:t>ràng</a:t>
            </a:r>
            <a:r>
              <a:rPr lang="en-US" sz="2000" dirty="0">
                <a:latin typeface="Tahoma"/>
                <a:ea typeface="Tahoma"/>
                <a:cs typeface="Tahoma"/>
                <a:sym typeface="Tahoma"/>
              </a:rPr>
              <a:t> </a:t>
            </a:r>
            <a:r>
              <a:rPr lang="en-US" sz="2000" dirty="0" err="1">
                <a:latin typeface="Tahoma"/>
                <a:ea typeface="Tahoma"/>
                <a:cs typeface="Tahoma"/>
                <a:sym typeface="Tahoma"/>
              </a:rPr>
              <a:t>buộc</a:t>
            </a:r>
            <a:r>
              <a:rPr lang="en-US" sz="2000" dirty="0">
                <a:latin typeface="Tahoma"/>
                <a:ea typeface="Tahoma"/>
                <a:cs typeface="Tahoma"/>
                <a:sym typeface="Tahoma"/>
              </a:rPr>
              <a:t> </a:t>
            </a:r>
            <a:r>
              <a:rPr lang="en-US" sz="2000" dirty="0" err="1">
                <a:latin typeface="Tahoma"/>
                <a:ea typeface="Tahoma"/>
                <a:cs typeface="Tahoma"/>
                <a:sym typeface="Tahoma"/>
              </a:rPr>
              <a:t>như</a:t>
            </a:r>
            <a:r>
              <a:rPr lang="en-US" sz="2000" dirty="0">
                <a:latin typeface="Tahoma"/>
                <a:ea typeface="Tahoma"/>
                <a:cs typeface="Tahoma"/>
                <a:sym typeface="Tahoma"/>
              </a:rPr>
              <a:t> </a:t>
            </a:r>
            <a:r>
              <a:rPr lang="en-US" sz="2000" dirty="0" err="1">
                <a:latin typeface="Tahoma"/>
                <a:ea typeface="Tahoma"/>
                <a:cs typeface="Tahoma"/>
                <a:sym typeface="Tahoma"/>
              </a:rPr>
              <a:t>giá</a:t>
            </a:r>
            <a:r>
              <a:rPr lang="en-US" sz="2000" dirty="0">
                <a:latin typeface="Tahoma"/>
                <a:ea typeface="Tahoma"/>
                <a:cs typeface="Tahoma"/>
                <a:sym typeface="Tahoma"/>
              </a:rPr>
              <a:t> </a:t>
            </a:r>
            <a:r>
              <a:rPr lang="en-US" sz="2000" dirty="0" err="1">
                <a:latin typeface="Tahoma"/>
                <a:ea typeface="Tahoma"/>
                <a:cs typeface="Tahoma"/>
                <a:sym typeface="Tahoma"/>
              </a:rPr>
              <a:t>trị</a:t>
            </a:r>
            <a:r>
              <a:rPr lang="en-US" sz="2000" dirty="0">
                <a:latin typeface="Tahoma"/>
                <a:ea typeface="Tahoma"/>
                <a:cs typeface="Tahoma"/>
                <a:sym typeface="Tahoma"/>
              </a:rPr>
              <a:t> </a:t>
            </a:r>
            <a:r>
              <a:rPr lang="en-US" sz="2000" dirty="0" err="1">
                <a:latin typeface="Tahoma"/>
                <a:ea typeface="Tahoma"/>
                <a:cs typeface="Tahoma"/>
                <a:sym typeface="Tahoma"/>
              </a:rPr>
              <a:t>mặc</a:t>
            </a:r>
            <a:r>
              <a:rPr lang="en-US" sz="2000" dirty="0">
                <a:latin typeface="Tahoma"/>
                <a:ea typeface="Tahoma"/>
                <a:cs typeface="Tahoma"/>
                <a:sym typeface="Tahoma"/>
              </a:rPr>
              <a:t> </a:t>
            </a:r>
            <a:r>
              <a:rPr lang="en-US" sz="2000" dirty="0" err="1">
                <a:latin typeface="Tahoma"/>
                <a:ea typeface="Tahoma"/>
                <a:cs typeface="Tahoma"/>
                <a:sym typeface="Tahoma"/>
              </a:rPr>
              <a:t>định</a:t>
            </a:r>
            <a:r>
              <a:rPr lang="en-US" sz="2000" dirty="0">
                <a:latin typeface="Tahoma"/>
                <a:ea typeface="Tahoma"/>
                <a:cs typeface="Tahoma"/>
                <a:sym typeface="Tahoma"/>
              </a:rPr>
              <a:t>, not null,… </a:t>
            </a:r>
            <a:endParaRPr dirty="0"/>
          </a:p>
          <a:p>
            <a:pPr marL="342900" lvl="0" indent="-190500" algn="l" rtl="0">
              <a:spcBef>
                <a:spcPts val="480"/>
              </a:spcBef>
              <a:spcAft>
                <a:spcPts val="0"/>
              </a:spcAft>
              <a:buSzPts val="2400"/>
              <a:buFont typeface="Quattrocento Sans"/>
              <a:buNone/>
            </a:pPr>
            <a:endParaRPr sz="2400" dirty="0">
              <a:solidFill>
                <a:srgbClr val="953735"/>
              </a:solidFill>
              <a:latin typeface="Tahoma"/>
              <a:ea typeface="Tahoma"/>
              <a:cs typeface="Tahoma"/>
              <a:sym typeface="Tahoma"/>
            </a:endParaRPr>
          </a:p>
        </p:txBody>
      </p:sp>
      <p:sp>
        <p:nvSpPr>
          <p:cNvPr id="213" name="Google Shape;213;p15"/>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Lệnh CREATE TABLE</a:t>
            </a:r>
            <a:endParaRPr/>
          </a:p>
        </p:txBody>
      </p:sp>
      <p:sp>
        <p:nvSpPr>
          <p:cNvPr id="214" name="Google Shape;214;p15"/>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6 - Ngôn ngữ truy vấn có cấu trúc (SQL)</a:t>
            </a:r>
            <a:endParaRPr/>
          </a:p>
        </p:txBody>
      </p:sp>
      <p:sp>
        <p:nvSpPr>
          <p:cNvPr id="215" name="Google Shape;215;p15"/>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15</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body" idx="1"/>
          </p:nvPr>
        </p:nvSpPr>
        <p:spPr>
          <a:xfrm>
            <a:off x="457200" y="1295400"/>
            <a:ext cx="8229600" cy="36576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lnSpc>
                <a:spcPct val="150000"/>
              </a:lnSpc>
              <a:spcBef>
                <a:spcPts val="0"/>
              </a:spcBef>
              <a:spcAft>
                <a:spcPts val="0"/>
              </a:spcAft>
              <a:buSzPct val="100000"/>
              <a:buFont typeface="Quattrocento Sans"/>
              <a:buNone/>
            </a:pPr>
            <a:r>
              <a:rPr lang="en-US" sz="4500" b="1">
                <a:solidFill>
                  <a:srgbClr val="FF0000"/>
                </a:solidFill>
              </a:rPr>
              <a:t>CREATE TABLE          </a:t>
            </a:r>
            <a:r>
              <a:rPr lang="en-US" sz="4500" b="1">
                <a:solidFill>
                  <a:srgbClr val="00B050"/>
                </a:solidFill>
              </a:rPr>
              <a:t>NHAN_VIEN </a:t>
            </a:r>
            <a:r>
              <a:rPr lang="en-US" sz="4500"/>
              <a:t>(</a:t>
            </a:r>
            <a:endParaRPr/>
          </a:p>
          <a:p>
            <a:pPr marL="342900" lvl="0" indent="-342900" algn="l" rtl="0">
              <a:spcBef>
                <a:spcPts val="562"/>
              </a:spcBef>
              <a:spcAft>
                <a:spcPts val="0"/>
              </a:spcAft>
              <a:buSzPct val="100000"/>
              <a:buFont typeface="Quattrocento Sans"/>
              <a:buNone/>
            </a:pPr>
            <a:r>
              <a:rPr lang="en-US" sz="4500"/>
              <a:t>ID_NHANVIEN	 NUMBER(6) 	NOT NULL, </a:t>
            </a:r>
            <a:endParaRPr/>
          </a:p>
          <a:p>
            <a:pPr marL="342900" lvl="0" indent="-342900" algn="l" rtl="0">
              <a:spcBef>
                <a:spcPts val="562"/>
              </a:spcBef>
              <a:spcAft>
                <a:spcPts val="0"/>
              </a:spcAft>
              <a:buSzPct val="100000"/>
              <a:buFont typeface="Quattrocento Sans"/>
              <a:buNone/>
            </a:pPr>
            <a:r>
              <a:rPr lang="en-US" sz="4500"/>
              <a:t>HO_NV		VARCHAR2(20) 	NULL, </a:t>
            </a:r>
            <a:endParaRPr/>
          </a:p>
          <a:p>
            <a:pPr marL="342900" lvl="0" indent="-342900" algn="l" rtl="0">
              <a:spcBef>
                <a:spcPts val="562"/>
              </a:spcBef>
              <a:spcAft>
                <a:spcPts val="0"/>
              </a:spcAft>
              <a:buSzPct val="100000"/>
              <a:buFont typeface="Quattrocento Sans"/>
              <a:buNone/>
            </a:pPr>
            <a:r>
              <a:rPr lang="en-US" sz="4500"/>
              <a:t>TEN_NV		VARCHAR2(25) 	NOT NULL, </a:t>
            </a:r>
            <a:endParaRPr/>
          </a:p>
          <a:p>
            <a:pPr marL="342900" lvl="0" indent="-342900" algn="l" rtl="0">
              <a:spcBef>
                <a:spcPts val="562"/>
              </a:spcBef>
              <a:spcAft>
                <a:spcPts val="0"/>
              </a:spcAft>
              <a:buSzPct val="100000"/>
              <a:buFont typeface="Quattrocento Sans"/>
              <a:buNone/>
            </a:pPr>
            <a:r>
              <a:rPr lang="en-US" sz="4500"/>
              <a:t>NGAY_SINH       DATE,</a:t>
            </a:r>
            <a:endParaRPr sz="4500"/>
          </a:p>
          <a:p>
            <a:pPr marL="342900" lvl="0" indent="-342900" algn="l" rtl="0">
              <a:spcBef>
                <a:spcPts val="562"/>
              </a:spcBef>
              <a:spcAft>
                <a:spcPts val="0"/>
              </a:spcAft>
              <a:buSzPct val="100000"/>
              <a:buFont typeface="Quattrocento Sans"/>
              <a:buNone/>
            </a:pPr>
            <a:r>
              <a:rPr lang="en-US" sz="4500"/>
              <a:t>LUONG		NUMBER(8,2) 	NULL, </a:t>
            </a:r>
            <a:endParaRPr/>
          </a:p>
          <a:p>
            <a:pPr marL="342900" lvl="0" indent="-342900" algn="l" rtl="0">
              <a:spcBef>
                <a:spcPts val="562"/>
              </a:spcBef>
              <a:spcAft>
                <a:spcPts val="0"/>
              </a:spcAft>
              <a:buSzPct val="100000"/>
              <a:buFont typeface="Quattrocento Sans"/>
              <a:buNone/>
            </a:pPr>
            <a:r>
              <a:rPr lang="en-US" sz="4500"/>
              <a:t>PHG  	         CHAR(5) 	NULL</a:t>
            </a:r>
            <a:endParaRPr/>
          </a:p>
          <a:p>
            <a:pPr marL="342900" lvl="0" indent="-342900" algn="l" rtl="0">
              <a:spcBef>
                <a:spcPts val="362"/>
              </a:spcBef>
              <a:spcAft>
                <a:spcPts val="0"/>
              </a:spcAft>
              <a:buSzPct val="100000"/>
              <a:buFont typeface="Quattrocento Sans"/>
              <a:buNone/>
            </a:pPr>
            <a:r>
              <a:rPr lang="en-US" sz="2900"/>
              <a:t>);</a:t>
            </a:r>
            <a:endParaRPr sz="2900"/>
          </a:p>
        </p:txBody>
      </p:sp>
      <p:sp>
        <p:nvSpPr>
          <p:cNvPr id="221" name="Google Shape;221;p16"/>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Ví dụ lệnh CREATE TABLE</a:t>
            </a:r>
            <a:endParaRPr/>
          </a:p>
        </p:txBody>
      </p:sp>
      <p:sp>
        <p:nvSpPr>
          <p:cNvPr id="222" name="Google Shape;222;p16"/>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4 - Ngôn ngữ truy vấn có cấu trúc (SQL)</a:t>
            </a:r>
            <a:endParaRPr sz="1200" b="0" i="0" u="none" strike="noStrike" cap="none">
              <a:solidFill>
                <a:srgbClr val="898989"/>
              </a:solidFill>
              <a:latin typeface="Tahoma"/>
              <a:ea typeface="Tahoma"/>
              <a:cs typeface="Tahoma"/>
              <a:sym typeface="Tahoma"/>
            </a:endParaRPr>
          </a:p>
        </p:txBody>
      </p:sp>
      <p:sp>
        <p:nvSpPr>
          <p:cNvPr id="223" name="Google Shape;223;p16"/>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16</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a:t>
            </a:r>
            <a:endParaRPr/>
          </a:p>
        </p:txBody>
      </p:sp>
      <p:sp>
        <p:nvSpPr>
          <p:cNvPr id="229" name="Google Shape;229;p17"/>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Tạo một cơ sở dữ liệu có tên quanLyNhanVien</a:t>
            </a:r>
            <a:endParaRPr/>
          </a:p>
          <a:p>
            <a:pPr marL="342900" lvl="0" indent="-342900" algn="l" rtl="0">
              <a:spcBef>
                <a:spcPts val="560"/>
              </a:spcBef>
              <a:spcAft>
                <a:spcPts val="0"/>
              </a:spcAft>
              <a:buClr>
                <a:srgbClr val="FF5A33"/>
              </a:buClr>
              <a:buSzPts val="2800"/>
              <a:buFont typeface="Noto Sans Symbols"/>
              <a:buChar char="❑"/>
            </a:pPr>
            <a:r>
              <a:rPr lang="en-US"/>
              <a:t>Tạo các bảng trong csdl quanLyNhanVien gồm:</a:t>
            </a:r>
            <a:endParaRPr/>
          </a:p>
        </p:txBody>
      </p:sp>
      <p:pic>
        <p:nvPicPr>
          <p:cNvPr id="230" name="Google Shape;230;p17" descr="HINH13.PNG"/>
          <p:cNvPicPr preferRelativeResize="0"/>
          <p:nvPr/>
        </p:nvPicPr>
        <p:blipFill rotWithShape="1">
          <a:blip r:embed="rId3">
            <a:alphaModFix/>
          </a:blip>
          <a:srcRect/>
          <a:stretch/>
        </p:blipFill>
        <p:spPr>
          <a:xfrm>
            <a:off x="457200" y="2590800"/>
            <a:ext cx="8162823" cy="1905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a:spLocks noGrp="1"/>
          </p:cNvSpPr>
          <p:nvPr>
            <p:ph type="subTitle" idx="1"/>
          </p:nvPr>
        </p:nvSpPr>
        <p:spPr>
          <a:xfrm>
            <a:off x="3657600" y="4953000"/>
            <a:ext cx="5486400" cy="9906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FF5A33"/>
              </a:buClr>
              <a:buSzPct val="100000"/>
              <a:buNone/>
            </a:pPr>
            <a:r>
              <a:rPr lang="en-US"/>
              <a:t>Bài 4: ngôn ngữ định nghĩa dữ liệu ddl</a:t>
            </a:r>
            <a:endParaRPr/>
          </a:p>
          <a:p>
            <a:pPr marL="0" lvl="0" indent="0" algn="l" rtl="0">
              <a:spcBef>
                <a:spcPts val="407"/>
              </a:spcBef>
              <a:spcAft>
                <a:spcPts val="0"/>
              </a:spcAft>
              <a:buClr>
                <a:srgbClr val="FF5A33"/>
              </a:buClr>
              <a:buSzPct val="100000"/>
              <a:buNone/>
            </a:pPr>
            <a:r>
              <a:rPr lang="en-US"/>
              <a:t>Phần 2 : các câu lệnh thay đổi và xoá bảng</a:t>
            </a:r>
            <a:endParaRPr/>
          </a:p>
        </p:txBody>
      </p:sp>
      <p:sp>
        <p:nvSpPr>
          <p:cNvPr id="236" name="Google Shape;236;p18"/>
          <p:cNvSpPr txBox="1">
            <a:spLocks noGrp="1"/>
          </p:cNvSpPr>
          <p:nvPr>
            <p:ph type="title"/>
          </p:nvPr>
        </p:nvSpPr>
        <p:spPr>
          <a:xfrm>
            <a:off x="4130040" y="4284596"/>
            <a:ext cx="4575048" cy="7049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Cơ sở dữ liệu</a:t>
            </a:r>
            <a:endParaRPr/>
          </a:p>
        </p:txBody>
      </p:sp>
      <p:pic>
        <p:nvPicPr>
          <p:cNvPr id="237" name="Google Shape;237;p18"/>
          <p:cNvPicPr preferRelativeResize="0">
            <a:picLocks noGrp="1"/>
          </p:cNvPicPr>
          <p:nvPr>
            <p:ph type="pic" idx="2"/>
          </p:nvPr>
        </p:nvPicPr>
        <p:blipFill rotWithShape="1">
          <a:blip r:embed="rId3">
            <a:alphaModFix/>
          </a:blip>
          <a:srcRect/>
          <a:stretch/>
        </p:blipFill>
        <p:spPr>
          <a:xfrm>
            <a:off x="1104900" y="2743200"/>
            <a:ext cx="1828800" cy="1828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9"/>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800"/>
              <a:buFont typeface="Tahoma"/>
              <a:buChar char="•"/>
            </a:pPr>
            <a:r>
              <a:rPr lang="en-US">
                <a:solidFill>
                  <a:srgbClr val="953735"/>
                </a:solidFill>
                <a:latin typeface="Tahoma"/>
                <a:ea typeface="Tahoma"/>
                <a:cs typeface="Tahoma"/>
                <a:sym typeface="Tahoma"/>
              </a:rPr>
              <a:t> </a:t>
            </a:r>
            <a:r>
              <a:rPr lang="en-US" sz="2800">
                <a:solidFill>
                  <a:srgbClr val="953735"/>
                </a:solidFill>
                <a:latin typeface="Tahoma"/>
                <a:ea typeface="Tahoma"/>
                <a:cs typeface="Tahoma"/>
                <a:sym typeface="Tahoma"/>
              </a:rPr>
              <a:t>Lệnh ALTER TABLE cho phép thay đổi các định nghĩa trên bảng như:</a:t>
            </a:r>
            <a:endParaRPr>
              <a:solidFill>
                <a:srgbClr val="953735"/>
              </a:solidFill>
              <a:latin typeface="Tahoma"/>
              <a:ea typeface="Tahoma"/>
              <a:cs typeface="Tahoma"/>
              <a:sym typeface="Tahoma"/>
            </a:endParaRPr>
          </a:p>
          <a:p>
            <a:pPr marL="742950" lvl="1" indent="-285750" algn="l" rtl="0">
              <a:lnSpc>
                <a:spcPct val="150000"/>
              </a:lnSpc>
              <a:spcBef>
                <a:spcPts val="400"/>
              </a:spcBef>
              <a:spcAft>
                <a:spcPts val="0"/>
              </a:spcAft>
              <a:buSzPts val="2000"/>
              <a:buFont typeface="Tahoma"/>
              <a:buChar char="•"/>
            </a:pPr>
            <a:r>
              <a:rPr lang="en-US" sz="2000">
                <a:latin typeface="Tahoma"/>
                <a:ea typeface="Tahoma"/>
                <a:cs typeface="Tahoma"/>
                <a:sym typeface="Tahoma"/>
              </a:rPr>
              <a:t>Thêm/xóa cột trong bảng</a:t>
            </a:r>
            <a:endParaRPr/>
          </a:p>
          <a:p>
            <a:pPr marL="742950" lvl="1" indent="-285750" algn="l" rtl="0">
              <a:lnSpc>
                <a:spcPct val="150000"/>
              </a:lnSpc>
              <a:spcBef>
                <a:spcPts val="400"/>
              </a:spcBef>
              <a:spcAft>
                <a:spcPts val="0"/>
              </a:spcAft>
              <a:buSzPts val="2000"/>
              <a:buFont typeface="Tahoma"/>
              <a:buChar char="•"/>
            </a:pPr>
            <a:r>
              <a:rPr lang="en-US" sz="2000">
                <a:latin typeface="Tahoma"/>
                <a:ea typeface="Tahoma"/>
                <a:cs typeface="Tahoma"/>
                <a:sym typeface="Tahoma"/>
              </a:rPr>
              <a:t>Thay đổi kiểu dữ liệu cho các cột trong bảng</a:t>
            </a:r>
            <a:endParaRPr/>
          </a:p>
          <a:p>
            <a:pPr marL="742950" lvl="1" indent="-285750" algn="l" rtl="0">
              <a:lnSpc>
                <a:spcPct val="150000"/>
              </a:lnSpc>
              <a:spcBef>
                <a:spcPts val="400"/>
              </a:spcBef>
              <a:spcAft>
                <a:spcPts val="0"/>
              </a:spcAft>
              <a:buSzPts val="2000"/>
              <a:buFont typeface="Tahoma"/>
              <a:buChar char="•"/>
            </a:pPr>
            <a:r>
              <a:rPr lang="en-US" sz="2000">
                <a:latin typeface="Tahoma"/>
                <a:ea typeface="Tahoma"/>
                <a:cs typeface="Tahoma"/>
                <a:sym typeface="Tahoma"/>
              </a:rPr>
              <a:t>Thay đổi thuộc tính bộ nhớ cấp cho bảng</a:t>
            </a:r>
            <a:endParaRPr/>
          </a:p>
          <a:p>
            <a:pPr marL="742950" lvl="1" indent="-285750" algn="l" rtl="0">
              <a:lnSpc>
                <a:spcPct val="150000"/>
              </a:lnSpc>
              <a:spcBef>
                <a:spcPts val="400"/>
              </a:spcBef>
              <a:spcAft>
                <a:spcPts val="0"/>
              </a:spcAft>
              <a:buSzPts val="2000"/>
              <a:buFont typeface="Tahoma"/>
              <a:buChar char="•"/>
            </a:pPr>
            <a:r>
              <a:rPr lang="en-US" sz="2000">
                <a:latin typeface="Tahoma"/>
                <a:ea typeface="Tahoma"/>
                <a:cs typeface="Tahoma"/>
                <a:sym typeface="Tahoma"/>
              </a:rPr>
              <a:t>Thêm/xóa/thay đổi các ràng buộc </a:t>
            </a:r>
            <a:endParaRPr/>
          </a:p>
          <a:p>
            <a:pPr marL="742950" lvl="1" indent="-133350" algn="l" rtl="0">
              <a:spcBef>
                <a:spcPts val="480"/>
              </a:spcBef>
              <a:spcAft>
                <a:spcPts val="0"/>
              </a:spcAft>
              <a:buSzPts val="2400"/>
              <a:buFont typeface="Quattrocento Sans"/>
              <a:buNone/>
            </a:pPr>
            <a:endParaRPr>
              <a:latin typeface="Tahoma"/>
              <a:ea typeface="Tahoma"/>
              <a:cs typeface="Tahoma"/>
              <a:sym typeface="Tahoma"/>
            </a:endParaRPr>
          </a:p>
        </p:txBody>
      </p:sp>
      <p:sp>
        <p:nvSpPr>
          <p:cNvPr id="243" name="Google Shape;243;p19"/>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Lệnh ALTER TABLE</a:t>
            </a:r>
            <a:endParaRPr/>
          </a:p>
        </p:txBody>
      </p:sp>
      <p:sp>
        <p:nvSpPr>
          <p:cNvPr id="244" name="Google Shape;244;p19"/>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4 - Ngôn ngữ truy vấn có cấu trúc (SQL)</a:t>
            </a:r>
            <a:endParaRPr/>
          </a:p>
        </p:txBody>
      </p:sp>
      <p:sp>
        <p:nvSpPr>
          <p:cNvPr id="245" name="Google Shape;245;p19"/>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19</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 descr="D:\Pictures\PNG\present.png"/>
          <p:cNvPicPr preferRelativeResize="0"/>
          <p:nvPr/>
        </p:nvPicPr>
        <p:blipFill rotWithShape="1">
          <a:blip r:embed="rId3">
            <a:alphaModFix/>
          </a:blip>
          <a:srcRect/>
          <a:stretch/>
        </p:blipFill>
        <p:spPr>
          <a:xfrm flipH="1">
            <a:off x="6830420" y="1501139"/>
            <a:ext cx="2313580" cy="5356861"/>
          </a:xfrm>
          <a:prstGeom prst="rect">
            <a:avLst/>
          </a:prstGeom>
          <a:noFill/>
          <a:ln>
            <a:noFill/>
          </a:ln>
        </p:spPr>
      </p:pic>
      <p:sp>
        <p:nvSpPr>
          <p:cNvPr id="120" name="Google Shape;120;p2"/>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Mục tiêu</a:t>
            </a:r>
            <a:endParaRPr/>
          </a:p>
        </p:txBody>
      </p:sp>
      <p:sp>
        <p:nvSpPr>
          <p:cNvPr id="121" name="Google Shape;121;p2"/>
          <p:cNvSpPr txBox="1">
            <a:spLocks noGrp="1"/>
          </p:cNvSpPr>
          <p:nvPr>
            <p:ph type="body" idx="1"/>
          </p:nvPr>
        </p:nvSpPr>
        <p:spPr>
          <a:xfrm>
            <a:off x="457200" y="1066800"/>
            <a:ext cx="68580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Font typeface="Noto Sans Symbols"/>
              <a:buChar char="◉"/>
            </a:pPr>
            <a:r>
              <a:rPr lang="en-US"/>
              <a:t>Kết thúc bài học này bạn có khả năng</a:t>
            </a:r>
            <a:endParaRPr/>
          </a:p>
          <a:p>
            <a:pPr marL="742950" lvl="1" indent="-285750" algn="l" rtl="0">
              <a:spcBef>
                <a:spcPts val="480"/>
              </a:spcBef>
              <a:spcAft>
                <a:spcPts val="0"/>
              </a:spcAft>
              <a:buSzPts val="2400"/>
              <a:buChar char="❖"/>
            </a:pPr>
            <a:r>
              <a:rPr lang="en-US">
                <a:solidFill>
                  <a:srgbClr val="000000"/>
                </a:solidFill>
                <a:latin typeface="Merriweather Sans"/>
                <a:ea typeface="Merriweather Sans"/>
                <a:cs typeface="Merriweather Sans"/>
                <a:sym typeface="Merriweather Sans"/>
              </a:rPr>
              <a:t>Giới thiệu về ngôn ngữ SQL</a:t>
            </a:r>
            <a:endParaRPr/>
          </a:p>
          <a:p>
            <a:pPr marL="742950" lvl="1" indent="-285750" algn="l" rtl="0">
              <a:spcBef>
                <a:spcPts val="480"/>
              </a:spcBef>
              <a:spcAft>
                <a:spcPts val="0"/>
              </a:spcAft>
              <a:buSzPts val="2400"/>
              <a:buChar char="❖"/>
            </a:pPr>
            <a:r>
              <a:rPr lang="en-US">
                <a:solidFill>
                  <a:srgbClr val="000000"/>
                </a:solidFill>
                <a:latin typeface="Merriweather Sans"/>
                <a:ea typeface="Merriweather Sans"/>
                <a:cs typeface="Merriweather Sans"/>
                <a:sym typeface="Merriweather Sans"/>
              </a:rPr>
              <a:t>Phân loại ngôn ngữ SQL: DML, DDL, DCL và DQL</a:t>
            </a:r>
            <a:endParaRPr/>
          </a:p>
          <a:p>
            <a:pPr marL="742950" lvl="1" indent="-285750" algn="l" rtl="0">
              <a:spcBef>
                <a:spcPts val="480"/>
              </a:spcBef>
              <a:spcAft>
                <a:spcPts val="0"/>
              </a:spcAft>
              <a:buSzPts val="2400"/>
              <a:buFont typeface="Noto Sans Symbols"/>
              <a:buChar char="◉"/>
            </a:pPr>
            <a:r>
              <a:rPr lang="en-US"/>
              <a:t>Hiểu về kiểu dữ liệu</a:t>
            </a:r>
            <a:endParaRPr/>
          </a:p>
          <a:p>
            <a:pPr marL="742950" lvl="1" indent="-285750" algn="l" rtl="0">
              <a:spcBef>
                <a:spcPts val="480"/>
              </a:spcBef>
              <a:spcAft>
                <a:spcPts val="0"/>
              </a:spcAft>
              <a:buSzPts val="2400"/>
              <a:buFont typeface="Noto Sans Symbols"/>
              <a:buChar char="◉"/>
            </a:pPr>
            <a:r>
              <a:rPr lang="en-US"/>
              <a:t>Khái niệm về ngôn ngữ DDL</a:t>
            </a:r>
            <a:endParaRPr/>
          </a:p>
          <a:p>
            <a:pPr marL="742950" lvl="1" indent="-285750" algn="l" rtl="0">
              <a:spcBef>
                <a:spcPts val="480"/>
              </a:spcBef>
              <a:spcAft>
                <a:spcPts val="0"/>
              </a:spcAft>
              <a:buSzPts val="2400"/>
              <a:buFont typeface="Noto Sans Symbols"/>
              <a:buChar char="◉"/>
            </a:pPr>
            <a:r>
              <a:rPr lang="en-US"/>
              <a:t>Các câu lệnh tạo bảng</a:t>
            </a:r>
            <a:endParaRPr/>
          </a:p>
          <a:p>
            <a:pPr marL="742950" lvl="1" indent="-285750" algn="l" rtl="0">
              <a:spcBef>
                <a:spcPts val="480"/>
              </a:spcBef>
              <a:spcAft>
                <a:spcPts val="0"/>
              </a:spcAft>
              <a:buSzPts val="2400"/>
              <a:buFont typeface="Noto Sans Symbols"/>
              <a:buChar char="◉"/>
            </a:pPr>
            <a:r>
              <a:rPr lang="en-US"/>
              <a:t>Các câu lệnh thay đổi cấu trúc bảng</a:t>
            </a:r>
            <a:endParaRPr/>
          </a:p>
          <a:p>
            <a:pPr marL="742950" lvl="1" indent="-285750" algn="l" rtl="0">
              <a:spcBef>
                <a:spcPts val="480"/>
              </a:spcBef>
              <a:spcAft>
                <a:spcPts val="0"/>
              </a:spcAft>
              <a:buSzPts val="2400"/>
              <a:buFont typeface="Noto Sans Symbols"/>
              <a:buChar char="◉"/>
            </a:pPr>
            <a:r>
              <a:rPr lang="en-US"/>
              <a:t>Các câu lệnh xoá bảng</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0"/>
          <p:cNvSpPr txBox="1">
            <a:spLocks noGrp="1"/>
          </p:cNvSpPr>
          <p:nvPr>
            <p:ph type="body" idx="1"/>
          </p:nvPr>
        </p:nvSpPr>
        <p:spPr>
          <a:xfrm>
            <a:off x="381000" y="914400"/>
            <a:ext cx="8305800" cy="4953000"/>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50000"/>
              </a:lnSpc>
              <a:spcBef>
                <a:spcPts val="0"/>
              </a:spcBef>
              <a:spcAft>
                <a:spcPts val="0"/>
              </a:spcAft>
              <a:buSzPts val="2400"/>
              <a:buFont typeface="Tahoma"/>
              <a:buChar char="•"/>
            </a:pPr>
            <a:r>
              <a:rPr lang="en-US" sz="2400">
                <a:solidFill>
                  <a:srgbClr val="953735"/>
                </a:solidFill>
                <a:latin typeface="Tahoma"/>
                <a:ea typeface="Tahoma"/>
                <a:cs typeface="Tahoma"/>
                <a:sym typeface="Tahoma"/>
              </a:rPr>
              <a:t>Thêm một cột:</a:t>
            </a:r>
            <a:endParaRPr/>
          </a:p>
          <a:p>
            <a:pPr marL="742950" lvl="1" indent="-285750" algn="l" rtl="0">
              <a:lnSpc>
                <a:spcPct val="150000"/>
              </a:lnSpc>
              <a:spcBef>
                <a:spcPts val="400"/>
              </a:spcBef>
              <a:spcAft>
                <a:spcPts val="0"/>
              </a:spcAft>
              <a:buSzPts val="2000"/>
              <a:buFont typeface="Tahoma"/>
              <a:buNone/>
            </a:pPr>
            <a:r>
              <a:rPr lang="en-US" sz="2000">
                <a:solidFill>
                  <a:srgbClr val="CC0066"/>
                </a:solidFill>
                <a:latin typeface="Tahoma"/>
                <a:ea typeface="Tahoma"/>
                <a:cs typeface="Tahoma"/>
                <a:sym typeface="Tahoma"/>
              </a:rPr>
              <a:t>ALTER TABLE </a:t>
            </a:r>
            <a:r>
              <a:rPr lang="en-US" sz="2000">
                <a:solidFill>
                  <a:srgbClr val="00B050"/>
                </a:solidFill>
                <a:latin typeface="Tahoma"/>
                <a:ea typeface="Tahoma"/>
                <a:cs typeface="Tahoma"/>
                <a:sym typeface="Tahoma"/>
              </a:rPr>
              <a:t>table_name</a:t>
            </a:r>
            <a:endParaRPr/>
          </a:p>
          <a:p>
            <a:pPr marL="742950" lvl="1" indent="-285750" algn="l" rtl="0">
              <a:lnSpc>
                <a:spcPct val="150000"/>
              </a:lnSpc>
              <a:spcBef>
                <a:spcPts val="400"/>
              </a:spcBef>
              <a:spcAft>
                <a:spcPts val="0"/>
              </a:spcAft>
              <a:buSzPts val="2000"/>
              <a:buFont typeface="Tahoma"/>
              <a:buNone/>
            </a:pPr>
            <a:r>
              <a:rPr lang="en-US" sz="2000">
                <a:solidFill>
                  <a:srgbClr val="CC0066"/>
                </a:solidFill>
                <a:latin typeface="Tahoma"/>
                <a:ea typeface="Tahoma"/>
                <a:cs typeface="Tahoma"/>
                <a:sym typeface="Tahoma"/>
              </a:rPr>
              <a:t>ADD COLUMN</a:t>
            </a:r>
            <a:r>
              <a:rPr lang="en-US" sz="2000">
                <a:latin typeface="Tahoma"/>
                <a:ea typeface="Tahoma"/>
                <a:cs typeface="Tahoma"/>
                <a:sym typeface="Tahoma"/>
              </a:rPr>
              <a:t> </a:t>
            </a:r>
            <a:r>
              <a:rPr lang="en-US" sz="2000">
                <a:solidFill>
                  <a:srgbClr val="00B050"/>
                </a:solidFill>
                <a:latin typeface="Tahoma"/>
                <a:ea typeface="Tahoma"/>
                <a:cs typeface="Tahoma"/>
                <a:sym typeface="Tahoma"/>
              </a:rPr>
              <a:t>column_name	data_type</a:t>
            </a:r>
            <a:r>
              <a:rPr lang="en-US" sz="2000">
                <a:latin typeface="Tahoma"/>
                <a:ea typeface="Tahoma"/>
                <a:cs typeface="Tahoma"/>
                <a:sym typeface="Tahoma"/>
              </a:rPr>
              <a:t>;</a:t>
            </a:r>
            <a:endParaRPr/>
          </a:p>
          <a:p>
            <a:pPr marL="342900" lvl="0" indent="-342900" algn="l" rtl="0">
              <a:lnSpc>
                <a:spcPct val="150000"/>
              </a:lnSpc>
              <a:spcBef>
                <a:spcPts val="480"/>
              </a:spcBef>
              <a:spcAft>
                <a:spcPts val="0"/>
              </a:spcAft>
              <a:buSzPts val="2400"/>
              <a:buFont typeface="Tahoma"/>
              <a:buChar char="•"/>
            </a:pPr>
            <a:r>
              <a:rPr lang="en-US" sz="2400">
                <a:solidFill>
                  <a:srgbClr val="953735"/>
                </a:solidFill>
                <a:latin typeface="Tahoma"/>
                <a:ea typeface="Tahoma"/>
                <a:cs typeface="Tahoma"/>
                <a:sym typeface="Tahoma"/>
              </a:rPr>
              <a:t>Xóa một cột:</a:t>
            </a:r>
            <a:endParaRPr/>
          </a:p>
          <a:p>
            <a:pPr marL="742950" lvl="1" indent="-285750" algn="l" rtl="0">
              <a:lnSpc>
                <a:spcPct val="150000"/>
              </a:lnSpc>
              <a:spcBef>
                <a:spcPts val="400"/>
              </a:spcBef>
              <a:spcAft>
                <a:spcPts val="0"/>
              </a:spcAft>
              <a:buSzPts val="2000"/>
              <a:buFont typeface="Tahoma"/>
              <a:buNone/>
            </a:pPr>
            <a:r>
              <a:rPr lang="en-US" sz="2000">
                <a:solidFill>
                  <a:srgbClr val="CC0066"/>
                </a:solidFill>
                <a:latin typeface="Tahoma"/>
                <a:ea typeface="Tahoma"/>
                <a:cs typeface="Tahoma"/>
                <a:sym typeface="Tahoma"/>
              </a:rPr>
              <a:t>ALTER TABLE </a:t>
            </a:r>
            <a:r>
              <a:rPr lang="en-US" sz="2000">
                <a:solidFill>
                  <a:srgbClr val="00B050"/>
                </a:solidFill>
                <a:latin typeface="Tahoma"/>
                <a:ea typeface="Tahoma"/>
                <a:cs typeface="Tahoma"/>
                <a:sym typeface="Tahoma"/>
              </a:rPr>
              <a:t>table_name </a:t>
            </a:r>
            <a:endParaRPr/>
          </a:p>
          <a:p>
            <a:pPr marL="742950" lvl="1" indent="-285750" algn="l" rtl="0">
              <a:lnSpc>
                <a:spcPct val="150000"/>
              </a:lnSpc>
              <a:spcBef>
                <a:spcPts val="400"/>
              </a:spcBef>
              <a:spcAft>
                <a:spcPts val="0"/>
              </a:spcAft>
              <a:buSzPts val="2000"/>
              <a:buFont typeface="Tahoma"/>
              <a:buNone/>
            </a:pPr>
            <a:r>
              <a:rPr lang="en-US" sz="2000">
                <a:solidFill>
                  <a:srgbClr val="CC0066"/>
                </a:solidFill>
                <a:latin typeface="Tahoma"/>
                <a:ea typeface="Tahoma"/>
                <a:cs typeface="Tahoma"/>
                <a:sym typeface="Tahoma"/>
              </a:rPr>
              <a:t>DROP COLUMN</a:t>
            </a:r>
            <a:r>
              <a:rPr lang="en-US" sz="2000">
                <a:latin typeface="Tahoma"/>
                <a:ea typeface="Tahoma"/>
                <a:cs typeface="Tahoma"/>
                <a:sym typeface="Tahoma"/>
              </a:rPr>
              <a:t> </a:t>
            </a:r>
            <a:r>
              <a:rPr lang="en-US" sz="2000">
                <a:solidFill>
                  <a:srgbClr val="00B050"/>
                </a:solidFill>
                <a:latin typeface="Tahoma"/>
                <a:ea typeface="Tahoma"/>
                <a:cs typeface="Tahoma"/>
                <a:sym typeface="Tahoma"/>
              </a:rPr>
              <a:t>column_name;</a:t>
            </a:r>
            <a:r>
              <a:rPr lang="en-US" sz="2000">
                <a:latin typeface="Tahoma"/>
                <a:ea typeface="Tahoma"/>
                <a:cs typeface="Tahoma"/>
                <a:sym typeface="Tahoma"/>
              </a:rPr>
              <a:t> </a:t>
            </a:r>
            <a:endParaRPr/>
          </a:p>
          <a:p>
            <a:pPr marL="342900" lvl="0" indent="-342900" algn="l" rtl="0">
              <a:lnSpc>
                <a:spcPct val="150000"/>
              </a:lnSpc>
              <a:spcBef>
                <a:spcPts val="480"/>
              </a:spcBef>
              <a:spcAft>
                <a:spcPts val="0"/>
              </a:spcAft>
              <a:buSzPts val="2400"/>
              <a:buFont typeface="Tahoma"/>
              <a:buChar char="•"/>
            </a:pPr>
            <a:r>
              <a:rPr lang="en-US" sz="2400">
                <a:solidFill>
                  <a:srgbClr val="953735"/>
                </a:solidFill>
                <a:latin typeface="Tahoma"/>
                <a:ea typeface="Tahoma"/>
                <a:cs typeface="Tahoma"/>
                <a:sym typeface="Tahoma"/>
              </a:rPr>
              <a:t>Ví dụ:</a:t>
            </a:r>
            <a:endParaRPr/>
          </a:p>
          <a:p>
            <a:pPr marL="742950" lvl="1" indent="-285750" algn="l" rtl="0">
              <a:lnSpc>
                <a:spcPct val="150000"/>
              </a:lnSpc>
              <a:spcBef>
                <a:spcPts val="400"/>
              </a:spcBef>
              <a:spcAft>
                <a:spcPts val="0"/>
              </a:spcAft>
              <a:buSzPts val="2000"/>
              <a:buFont typeface="Tahoma"/>
              <a:buNone/>
            </a:pPr>
            <a:r>
              <a:rPr lang="en-US" sz="2000">
                <a:solidFill>
                  <a:srgbClr val="CC0066"/>
                </a:solidFill>
                <a:latin typeface="Tahoma"/>
                <a:ea typeface="Tahoma"/>
                <a:cs typeface="Tahoma"/>
                <a:sym typeface="Tahoma"/>
              </a:rPr>
              <a:t>ALTER TABLE NHAN_VIEN</a:t>
            </a:r>
            <a:endParaRPr/>
          </a:p>
          <a:p>
            <a:pPr marL="742950" lvl="1" indent="-285750" algn="l" rtl="0">
              <a:lnSpc>
                <a:spcPct val="150000"/>
              </a:lnSpc>
              <a:spcBef>
                <a:spcPts val="400"/>
              </a:spcBef>
              <a:spcAft>
                <a:spcPts val="0"/>
              </a:spcAft>
              <a:buSzPts val="2000"/>
              <a:buFont typeface="Tahoma"/>
              <a:buNone/>
            </a:pPr>
            <a:r>
              <a:rPr lang="en-US" sz="2000">
                <a:solidFill>
                  <a:srgbClr val="CC0066"/>
                </a:solidFill>
                <a:latin typeface="Tahoma"/>
                <a:ea typeface="Tahoma"/>
                <a:cs typeface="Tahoma"/>
                <a:sym typeface="Tahoma"/>
              </a:rPr>
              <a:t>ADD COLUMN</a:t>
            </a:r>
            <a:r>
              <a:rPr lang="en-US" sz="2000">
                <a:latin typeface="Tahoma"/>
                <a:ea typeface="Tahoma"/>
                <a:cs typeface="Tahoma"/>
                <a:sym typeface="Tahoma"/>
              </a:rPr>
              <a:t> </a:t>
            </a:r>
            <a:r>
              <a:rPr lang="en-US" sz="2000">
                <a:solidFill>
                  <a:srgbClr val="00B050"/>
                </a:solidFill>
                <a:latin typeface="Tahoma"/>
                <a:ea typeface="Tahoma"/>
                <a:cs typeface="Tahoma"/>
                <a:sym typeface="Tahoma"/>
              </a:rPr>
              <a:t>EMAIL VARCHAR(50) </a:t>
            </a:r>
            <a:r>
              <a:rPr lang="en-US" sz="2000">
                <a:latin typeface="Tahoma"/>
                <a:ea typeface="Tahoma"/>
                <a:cs typeface="Tahoma"/>
                <a:sym typeface="Tahoma"/>
              </a:rPr>
              <a:t>;</a:t>
            </a:r>
            <a:endParaRPr/>
          </a:p>
        </p:txBody>
      </p:sp>
      <p:sp>
        <p:nvSpPr>
          <p:cNvPr id="251" name="Google Shape;251;p20"/>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Lệnh ALTER TABLE</a:t>
            </a:r>
            <a:endParaRPr/>
          </a:p>
        </p:txBody>
      </p:sp>
      <p:sp>
        <p:nvSpPr>
          <p:cNvPr id="252" name="Google Shape;252;p20"/>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4 - Ngôn ngữ truy vấn có cấu trúc (SQL)</a:t>
            </a:r>
            <a:endParaRPr/>
          </a:p>
        </p:txBody>
      </p:sp>
      <p:sp>
        <p:nvSpPr>
          <p:cNvPr id="253" name="Google Shape;253;p20"/>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20</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1"/>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THÊM RÀNG BUỘC VÀO BẢNG </a:t>
            </a:r>
            <a:endParaRPr/>
          </a:p>
        </p:txBody>
      </p:sp>
      <p:sp>
        <p:nvSpPr>
          <p:cNvPr id="259" name="Google Shape;259;p21"/>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Ràng buộc là các qui tắc để hạn chế các giá trị được lưu trữ vào bảng</a:t>
            </a:r>
            <a:endParaRPr/>
          </a:p>
          <a:p>
            <a:pPr marL="342900" lvl="0" indent="-342900" algn="l" rtl="0">
              <a:spcBef>
                <a:spcPts val="560"/>
              </a:spcBef>
              <a:spcAft>
                <a:spcPts val="0"/>
              </a:spcAft>
              <a:buClr>
                <a:srgbClr val="FF5A33"/>
              </a:buClr>
              <a:buSzPts val="2800"/>
              <a:buFont typeface="Noto Sans Symbols"/>
              <a:buChar char="❑"/>
            </a:pPr>
            <a:r>
              <a:rPr lang="en-US"/>
              <a:t>Các ràng buộc được kiểm tra trước khi một hàng mới thêm vào bảng hoặc cập nhật hàng</a:t>
            </a:r>
            <a:endParaRPr/>
          </a:p>
          <a:p>
            <a:pPr marL="342900" lvl="0" indent="-342900" algn="l" rtl="0">
              <a:spcBef>
                <a:spcPts val="560"/>
              </a:spcBef>
              <a:spcAft>
                <a:spcPts val="0"/>
              </a:spcAft>
              <a:buClr>
                <a:srgbClr val="FF5A33"/>
              </a:buClr>
              <a:buSzPts val="2800"/>
              <a:buFont typeface="Noto Sans Symbols"/>
              <a:buChar char="❑"/>
            </a:pPr>
            <a:r>
              <a:rPr lang="en-US"/>
              <a:t>Cú pháp:</a:t>
            </a:r>
            <a:endParaRPr/>
          </a:p>
        </p:txBody>
      </p:sp>
      <p:graphicFrame>
        <p:nvGraphicFramePr>
          <p:cNvPr id="260" name="Google Shape;260;p21"/>
          <p:cNvGraphicFramePr/>
          <p:nvPr/>
        </p:nvGraphicFramePr>
        <p:xfrm>
          <a:off x="1295400" y="3657600"/>
          <a:ext cx="6324600" cy="2286000"/>
        </p:xfrm>
        <a:graphic>
          <a:graphicData uri="http://schemas.openxmlformats.org/drawingml/2006/table">
            <a:tbl>
              <a:tblPr firstRow="1" bandRow="1">
                <a:noFill/>
                <a:tableStyleId>{AA762F4A-2EDD-4DE3-A5DE-B36855D81EF0}</a:tableStyleId>
              </a:tblPr>
              <a:tblGrid>
                <a:gridCol w="6324600">
                  <a:extLst>
                    <a:ext uri="{9D8B030D-6E8A-4147-A177-3AD203B41FA5}">
                      <a16:colId xmlns:a16="http://schemas.microsoft.com/office/drawing/2014/main" val="20000"/>
                    </a:ext>
                  </a:extLst>
                </a:gridCol>
              </a:tblGrid>
              <a:tr h="2286000">
                <a:tc>
                  <a:txBody>
                    <a:bodyPr/>
                    <a:lstStyle/>
                    <a:p>
                      <a:pPr marL="457200" marR="0" lvl="1" indent="0" algn="l" rtl="0">
                        <a:lnSpc>
                          <a:spcPct val="150000"/>
                        </a:lnSpc>
                        <a:spcBef>
                          <a:spcPts val="0"/>
                        </a:spcBef>
                        <a:spcAft>
                          <a:spcPts val="0"/>
                        </a:spcAft>
                        <a:buClr>
                          <a:schemeClr val="lt1"/>
                        </a:buClr>
                        <a:buSzPts val="2000"/>
                        <a:buFont typeface="Tahoma"/>
                        <a:buNone/>
                      </a:pPr>
                      <a:r>
                        <a:rPr lang="en-US" sz="2000" u="none" strike="noStrike" cap="none">
                          <a:solidFill>
                            <a:schemeClr val="lt1"/>
                          </a:solidFill>
                          <a:latin typeface="Tahoma"/>
                          <a:ea typeface="Tahoma"/>
                          <a:cs typeface="Tahoma"/>
                          <a:sym typeface="Tahoma"/>
                        </a:rPr>
                        <a:t>ALTER TABLE</a:t>
                      </a:r>
                      <a:r>
                        <a:rPr lang="en-US" sz="2000" u="none" strike="noStrike" cap="none">
                          <a:solidFill>
                            <a:srgbClr val="CC0066"/>
                          </a:solidFill>
                          <a:latin typeface="Tahoma"/>
                          <a:ea typeface="Tahoma"/>
                          <a:cs typeface="Tahoma"/>
                          <a:sym typeface="Tahoma"/>
                        </a:rPr>
                        <a:t> </a:t>
                      </a:r>
                      <a:r>
                        <a:rPr lang="en-US" sz="2000" u="none" strike="noStrike" cap="none">
                          <a:solidFill>
                            <a:srgbClr val="CCFFCC"/>
                          </a:solidFill>
                          <a:latin typeface="Tahoma"/>
                          <a:ea typeface="Tahoma"/>
                          <a:cs typeface="Tahoma"/>
                          <a:sym typeface="Tahoma"/>
                        </a:rPr>
                        <a:t>table_name</a:t>
                      </a:r>
                      <a:endParaRPr/>
                    </a:p>
                    <a:p>
                      <a:pPr marL="457200" marR="0" lvl="1" indent="0" algn="l" rtl="0">
                        <a:lnSpc>
                          <a:spcPct val="150000"/>
                        </a:lnSpc>
                        <a:spcBef>
                          <a:spcPts val="0"/>
                        </a:spcBef>
                        <a:spcAft>
                          <a:spcPts val="0"/>
                        </a:spcAft>
                        <a:buClr>
                          <a:srgbClr val="FFFFFF"/>
                        </a:buClr>
                        <a:buSzPts val="2000"/>
                        <a:buFont typeface="Tahoma"/>
                        <a:buNone/>
                      </a:pPr>
                      <a:r>
                        <a:rPr lang="en-US" sz="2000" u="none" strike="noStrike" cap="none">
                          <a:solidFill>
                            <a:srgbClr val="FFFFFF"/>
                          </a:solidFill>
                          <a:latin typeface="Tahoma"/>
                          <a:ea typeface="Tahoma"/>
                          <a:cs typeface="Tahoma"/>
                          <a:sym typeface="Tahoma"/>
                        </a:rPr>
                        <a:t>ADD CONSTRAINT </a:t>
                      </a:r>
                      <a:r>
                        <a:rPr lang="en-US" sz="2000" u="none" strike="noStrike" cap="none">
                          <a:solidFill>
                            <a:srgbClr val="CCFFCC"/>
                          </a:solidFill>
                          <a:latin typeface="Tahoma"/>
                          <a:ea typeface="Tahoma"/>
                          <a:cs typeface="Tahoma"/>
                          <a:sym typeface="Tahoma"/>
                        </a:rPr>
                        <a:t>constraint_name</a:t>
                      </a:r>
                      <a:endParaRPr/>
                    </a:p>
                    <a:p>
                      <a:pPr marL="457200" marR="0" lvl="1" indent="0" algn="l" rtl="0">
                        <a:lnSpc>
                          <a:spcPct val="150000"/>
                        </a:lnSpc>
                        <a:spcBef>
                          <a:spcPts val="0"/>
                        </a:spcBef>
                        <a:spcAft>
                          <a:spcPts val="0"/>
                        </a:spcAft>
                        <a:buClr>
                          <a:srgbClr val="FFFFFF"/>
                        </a:buClr>
                        <a:buSzPts val="2000"/>
                        <a:buFont typeface="Tahoma"/>
                        <a:buNone/>
                      </a:pPr>
                      <a:r>
                        <a:rPr lang="en-US" sz="2000" u="none" strike="noStrike" cap="none">
                          <a:solidFill>
                            <a:srgbClr val="FFFFFF"/>
                          </a:solidFill>
                          <a:latin typeface="Tahoma"/>
                          <a:ea typeface="Tahoma"/>
                          <a:cs typeface="Tahoma"/>
                          <a:sym typeface="Tahoma"/>
                        </a:rPr>
                        <a:t>CHECK</a:t>
                      </a:r>
                      <a:r>
                        <a:rPr lang="en-US" sz="2000" u="none" strike="noStrike" cap="none">
                          <a:solidFill>
                            <a:srgbClr val="CC0066"/>
                          </a:solidFill>
                          <a:latin typeface="Tahoma"/>
                          <a:ea typeface="Tahoma"/>
                          <a:cs typeface="Tahoma"/>
                          <a:sym typeface="Tahoma"/>
                        </a:rPr>
                        <a:t> </a:t>
                      </a:r>
                      <a:r>
                        <a:rPr lang="en-US" sz="2000" u="none" strike="noStrike" cap="none">
                          <a:solidFill>
                            <a:srgbClr val="CCFFCC"/>
                          </a:solidFill>
                          <a:latin typeface="Tahoma"/>
                          <a:ea typeface="Tahoma"/>
                          <a:cs typeface="Tahoma"/>
                          <a:sym typeface="Tahoma"/>
                        </a:rPr>
                        <a:t>(condition);</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body" idx="1"/>
          </p:nvPr>
        </p:nvSpPr>
        <p:spPr>
          <a:xfrm>
            <a:off x="381000" y="1066800"/>
            <a:ext cx="8305800" cy="46783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400"/>
              <a:buFont typeface="Tahoma"/>
              <a:buChar char="•"/>
            </a:pPr>
            <a:r>
              <a:rPr lang="en-US" sz="2400">
                <a:solidFill>
                  <a:srgbClr val="953735"/>
                </a:solidFill>
                <a:latin typeface="Tahoma"/>
                <a:ea typeface="Tahoma"/>
                <a:cs typeface="Tahoma"/>
                <a:sym typeface="Tahoma"/>
              </a:rPr>
              <a:t>Thêm một ràng buộc kiểm tra - Check:</a:t>
            </a:r>
            <a:endParaRPr/>
          </a:p>
          <a:p>
            <a:pPr marL="0" lvl="0" indent="0" algn="l" rtl="0">
              <a:lnSpc>
                <a:spcPct val="150000"/>
              </a:lnSpc>
              <a:spcBef>
                <a:spcPts val="480"/>
              </a:spcBef>
              <a:spcAft>
                <a:spcPts val="0"/>
              </a:spcAft>
              <a:buSzPts val="2400"/>
              <a:buNone/>
            </a:pPr>
            <a:r>
              <a:rPr lang="en-US" sz="2400">
                <a:solidFill>
                  <a:srgbClr val="953735"/>
                </a:solidFill>
                <a:latin typeface="Tahoma"/>
                <a:ea typeface="Tahoma"/>
                <a:cs typeface="Tahoma"/>
                <a:sym typeface="Tahoma"/>
              </a:rPr>
              <a:t>	</a:t>
            </a:r>
            <a:r>
              <a:rPr lang="en-US" sz="2000">
                <a:solidFill>
                  <a:srgbClr val="0000FF"/>
                </a:solidFill>
                <a:latin typeface="Tahoma"/>
                <a:ea typeface="Tahoma"/>
                <a:cs typeface="Tahoma"/>
                <a:sym typeface="Tahoma"/>
              </a:rPr>
              <a:t>ALTER TABLE NHAN_VIEN</a:t>
            </a:r>
            <a:endParaRPr sz="2000">
              <a:solidFill>
                <a:srgbClr val="00B050"/>
              </a:solidFill>
              <a:latin typeface="Tahoma"/>
              <a:ea typeface="Tahoma"/>
              <a:cs typeface="Tahoma"/>
              <a:sym typeface="Tahoma"/>
            </a:endParaRPr>
          </a:p>
          <a:p>
            <a:pPr marL="1143000" lvl="2" indent="-228600" algn="l" rtl="0">
              <a:spcBef>
                <a:spcPts val="400"/>
              </a:spcBef>
              <a:spcAft>
                <a:spcPts val="0"/>
              </a:spcAft>
              <a:buSzPts val="2000"/>
              <a:buFont typeface="Tahoma"/>
              <a:buNone/>
            </a:pPr>
            <a:r>
              <a:rPr lang="en-US" sz="2000">
                <a:solidFill>
                  <a:srgbClr val="FF0000"/>
                </a:solidFill>
                <a:latin typeface="Tahoma"/>
                <a:ea typeface="Tahoma"/>
                <a:cs typeface="Tahoma"/>
                <a:sym typeface="Tahoma"/>
              </a:rPr>
              <a:t>ADD  CONSTRAINT </a:t>
            </a:r>
            <a:r>
              <a:rPr lang="en-US" sz="2000">
                <a:solidFill>
                  <a:srgbClr val="00B050"/>
                </a:solidFill>
                <a:latin typeface="Tahoma"/>
                <a:ea typeface="Tahoma"/>
                <a:cs typeface="Tahoma"/>
                <a:sym typeface="Tahoma"/>
              </a:rPr>
              <a:t>CHK_SALARY_MIN </a:t>
            </a:r>
            <a:endParaRPr/>
          </a:p>
          <a:p>
            <a:pPr marL="1143000" lvl="2" indent="-228600" algn="l" rtl="0">
              <a:spcBef>
                <a:spcPts val="400"/>
              </a:spcBef>
              <a:spcAft>
                <a:spcPts val="0"/>
              </a:spcAft>
              <a:buSzPts val="2000"/>
              <a:buFont typeface="Tahoma"/>
              <a:buNone/>
            </a:pPr>
            <a:r>
              <a:rPr lang="en-US">
                <a:solidFill>
                  <a:srgbClr val="0000FF"/>
                </a:solidFill>
                <a:latin typeface="Tahoma"/>
                <a:ea typeface="Tahoma"/>
                <a:cs typeface="Tahoma"/>
                <a:sym typeface="Tahoma"/>
              </a:rPr>
              <a:t>CHECK</a:t>
            </a:r>
            <a:r>
              <a:rPr lang="en-US" sz="2000">
                <a:latin typeface="Tahoma"/>
                <a:ea typeface="Tahoma"/>
                <a:cs typeface="Tahoma"/>
                <a:sym typeface="Tahoma"/>
              </a:rPr>
              <a:t> (</a:t>
            </a:r>
            <a:r>
              <a:rPr lang="en-US" sz="2000">
                <a:solidFill>
                  <a:schemeClr val="accent2"/>
                </a:solidFill>
                <a:latin typeface="Tahoma"/>
                <a:ea typeface="Tahoma"/>
                <a:cs typeface="Tahoma"/>
                <a:sym typeface="Tahoma"/>
              </a:rPr>
              <a:t>LUONG &gt;= 100</a:t>
            </a:r>
            <a:r>
              <a:rPr lang="en-US" sz="2000">
                <a:latin typeface="Tahoma"/>
                <a:ea typeface="Tahoma"/>
                <a:cs typeface="Tahoma"/>
                <a:sym typeface="Tahoma"/>
              </a:rPr>
              <a:t>);</a:t>
            </a:r>
            <a:endParaRPr/>
          </a:p>
          <a:p>
            <a:pPr marL="342900" lvl="0" indent="-342900" algn="l" rtl="0">
              <a:lnSpc>
                <a:spcPct val="150000"/>
              </a:lnSpc>
              <a:spcBef>
                <a:spcPts val="480"/>
              </a:spcBef>
              <a:spcAft>
                <a:spcPts val="0"/>
              </a:spcAft>
              <a:buSzPts val="2400"/>
              <a:buFont typeface="Tahoma"/>
              <a:buChar char="•"/>
            </a:pPr>
            <a:r>
              <a:rPr lang="en-US" sz="2400">
                <a:solidFill>
                  <a:srgbClr val="953735"/>
                </a:solidFill>
                <a:latin typeface="Tahoma"/>
                <a:ea typeface="Tahoma"/>
                <a:cs typeface="Tahoma"/>
                <a:sym typeface="Tahoma"/>
              </a:rPr>
              <a:t>Thêm một ràng buộc Khoá chính- Primary key:</a:t>
            </a:r>
            <a:endParaRPr/>
          </a:p>
          <a:p>
            <a:pPr marL="1143000" lvl="2" indent="-228600" algn="l" rtl="0">
              <a:spcBef>
                <a:spcPts val="400"/>
              </a:spcBef>
              <a:spcAft>
                <a:spcPts val="0"/>
              </a:spcAft>
              <a:buSzPts val="2000"/>
              <a:buFont typeface="Tahoma"/>
              <a:buNone/>
            </a:pPr>
            <a:r>
              <a:rPr lang="en-US">
                <a:solidFill>
                  <a:srgbClr val="0000FF"/>
                </a:solidFill>
                <a:latin typeface="Tahoma"/>
                <a:ea typeface="Tahoma"/>
                <a:cs typeface="Tahoma"/>
                <a:sym typeface="Tahoma"/>
              </a:rPr>
              <a:t>ALTER TABLE NHAN_VIEN</a:t>
            </a:r>
            <a:endParaRPr>
              <a:solidFill>
                <a:srgbClr val="00B050"/>
              </a:solidFill>
              <a:latin typeface="Tahoma"/>
              <a:ea typeface="Tahoma"/>
              <a:cs typeface="Tahoma"/>
              <a:sym typeface="Tahoma"/>
            </a:endParaRPr>
          </a:p>
          <a:p>
            <a:pPr marL="1143000" lvl="2" indent="-228600" algn="l" rtl="0">
              <a:spcBef>
                <a:spcPts val="400"/>
              </a:spcBef>
              <a:spcAft>
                <a:spcPts val="0"/>
              </a:spcAft>
              <a:buSzPts val="2000"/>
              <a:buFont typeface="Tahoma"/>
              <a:buNone/>
            </a:pPr>
            <a:r>
              <a:rPr lang="en-US">
                <a:solidFill>
                  <a:srgbClr val="FF0000"/>
                </a:solidFill>
                <a:latin typeface="Tahoma"/>
                <a:ea typeface="Tahoma"/>
                <a:cs typeface="Tahoma"/>
                <a:sym typeface="Tahoma"/>
              </a:rPr>
              <a:t>ADD  CONSTRAINT </a:t>
            </a:r>
            <a:r>
              <a:rPr lang="en-US">
                <a:solidFill>
                  <a:srgbClr val="00B050"/>
                </a:solidFill>
                <a:latin typeface="Tahoma"/>
                <a:ea typeface="Tahoma"/>
                <a:cs typeface="Tahoma"/>
                <a:sym typeface="Tahoma"/>
              </a:rPr>
              <a:t>PRI_NhanVien</a:t>
            </a:r>
            <a:endParaRPr/>
          </a:p>
          <a:p>
            <a:pPr marL="1143000" lvl="2" indent="-228600" algn="l" rtl="0">
              <a:spcBef>
                <a:spcPts val="400"/>
              </a:spcBef>
              <a:spcAft>
                <a:spcPts val="0"/>
              </a:spcAft>
              <a:buSzPts val="2000"/>
              <a:buFont typeface="Tahoma"/>
              <a:buNone/>
            </a:pPr>
            <a:r>
              <a:rPr lang="en-US">
                <a:solidFill>
                  <a:srgbClr val="0000FF"/>
                </a:solidFill>
                <a:latin typeface="Tahoma"/>
                <a:ea typeface="Tahoma"/>
                <a:cs typeface="Tahoma"/>
                <a:sym typeface="Tahoma"/>
              </a:rPr>
              <a:t>PRIMARY KEY </a:t>
            </a:r>
            <a:r>
              <a:rPr lang="en-US">
                <a:latin typeface="Tahoma"/>
                <a:ea typeface="Tahoma"/>
                <a:cs typeface="Tahoma"/>
                <a:sym typeface="Tahoma"/>
              </a:rPr>
              <a:t>(</a:t>
            </a:r>
            <a:r>
              <a:rPr lang="en-US">
                <a:solidFill>
                  <a:srgbClr val="800000"/>
                </a:solidFill>
                <a:latin typeface="Tahoma"/>
                <a:ea typeface="Tahoma"/>
                <a:cs typeface="Tahoma"/>
                <a:sym typeface="Tahoma"/>
              </a:rPr>
              <a:t>ID_NHANVIEN</a:t>
            </a:r>
            <a:r>
              <a:rPr lang="en-US">
                <a:latin typeface="Tahoma"/>
                <a:ea typeface="Tahoma"/>
                <a:cs typeface="Tahoma"/>
                <a:sym typeface="Tahoma"/>
              </a:rPr>
              <a:t>);</a:t>
            </a:r>
            <a:endParaRPr/>
          </a:p>
          <a:p>
            <a:pPr marL="457200" lvl="1" indent="0" algn="l" rtl="0">
              <a:lnSpc>
                <a:spcPct val="150000"/>
              </a:lnSpc>
              <a:spcBef>
                <a:spcPts val="400"/>
              </a:spcBef>
              <a:spcAft>
                <a:spcPts val="0"/>
              </a:spcAft>
              <a:buSzPts val="2000"/>
              <a:buNone/>
            </a:pPr>
            <a:endParaRPr sz="2000">
              <a:latin typeface="Tahoma"/>
              <a:ea typeface="Tahoma"/>
              <a:cs typeface="Tahoma"/>
              <a:sym typeface="Tahoma"/>
            </a:endParaRPr>
          </a:p>
          <a:p>
            <a:pPr marL="0" lvl="0" indent="0" algn="l" rtl="0">
              <a:lnSpc>
                <a:spcPct val="150000"/>
              </a:lnSpc>
              <a:spcBef>
                <a:spcPts val="480"/>
              </a:spcBef>
              <a:spcAft>
                <a:spcPts val="0"/>
              </a:spcAft>
              <a:buSzPts val="2400"/>
              <a:buNone/>
            </a:pPr>
            <a:endParaRPr sz="2400">
              <a:solidFill>
                <a:srgbClr val="953735"/>
              </a:solidFill>
              <a:latin typeface="Tahoma"/>
              <a:ea typeface="Tahoma"/>
              <a:cs typeface="Tahoma"/>
              <a:sym typeface="Tahoma"/>
            </a:endParaRPr>
          </a:p>
        </p:txBody>
      </p:sp>
      <p:sp>
        <p:nvSpPr>
          <p:cNvPr id="266" name="Google Shape;266;p22"/>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Ví dụ</a:t>
            </a:r>
            <a:endParaRPr/>
          </a:p>
        </p:txBody>
      </p:sp>
      <p:sp>
        <p:nvSpPr>
          <p:cNvPr id="267" name="Google Shape;267;p22"/>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4 - Ngôn ngữ truy vấn có cấu trúc (SQL)</a:t>
            </a:r>
            <a:endParaRPr/>
          </a:p>
        </p:txBody>
      </p:sp>
      <p:sp>
        <p:nvSpPr>
          <p:cNvPr id="268" name="Google Shape;268;p22"/>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22</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3"/>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SzPts val="2400"/>
              <a:buChar char="❑"/>
            </a:pPr>
            <a:r>
              <a:rPr lang="en-US" sz="2400">
                <a:solidFill>
                  <a:srgbClr val="953735"/>
                </a:solidFill>
                <a:latin typeface="Tahoma"/>
                <a:ea typeface="Tahoma"/>
                <a:cs typeface="Tahoma"/>
                <a:sym typeface="Tahoma"/>
              </a:rPr>
              <a:t>Định nghĩa một ràng buộc tham chiếu có tên </a:t>
            </a:r>
            <a:r>
              <a:rPr lang="en-US" sz="2400">
                <a:solidFill>
                  <a:srgbClr val="0070C0"/>
                </a:solidFill>
                <a:latin typeface="Tahoma"/>
                <a:ea typeface="Tahoma"/>
                <a:cs typeface="Tahoma"/>
                <a:sym typeface="Tahoma"/>
              </a:rPr>
              <a:t>EMP_DEPT_FK </a:t>
            </a:r>
            <a:r>
              <a:rPr lang="en-US" sz="2400">
                <a:solidFill>
                  <a:srgbClr val="953735"/>
                </a:solidFill>
                <a:latin typeface="Tahoma"/>
                <a:ea typeface="Tahoma"/>
                <a:cs typeface="Tahoma"/>
                <a:sym typeface="Tahoma"/>
              </a:rPr>
              <a:t>sẽ được thêm vào bảng </a:t>
            </a:r>
            <a:r>
              <a:rPr lang="en-US" sz="2400">
                <a:solidFill>
                  <a:srgbClr val="FF0000"/>
                </a:solidFill>
                <a:latin typeface="Tahoma"/>
                <a:ea typeface="Tahoma"/>
                <a:cs typeface="Tahoma"/>
                <a:sym typeface="Tahoma"/>
              </a:rPr>
              <a:t>NHAN_VIEN</a:t>
            </a:r>
            <a:r>
              <a:rPr lang="en-US" sz="2400">
                <a:solidFill>
                  <a:srgbClr val="953735"/>
                </a:solidFill>
                <a:latin typeface="Tahoma"/>
                <a:ea typeface="Tahoma"/>
                <a:cs typeface="Tahoma"/>
                <a:sym typeface="Tahoma"/>
              </a:rPr>
              <a:t> để định nghĩa cột </a:t>
            </a:r>
            <a:r>
              <a:rPr lang="en-US" sz="2400">
                <a:solidFill>
                  <a:srgbClr val="FF0000"/>
                </a:solidFill>
                <a:latin typeface="Tahoma"/>
                <a:ea typeface="Tahoma"/>
                <a:cs typeface="Tahoma"/>
                <a:sym typeface="Tahoma"/>
              </a:rPr>
              <a:t>PHG</a:t>
            </a:r>
            <a:r>
              <a:rPr lang="en-US" sz="2400">
                <a:solidFill>
                  <a:srgbClr val="953735"/>
                </a:solidFill>
                <a:latin typeface="Tahoma"/>
                <a:ea typeface="Tahoma"/>
                <a:cs typeface="Tahoma"/>
                <a:sym typeface="Tahoma"/>
              </a:rPr>
              <a:t> là khóa ngoại tương ứng với cột khóa chính </a:t>
            </a:r>
            <a:r>
              <a:rPr lang="en-US" sz="2400">
                <a:solidFill>
                  <a:srgbClr val="FF0000"/>
                </a:solidFill>
                <a:latin typeface="Tahoma"/>
                <a:ea typeface="Tahoma"/>
                <a:cs typeface="Tahoma"/>
                <a:sym typeface="Tahoma"/>
              </a:rPr>
              <a:t>(MA_PB) </a:t>
            </a:r>
            <a:r>
              <a:rPr lang="en-US" sz="2400">
                <a:solidFill>
                  <a:srgbClr val="953735"/>
                </a:solidFill>
                <a:latin typeface="Tahoma"/>
                <a:ea typeface="Tahoma"/>
                <a:cs typeface="Tahoma"/>
                <a:sym typeface="Tahoma"/>
              </a:rPr>
              <a:t>của bảng </a:t>
            </a:r>
            <a:r>
              <a:rPr lang="en-US" sz="2400">
                <a:solidFill>
                  <a:srgbClr val="FF0000"/>
                </a:solidFill>
                <a:latin typeface="Tahoma"/>
                <a:ea typeface="Tahoma"/>
                <a:cs typeface="Tahoma"/>
                <a:sym typeface="Tahoma"/>
              </a:rPr>
              <a:t>PHONG_BAN</a:t>
            </a:r>
            <a:endParaRPr/>
          </a:p>
          <a:p>
            <a:pPr marL="342900" lvl="0" indent="-342900" algn="l" rtl="0">
              <a:lnSpc>
                <a:spcPct val="150000"/>
              </a:lnSpc>
              <a:spcBef>
                <a:spcPts val="480"/>
              </a:spcBef>
              <a:spcAft>
                <a:spcPts val="0"/>
              </a:spcAft>
              <a:buSzPts val="2400"/>
              <a:buFont typeface="Tahoma"/>
              <a:buNone/>
            </a:pPr>
            <a:r>
              <a:rPr lang="en-US" sz="2400">
                <a:latin typeface="Tahoma"/>
                <a:ea typeface="Tahoma"/>
                <a:cs typeface="Tahoma"/>
                <a:sym typeface="Tahoma"/>
              </a:rPr>
              <a:t>	ALTER TABLE </a:t>
            </a:r>
            <a:r>
              <a:rPr lang="en-US" sz="2400">
                <a:solidFill>
                  <a:srgbClr val="FF0000"/>
                </a:solidFill>
                <a:latin typeface="Tahoma"/>
                <a:ea typeface="Tahoma"/>
                <a:cs typeface="Tahoma"/>
                <a:sym typeface="Tahoma"/>
              </a:rPr>
              <a:t>NHAN_VIEN</a:t>
            </a:r>
            <a:r>
              <a:rPr lang="en-US" sz="2400">
                <a:solidFill>
                  <a:srgbClr val="953735"/>
                </a:solidFill>
                <a:latin typeface="Tahoma"/>
                <a:ea typeface="Tahoma"/>
                <a:cs typeface="Tahoma"/>
                <a:sym typeface="Tahoma"/>
              </a:rPr>
              <a:t> </a:t>
            </a:r>
            <a:endParaRPr sz="2400">
              <a:solidFill>
                <a:srgbClr val="953735"/>
              </a:solidFill>
              <a:latin typeface="Tahoma"/>
              <a:ea typeface="Tahoma"/>
              <a:cs typeface="Tahoma"/>
              <a:sym typeface="Tahoma"/>
            </a:endParaRPr>
          </a:p>
          <a:p>
            <a:pPr marL="342900" lvl="0" indent="-342900" algn="l" rtl="0">
              <a:lnSpc>
                <a:spcPct val="150000"/>
              </a:lnSpc>
              <a:spcBef>
                <a:spcPts val="480"/>
              </a:spcBef>
              <a:spcAft>
                <a:spcPts val="0"/>
              </a:spcAft>
              <a:buSzPts val="2400"/>
              <a:buFont typeface="Tahoma"/>
              <a:buNone/>
            </a:pPr>
            <a:r>
              <a:rPr lang="en-US" sz="2400">
                <a:solidFill>
                  <a:srgbClr val="000000"/>
                </a:solidFill>
                <a:latin typeface="Tahoma"/>
                <a:ea typeface="Tahoma"/>
                <a:cs typeface="Tahoma"/>
                <a:sym typeface="Tahoma"/>
              </a:rPr>
              <a:t>	ADD CONSTRAINT </a:t>
            </a:r>
            <a:r>
              <a:rPr lang="en-US" sz="2400">
                <a:solidFill>
                  <a:srgbClr val="0070C0"/>
                </a:solidFill>
                <a:latin typeface="Tahoma"/>
                <a:ea typeface="Tahoma"/>
                <a:cs typeface="Tahoma"/>
                <a:sym typeface="Tahoma"/>
              </a:rPr>
              <a:t>EMP_DEPT_FK</a:t>
            </a:r>
            <a:r>
              <a:rPr lang="en-US" sz="2400">
                <a:solidFill>
                  <a:srgbClr val="953735"/>
                </a:solidFill>
                <a:latin typeface="Tahoma"/>
                <a:ea typeface="Tahoma"/>
                <a:cs typeface="Tahoma"/>
                <a:sym typeface="Tahoma"/>
              </a:rPr>
              <a:t> </a:t>
            </a:r>
            <a:endParaRPr/>
          </a:p>
          <a:p>
            <a:pPr marL="342900" lvl="0" indent="-342900" algn="l" rtl="0">
              <a:lnSpc>
                <a:spcPct val="150000"/>
              </a:lnSpc>
              <a:spcBef>
                <a:spcPts val="480"/>
              </a:spcBef>
              <a:spcAft>
                <a:spcPts val="0"/>
              </a:spcAft>
              <a:buSzPts val="2400"/>
              <a:buFont typeface="Tahoma"/>
              <a:buNone/>
            </a:pPr>
            <a:r>
              <a:rPr lang="en-US" sz="2400">
                <a:solidFill>
                  <a:srgbClr val="000000"/>
                </a:solidFill>
                <a:latin typeface="Tahoma"/>
                <a:ea typeface="Tahoma"/>
                <a:cs typeface="Tahoma"/>
                <a:sym typeface="Tahoma"/>
              </a:rPr>
              <a:t>	FOREIGN KEY </a:t>
            </a:r>
            <a:r>
              <a:rPr lang="en-US" sz="2400">
                <a:solidFill>
                  <a:srgbClr val="953735"/>
                </a:solidFill>
                <a:latin typeface="Tahoma"/>
                <a:ea typeface="Tahoma"/>
                <a:cs typeface="Tahoma"/>
                <a:sym typeface="Tahoma"/>
              </a:rPr>
              <a:t>(</a:t>
            </a:r>
            <a:r>
              <a:rPr lang="en-US" sz="2400">
                <a:solidFill>
                  <a:srgbClr val="FF0000"/>
                </a:solidFill>
                <a:latin typeface="Tahoma"/>
                <a:ea typeface="Tahoma"/>
                <a:cs typeface="Tahoma"/>
                <a:sym typeface="Tahoma"/>
              </a:rPr>
              <a:t>PHG</a:t>
            </a:r>
            <a:r>
              <a:rPr lang="en-US" sz="2400">
                <a:solidFill>
                  <a:srgbClr val="953735"/>
                </a:solidFill>
                <a:latin typeface="Tahoma"/>
                <a:ea typeface="Tahoma"/>
                <a:cs typeface="Tahoma"/>
                <a:sym typeface="Tahoma"/>
              </a:rPr>
              <a:t> ) </a:t>
            </a:r>
            <a:endParaRPr/>
          </a:p>
          <a:p>
            <a:pPr marL="342900" lvl="0" indent="-342900" algn="l" rtl="0">
              <a:lnSpc>
                <a:spcPct val="150000"/>
              </a:lnSpc>
              <a:spcBef>
                <a:spcPts val="480"/>
              </a:spcBef>
              <a:spcAft>
                <a:spcPts val="0"/>
              </a:spcAft>
              <a:buSzPts val="2400"/>
              <a:buFont typeface="Tahoma"/>
              <a:buNone/>
            </a:pPr>
            <a:r>
              <a:rPr lang="en-US" sz="2400">
                <a:solidFill>
                  <a:srgbClr val="953735"/>
                </a:solidFill>
                <a:latin typeface="Tahoma"/>
                <a:ea typeface="Tahoma"/>
                <a:cs typeface="Tahoma"/>
                <a:sym typeface="Tahoma"/>
              </a:rPr>
              <a:t>	</a:t>
            </a:r>
            <a:r>
              <a:rPr lang="en-US" sz="2400">
                <a:solidFill>
                  <a:srgbClr val="000000"/>
                </a:solidFill>
                <a:latin typeface="Tahoma"/>
                <a:ea typeface="Tahoma"/>
                <a:cs typeface="Tahoma"/>
                <a:sym typeface="Tahoma"/>
              </a:rPr>
              <a:t>REFERENCES</a:t>
            </a:r>
            <a:r>
              <a:rPr lang="en-US" sz="2400">
                <a:solidFill>
                  <a:srgbClr val="953735"/>
                </a:solidFill>
                <a:latin typeface="Tahoma"/>
                <a:ea typeface="Tahoma"/>
                <a:cs typeface="Tahoma"/>
                <a:sym typeface="Tahoma"/>
              </a:rPr>
              <a:t> </a:t>
            </a:r>
            <a:r>
              <a:rPr lang="en-US" sz="2400">
                <a:solidFill>
                  <a:srgbClr val="FF0000"/>
                </a:solidFill>
                <a:latin typeface="Tahoma"/>
                <a:ea typeface="Tahoma"/>
                <a:cs typeface="Tahoma"/>
                <a:sym typeface="Tahoma"/>
              </a:rPr>
              <a:t>PHONG_BAN </a:t>
            </a:r>
            <a:r>
              <a:rPr lang="en-US" sz="2400">
                <a:solidFill>
                  <a:srgbClr val="953735"/>
                </a:solidFill>
                <a:latin typeface="Tahoma"/>
                <a:ea typeface="Tahoma"/>
                <a:cs typeface="Tahoma"/>
                <a:sym typeface="Tahoma"/>
              </a:rPr>
              <a:t>(</a:t>
            </a:r>
            <a:r>
              <a:rPr lang="en-US" sz="2400">
                <a:solidFill>
                  <a:srgbClr val="FF0000"/>
                </a:solidFill>
                <a:latin typeface="Tahoma"/>
                <a:ea typeface="Tahoma"/>
                <a:cs typeface="Tahoma"/>
                <a:sym typeface="Tahoma"/>
              </a:rPr>
              <a:t>MA_PB</a:t>
            </a:r>
            <a:r>
              <a:rPr lang="en-US" sz="2400">
                <a:solidFill>
                  <a:srgbClr val="953735"/>
                </a:solidFill>
                <a:latin typeface="Tahoma"/>
                <a:ea typeface="Tahoma"/>
                <a:cs typeface="Tahoma"/>
                <a:sym typeface="Tahoma"/>
              </a:rPr>
              <a:t>);</a:t>
            </a:r>
            <a:endParaRPr/>
          </a:p>
          <a:p>
            <a:pPr marL="342900" lvl="0" indent="-342900" algn="l" rtl="0">
              <a:lnSpc>
                <a:spcPct val="150000"/>
              </a:lnSpc>
              <a:spcBef>
                <a:spcPts val="480"/>
              </a:spcBef>
              <a:spcAft>
                <a:spcPts val="0"/>
              </a:spcAft>
              <a:buSzPts val="2400"/>
              <a:buFont typeface="Quattrocento Sans"/>
              <a:buNone/>
            </a:pPr>
            <a:endParaRPr sz="2400">
              <a:solidFill>
                <a:srgbClr val="FF0000"/>
              </a:solidFill>
              <a:latin typeface="Tahoma"/>
              <a:ea typeface="Tahoma"/>
              <a:cs typeface="Tahoma"/>
              <a:sym typeface="Tahoma"/>
            </a:endParaRPr>
          </a:p>
        </p:txBody>
      </p:sp>
      <p:sp>
        <p:nvSpPr>
          <p:cNvPr id="274" name="Google Shape;274;p23"/>
          <p:cNvSpPr txBox="1">
            <a:spLocks noGrp="1"/>
          </p:cNvSpPr>
          <p:nvPr>
            <p:ph type="title"/>
          </p:nvPr>
        </p:nvSpPr>
        <p:spPr>
          <a:xfrm>
            <a:off x="2209800" y="304800"/>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Ví dụ</a:t>
            </a:r>
            <a:endParaRPr/>
          </a:p>
        </p:txBody>
      </p:sp>
      <p:sp>
        <p:nvSpPr>
          <p:cNvPr id="275" name="Google Shape;275;p23"/>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4 - Ngôn ngữ truy vấn có cấu trúc (SQL)</a:t>
            </a:r>
            <a:endParaRPr sz="1200" b="0" i="0" u="none" strike="noStrike" cap="none">
              <a:solidFill>
                <a:srgbClr val="898989"/>
              </a:solidFill>
              <a:latin typeface="Tahoma"/>
              <a:ea typeface="Tahoma"/>
              <a:cs typeface="Tahoma"/>
              <a:sym typeface="Tahoma"/>
            </a:endParaRPr>
          </a:p>
        </p:txBody>
      </p:sp>
      <p:sp>
        <p:nvSpPr>
          <p:cNvPr id="276" name="Google Shape;276;p23"/>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23</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hỏi</a:t>
            </a:r>
            <a:endParaRPr/>
          </a:p>
        </p:txBody>
      </p:sp>
      <p:sp>
        <p:nvSpPr>
          <p:cNvPr id="282" name="Google Shape;282;p24"/>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Thêm ràng buộc khoá chính và khoá ngoại cho các bảng trong csdl quản lý nhân viên</a:t>
            </a:r>
            <a:endParaRPr/>
          </a:p>
          <a:p>
            <a:pPr marL="342900" lvl="0" indent="-342900" algn="l" rtl="0">
              <a:spcBef>
                <a:spcPts val="560"/>
              </a:spcBef>
              <a:spcAft>
                <a:spcPts val="0"/>
              </a:spcAft>
              <a:buClr>
                <a:srgbClr val="FF5A33"/>
              </a:buClr>
              <a:buSzPts val="2800"/>
              <a:buFont typeface="Noto Sans Symbols"/>
              <a:buChar char="❑"/>
            </a:pPr>
            <a:r>
              <a:rPr lang="en-US"/>
              <a:t>Thêm 1 cột có tên Mo_ta vào bảng phòng ban để chứa phần mô tả về phòng ban</a:t>
            </a:r>
            <a:endParaRPr/>
          </a:p>
          <a:p>
            <a:pPr marL="342900" lvl="0" indent="-342900" algn="l" rtl="0">
              <a:spcBef>
                <a:spcPts val="560"/>
              </a:spcBef>
              <a:spcAft>
                <a:spcPts val="0"/>
              </a:spcAft>
              <a:buClr>
                <a:srgbClr val="FF5A33"/>
              </a:buClr>
              <a:buSzPts val="2800"/>
              <a:buFont typeface="Noto Sans Symbols"/>
              <a:buChar char="❑"/>
            </a:pPr>
            <a:r>
              <a:rPr lang="en-US"/>
              <a:t>Thêm ràng buộc kiểm tra vào bảng QUANLY_DUAN yêu cầu cột số giờ chỉ chứa giá trị lớn hơn 0</a:t>
            </a:r>
            <a:endParaRPr/>
          </a:p>
          <a:p>
            <a:pPr marL="0" lvl="0" indent="0" algn="l" rtl="0">
              <a:spcBef>
                <a:spcPts val="560"/>
              </a:spcBef>
              <a:spcAft>
                <a:spcPts val="0"/>
              </a:spcAft>
              <a:buSzPts val="2800"/>
              <a:buNone/>
            </a:pPr>
            <a:r>
              <a:rPr lang="en-US"/>
              <a:t> </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Tahoma"/>
              <a:buChar char="•"/>
            </a:pPr>
            <a:r>
              <a:rPr lang="en-US" sz="2400">
                <a:solidFill>
                  <a:srgbClr val="953735"/>
                </a:solidFill>
                <a:latin typeface="Tahoma"/>
                <a:ea typeface="Tahoma"/>
                <a:cs typeface="Tahoma"/>
                <a:sym typeface="Tahoma"/>
              </a:rPr>
              <a:t>Thêm ràng buộc UNIQUE</a:t>
            </a:r>
            <a:endParaRPr/>
          </a:p>
          <a:p>
            <a:pPr marL="742950" lvl="1" indent="-285750" algn="l" rtl="0">
              <a:lnSpc>
                <a:spcPct val="150000"/>
              </a:lnSpc>
              <a:spcBef>
                <a:spcPts val="400"/>
              </a:spcBef>
              <a:spcAft>
                <a:spcPts val="0"/>
              </a:spcAft>
              <a:buSzPts val="2000"/>
              <a:buFont typeface="Tahoma"/>
              <a:buNone/>
            </a:pPr>
            <a:r>
              <a:rPr lang="en-US" sz="2000">
                <a:solidFill>
                  <a:srgbClr val="FF0000"/>
                </a:solidFill>
                <a:latin typeface="Tahoma"/>
                <a:ea typeface="Tahoma"/>
                <a:cs typeface="Tahoma"/>
                <a:sym typeface="Tahoma"/>
              </a:rPr>
              <a:t>ALTER TABLE NHAN_VIEN</a:t>
            </a:r>
            <a:r>
              <a:rPr lang="en-US" sz="2000">
                <a:solidFill>
                  <a:srgbClr val="953735"/>
                </a:solidFill>
                <a:latin typeface="Tahoma"/>
                <a:ea typeface="Tahoma"/>
                <a:cs typeface="Tahoma"/>
                <a:sym typeface="Tahoma"/>
              </a:rPr>
              <a:t> </a:t>
            </a:r>
            <a:endParaRPr sz="2000">
              <a:latin typeface="Tahoma"/>
              <a:ea typeface="Tahoma"/>
              <a:cs typeface="Tahoma"/>
              <a:sym typeface="Tahoma"/>
            </a:endParaRPr>
          </a:p>
          <a:p>
            <a:pPr marL="742950" lvl="1" indent="-285750" algn="l" rtl="0">
              <a:lnSpc>
                <a:spcPct val="150000"/>
              </a:lnSpc>
              <a:spcBef>
                <a:spcPts val="400"/>
              </a:spcBef>
              <a:spcAft>
                <a:spcPts val="0"/>
              </a:spcAft>
              <a:buSzPts val="2000"/>
              <a:buFont typeface="Tahoma"/>
              <a:buNone/>
            </a:pPr>
            <a:r>
              <a:rPr lang="en-US" sz="2000">
                <a:solidFill>
                  <a:srgbClr val="FF0000"/>
                </a:solidFill>
                <a:latin typeface="Tahoma"/>
                <a:ea typeface="Tahoma"/>
                <a:cs typeface="Tahoma"/>
                <a:sym typeface="Tahoma"/>
              </a:rPr>
              <a:t>ADD CONSTRAINT</a:t>
            </a:r>
            <a:r>
              <a:rPr lang="en-US" sz="2000">
                <a:latin typeface="Tahoma"/>
                <a:ea typeface="Tahoma"/>
                <a:cs typeface="Tahoma"/>
                <a:sym typeface="Tahoma"/>
              </a:rPr>
              <a:t> NHANVIEN_UNQ_EMAIL </a:t>
            </a:r>
            <a:endParaRPr/>
          </a:p>
          <a:p>
            <a:pPr marL="742950" lvl="1" indent="-285750" algn="l" rtl="0">
              <a:lnSpc>
                <a:spcPct val="150000"/>
              </a:lnSpc>
              <a:spcBef>
                <a:spcPts val="400"/>
              </a:spcBef>
              <a:spcAft>
                <a:spcPts val="0"/>
              </a:spcAft>
              <a:buSzPts val="2000"/>
              <a:buFont typeface="Tahoma"/>
              <a:buNone/>
            </a:pPr>
            <a:r>
              <a:rPr lang="en-US" sz="2000">
                <a:solidFill>
                  <a:srgbClr val="FF0000"/>
                </a:solidFill>
                <a:latin typeface="Tahoma"/>
                <a:ea typeface="Tahoma"/>
                <a:cs typeface="Tahoma"/>
                <a:sym typeface="Tahoma"/>
              </a:rPr>
              <a:t>UNIQUE </a:t>
            </a:r>
            <a:r>
              <a:rPr lang="en-US" sz="2000">
                <a:latin typeface="Tahoma"/>
                <a:ea typeface="Tahoma"/>
                <a:cs typeface="Tahoma"/>
                <a:sym typeface="Tahoma"/>
              </a:rPr>
              <a:t>(EMAIL);</a:t>
            </a:r>
            <a:endParaRPr/>
          </a:p>
          <a:p>
            <a:pPr marL="342900" lvl="0" indent="-190500" algn="l" rtl="0">
              <a:spcBef>
                <a:spcPts val="480"/>
              </a:spcBef>
              <a:spcAft>
                <a:spcPts val="0"/>
              </a:spcAft>
              <a:buSzPts val="2400"/>
              <a:buFont typeface="Quattrocento Sans"/>
              <a:buNone/>
            </a:pPr>
            <a:endParaRPr sz="2400">
              <a:solidFill>
                <a:srgbClr val="FF0000"/>
              </a:solidFill>
              <a:latin typeface="Tahoma"/>
              <a:ea typeface="Tahoma"/>
              <a:cs typeface="Tahoma"/>
              <a:sym typeface="Tahoma"/>
            </a:endParaRPr>
          </a:p>
          <a:p>
            <a:pPr marL="342900" lvl="0" indent="-342900" algn="l" rtl="0">
              <a:spcBef>
                <a:spcPts val="480"/>
              </a:spcBef>
              <a:spcAft>
                <a:spcPts val="0"/>
              </a:spcAft>
              <a:buSzPts val="2400"/>
              <a:buFont typeface="Tahoma"/>
              <a:buChar char="•"/>
            </a:pPr>
            <a:r>
              <a:rPr lang="en-US" sz="2400">
                <a:solidFill>
                  <a:srgbClr val="953735"/>
                </a:solidFill>
                <a:latin typeface="Tahoma"/>
                <a:ea typeface="Tahoma"/>
                <a:cs typeface="Tahoma"/>
                <a:sym typeface="Tahoma"/>
              </a:rPr>
              <a:t>Ràng buộc UNIQUE có thể được loại bỏ với lệnh ALTER</a:t>
            </a:r>
            <a:endParaRPr/>
          </a:p>
          <a:p>
            <a:pPr marL="742950" lvl="1" indent="-285750" algn="l" rtl="0">
              <a:lnSpc>
                <a:spcPct val="150000"/>
              </a:lnSpc>
              <a:spcBef>
                <a:spcPts val="400"/>
              </a:spcBef>
              <a:spcAft>
                <a:spcPts val="0"/>
              </a:spcAft>
              <a:buSzPts val="2000"/>
              <a:buFont typeface="Tahoma"/>
              <a:buNone/>
            </a:pPr>
            <a:r>
              <a:rPr lang="en-US" sz="2000">
                <a:solidFill>
                  <a:srgbClr val="FF0000"/>
                </a:solidFill>
                <a:latin typeface="Tahoma"/>
                <a:ea typeface="Tahoma"/>
                <a:cs typeface="Tahoma"/>
                <a:sym typeface="Tahoma"/>
              </a:rPr>
              <a:t>ALTER TABLE</a:t>
            </a:r>
            <a:r>
              <a:rPr lang="en-US" sz="2000">
                <a:latin typeface="Tahoma"/>
                <a:ea typeface="Tahoma"/>
                <a:cs typeface="Tahoma"/>
                <a:sym typeface="Tahoma"/>
              </a:rPr>
              <a:t> EMPLOYEE_INPUT </a:t>
            </a:r>
            <a:endParaRPr/>
          </a:p>
          <a:p>
            <a:pPr marL="742950" lvl="1" indent="-285750" algn="l" rtl="0">
              <a:lnSpc>
                <a:spcPct val="150000"/>
              </a:lnSpc>
              <a:spcBef>
                <a:spcPts val="400"/>
              </a:spcBef>
              <a:spcAft>
                <a:spcPts val="0"/>
              </a:spcAft>
              <a:buSzPts val="2000"/>
              <a:buFont typeface="Tahoma"/>
              <a:buNone/>
            </a:pPr>
            <a:r>
              <a:rPr lang="en-US" sz="2000">
                <a:solidFill>
                  <a:srgbClr val="FF0000"/>
                </a:solidFill>
                <a:latin typeface="Tahoma"/>
                <a:ea typeface="Tahoma"/>
                <a:cs typeface="Tahoma"/>
                <a:sym typeface="Tahoma"/>
              </a:rPr>
              <a:t>DROP CONSTRAINT </a:t>
            </a:r>
            <a:r>
              <a:rPr lang="en-US" sz="2000">
                <a:latin typeface="Tahoma"/>
                <a:ea typeface="Tahoma"/>
                <a:cs typeface="Tahoma"/>
                <a:sym typeface="Tahoma"/>
              </a:rPr>
              <a:t>EMPLOYEES_UNQ_EMAIL;</a:t>
            </a:r>
            <a:endParaRPr sz="2000">
              <a:solidFill>
                <a:srgbClr val="FF0000"/>
              </a:solidFill>
              <a:latin typeface="Tahoma"/>
              <a:ea typeface="Tahoma"/>
              <a:cs typeface="Tahoma"/>
              <a:sym typeface="Tahoma"/>
            </a:endParaRPr>
          </a:p>
        </p:txBody>
      </p:sp>
      <p:sp>
        <p:nvSpPr>
          <p:cNvPr id="288" name="Google Shape;288;p25"/>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Lệnh ALTER TABLE</a:t>
            </a:r>
            <a:endParaRPr/>
          </a:p>
        </p:txBody>
      </p:sp>
      <p:sp>
        <p:nvSpPr>
          <p:cNvPr id="289" name="Google Shape;289;p25"/>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4 - Ngôn ngữ truy vấn có cấu trúc (SQL)</a:t>
            </a:r>
            <a:endParaRPr sz="1200" b="0" i="0" u="none" strike="noStrike" cap="none">
              <a:solidFill>
                <a:srgbClr val="898989"/>
              </a:solidFill>
              <a:latin typeface="Tahoma"/>
              <a:ea typeface="Tahoma"/>
              <a:cs typeface="Tahoma"/>
              <a:sym typeface="Tahoma"/>
            </a:endParaRPr>
          </a:p>
        </p:txBody>
      </p:sp>
      <p:sp>
        <p:nvSpPr>
          <p:cNvPr id="290" name="Google Shape;290;p25"/>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25</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800"/>
              <a:buFont typeface="Tahoma"/>
              <a:buChar char="•"/>
            </a:pPr>
            <a:r>
              <a:rPr lang="en-US" sz="2800">
                <a:solidFill>
                  <a:srgbClr val="953735"/>
                </a:solidFill>
                <a:latin typeface="Tahoma"/>
                <a:ea typeface="Tahoma"/>
                <a:cs typeface="Tahoma"/>
                <a:sym typeface="Tahoma"/>
              </a:rPr>
              <a:t>Lệnh DROP dùng để bỏ đối tượng không cần thiết khỏi CSDL</a:t>
            </a:r>
            <a:endParaRPr/>
          </a:p>
          <a:p>
            <a:pPr marL="342900" lvl="0" indent="-342900" algn="l" rtl="0">
              <a:lnSpc>
                <a:spcPct val="150000"/>
              </a:lnSpc>
              <a:spcBef>
                <a:spcPts val="560"/>
              </a:spcBef>
              <a:spcAft>
                <a:spcPts val="0"/>
              </a:spcAft>
              <a:buSzPts val="2800"/>
              <a:buFont typeface="Tahoma"/>
              <a:buChar char="•"/>
            </a:pPr>
            <a:r>
              <a:rPr lang="en-US">
                <a:solidFill>
                  <a:srgbClr val="953735"/>
                </a:solidFill>
                <a:latin typeface="Tahoma"/>
                <a:ea typeface="Tahoma"/>
                <a:cs typeface="Tahoma"/>
                <a:sym typeface="Tahoma"/>
              </a:rPr>
              <a:t>Cú pháp:</a:t>
            </a:r>
            <a:endParaRPr/>
          </a:p>
          <a:p>
            <a:pPr marL="742950" lvl="1" indent="-285750" algn="l" rtl="0">
              <a:spcBef>
                <a:spcPts val="480"/>
              </a:spcBef>
              <a:spcAft>
                <a:spcPts val="0"/>
              </a:spcAft>
              <a:buSzPts val="2400"/>
              <a:buChar char="❖"/>
            </a:pPr>
            <a:r>
              <a:rPr lang="en-US"/>
              <a:t>DROP TABLE &lt;tableName&gt;</a:t>
            </a:r>
            <a:endParaRPr/>
          </a:p>
          <a:p>
            <a:pPr marL="742950" lvl="1" indent="-285750" algn="l" rtl="0">
              <a:spcBef>
                <a:spcPts val="480"/>
              </a:spcBef>
              <a:spcAft>
                <a:spcPts val="0"/>
              </a:spcAft>
              <a:buSzPts val="2400"/>
              <a:buChar char="❖"/>
            </a:pPr>
            <a:r>
              <a:rPr lang="en-US"/>
              <a:t>DROP DATABASE &lt;databaseName&gt;</a:t>
            </a:r>
            <a:endParaRPr/>
          </a:p>
          <a:p>
            <a:pPr marL="0" lvl="0" indent="0" algn="l" rtl="0">
              <a:lnSpc>
                <a:spcPct val="150000"/>
              </a:lnSpc>
              <a:spcBef>
                <a:spcPts val="560"/>
              </a:spcBef>
              <a:spcAft>
                <a:spcPts val="0"/>
              </a:spcAft>
              <a:buSzPts val="2800"/>
              <a:buNone/>
            </a:pPr>
            <a:endParaRPr sz="2800">
              <a:solidFill>
                <a:srgbClr val="953735"/>
              </a:solidFill>
              <a:latin typeface="Tahoma"/>
              <a:ea typeface="Tahoma"/>
              <a:cs typeface="Tahoma"/>
              <a:sym typeface="Tahoma"/>
            </a:endParaRPr>
          </a:p>
        </p:txBody>
      </p:sp>
      <p:sp>
        <p:nvSpPr>
          <p:cNvPr id="296" name="Google Shape;296;p26"/>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Lệnh DROP</a:t>
            </a:r>
            <a:endParaRPr/>
          </a:p>
        </p:txBody>
      </p:sp>
      <p:sp>
        <p:nvSpPr>
          <p:cNvPr id="297" name="Google Shape;297;p26"/>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4 - Ngôn ngữ truy vấn có cấu trúc (SQL)</a:t>
            </a:r>
            <a:endParaRPr sz="1200" b="0" i="0" u="none" strike="noStrike" cap="none">
              <a:solidFill>
                <a:srgbClr val="898989"/>
              </a:solidFill>
              <a:latin typeface="Tahoma"/>
              <a:ea typeface="Tahoma"/>
              <a:cs typeface="Tahoma"/>
              <a:sym typeface="Tahoma"/>
            </a:endParaRPr>
          </a:p>
        </p:txBody>
      </p:sp>
      <p:sp>
        <p:nvSpPr>
          <p:cNvPr id="298" name="Google Shape;298;p26"/>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26</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Ngôn ngữ ddl</a:t>
            </a:r>
            <a:endParaRPr/>
          </a:p>
        </p:txBody>
      </p:sp>
      <p:sp>
        <p:nvSpPr>
          <p:cNvPr id="304" name="Google Shape;304;p27"/>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800"/>
              <a:buFont typeface="Tahoma"/>
              <a:buChar char="•"/>
            </a:pPr>
            <a:r>
              <a:rPr lang="en-US">
                <a:solidFill>
                  <a:srgbClr val="953735"/>
                </a:solidFill>
                <a:latin typeface="Tahoma"/>
                <a:ea typeface="Tahoma"/>
                <a:cs typeface="Tahoma"/>
                <a:sym typeface="Tahoma"/>
              </a:rPr>
              <a:t>Ví dụ: </a:t>
            </a:r>
            <a:endParaRPr/>
          </a:p>
          <a:p>
            <a:pPr marL="742950" lvl="1" indent="-285750" algn="l" rtl="0">
              <a:lnSpc>
                <a:spcPct val="150000"/>
              </a:lnSpc>
              <a:spcBef>
                <a:spcPts val="400"/>
              </a:spcBef>
              <a:spcAft>
                <a:spcPts val="0"/>
              </a:spcAft>
              <a:buSzPts val="2000"/>
              <a:buFont typeface="Tahoma"/>
              <a:buNone/>
            </a:pPr>
            <a:r>
              <a:rPr lang="en-US" sz="2000">
                <a:solidFill>
                  <a:srgbClr val="FF0000"/>
                </a:solidFill>
                <a:latin typeface="Tahoma"/>
                <a:ea typeface="Tahoma"/>
                <a:cs typeface="Tahoma"/>
                <a:sym typeface="Tahoma"/>
              </a:rPr>
              <a:t>DROP TABLE NHAN_VIEN</a:t>
            </a:r>
            <a:r>
              <a:rPr lang="en-US" sz="2000">
                <a:latin typeface="Tahoma"/>
                <a:ea typeface="Tahoma"/>
                <a:cs typeface="Tahoma"/>
                <a:sym typeface="Tahoma"/>
              </a:rPr>
              <a:t> </a:t>
            </a:r>
            <a:r>
              <a:rPr lang="en-US" sz="2000">
                <a:solidFill>
                  <a:srgbClr val="0070C0"/>
                </a:solidFill>
                <a:latin typeface="Tahoma"/>
                <a:ea typeface="Tahoma"/>
                <a:cs typeface="Tahoma"/>
                <a:sym typeface="Tahoma"/>
              </a:rPr>
              <a:t>CASCADE CONSTRAINTS;</a:t>
            </a:r>
            <a:endParaRPr/>
          </a:p>
          <a:p>
            <a:pPr marL="742950" lvl="1" indent="-285750" algn="l" rtl="0">
              <a:lnSpc>
                <a:spcPct val="150000"/>
              </a:lnSpc>
              <a:spcBef>
                <a:spcPts val="400"/>
              </a:spcBef>
              <a:spcAft>
                <a:spcPts val="0"/>
              </a:spcAft>
              <a:buSzPts val="2000"/>
              <a:buFont typeface="Tahoma"/>
              <a:buNone/>
            </a:pPr>
            <a:r>
              <a:rPr lang="en-US" sz="2000">
                <a:solidFill>
                  <a:srgbClr val="0070C0"/>
                </a:solidFill>
                <a:latin typeface="Tahoma"/>
                <a:ea typeface="Tahoma"/>
                <a:cs typeface="Tahoma"/>
                <a:sym typeface="Tahoma"/>
              </a:rPr>
              <a:t>(</a:t>
            </a:r>
            <a:r>
              <a:rPr lang="en-US" sz="2000">
                <a:latin typeface="Tahoma"/>
                <a:ea typeface="Tahoma"/>
                <a:cs typeface="Tahoma"/>
                <a:sym typeface="Tahoma"/>
              </a:rPr>
              <a:t>mệnh đề CASCADE CONSTRAINTS được thêm vào để tự động loại bỏ các ràng buộc tham chiếu trong bảng </a:t>
            </a:r>
            <a:r>
              <a:rPr lang="en-US" sz="2000">
                <a:solidFill>
                  <a:srgbClr val="0070C0"/>
                </a:solidFill>
                <a:latin typeface="Tahoma"/>
                <a:ea typeface="Tahoma"/>
                <a:cs typeface="Tahoma"/>
                <a:sym typeface="Tahoma"/>
              </a:rPr>
              <a:t>)</a:t>
            </a:r>
            <a:endParaRPr>
              <a:solidFill>
                <a:srgbClr val="0070C0"/>
              </a:solidFill>
              <a:latin typeface="Tahoma"/>
              <a:ea typeface="Tahoma"/>
              <a:cs typeface="Tahoma"/>
              <a:sym typeface="Tahoma"/>
            </a:endParaRPr>
          </a:p>
          <a:p>
            <a:pPr marL="342900" lvl="0" indent="-165100" algn="l" rtl="0">
              <a:spcBef>
                <a:spcPts val="560"/>
              </a:spcBef>
              <a:spcAft>
                <a:spcPts val="0"/>
              </a:spcAft>
              <a:buClr>
                <a:srgbClr val="FF5A33"/>
              </a:buClr>
              <a:buSzPts val="2800"/>
              <a:buFont typeface="Noto Sans Symbols"/>
              <a:buNone/>
            </a:pP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28" descr="D:\Compressed\PSD Collection 2011\WP-201 copy.png"/>
          <p:cNvPicPr preferRelativeResize="0"/>
          <p:nvPr/>
        </p:nvPicPr>
        <p:blipFill rotWithShape="1">
          <a:blip r:embed="rId3">
            <a:alphaModFix/>
          </a:blip>
          <a:srcRect/>
          <a:stretch/>
        </p:blipFill>
        <p:spPr>
          <a:xfrm flipH="1">
            <a:off x="6519025" y="2438400"/>
            <a:ext cx="2624974" cy="4419600"/>
          </a:xfrm>
          <a:prstGeom prst="rect">
            <a:avLst/>
          </a:prstGeom>
          <a:noFill/>
          <a:ln>
            <a:noFill/>
          </a:ln>
        </p:spPr>
      </p:pic>
      <p:sp>
        <p:nvSpPr>
          <p:cNvPr id="311" name="Google Shape;311;p28"/>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Tổng kết</a:t>
            </a:r>
            <a:endParaRPr/>
          </a:p>
        </p:txBody>
      </p:sp>
      <p:sp>
        <p:nvSpPr>
          <p:cNvPr id="312" name="Google Shape;312;p2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Kiểu dữ liệu là thuộc tính xác định loại dữ liệu trong bảng mà cột có thể lưu trữ</a:t>
            </a:r>
            <a:endParaRPr/>
          </a:p>
          <a:p>
            <a:pPr marL="342900" lvl="0" indent="-342900" algn="l" rtl="0">
              <a:spcBef>
                <a:spcPts val="560"/>
              </a:spcBef>
              <a:spcAft>
                <a:spcPts val="0"/>
              </a:spcAft>
              <a:buClr>
                <a:srgbClr val="FF5A33"/>
              </a:buClr>
              <a:buSzPts val="2800"/>
              <a:buFont typeface="Noto Sans Symbols"/>
              <a:buChar char="❑"/>
            </a:pPr>
            <a:r>
              <a:rPr lang="en-US"/>
              <a:t>Có nhiều loại dữ liệu khác nhau như:</a:t>
            </a:r>
            <a:endParaRPr/>
          </a:p>
          <a:p>
            <a:pPr marL="742950" lvl="1" indent="-285750" algn="l" rtl="0">
              <a:spcBef>
                <a:spcPts val="480"/>
              </a:spcBef>
              <a:spcAft>
                <a:spcPts val="0"/>
              </a:spcAft>
              <a:buSzPts val="2400"/>
              <a:buChar char="❖"/>
            </a:pPr>
            <a:r>
              <a:rPr lang="en-US"/>
              <a:t>Kiểu chuỗi</a:t>
            </a:r>
            <a:endParaRPr/>
          </a:p>
          <a:p>
            <a:pPr marL="742950" lvl="1" indent="-285750" algn="l" rtl="0">
              <a:spcBef>
                <a:spcPts val="480"/>
              </a:spcBef>
              <a:spcAft>
                <a:spcPts val="0"/>
              </a:spcAft>
              <a:buSzPts val="2400"/>
              <a:buChar char="❖"/>
            </a:pPr>
            <a:r>
              <a:rPr lang="en-US"/>
              <a:t>Kiểu số</a:t>
            </a:r>
            <a:endParaRPr/>
          </a:p>
          <a:p>
            <a:pPr marL="742950" lvl="1" indent="-285750" algn="l" rtl="0">
              <a:spcBef>
                <a:spcPts val="480"/>
              </a:spcBef>
              <a:spcAft>
                <a:spcPts val="0"/>
              </a:spcAft>
              <a:buSzPts val="2400"/>
              <a:buChar char="❖"/>
            </a:pPr>
            <a:r>
              <a:rPr lang="en-US"/>
              <a:t>Kiểu ngày và giờ</a:t>
            </a:r>
            <a:endParaRPr/>
          </a:p>
          <a:p>
            <a:pPr marL="742950" lvl="1" indent="-285750" algn="l" rtl="0">
              <a:spcBef>
                <a:spcPts val="480"/>
              </a:spcBef>
              <a:spcAft>
                <a:spcPts val="0"/>
              </a:spcAft>
              <a:buSzPts val="2400"/>
              <a:buChar char="❖"/>
            </a:pPr>
            <a:r>
              <a:rPr lang="en-US"/>
              <a:t>Kiểu bit</a:t>
            </a:r>
            <a:endParaRPr/>
          </a:p>
          <a:p>
            <a:pPr marL="742950" lvl="1" indent="-285750" algn="l" rtl="0">
              <a:spcBef>
                <a:spcPts val="480"/>
              </a:spcBef>
              <a:spcAft>
                <a:spcPts val="0"/>
              </a:spcAft>
              <a:buSzPts val="2400"/>
              <a:buChar char="❖"/>
            </a:pPr>
            <a:r>
              <a:rPr lang="en-US"/>
              <a:t>Kiểu tham chiếu</a:t>
            </a:r>
            <a:endParaRPr/>
          </a:p>
          <a:p>
            <a:pPr marL="742950" lvl="1" indent="-285750" algn="l" rtl="0">
              <a:spcBef>
                <a:spcPts val="480"/>
              </a:spcBef>
              <a:spcAft>
                <a:spcPts val="0"/>
              </a:spcAft>
              <a:buSzPts val="2400"/>
              <a:buChar char="❖"/>
            </a:pPr>
            <a:r>
              <a:rPr lang="en-US"/>
              <a:t>Kiểu đối tượng</a:t>
            </a:r>
            <a:endParaRPr/>
          </a:p>
          <a:p>
            <a:pPr marL="742950" lvl="1" indent="-285750" algn="l" rtl="0">
              <a:spcBef>
                <a:spcPts val="480"/>
              </a:spcBef>
              <a:spcAft>
                <a:spcPts val="0"/>
              </a:spcAft>
              <a:buSzPts val="2400"/>
              <a:buChar char="❖"/>
            </a:pPr>
            <a:r>
              <a:rPr lang="en-US"/>
              <a:t>…</a:t>
            </a:r>
            <a:endParaRPr/>
          </a:p>
          <a:p>
            <a:pPr marL="342900" lvl="0" indent="-165100" algn="l" rtl="0">
              <a:spcBef>
                <a:spcPts val="560"/>
              </a:spcBef>
              <a:spcAft>
                <a:spcPts val="0"/>
              </a:spcAft>
              <a:buClr>
                <a:srgbClr val="FF5A33"/>
              </a:buClr>
              <a:buSzPts val="2800"/>
              <a:buFont typeface="Noto Sans Symbols"/>
              <a:buNone/>
            </a:pP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Tổng kết</a:t>
            </a:r>
            <a:endParaRPr/>
          </a:p>
        </p:txBody>
      </p:sp>
      <p:sp>
        <p:nvSpPr>
          <p:cNvPr id="318" name="Google Shape;318;p29"/>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Ngôn ngữ định nghĩa dữ liệu gồm các câu lệnh tạo mới, sửa và xoá các đối tượng trong csdl</a:t>
            </a:r>
            <a:endParaRPr/>
          </a:p>
          <a:p>
            <a:pPr marL="342900" lvl="0" indent="-342900" algn="l" rtl="0">
              <a:spcBef>
                <a:spcPts val="560"/>
              </a:spcBef>
              <a:spcAft>
                <a:spcPts val="0"/>
              </a:spcAft>
              <a:buClr>
                <a:srgbClr val="FF5A33"/>
              </a:buClr>
              <a:buSzPts val="2800"/>
              <a:buFont typeface="Noto Sans Symbols"/>
              <a:buChar char="❑"/>
            </a:pPr>
            <a:r>
              <a:rPr lang="en-US"/>
              <a:t>Bao gồm các câu lệnh:</a:t>
            </a:r>
            <a:endParaRPr/>
          </a:p>
          <a:p>
            <a:pPr marL="742950" lvl="1" indent="-285750" algn="l" rtl="0">
              <a:spcBef>
                <a:spcPts val="480"/>
              </a:spcBef>
              <a:spcAft>
                <a:spcPts val="0"/>
              </a:spcAft>
              <a:buSzPts val="2400"/>
              <a:buChar char="❖"/>
            </a:pPr>
            <a:r>
              <a:rPr lang="en-US"/>
              <a:t>CREATE</a:t>
            </a:r>
            <a:endParaRPr/>
          </a:p>
          <a:p>
            <a:pPr marL="742950" lvl="1" indent="-285750" algn="l" rtl="0">
              <a:spcBef>
                <a:spcPts val="480"/>
              </a:spcBef>
              <a:spcAft>
                <a:spcPts val="0"/>
              </a:spcAft>
              <a:buSzPts val="2400"/>
              <a:buChar char="❖"/>
            </a:pPr>
            <a:r>
              <a:rPr lang="en-US"/>
              <a:t>ALTER</a:t>
            </a:r>
            <a:endParaRPr/>
          </a:p>
          <a:p>
            <a:pPr marL="742950" lvl="1" indent="-285750" algn="l" rtl="0">
              <a:spcBef>
                <a:spcPts val="480"/>
              </a:spcBef>
              <a:spcAft>
                <a:spcPts val="0"/>
              </a:spcAft>
              <a:buSzPts val="2400"/>
              <a:buChar char="❖"/>
            </a:pPr>
            <a:r>
              <a:rPr lang="en-US"/>
              <a:t>DROP</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ngôn ngữ sql</a:t>
            </a:r>
            <a:endParaRPr/>
          </a:p>
        </p:txBody>
      </p:sp>
      <p:sp>
        <p:nvSpPr>
          <p:cNvPr id="127" name="Google Shape;127;p3"/>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50000"/>
              </a:lnSpc>
              <a:spcBef>
                <a:spcPts val="0"/>
              </a:spcBef>
              <a:spcAft>
                <a:spcPts val="0"/>
              </a:spcAft>
              <a:buSzPts val="2800"/>
              <a:buFont typeface="Tahoma"/>
              <a:buChar char="•"/>
            </a:pPr>
            <a:r>
              <a:rPr lang="en-US">
                <a:solidFill>
                  <a:srgbClr val="000000"/>
                </a:solidFill>
                <a:latin typeface="Tahoma"/>
                <a:ea typeface="Tahoma"/>
                <a:cs typeface="Tahoma"/>
                <a:sym typeface="Tahoma"/>
              </a:rPr>
              <a:t>SQL - Structured Query Language: Ngôn ngữ truy vấn có cấu trúc</a:t>
            </a:r>
            <a:endParaRPr/>
          </a:p>
          <a:p>
            <a:pPr marL="342900" lvl="0" indent="-342900" algn="l" rtl="0">
              <a:lnSpc>
                <a:spcPct val="150000"/>
              </a:lnSpc>
              <a:spcBef>
                <a:spcPts val="560"/>
              </a:spcBef>
              <a:spcAft>
                <a:spcPts val="0"/>
              </a:spcAft>
              <a:buSzPts val="2800"/>
              <a:buFont typeface="Tahoma"/>
              <a:buChar char="•"/>
            </a:pPr>
            <a:r>
              <a:rPr lang="en-US">
                <a:solidFill>
                  <a:srgbClr val="000000"/>
                </a:solidFill>
                <a:latin typeface="Tahoma"/>
                <a:ea typeface="Tahoma"/>
                <a:cs typeface="Tahoma"/>
                <a:sym typeface="Tahoma"/>
              </a:rPr>
              <a:t>SQL cho phép Tạo CSDL, Thao tác trên dữ liệu (Lưu trữ dữ liệu, Sửa dữ liệu, Xóa dữ liệu)</a:t>
            </a:r>
            <a:endParaRPr/>
          </a:p>
          <a:p>
            <a:pPr marL="342900" lvl="0" indent="-342900" algn="l" rtl="0">
              <a:lnSpc>
                <a:spcPct val="150000"/>
              </a:lnSpc>
              <a:spcBef>
                <a:spcPts val="560"/>
              </a:spcBef>
              <a:spcAft>
                <a:spcPts val="0"/>
              </a:spcAft>
              <a:buSzPts val="2800"/>
              <a:buFont typeface="Tahoma"/>
              <a:buChar char="•"/>
            </a:pPr>
            <a:r>
              <a:rPr lang="en-US">
                <a:solidFill>
                  <a:srgbClr val="000000"/>
                </a:solidFill>
                <a:latin typeface="Tahoma"/>
                <a:ea typeface="Tahoma"/>
                <a:cs typeface="Tahoma"/>
                <a:sym typeface="Tahoma"/>
              </a:rPr>
              <a:t>Được ANSI và ISO chuẩn hóa</a:t>
            </a:r>
            <a:endParaRPr/>
          </a:p>
          <a:p>
            <a:pPr marL="342900" lvl="0" indent="-342900" algn="l" rtl="0">
              <a:lnSpc>
                <a:spcPct val="150000"/>
              </a:lnSpc>
              <a:spcBef>
                <a:spcPts val="560"/>
              </a:spcBef>
              <a:spcAft>
                <a:spcPts val="0"/>
              </a:spcAft>
              <a:buSzPts val="2800"/>
              <a:buFont typeface="Tahoma"/>
              <a:buChar char="•"/>
            </a:pPr>
            <a:r>
              <a:rPr lang="en-US">
                <a:solidFill>
                  <a:srgbClr val="000000"/>
                </a:solidFill>
                <a:latin typeface="Tahoma"/>
                <a:ea typeface="Tahoma"/>
                <a:cs typeface="Tahoma"/>
                <a:sym typeface="Tahoma"/>
              </a:rPr>
              <a:t>Đa số các DBMS hiện nay sử dụng SQL (MS SQL Server – T- SQL, Microsoft Access, Oracle – PL/SQL, DB2, MySQL…) </a:t>
            </a:r>
            <a:endParaRPr>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30"/>
          <p:cNvPicPr preferRelativeResize="0"/>
          <p:nvPr/>
        </p:nvPicPr>
        <p:blipFill rotWithShape="1">
          <a:blip r:embed="rId3">
            <a:alphaModFix/>
          </a:blip>
          <a:srcRect r="90861"/>
          <a:stretch/>
        </p:blipFill>
        <p:spPr>
          <a:xfrm>
            <a:off x="0" y="0"/>
            <a:ext cx="2853507" cy="6845300"/>
          </a:xfrm>
          <a:prstGeom prst="rect">
            <a:avLst/>
          </a:prstGeom>
          <a:noFill/>
          <a:ln>
            <a:noFill/>
          </a:ln>
        </p:spPr>
      </p:pic>
      <p:pic>
        <p:nvPicPr>
          <p:cNvPr id="325" name="Google Shape;325;p30"/>
          <p:cNvPicPr preferRelativeResize="0"/>
          <p:nvPr/>
        </p:nvPicPr>
        <p:blipFill rotWithShape="1">
          <a:blip r:embed="rId3">
            <a:alphaModFix/>
          </a:blip>
          <a:srcRect/>
          <a:stretch/>
        </p:blipFill>
        <p:spPr>
          <a:xfrm>
            <a:off x="643707" y="12700"/>
            <a:ext cx="8500293" cy="6832600"/>
          </a:xfrm>
          <a:prstGeom prst="rect">
            <a:avLst/>
          </a:prstGeom>
          <a:noFill/>
          <a:ln>
            <a:noFill/>
          </a:ln>
        </p:spPr>
      </p:pic>
      <p:sp>
        <p:nvSpPr>
          <p:cNvPr id="326" name="Google Shape;326;p30"/>
          <p:cNvSpPr/>
          <p:nvPr/>
        </p:nvSpPr>
        <p:spPr>
          <a:xfrm>
            <a:off x="675144" y="4724399"/>
            <a:ext cx="4506456" cy="2239371"/>
          </a:xfrm>
          <a:prstGeom prst="rect">
            <a:avLst/>
          </a:prstGeom>
          <a:solidFill>
            <a:srgbClr val="A5A5A5"/>
          </a:solidFill>
          <a:ln>
            <a:noFill/>
          </a:ln>
          <a:effectLst>
            <a:outerShdw blurRad="50800" dist="38100" dir="2700000" algn="tl" rotWithShape="0">
              <a:srgbClr val="000000">
                <a:alpha val="40000"/>
              </a:srgbClr>
            </a:outerShdw>
          </a:effectLst>
        </p:spPr>
        <p:txBody>
          <a:bodyPr spcFirstLastPara="1" wrap="square" lIns="274300" tIns="45700" rIns="182875" bIns="45700" anchor="ctr" anchorCtr="0">
            <a:noAutofit/>
          </a:bodyPr>
          <a:lstStyle/>
          <a:p>
            <a:pPr marL="0" marR="0" lvl="0" indent="0" algn="ctr" rtl="0">
              <a:spcBef>
                <a:spcPts val="0"/>
              </a:spcBef>
              <a:spcAft>
                <a:spcPts val="0"/>
              </a:spcAft>
              <a:buNone/>
            </a:pPr>
            <a:r>
              <a:rPr lang="en-US" sz="5400" b="1" i="0" u="none" strike="noStrike" cap="none">
                <a:solidFill>
                  <a:srgbClr val="FF5A33"/>
                </a:solidFill>
                <a:latin typeface="Quattrocento Sans"/>
                <a:ea typeface="Quattrocento Sans"/>
                <a:cs typeface="Quattrocento Sans"/>
                <a:sym typeface="Quattrocento Sans"/>
              </a:rPr>
              <a:t>       Cảm ơn</a:t>
            </a:r>
            <a:endParaRPr sz="5400" b="1" i="0" u="none" strike="noStrike" cap="none">
              <a:solidFill>
                <a:srgbClr val="FF5A33"/>
              </a:solidFill>
              <a:latin typeface="Quattrocento Sans"/>
              <a:ea typeface="Quattrocento Sans"/>
              <a:cs typeface="Quattrocento Sans"/>
              <a:sym typeface="Quattrocento Sans"/>
            </a:endParaRPr>
          </a:p>
        </p:txBody>
      </p:sp>
      <p:grpSp>
        <p:nvGrpSpPr>
          <p:cNvPr id="327" name="Google Shape;327;p30"/>
          <p:cNvGrpSpPr/>
          <p:nvPr/>
        </p:nvGrpSpPr>
        <p:grpSpPr>
          <a:xfrm>
            <a:off x="76200" y="2542160"/>
            <a:ext cx="3327030" cy="4371824"/>
            <a:chOff x="-2798010" y="2616804"/>
            <a:chExt cx="2238173" cy="4371824"/>
          </a:xfrm>
        </p:grpSpPr>
        <p:sp>
          <p:nvSpPr>
            <p:cNvPr id="328" name="Google Shape;328;p30"/>
            <p:cNvSpPr/>
            <p:nvPr/>
          </p:nvSpPr>
          <p:spPr>
            <a:xfrm>
              <a:off x="-2468880" y="3032760"/>
              <a:ext cx="1737360" cy="1935480"/>
            </a:xfrm>
            <a:custGeom>
              <a:avLst/>
              <a:gdLst/>
              <a:ahLst/>
              <a:cxnLst/>
              <a:rect l="l" t="t" r="r" b="b"/>
              <a:pathLst>
                <a:path w="1737360" h="1935480" extrusionOk="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2400" b="1" i="0" u="none" strike="noStrike" cap="none">
                <a:solidFill>
                  <a:schemeClr val="dk1"/>
                </a:solidFill>
                <a:latin typeface="Quattrocento Sans"/>
                <a:ea typeface="Quattrocento Sans"/>
                <a:cs typeface="Quattrocento Sans"/>
                <a:sym typeface="Quattrocento Sans"/>
              </a:endParaRPr>
            </a:p>
          </p:txBody>
        </p:sp>
        <p:grpSp>
          <p:nvGrpSpPr>
            <p:cNvPr id="329" name="Google Shape;329;p30"/>
            <p:cNvGrpSpPr/>
            <p:nvPr/>
          </p:nvGrpSpPr>
          <p:grpSpPr>
            <a:xfrm>
              <a:off x="-2798010" y="2616804"/>
              <a:ext cx="2238173" cy="4371824"/>
              <a:chOff x="100462" y="2616804"/>
              <a:chExt cx="2238173" cy="4371824"/>
            </a:xfrm>
          </p:grpSpPr>
          <p:grpSp>
            <p:nvGrpSpPr>
              <p:cNvPr id="330" name="Google Shape;330;p30"/>
              <p:cNvGrpSpPr/>
              <p:nvPr/>
            </p:nvGrpSpPr>
            <p:grpSpPr>
              <a:xfrm>
                <a:off x="100462" y="2616804"/>
                <a:ext cx="2238173" cy="3972506"/>
                <a:chOff x="-84753" y="2896722"/>
                <a:chExt cx="2238173" cy="3972506"/>
              </a:xfrm>
            </p:grpSpPr>
            <p:sp>
              <p:nvSpPr>
                <p:cNvPr id="331" name="Google Shape;331;p30"/>
                <p:cNvSpPr/>
                <p:nvPr/>
              </p:nvSpPr>
              <p:spPr>
                <a:xfrm>
                  <a:off x="196771" y="3252486"/>
                  <a:ext cx="114172" cy="1400537"/>
                </a:xfrm>
                <a:custGeom>
                  <a:avLst/>
                  <a:gdLst/>
                  <a:ahLst/>
                  <a:cxnLst/>
                  <a:rect l="l" t="t" r="r" b="b"/>
                  <a:pathLst>
                    <a:path w="114172" h="1400537" extrusionOk="0">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2400" b="1" i="0" u="none" strike="noStrike" cap="none">
                    <a:solidFill>
                      <a:schemeClr val="dk1"/>
                    </a:solidFill>
                    <a:latin typeface="Quattrocento Sans"/>
                    <a:ea typeface="Quattrocento Sans"/>
                    <a:cs typeface="Quattrocento Sans"/>
                    <a:sym typeface="Quattrocento Sans"/>
                  </a:endParaRPr>
                </a:p>
              </p:txBody>
            </p:sp>
            <p:pic>
              <p:nvPicPr>
                <p:cNvPr id="332" name="Google Shape;332;p30"/>
                <p:cNvPicPr preferRelativeResize="0"/>
                <p:nvPr/>
              </p:nvPicPr>
              <p:blipFill rotWithShape="1">
                <a:blip r:embed="rId4">
                  <a:alphaModFix/>
                </a:blip>
                <a:srcRect l="20048" r="23611"/>
                <a:stretch/>
              </p:blipFill>
              <p:spPr>
                <a:xfrm>
                  <a:off x="-84753" y="2896722"/>
                  <a:ext cx="2238173" cy="3972506"/>
                </a:xfrm>
                <a:prstGeom prst="rect">
                  <a:avLst/>
                </a:prstGeom>
                <a:noFill/>
                <a:ln>
                  <a:noFill/>
                </a:ln>
              </p:spPr>
            </p:pic>
          </p:grpSp>
          <p:pic>
            <p:nvPicPr>
              <p:cNvPr id="333" name="Google Shape;333;p30"/>
              <p:cNvPicPr preferRelativeResize="0"/>
              <p:nvPr/>
            </p:nvPicPr>
            <p:blipFill rotWithShape="1">
              <a:blip r:embed="rId5">
                <a:alphaModFix/>
              </a:blip>
              <a:srcRect/>
              <a:stretch/>
            </p:blipFill>
            <p:spPr>
              <a:xfrm>
                <a:off x="100462" y="5057191"/>
                <a:ext cx="1150930" cy="1931437"/>
              </a:xfrm>
              <a:prstGeom prst="rect">
                <a:avLst/>
              </a:prstGeom>
              <a:noFill/>
              <a:ln>
                <a:noFill/>
              </a:ln>
            </p:spPr>
          </p:pic>
        </p:grpSp>
      </p:gr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body" idx="1"/>
          </p:nvPr>
        </p:nvSpPr>
        <p:spPr>
          <a:xfrm>
            <a:off x="152400" y="1066800"/>
            <a:ext cx="8610600" cy="50593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400"/>
              <a:buFont typeface="Tahoma"/>
              <a:buChar char="•"/>
            </a:pPr>
            <a:r>
              <a:rPr lang="en-US" sz="2400">
                <a:solidFill>
                  <a:srgbClr val="953735"/>
                </a:solidFill>
                <a:latin typeface="Tahoma"/>
                <a:ea typeface="Tahoma"/>
                <a:cs typeface="Tahoma"/>
                <a:sym typeface="Tahoma"/>
              </a:rPr>
              <a:t>Có thể chia thành 4 nhóm lệnh SQL:</a:t>
            </a:r>
            <a:endParaRPr/>
          </a:p>
          <a:p>
            <a:pPr marL="742950" lvl="1" indent="-285750" algn="l" rtl="0">
              <a:lnSpc>
                <a:spcPct val="150000"/>
              </a:lnSpc>
              <a:spcBef>
                <a:spcPts val="400"/>
              </a:spcBef>
              <a:spcAft>
                <a:spcPts val="0"/>
              </a:spcAft>
              <a:buSzPts val="2000"/>
              <a:buFont typeface="Tahoma"/>
              <a:buChar char="•"/>
            </a:pPr>
            <a:r>
              <a:rPr lang="en-US" sz="2000">
                <a:solidFill>
                  <a:srgbClr val="0000FF"/>
                </a:solidFill>
                <a:latin typeface="Tahoma"/>
                <a:ea typeface="Tahoma"/>
                <a:cs typeface="Tahoma"/>
                <a:sym typeface="Tahoma"/>
              </a:rPr>
              <a:t>Nhóm truy vấn dữ liệu (DQL)</a:t>
            </a:r>
            <a:r>
              <a:rPr lang="en-US" sz="2000">
                <a:latin typeface="Tahoma"/>
                <a:ea typeface="Tahoma"/>
                <a:cs typeface="Tahoma"/>
                <a:sym typeface="Tahoma"/>
              </a:rPr>
              <a:t>: gồm các lệnh truy vấn lựa chọn (Select) để lấy thông tin nhưng không làm thay đổi dữ liệu trong các bảng</a:t>
            </a:r>
            <a:endParaRPr/>
          </a:p>
          <a:p>
            <a:pPr marL="742950" lvl="1" indent="-285750" algn="l" rtl="0">
              <a:lnSpc>
                <a:spcPct val="150000"/>
              </a:lnSpc>
              <a:spcBef>
                <a:spcPts val="400"/>
              </a:spcBef>
              <a:spcAft>
                <a:spcPts val="0"/>
              </a:spcAft>
              <a:buSzPts val="2000"/>
              <a:buFont typeface="Tahoma"/>
              <a:buChar char="•"/>
            </a:pPr>
            <a:r>
              <a:rPr lang="en-US" sz="2000">
                <a:solidFill>
                  <a:srgbClr val="0000FF"/>
                </a:solidFill>
                <a:latin typeface="Tahoma"/>
                <a:ea typeface="Tahoma"/>
                <a:cs typeface="Tahoma"/>
                <a:sym typeface="Tahoma"/>
              </a:rPr>
              <a:t>Nhóm định nghĩa dữ liệu (DDL)</a:t>
            </a:r>
            <a:r>
              <a:rPr lang="en-US" sz="2000">
                <a:latin typeface="Tahoma"/>
                <a:ea typeface="Tahoma"/>
                <a:cs typeface="Tahoma"/>
                <a:sym typeface="Tahoma"/>
              </a:rPr>
              <a:t>: Gồm các lệnh tạo, thay đổi các bảng dữ liệu(Create, Drop, Alter, …)</a:t>
            </a:r>
            <a:endParaRPr/>
          </a:p>
          <a:p>
            <a:pPr marL="742950" lvl="1" indent="-285750" algn="l" rtl="0">
              <a:lnSpc>
                <a:spcPct val="150000"/>
              </a:lnSpc>
              <a:spcBef>
                <a:spcPts val="400"/>
              </a:spcBef>
              <a:spcAft>
                <a:spcPts val="0"/>
              </a:spcAft>
              <a:buSzPts val="2000"/>
              <a:buFont typeface="Tahoma"/>
              <a:buChar char="•"/>
            </a:pPr>
            <a:r>
              <a:rPr lang="en-US" sz="2000">
                <a:solidFill>
                  <a:srgbClr val="0000FF"/>
                </a:solidFill>
                <a:latin typeface="Tahoma"/>
                <a:ea typeface="Tahoma"/>
                <a:cs typeface="Tahoma"/>
                <a:sym typeface="Tahoma"/>
              </a:rPr>
              <a:t>Nhóm thao tác dữ liệu (DML)</a:t>
            </a:r>
            <a:r>
              <a:rPr lang="en-US" sz="2000">
                <a:latin typeface="Tahoma"/>
                <a:ea typeface="Tahoma"/>
                <a:cs typeface="Tahoma"/>
                <a:sym typeface="Tahoma"/>
              </a:rPr>
              <a:t>: Gồm các lệnh làm thay đổi dữ liệu (Insert, Delete, Update,…) lưu trong các bảng</a:t>
            </a:r>
            <a:endParaRPr/>
          </a:p>
          <a:p>
            <a:pPr marL="742950" lvl="1" indent="-285750" algn="l" rtl="0">
              <a:lnSpc>
                <a:spcPct val="150000"/>
              </a:lnSpc>
              <a:spcBef>
                <a:spcPts val="400"/>
              </a:spcBef>
              <a:spcAft>
                <a:spcPts val="0"/>
              </a:spcAft>
              <a:buSzPts val="2000"/>
              <a:buFont typeface="Tahoma"/>
              <a:buChar char="•"/>
            </a:pPr>
            <a:r>
              <a:rPr lang="en-US" sz="2000">
                <a:solidFill>
                  <a:srgbClr val="0000FF"/>
                </a:solidFill>
                <a:latin typeface="Tahoma"/>
                <a:ea typeface="Tahoma"/>
                <a:cs typeface="Tahoma"/>
                <a:sym typeface="Tahoma"/>
              </a:rPr>
              <a:t>Nhóm điều khiển dữ liệu (DCL)</a:t>
            </a:r>
            <a:r>
              <a:rPr lang="en-US" sz="2000">
                <a:latin typeface="Tahoma"/>
                <a:ea typeface="Tahoma"/>
                <a:cs typeface="Tahoma"/>
                <a:sym typeface="Tahoma"/>
              </a:rPr>
              <a:t>: Gồm các lệnh quản lý quyền truy nhập vào dữ liệu và các bảng (Grant, Revoke, …)</a:t>
            </a:r>
            <a:endParaRPr/>
          </a:p>
        </p:txBody>
      </p:sp>
      <p:sp>
        <p:nvSpPr>
          <p:cNvPr id="133" name="Google Shape;133;p4"/>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Ngôn ngữ SQL</a:t>
            </a:r>
            <a:endParaRPr/>
          </a:p>
        </p:txBody>
      </p:sp>
      <p:sp>
        <p:nvSpPr>
          <p:cNvPr id="134" name="Google Shape;134;p4"/>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3 - Ngôn ngữ truy vấn có cấu trúc (SQL)</a:t>
            </a:r>
            <a:endParaRPr/>
          </a:p>
        </p:txBody>
      </p:sp>
      <p:sp>
        <p:nvSpPr>
          <p:cNvPr id="135" name="Google Shape;135;p4"/>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4</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body" idx="1"/>
          </p:nvPr>
        </p:nvSpPr>
        <p:spPr>
          <a:xfrm>
            <a:off x="381000" y="1371600"/>
            <a:ext cx="8305800" cy="47545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400"/>
              <a:buFont typeface="Tahoma"/>
              <a:buChar char="•"/>
            </a:pPr>
            <a:r>
              <a:rPr lang="en-US" sz="2400">
                <a:solidFill>
                  <a:srgbClr val="953735"/>
                </a:solidFill>
                <a:latin typeface="Tahoma"/>
                <a:ea typeface="Tahoma"/>
                <a:cs typeface="Tahoma"/>
                <a:sym typeface="Tahoma"/>
              </a:rPr>
              <a:t>SQL không phân biệt chữ hoa, chữ thường.</a:t>
            </a:r>
            <a:endParaRPr sz="2000">
              <a:solidFill>
                <a:srgbClr val="953735"/>
              </a:solidFill>
              <a:latin typeface="Tahoma"/>
              <a:ea typeface="Tahoma"/>
              <a:cs typeface="Tahoma"/>
              <a:sym typeface="Tahoma"/>
            </a:endParaRPr>
          </a:p>
          <a:p>
            <a:pPr marL="742950" lvl="1" indent="-285750" algn="l" rtl="0">
              <a:lnSpc>
                <a:spcPct val="150000"/>
              </a:lnSpc>
              <a:spcBef>
                <a:spcPts val="400"/>
              </a:spcBef>
              <a:spcAft>
                <a:spcPts val="0"/>
              </a:spcAft>
              <a:buSzPts val="2000"/>
              <a:buFont typeface="Tahoma"/>
              <a:buChar char="•"/>
            </a:pPr>
            <a:r>
              <a:rPr lang="en-US" sz="2000">
                <a:latin typeface="Tahoma"/>
                <a:ea typeface="Tahoma"/>
                <a:cs typeface="Tahoma"/>
                <a:sym typeface="Tahoma"/>
              </a:rPr>
              <a:t>Ví dụ </a:t>
            </a:r>
            <a:r>
              <a:rPr lang="en-US" sz="2000" b="1">
                <a:latin typeface="Tahoma"/>
                <a:ea typeface="Tahoma"/>
                <a:cs typeface="Tahoma"/>
                <a:sym typeface="Tahoma"/>
              </a:rPr>
              <a:t>Create</a:t>
            </a:r>
            <a:r>
              <a:rPr lang="en-US" sz="2000">
                <a:latin typeface="Tahoma"/>
                <a:ea typeface="Tahoma"/>
                <a:cs typeface="Tahoma"/>
                <a:sym typeface="Tahoma"/>
              </a:rPr>
              <a:t> hay </a:t>
            </a:r>
            <a:r>
              <a:rPr lang="en-US" sz="2000" b="1">
                <a:latin typeface="Tahoma"/>
                <a:ea typeface="Tahoma"/>
                <a:cs typeface="Tahoma"/>
                <a:sym typeface="Tahoma"/>
              </a:rPr>
              <a:t>CREATE</a:t>
            </a:r>
            <a:r>
              <a:rPr lang="en-US" sz="2000">
                <a:latin typeface="Tahoma"/>
                <a:ea typeface="Tahoma"/>
                <a:cs typeface="Tahoma"/>
                <a:sym typeface="Tahoma"/>
              </a:rPr>
              <a:t> được hiểu như nhau</a:t>
            </a:r>
            <a:endParaRPr/>
          </a:p>
          <a:p>
            <a:pPr marL="342900" lvl="0" indent="-165100" algn="l" rtl="0">
              <a:spcBef>
                <a:spcPts val="560"/>
              </a:spcBef>
              <a:spcAft>
                <a:spcPts val="0"/>
              </a:spcAft>
              <a:buSzPts val="2800"/>
              <a:buFont typeface="Quattrocento Sans"/>
              <a:buNone/>
            </a:pPr>
            <a:endParaRPr>
              <a:solidFill>
                <a:srgbClr val="953735"/>
              </a:solidFill>
              <a:latin typeface="Tahoma"/>
              <a:ea typeface="Tahoma"/>
              <a:cs typeface="Tahoma"/>
              <a:sym typeface="Tahoma"/>
            </a:endParaRPr>
          </a:p>
        </p:txBody>
      </p:sp>
      <p:sp>
        <p:nvSpPr>
          <p:cNvPr id="141" name="Google Shape;141;p5"/>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Tahoma"/>
              <a:buNone/>
            </a:pPr>
            <a:r>
              <a:rPr lang="en-US">
                <a:latin typeface="Tahoma"/>
                <a:ea typeface="Tahoma"/>
                <a:cs typeface="Tahoma"/>
                <a:sym typeface="Tahoma"/>
              </a:rPr>
              <a:t>Một số lưu ý về câu lệnh SQL</a:t>
            </a:r>
            <a:endParaRPr/>
          </a:p>
        </p:txBody>
      </p:sp>
      <p:sp>
        <p:nvSpPr>
          <p:cNvPr id="142" name="Google Shape;142;p5"/>
          <p:cNvSpPr txBox="1">
            <a:spLocks noGrp="1"/>
          </p:cNvSpPr>
          <p:nvPr>
            <p:ph type="ftr" idx="1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98989"/>
                </a:solidFill>
                <a:latin typeface="Tahoma"/>
                <a:ea typeface="Tahoma"/>
                <a:cs typeface="Tahoma"/>
                <a:sym typeface="Tahoma"/>
              </a:rPr>
              <a:t>Slide 3 - Ngôn ngữ truy vấn có cấu trúc (SQL)</a:t>
            </a:r>
            <a:endParaRPr/>
          </a:p>
        </p:txBody>
      </p:sp>
      <p:sp>
        <p:nvSpPr>
          <p:cNvPr id="143" name="Google Shape;143;p5"/>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98989"/>
                </a:solidFill>
                <a:latin typeface="Tahoma"/>
                <a:ea typeface="Tahoma"/>
                <a:cs typeface="Tahoma"/>
                <a:sym typeface="Tahoma"/>
              </a:rPr>
              <a:t>5</a:t>
            </a:fld>
            <a:endParaRPr sz="1200" b="0" i="0" u="none" strike="noStrike" cap="none">
              <a:solidFill>
                <a:srgbClr val="898989"/>
              </a:solidFill>
              <a:latin typeface="Tahoma"/>
              <a:ea typeface="Tahoma"/>
              <a:cs typeface="Tahoma"/>
              <a:sym typeface="Tahoma"/>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CÂU LÊNH SQL TRONG ACCESS</a:t>
            </a:r>
            <a:endParaRPr/>
          </a:p>
        </p:txBody>
      </p:sp>
      <p:sp>
        <p:nvSpPr>
          <p:cNvPr id="149" name="Google Shape;149;p6"/>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Để viết câu lệnh truy vấn SQL trong Access:</a:t>
            </a:r>
            <a:endParaRPr/>
          </a:p>
          <a:p>
            <a:pPr marL="742950" lvl="1" indent="-285750" algn="l" rtl="0">
              <a:spcBef>
                <a:spcPts val="480"/>
              </a:spcBef>
              <a:spcAft>
                <a:spcPts val="0"/>
              </a:spcAft>
              <a:buSzPts val="2400"/>
              <a:buChar char="❖"/>
            </a:pPr>
            <a:r>
              <a:rPr lang="en-US"/>
              <a:t>Chọn menu “CREATE” -&gt; Query Design -&gt; SQL View</a:t>
            </a:r>
            <a:endParaRPr/>
          </a:p>
        </p:txBody>
      </p:sp>
      <p:pic>
        <p:nvPicPr>
          <p:cNvPr id="150" name="Google Shape;150;p6" descr="hinh14.PNG"/>
          <p:cNvPicPr preferRelativeResize="0"/>
          <p:nvPr/>
        </p:nvPicPr>
        <p:blipFill rotWithShape="1">
          <a:blip r:embed="rId3">
            <a:alphaModFix/>
          </a:blip>
          <a:srcRect/>
          <a:stretch/>
        </p:blipFill>
        <p:spPr>
          <a:xfrm>
            <a:off x="1905000" y="2286000"/>
            <a:ext cx="5599740" cy="1608834"/>
          </a:xfrm>
          <a:prstGeom prst="rect">
            <a:avLst/>
          </a:prstGeom>
          <a:noFill/>
          <a:ln>
            <a:noFill/>
          </a:ln>
        </p:spPr>
      </p:pic>
      <p:pic>
        <p:nvPicPr>
          <p:cNvPr id="151" name="Google Shape;151;p6" descr="hinh15.PNG"/>
          <p:cNvPicPr preferRelativeResize="0"/>
          <p:nvPr/>
        </p:nvPicPr>
        <p:blipFill rotWithShape="1">
          <a:blip r:embed="rId4">
            <a:alphaModFix/>
          </a:blip>
          <a:srcRect/>
          <a:stretch/>
        </p:blipFill>
        <p:spPr>
          <a:xfrm>
            <a:off x="1981200" y="4343400"/>
            <a:ext cx="5238751" cy="2133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7"/>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Kiểu dữ liệu</a:t>
            </a:r>
            <a:endParaRPr/>
          </a:p>
        </p:txBody>
      </p:sp>
      <p:sp>
        <p:nvSpPr>
          <p:cNvPr id="157" name="Google Shape;157;p7"/>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Các bảng trong CSDL đều được tạo thành từ các cột (trường).</a:t>
            </a:r>
            <a:endParaRPr/>
          </a:p>
          <a:p>
            <a:pPr marL="342900" lvl="0" indent="-342900" algn="l" rtl="0">
              <a:spcBef>
                <a:spcPts val="560"/>
              </a:spcBef>
              <a:spcAft>
                <a:spcPts val="0"/>
              </a:spcAft>
              <a:buClr>
                <a:srgbClr val="FF5A33"/>
              </a:buClr>
              <a:buSzPts val="2800"/>
              <a:buFont typeface="Noto Sans Symbols"/>
              <a:buChar char="❑"/>
            </a:pPr>
            <a:r>
              <a:rPr lang="en-US"/>
              <a:t>Các thuộc tính của các cột mô tả đặc điểm và hành vi dữ liệu được đưa vào cột đó</a:t>
            </a:r>
            <a:endParaRPr/>
          </a:p>
          <a:p>
            <a:pPr marL="342900" lvl="0" indent="-342900" algn="l" rtl="0">
              <a:spcBef>
                <a:spcPts val="560"/>
              </a:spcBef>
              <a:spcAft>
                <a:spcPts val="0"/>
              </a:spcAft>
              <a:buClr>
                <a:srgbClr val="FF5A33"/>
              </a:buClr>
              <a:buSzPts val="2800"/>
              <a:buFont typeface="Noto Sans Symbols"/>
              <a:buChar char="❑"/>
            </a:pPr>
            <a:r>
              <a:rPr lang="en-US"/>
              <a:t>Kiểu dữ liệu là thuộc tính quan trọng nhất vì nó xác định loại dữ liệu mà cột có thể lưu trữ</a:t>
            </a:r>
            <a:endParaRPr/>
          </a:p>
          <a:p>
            <a:pPr marL="342900" lvl="0" indent="-342900" algn="l" rtl="0">
              <a:spcBef>
                <a:spcPts val="560"/>
              </a:spcBef>
              <a:spcAft>
                <a:spcPts val="0"/>
              </a:spcAft>
              <a:buClr>
                <a:srgbClr val="FF5A33"/>
              </a:buClr>
              <a:buSzPts val="2800"/>
              <a:buFont typeface="Noto Sans Symbols"/>
              <a:buChar char="❑"/>
            </a:pPr>
            <a:r>
              <a:rPr lang="en-US"/>
              <a:t>Chỉ nên sử dụng kiểu và kích cỡ của cột mà bạn thực sự muốn sử dụng; </a:t>
            </a:r>
            <a:endParaRPr/>
          </a:p>
          <a:p>
            <a:pPr marL="342900" lvl="0" indent="-342900" algn="l" rtl="0">
              <a:spcBef>
                <a:spcPts val="560"/>
              </a:spcBef>
              <a:spcAft>
                <a:spcPts val="0"/>
              </a:spcAft>
              <a:buClr>
                <a:srgbClr val="FF5A33"/>
              </a:buClr>
              <a:buSzPts val="2800"/>
              <a:buFont typeface="Noto Sans Symbols"/>
              <a:buChar char="❑"/>
            </a:pPr>
            <a:r>
              <a:rPr lang="en-US"/>
              <a:t>Ví dụ: đừng định nghĩa một cột với độ rộng là 10 ký tự nếu bạn chỉ sử dụng 2 ký tự. </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CÁC loại kiểu dữ liệu</a:t>
            </a:r>
            <a:endParaRPr/>
          </a:p>
        </p:txBody>
      </p:sp>
      <p:sp>
        <p:nvSpPr>
          <p:cNvPr id="163" name="Google Shape;163;p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Kiểu chuỗi</a:t>
            </a:r>
            <a:endParaRPr/>
          </a:p>
          <a:p>
            <a:pPr marL="342900" lvl="0" indent="-342900" algn="l" rtl="0">
              <a:spcBef>
                <a:spcPts val="560"/>
              </a:spcBef>
              <a:spcAft>
                <a:spcPts val="0"/>
              </a:spcAft>
              <a:buClr>
                <a:srgbClr val="FF5A33"/>
              </a:buClr>
              <a:buSzPts val="2800"/>
              <a:buFont typeface="Noto Sans Symbols"/>
              <a:buChar char="❑"/>
            </a:pPr>
            <a:r>
              <a:rPr lang="en-US"/>
              <a:t>Kiểu số</a:t>
            </a:r>
            <a:endParaRPr/>
          </a:p>
          <a:p>
            <a:pPr marL="342900" lvl="0" indent="-342900" algn="l" rtl="0">
              <a:spcBef>
                <a:spcPts val="560"/>
              </a:spcBef>
              <a:spcAft>
                <a:spcPts val="0"/>
              </a:spcAft>
              <a:buClr>
                <a:srgbClr val="FF5A33"/>
              </a:buClr>
              <a:buSzPts val="2800"/>
              <a:buFont typeface="Noto Sans Symbols"/>
              <a:buChar char="❑"/>
            </a:pPr>
            <a:r>
              <a:rPr lang="en-US"/>
              <a:t>Kiểu ngày và giờ</a:t>
            </a:r>
            <a:endParaRPr/>
          </a:p>
          <a:p>
            <a:pPr marL="342900" lvl="0" indent="-342900" algn="l" rtl="0">
              <a:spcBef>
                <a:spcPts val="560"/>
              </a:spcBef>
              <a:spcAft>
                <a:spcPts val="0"/>
              </a:spcAft>
              <a:buClr>
                <a:srgbClr val="FF5A33"/>
              </a:buClr>
              <a:buSzPts val="2800"/>
              <a:buFont typeface="Noto Sans Symbols"/>
              <a:buChar char="❑"/>
            </a:pPr>
            <a:r>
              <a:rPr lang="en-US"/>
              <a:t>Kiểu bit</a:t>
            </a:r>
            <a:endParaRPr/>
          </a:p>
          <a:p>
            <a:pPr marL="342900" lvl="0" indent="-342900" algn="l" rtl="0">
              <a:spcBef>
                <a:spcPts val="560"/>
              </a:spcBef>
              <a:spcAft>
                <a:spcPts val="0"/>
              </a:spcAft>
              <a:buClr>
                <a:srgbClr val="FF5A33"/>
              </a:buClr>
              <a:buSzPts val="2800"/>
              <a:buFont typeface="Noto Sans Symbols"/>
              <a:buChar char="❑"/>
            </a:pPr>
            <a:r>
              <a:rPr lang="en-US"/>
              <a:t>Kiểu tham chiếu</a:t>
            </a:r>
            <a:endParaRPr/>
          </a:p>
          <a:p>
            <a:pPr marL="342900" lvl="0" indent="-342900" algn="l" rtl="0">
              <a:spcBef>
                <a:spcPts val="560"/>
              </a:spcBef>
              <a:spcAft>
                <a:spcPts val="0"/>
              </a:spcAft>
              <a:buClr>
                <a:srgbClr val="FF5A33"/>
              </a:buClr>
              <a:buSzPts val="2800"/>
              <a:buFont typeface="Noto Sans Symbols"/>
              <a:buChar char="❑"/>
            </a:pPr>
            <a:r>
              <a:rPr lang="en-US"/>
              <a:t>Kiểu đối tượng</a:t>
            </a:r>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Các kiểu dữ liệu trong access</a:t>
            </a:r>
            <a:endParaRPr/>
          </a:p>
        </p:txBody>
      </p:sp>
      <p:sp>
        <p:nvSpPr>
          <p:cNvPr id="169" name="Google Shape;169;p9"/>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165100" algn="l" rtl="0">
              <a:spcBef>
                <a:spcPts val="0"/>
              </a:spcBef>
              <a:spcAft>
                <a:spcPts val="0"/>
              </a:spcAft>
              <a:buClr>
                <a:srgbClr val="FF5A33"/>
              </a:buClr>
              <a:buSzPts val="2800"/>
              <a:buFont typeface="Noto Sans Symbols"/>
              <a:buNone/>
            </a:pPr>
            <a:endParaRPr/>
          </a:p>
        </p:txBody>
      </p:sp>
      <p:pic>
        <p:nvPicPr>
          <p:cNvPr id="170" name="Google Shape;170;p9" descr="hinh8.jpg"/>
          <p:cNvPicPr preferRelativeResize="0"/>
          <p:nvPr/>
        </p:nvPicPr>
        <p:blipFill rotWithShape="1">
          <a:blip r:embed="rId3">
            <a:alphaModFix/>
          </a:blip>
          <a:srcRect/>
          <a:stretch/>
        </p:blipFill>
        <p:spPr>
          <a:xfrm>
            <a:off x="1524000" y="1066800"/>
            <a:ext cx="6096000" cy="457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1354</Words>
  <Application>Microsoft Office PowerPoint</Application>
  <PresentationFormat>On-screen Show (4:3)</PresentationFormat>
  <Paragraphs>193</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Noto Sans Symbols</vt:lpstr>
      <vt:lpstr>Roboto</vt:lpstr>
      <vt:lpstr>Merriweather Sans</vt:lpstr>
      <vt:lpstr>Quattrocento Sans</vt:lpstr>
      <vt:lpstr>Courier New</vt:lpstr>
      <vt:lpstr>Tahoma</vt:lpstr>
      <vt:lpstr>Custom Design</vt:lpstr>
      <vt:lpstr>Cơ sở dữ liệu</vt:lpstr>
      <vt:lpstr>Mục tiêu</vt:lpstr>
      <vt:lpstr>ngôn ngữ sql</vt:lpstr>
      <vt:lpstr>Ngôn ngữ SQL</vt:lpstr>
      <vt:lpstr>Một số lưu ý về câu lệnh SQL</vt:lpstr>
      <vt:lpstr>CÂU LÊNH SQL TRONG ACCESS</vt:lpstr>
      <vt:lpstr>Kiểu dữ liệu</vt:lpstr>
      <vt:lpstr>CÁC loại kiểu dữ liệu</vt:lpstr>
      <vt:lpstr>Các kiểu dữ liệu trong access</vt:lpstr>
      <vt:lpstr>Các kiểu dữ liệu trong my sql</vt:lpstr>
      <vt:lpstr>PowerPoint Presentation</vt:lpstr>
      <vt:lpstr>Ngôn ngữ định nghĩa dữ liệu</vt:lpstr>
      <vt:lpstr>Nguyên tắc khi đặt tên</vt:lpstr>
      <vt:lpstr>Tạo cơ sở dữ liệu</vt:lpstr>
      <vt:lpstr>Lệnh CREATE TABLE</vt:lpstr>
      <vt:lpstr>Ví dụ lệnh CREATE TABLE</vt:lpstr>
      <vt:lpstr>CÂU HỎI</vt:lpstr>
      <vt:lpstr>Cơ sở dữ liệu</vt:lpstr>
      <vt:lpstr>Lệnh ALTER TABLE</vt:lpstr>
      <vt:lpstr>Lệnh ALTER TABLE</vt:lpstr>
      <vt:lpstr>THÊM RÀNG BUỘC VÀO BẢNG </vt:lpstr>
      <vt:lpstr>Ví dụ</vt:lpstr>
      <vt:lpstr>Ví dụ</vt:lpstr>
      <vt:lpstr>Câu hỏi</vt:lpstr>
      <vt:lpstr>Lệnh ALTER TABLE</vt:lpstr>
      <vt:lpstr>Lệnh DROP</vt:lpstr>
      <vt:lpstr>Ngôn ngữ ddl</vt:lpstr>
      <vt:lpstr>Tổng kết</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dc:title>
  <dc:creator>Hans</dc:creator>
  <cp:lastModifiedBy>Bui Van Tam 7 (FE FPL HPG)</cp:lastModifiedBy>
  <cp:revision>2</cp:revision>
  <dcterms:created xsi:type="dcterms:W3CDTF">2013-04-23T08:05:33Z</dcterms:created>
  <dcterms:modified xsi:type="dcterms:W3CDTF">2023-05-24T03:36:12Z</dcterms:modified>
</cp:coreProperties>
</file>