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91"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embeddedFontLst>
    <p:embeddedFont>
      <p:font typeface="Quattrocento Sans" panose="020B0802050000020003" pitchFamily="34"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4512"/>
  </p:normalViewPr>
  <p:slideViewPr>
    <p:cSldViewPr snapToGrid="0">
      <p:cViewPr varScale="1">
        <p:scale>
          <a:sx n="80" d="100"/>
          <a:sy n="80" d="100"/>
        </p:scale>
        <p:origin x="944" y="17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None/>
            </a:pPr>
            <a:r>
              <a:rPr lang="en-US" sz="660"/>
              <a:t>package com.poly.s8;</a:t>
            </a:r>
            <a:endParaRPr/>
          </a:p>
          <a:p>
            <a:pPr marL="0" lvl="0" indent="0" algn="l" rtl="0">
              <a:lnSpc>
                <a:spcPct val="80000"/>
              </a:lnSpc>
              <a:spcBef>
                <a:spcPts val="0"/>
              </a:spcBef>
              <a:spcAft>
                <a:spcPts val="0"/>
              </a:spcAft>
              <a:buNone/>
            </a:pPr>
            <a:endParaRPr sz="660"/>
          </a:p>
          <a:p>
            <a:pPr marL="0" lvl="0" indent="0" algn="l" rtl="0">
              <a:lnSpc>
                <a:spcPct val="80000"/>
              </a:lnSpc>
              <a:spcBef>
                <a:spcPts val="0"/>
              </a:spcBef>
              <a:spcAft>
                <a:spcPts val="0"/>
              </a:spcAft>
              <a:buNone/>
            </a:pPr>
            <a:r>
              <a:rPr lang="en-US" sz="660"/>
              <a:t>public class So {</a:t>
            </a:r>
            <a:endParaRPr/>
          </a:p>
          <a:p>
            <a:pPr marL="0" lvl="0" indent="0" algn="l" rtl="0">
              <a:lnSpc>
                <a:spcPct val="80000"/>
              </a:lnSpc>
              <a:spcBef>
                <a:spcPts val="0"/>
              </a:spcBef>
              <a:spcAft>
                <a:spcPts val="0"/>
              </a:spcAft>
              <a:buNone/>
            </a:pPr>
            <a:r>
              <a:rPr lang="en-US" sz="660"/>
              <a:t>	public int value;</a:t>
            </a:r>
            <a:endParaRPr/>
          </a:p>
          <a:p>
            <a:pPr marL="0" lvl="0" indent="0" algn="l" rtl="0">
              <a:lnSpc>
                <a:spcPct val="80000"/>
              </a:lnSpc>
              <a:spcBef>
                <a:spcPts val="0"/>
              </a:spcBef>
              <a:spcAft>
                <a:spcPts val="0"/>
              </a:spcAft>
              <a:buNone/>
            </a:pPr>
            <a:r>
              <a:rPr lang="en-US" sz="660"/>
              <a:t>	public So(int value){</a:t>
            </a:r>
            <a:endParaRPr/>
          </a:p>
          <a:p>
            <a:pPr marL="0" lvl="0" indent="0" algn="l" rtl="0">
              <a:lnSpc>
                <a:spcPct val="80000"/>
              </a:lnSpc>
              <a:spcBef>
                <a:spcPts val="0"/>
              </a:spcBef>
              <a:spcAft>
                <a:spcPts val="0"/>
              </a:spcAft>
              <a:buNone/>
            </a:pPr>
            <a:r>
              <a:rPr lang="en-US" sz="660"/>
              <a:t>		this.value = value;</a:t>
            </a:r>
            <a:endParaRPr/>
          </a:p>
          <a:p>
            <a:pPr marL="0" lvl="0" indent="0" algn="l" rtl="0">
              <a:lnSpc>
                <a:spcPct val="80000"/>
              </a:lnSpc>
              <a:spcBef>
                <a:spcPts val="0"/>
              </a:spcBef>
              <a:spcAft>
                <a:spcPts val="0"/>
              </a:spcAft>
              <a:buNone/>
            </a:pPr>
            <a:r>
              <a:rPr lang="en-US" sz="660"/>
              <a:t>	}</a:t>
            </a:r>
            <a:endParaRPr/>
          </a:p>
          <a:p>
            <a:pPr marL="0" lvl="0" indent="0" algn="l" rtl="0">
              <a:lnSpc>
                <a:spcPct val="80000"/>
              </a:lnSpc>
              <a:spcBef>
                <a:spcPts val="0"/>
              </a:spcBef>
              <a:spcAft>
                <a:spcPts val="0"/>
              </a:spcAft>
              <a:buNone/>
            </a:pPr>
            <a:r>
              <a:rPr lang="en-US" sz="660"/>
              <a:t>}</a:t>
            </a:r>
            <a:endParaRPr/>
          </a:p>
          <a:p>
            <a:pPr marL="0" lvl="0" indent="0" algn="l" rtl="0">
              <a:lnSpc>
                <a:spcPct val="80000"/>
              </a:lnSpc>
              <a:spcBef>
                <a:spcPts val="0"/>
              </a:spcBef>
              <a:spcAft>
                <a:spcPts val="0"/>
              </a:spcAft>
              <a:buNone/>
            </a:pPr>
            <a:endParaRPr sz="660"/>
          </a:p>
          <a:p>
            <a:pPr marL="0" lvl="0" indent="0" algn="l" rtl="0">
              <a:lnSpc>
                <a:spcPct val="80000"/>
              </a:lnSpc>
              <a:spcBef>
                <a:spcPts val="0"/>
              </a:spcBef>
              <a:spcAft>
                <a:spcPts val="0"/>
              </a:spcAft>
              <a:buNone/>
            </a:pPr>
            <a:r>
              <a:rPr lang="en-US" sz="660"/>
              <a:t>package com.poly.s8;</a:t>
            </a:r>
            <a:endParaRPr/>
          </a:p>
          <a:p>
            <a:pPr marL="0" lvl="0" indent="0" algn="l" rtl="0">
              <a:lnSpc>
                <a:spcPct val="80000"/>
              </a:lnSpc>
              <a:spcBef>
                <a:spcPts val="0"/>
              </a:spcBef>
              <a:spcAft>
                <a:spcPts val="0"/>
              </a:spcAft>
              <a:buNone/>
            </a:pPr>
            <a:endParaRPr sz="660"/>
          </a:p>
          <a:p>
            <a:pPr marL="0" lvl="0" indent="0" algn="l" rtl="0">
              <a:lnSpc>
                <a:spcPct val="80000"/>
              </a:lnSpc>
              <a:spcBef>
                <a:spcPts val="0"/>
              </a:spcBef>
              <a:spcAft>
                <a:spcPts val="0"/>
              </a:spcAft>
              <a:buNone/>
            </a:pPr>
            <a:r>
              <a:rPr lang="en-US" sz="660"/>
              <a:t>public class Param {</a:t>
            </a:r>
            <a:endParaRPr/>
          </a:p>
          <a:p>
            <a:pPr marL="0" lvl="0" indent="0" algn="l" rtl="0">
              <a:lnSpc>
                <a:spcPct val="80000"/>
              </a:lnSpc>
              <a:spcBef>
                <a:spcPts val="0"/>
              </a:spcBef>
              <a:spcAft>
                <a:spcPts val="0"/>
              </a:spcAft>
              <a:buNone/>
            </a:pPr>
            <a:endParaRPr sz="660"/>
          </a:p>
          <a:p>
            <a:pPr marL="0" lvl="0" indent="0" algn="l" rtl="0">
              <a:lnSpc>
                <a:spcPct val="80000"/>
              </a:lnSpc>
              <a:spcBef>
                <a:spcPts val="0"/>
              </a:spcBef>
              <a:spcAft>
                <a:spcPts val="0"/>
              </a:spcAft>
              <a:buNone/>
            </a:pPr>
            <a:r>
              <a:rPr lang="en-US" sz="660"/>
              <a:t>	public static void main(String[] args) {</a:t>
            </a:r>
            <a:endParaRPr/>
          </a:p>
          <a:p>
            <a:pPr marL="0" lvl="0" indent="0" algn="l" rtl="0">
              <a:lnSpc>
                <a:spcPct val="80000"/>
              </a:lnSpc>
              <a:spcBef>
                <a:spcPts val="0"/>
              </a:spcBef>
              <a:spcAft>
                <a:spcPts val="0"/>
              </a:spcAft>
              <a:buNone/>
            </a:pPr>
            <a:r>
              <a:rPr lang="en-US" sz="660"/>
              <a:t>		System.out.println("THAM TRỊ");</a:t>
            </a:r>
            <a:endParaRPr/>
          </a:p>
          <a:p>
            <a:pPr marL="0" lvl="0" indent="0" algn="l" rtl="0">
              <a:lnSpc>
                <a:spcPct val="80000"/>
              </a:lnSpc>
              <a:spcBef>
                <a:spcPts val="0"/>
              </a:spcBef>
              <a:spcAft>
                <a:spcPts val="0"/>
              </a:spcAft>
              <a:buNone/>
            </a:pPr>
            <a:r>
              <a:rPr lang="en-US" sz="660"/>
              <a:t>		int a = 100;</a:t>
            </a:r>
            <a:endParaRPr/>
          </a:p>
          <a:p>
            <a:pPr marL="0" lvl="0" indent="0" algn="l" rtl="0">
              <a:lnSpc>
                <a:spcPct val="80000"/>
              </a:lnSpc>
              <a:spcBef>
                <a:spcPts val="0"/>
              </a:spcBef>
              <a:spcAft>
                <a:spcPts val="0"/>
              </a:spcAft>
              <a:buNone/>
            </a:pPr>
            <a:r>
              <a:rPr lang="en-US" sz="660"/>
              <a:t>		m1(a);</a:t>
            </a:r>
            <a:endParaRPr/>
          </a:p>
          <a:p>
            <a:pPr marL="0" lvl="0" indent="0" algn="l" rtl="0">
              <a:lnSpc>
                <a:spcPct val="80000"/>
              </a:lnSpc>
              <a:spcBef>
                <a:spcPts val="0"/>
              </a:spcBef>
              <a:spcAft>
                <a:spcPts val="0"/>
              </a:spcAft>
              <a:buNone/>
            </a:pPr>
            <a:r>
              <a:rPr lang="en-US" sz="660"/>
              <a:t>		System.out.println(a);</a:t>
            </a:r>
            <a:endParaRPr/>
          </a:p>
          <a:p>
            <a:pPr marL="0" lvl="0" indent="0" algn="l" rtl="0">
              <a:lnSpc>
                <a:spcPct val="80000"/>
              </a:lnSpc>
              <a:spcBef>
                <a:spcPts val="0"/>
              </a:spcBef>
              <a:spcAft>
                <a:spcPts val="0"/>
              </a:spcAft>
              <a:buNone/>
            </a:pPr>
            <a:r>
              <a:rPr lang="en-US" sz="660"/>
              <a:t>		</a:t>
            </a:r>
            <a:endParaRPr/>
          </a:p>
          <a:p>
            <a:pPr marL="0" lvl="0" indent="0" algn="l" rtl="0">
              <a:lnSpc>
                <a:spcPct val="80000"/>
              </a:lnSpc>
              <a:spcBef>
                <a:spcPts val="0"/>
              </a:spcBef>
              <a:spcAft>
                <a:spcPts val="0"/>
              </a:spcAft>
              <a:buNone/>
            </a:pPr>
            <a:r>
              <a:rPr lang="en-US" sz="660"/>
              <a:t>		System.out.println("THAM BIẾN-MẢNG");</a:t>
            </a:r>
            <a:endParaRPr/>
          </a:p>
          <a:p>
            <a:pPr marL="0" lvl="0" indent="0" algn="l" rtl="0">
              <a:lnSpc>
                <a:spcPct val="80000"/>
              </a:lnSpc>
              <a:spcBef>
                <a:spcPts val="0"/>
              </a:spcBef>
              <a:spcAft>
                <a:spcPts val="0"/>
              </a:spcAft>
              <a:buNone/>
            </a:pPr>
            <a:r>
              <a:rPr lang="en-US" sz="660"/>
              <a:t>		int[] b = {100};</a:t>
            </a:r>
            <a:endParaRPr/>
          </a:p>
          <a:p>
            <a:pPr marL="0" lvl="0" indent="0" algn="l" rtl="0">
              <a:lnSpc>
                <a:spcPct val="80000"/>
              </a:lnSpc>
              <a:spcBef>
                <a:spcPts val="0"/>
              </a:spcBef>
              <a:spcAft>
                <a:spcPts val="0"/>
              </a:spcAft>
              <a:buNone/>
            </a:pPr>
            <a:r>
              <a:rPr lang="en-US" sz="660"/>
              <a:t>		m2(b);</a:t>
            </a:r>
            <a:endParaRPr/>
          </a:p>
          <a:p>
            <a:pPr marL="0" lvl="0" indent="0" algn="l" rtl="0">
              <a:lnSpc>
                <a:spcPct val="80000"/>
              </a:lnSpc>
              <a:spcBef>
                <a:spcPts val="0"/>
              </a:spcBef>
              <a:spcAft>
                <a:spcPts val="0"/>
              </a:spcAft>
              <a:buNone/>
            </a:pPr>
            <a:r>
              <a:rPr lang="en-US" sz="660"/>
              <a:t>		System.out.println(b[0]);</a:t>
            </a:r>
            <a:endParaRPr/>
          </a:p>
          <a:p>
            <a:pPr marL="0" lvl="0" indent="0" algn="l" rtl="0">
              <a:lnSpc>
                <a:spcPct val="80000"/>
              </a:lnSpc>
              <a:spcBef>
                <a:spcPts val="0"/>
              </a:spcBef>
              <a:spcAft>
                <a:spcPts val="0"/>
              </a:spcAft>
              <a:buNone/>
            </a:pPr>
            <a:r>
              <a:rPr lang="en-US" sz="660"/>
              <a:t>		</a:t>
            </a:r>
            <a:endParaRPr/>
          </a:p>
          <a:p>
            <a:pPr marL="0" lvl="0" indent="0" algn="l" rtl="0">
              <a:lnSpc>
                <a:spcPct val="80000"/>
              </a:lnSpc>
              <a:spcBef>
                <a:spcPts val="0"/>
              </a:spcBef>
              <a:spcAft>
                <a:spcPts val="0"/>
              </a:spcAft>
              <a:buNone/>
            </a:pPr>
            <a:r>
              <a:rPr lang="en-US" sz="660"/>
              <a:t>		System.out.println("THAM BIẾN-ĐỐI TƯỢNG");</a:t>
            </a:r>
            <a:endParaRPr/>
          </a:p>
          <a:p>
            <a:pPr marL="0" lvl="0" indent="0" algn="l" rtl="0">
              <a:lnSpc>
                <a:spcPct val="80000"/>
              </a:lnSpc>
              <a:spcBef>
                <a:spcPts val="0"/>
              </a:spcBef>
              <a:spcAft>
                <a:spcPts val="0"/>
              </a:spcAft>
              <a:buNone/>
            </a:pPr>
            <a:r>
              <a:rPr lang="en-US" sz="660"/>
              <a:t>		So c = new So(100);</a:t>
            </a:r>
            <a:endParaRPr/>
          </a:p>
          <a:p>
            <a:pPr marL="0" lvl="0" indent="0" algn="l" rtl="0">
              <a:lnSpc>
                <a:spcPct val="80000"/>
              </a:lnSpc>
              <a:spcBef>
                <a:spcPts val="0"/>
              </a:spcBef>
              <a:spcAft>
                <a:spcPts val="0"/>
              </a:spcAft>
              <a:buNone/>
            </a:pPr>
            <a:r>
              <a:rPr lang="en-US" sz="660"/>
              <a:t>		m3(c);</a:t>
            </a:r>
            <a:endParaRPr/>
          </a:p>
          <a:p>
            <a:pPr marL="0" lvl="0" indent="0" algn="l" rtl="0">
              <a:lnSpc>
                <a:spcPct val="80000"/>
              </a:lnSpc>
              <a:spcBef>
                <a:spcPts val="0"/>
              </a:spcBef>
              <a:spcAft>
                <a:spcPts val="0"/>
              </a:spcAft>
              <a:buNone/>
            </a:pPr>
            <a:r>
              <a:rPr lang="en-US" sz="660"/>
              <a:t>		System.out.println(c.value);</a:t>
            </a:r>
            <a:endParaRPr/>
          </a:p>
          <a:p>
            <a:pPr marL="0" lvl="0" indent="0" algn="l" rtl="0">
              <a:lnSpc>
                <a:spcPct val="80000"/>
              </a:lnSpc>
              <a:spcBef>
                <a:spcPts val="0"/>
              </a:spcBef>
              <a:spcAft>
                <a:spcPts val="0"/>
              </a:spcAft>
              <a:buNone/>
            </a:pPr>
            <a:r>
              <a:rPr lang="en-US" sz="660"/>
              <a:t>	}</a:t>
            </a:r>
            <a:endParaRPr/>
          </a:p>
          <a:p>
            <a:pPr marL="0" lvl="0" indent="0" algn="l" rtl="0">
              <a:lnSpc>
                <a:spcPct val="80000"/>
              </a:lnSpc>
              <a:spcBef>
                <a:spcPts val="0"/>
              </a:spcBef>
              <a:spcAft>
                <a:spcPts val="0"/>
              </a:spcAft>
              <a:buNone/>
            </a:pPr>
            <a:r>
              <a:rPr lang="en-US" sz="660"/>
              <a:t>	</a:t>
            </a:r>
            <a:endParaRPr/>
          </a:p>
          <a:p>
            <a:pPr marL="0" lvl="0" indent="0" algn="l" rtl="0">
              <a:lnSpc>
                <a:spcPct val="80000"/>
              </a:lnSpc>
              <a:spcBef>
                <a:spcPts val="0"/>
              </a:spcBef>
              <a:spcAft>
                <a:spcPts val="0"/>
              </a:spcAft>
              <a:buNone/>
            </a:pPr>
            <a:r>
              <a:rPr lang="en-US" sz="660"/>
              <a:t>	static void m1(int x){</a:t>
            </a:r>
            <a:endParaRPr/>
          </a:p>
          <a:p>
            <a:pPr marL="0" lvl="0" indent="0" algn="l" rtl="0">
              <a:lnSpc>
                <a:spcPct val="80000"/>
              </a:lnSpc>
              <a:spcBef>
                <a:spcPts val="0"/>
              </a:spcBef>
              <a:spcAft>
                <a:spcPts val="0"/>
              </a:spcAft>
              <a:buNone/>
            </a:pPr>
            <a:r>
              <a:rPr lang="en-US" sz="660"/>
              <a:t>		x = 500;</a:t>
            </a:r>
            <a:endParaRPr/>
          </a:p>
          <a:p>
            <a:pPr marL="0" lvl="0" indent="0" algn="l" rtl="0">
              <a:lnSpc>
                <a:spcPct val="80000"/>
              </a:lnSpc>
              <a:spcBef>
                <a:spcPts val="0"/>
              </a:spcBef>
              <a:spcAft>
                <a:spcPts val="0"/>
              </a:spcAft>
              <a:buNone/>
            </a:pPr>
            <a:r>
              <a:rPr lang="en-US" sz="660"/>
              <a:t>	}</a:t>
            </a:r>
            <a:endParaRPr/>
          </a:p>
          <a:p>
            <a:pPr marL="0" lvl="0" indent="0" algn="l" rtl="0">
              <a:lnSpc>
                <a:spcPct val="80000"/>
              </a:lnSpc>
              <a:spcBef>
                <a:spcPts val="0"/>
              </a:spcBef>
              <a:spcAft>
                <a:spcPts val="0"/>
              </a:spcAft>
              <a:buNone/>
            </a:pPr>
            <a:r>
              <a:rPr lang="en-US" sz="660"/>
              <a:t>	</a:t>
            </a:r>
            <a:endParaRPr/>
          </a:p>
          <a:p>
            <a:pPr marL="0" lvl="0" indent="0" algn="l" rtl="0">
              <a:lnSpc>
                <a:spcPct val="80000"/>
              </a:lnSpc>
              <a:spcBef>
                <a:spcPts val="0"/>
              </a:spcBef>
              <a:spcAft>
                <a:spcPts val="0"/>
              </a:spcAft>
              <a:buNone/>
            </a:pPr>
            <a:r>
              <a:rPr lang="en-US" sz="660"/>
              <a:t>	static void m2(int[] x){</a:t>
            </a:r>
            <a:endParaRPr/>
          </a:p>
          <a:p>
            <a:pPr marL="0" lvl="0" indent="0" algn="l" rtl="0">
              <a:lnSpc>
                <a:spcPct val="80000"/>
              </a:lnSpc>
              <a:spcBef>
                <a:spcPts val="0"/>
              </a:spcBef>
              <a:spcAft>
                <a:spcPts val="0"/>
              </a:spcAft>
              <a:buNone/>
            </a:pPr>
            <a:r>
              <a:rPr lang="en-US" sz="660"/>
              <a:t>		x[0] = 500;</a:t>
            </a:r>
            <a:endParaRPr/>
          </a:p>
          <a:p>
            <a:pPr marL="0" lvl="0" indent="0" algn="l" rtl="0">
              <a:lnSpc>
                <a:spcPct val="80000"/>
              </a:lnSpc>
              <a:spcBef>
                <a:spcPts val="0"/>
              </a:spcBef>
              <a:spcAft>
                <a:spcPts val="0"/>
              </a:spcAft>
              <a:buNone/>
            </a:pPr>
            <a:r>
              <a:rPr lang="en-US" sz="660"/>
              <a:t>	}</a:t>
            </a:r>
            <a:endParaRPr/>
          </a:p>
          <a:p>
            <a:pPr marL="0" lvl="0" indent="0" algn="l" rtl="0">
              <a:lnSpc>
                <a:spcPct val="80000"/>
              </a:lnSpc>
              <a:spcBef>
                <a:spcPts val="0"/>
              </a:spcBef>
              <a:spcAft>
                <a:spcPts val="0"/>
              </a:spcAft>
              <a:buNone/>
            </a:pPr>
            <a:r>
              <a:rPr lang="en-US" sz="660"/>
              <a:t>	</a:t>
            </a:r>
            <a:endParaRPr/>
          </a:p>
          <a:p>
            <a:pPr marL="0" lvl="0" indent="0" algn="l" rtl="0">
              <a:lnSpc>
                <a:spcPct val="80000"/>
              </a:lnSpc>
              <a:spcBef>
                <a:spcPts val="0"/>
              </a:spcBef>
              <a:spcAft>
                <a:spcPts val="0"/>
              </a:spcAft>
              <a:buNone/>
            </a:pPr>
            <a:r>
              <a:rPr lang="en-US" sz="660"/>
              <a:t>	static void m3(So x){</a:t>
            </a:r>
            <a:endParaRPr/>
          </a:p>
          <a:p>
            <a:pPr marL="0" lvl="0" indent="0" algn="l" rtl="0">
              <a:lnSpc>
                <a:spcPct val="80000"/>
              </a:lnSpc>
              <a:spcBef>
                <a:spcPts val="0"/>
              </a:spcBef>
              <a:spcAft>
                <a:spcPts val="0"/>
              </a:spcAft>
              <a:buNone/>
            </a:pPr>
            <a:r>
              <a:rPr lang="en-US" sz="660"/>
              <a:t>		x.value = 500;</a:t>
            </a:r>
            <a:endParaRPr/>
          </a:p>
          <a:p>
            <a:pPr marL="0" lvl="0" indent="0" algn="l" rtl="0">
              <a:lnSpc>
                <a:spcPct val="80000"/>
              </a:lnSpc>
              <a:spcBef>
                <a:spcPts val="0"/>
              </a:spcBef>
              <a:spcAft>
                <a:spcPts val="0"/>
              </a:spcAft>
              <a:buNone/>
            </a:pPr>
            <a:r>
              <a:rPr lang="en-US" sz="660"/>
              <a:t>	}</a:t>
            </a:r>
            <a:endParaRPr/>
          </a:p>
          <a:p>
            <a:pPr marL="0" lvl="0" indent="0" algn="l" rtl="0">
              <a:lnSpc>
                <a:spcPct val="80000"/>
              </a:lnSpc>
              <a:spcBef>
                <a:spcPts val="0"/>
              </a:spcBef>
              <a:spcAft>
                <a:spcPts val="0"/>
              </a:spcAft>
              <a:buNone/>
            </a:pPr>
            <a:r>
              <a:rPr lang="en-US" sz="660"/>
              <a:t>}</a:t>
            </a:r>
            <a:endParaRPr/>
          </a:p>
          <a:p>
            <a:pPr marL="0" lvl="0" indent="0" algn="l" rtl="0">
              <a:lnSpc>
                <a:spcPct val="80000"/>
              </a:lnSpc>
              <a:spcBef>
                <a:spcPts val="0"/>
              </a:spcBef>
              <a:spcAft>
                <a:spcPts val="0"/>
              </a:spcAft>
              <a:buNone/>
            </a:pPr>
            <a:endParaRPr sz="660"/>
          </a:p>
        </p:txBody>
      </p:sp>
      <p:sp>
        <p:nvSpPr>
          <p:cNvPr id="314" name="Google Shape;314;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None/>
            </a:pPr>
            <a:r>
              <a:rPr lang="en-US" sz="1110"/>
              <a:t>package com.poly;</a:t>
            </a:r>
            <a:endParaRPr/>
          </a:p>
          <a:p>
            <a:pPr marL="0" lvl="0" indent="0" algn="l" rtl="0">
              <a:lnSpc>
                <a:spcPct val="80000"/>
              </a:lnSpc>
              <a:spcBef>
                <a:spcPts val="0"/>
              </a:spcBef>
              <a:spcAft>
                <a:spcPts val="0"/>
              </a:spcAft>
              <a:buNone/>
            </a:pPr>
            <a:endParaRPr sz="1110"/>
          </a:p>
          <a:p>
            <a:pPr marL="0" lvl="0" indent="0" algn="l" rtl="0">
              <a:lnSpc>
                <a:spcPct val="80000"/>
              </a:lnSpc>
              <a:spcBef>
                <a:spcPts val="0"/>
              </a:spcBef>
              <a:spcAft>
                <a:spcPts val="0"/>
              </a:spcAft>
              <a:buNone/>
            </a:pPr>
            <a:r>
              <a:rPr lang="en-US" sz="1110"/>
              <a:t>public class VariantParam {</a:t>
            </a:r>
            <a:endParaRPr/>
          </a:p>
          <a:p>
            <a:pPr marL="0" lvl="0" indent="0" algn="l" rtl="0">
              <a:lnSpc>
                <a:spcPct val="80000"/>
              </a:lnSpc>
              <a:spcBef>
                <a:spcPts val="0"/>
              </a:spcBef>
              <a:spcAft>
                <a:spcPts val="0"/>
              </a:spcAft>
              <a:buNone/>
            </a:pPr>
            <a:endParaRPr sz="1110"/>
          </a:p>
          <a:p>
            <a:pPr marL="0" lvl="0" indent="0" algn="l" rtl="0">
              <a:lnSpc>
                <a:spcPct val="80000"/>
              </a:lnSpc>
              <a:spcBef>
                <a:spcPts val="0"/>
              </a:spcBef>
              <a:spcAft>
                <a:spcPts val="0"/>
              </a:spcAft>
              <a:buNone/>
            </a:pPr>
            <a:r>
              <a:rPr lang="en-US" sz="1110"/>
              <a:t>	public static void main(String[] args) {</a:t>
            </a:r>
            <a:endParaRPr/>
          </a:p>
          <a:p>
            <a:pPr marL="0" lvl="0" indent="0" algn="l" rtl="0">
              <a:lnSpc>
                <a:spcPct val="80000"/>
              </a:lnSpc>
              <a:spcBef>
                <a:spcPts val="0"/>
              </a:spcBef>
              <a:spcAft>
                <a:spcPts val="0"/>
              </a:spcAft>
              <a:buNone/>
            </a:pPr>
            <a:r>
              <a:rPr lang="en-US" sz="1110"/>
              <a:t>		double tong = sum(1,2,3,4,5);</a:t>
            </a:r>
            <a:endParaRPr/>
          </a:p>
          <a:p>
            <a:pPr marL="0" lvl="0" indent="0" algn="l" rtl="0">
              <a:lnSpc>
                <a:spcPct val="80000"/>
              </a:lnSpc>
              <a:spcBef>
                <a:spcPts val="0"/>
              </a:spcBef>
              <a:spcAft>
                <a:spcPts val="0"/>
              </a:spcAft>
              <a:buNone/>
            </a:pPr>
            <a:r>
              <a:rPr lang="en-US" sz="1110"/>
              <a:t>		System.out.println(" &gt;&gt; Tổng: " + tong);</a:t>
            </a:r>
            <a:endParaRPr/>
          </a:p>
          <a:p>
            <a:pPr marL="0" lvl="0" indent="0" algn="l" rtl="0">
              <a:lnSpc>
                <a:spcPct val="80000"/>
              </a:lnSpc>
              <a:spcBef>
                <a:spcPts val="0"/>
              </a:spcBef>
              <a:spcAft>
                <a:spcPts val="0"/>
              </a:spcAft>
              <a:buNone/>
            </a:pPr>
            <a:r>
              <a:rPr lang="en-US" sz="1110"/>
              <a:t>		</a:t>
            </a:r>
            <a:endParaRPr/>
          </a:p>
          <a:p>
            <a:pPr marL="0" lvl="0" indent="0" algn="l" rtl="0">
              <a:lnSpc>
                <a:spcPct val="80000"/>
              </a:lnSpc>
              <a:spcBef>
                <a:spcPts val="0"/>
              </a:spcBef>
              <a:spcAft>
                <a:spcPts val="0"/>
              </a:spcAft>
              <a:buNone/>
            </a:pPr>
            <a:r>
              <a:rPr lang="en-US" sz="1110"/>
              <a:t>		String s = join("~", "A", "B", "C");</a:t>
            </a:r>
            <a:endParaRPr/>
          </a:p>
          <a:p>
            <a:pPr marL="0" lvl="0" indent="0" algn="l" rtl="0">
              <a:lnSpc>
                <a:spcPct val="80000"/>
              </a:lnSpc>
              <a:spcBef>
                <a:spcPts val="0"/>
              </a:spcBef>
              <a:spcAft>
                <a:spcPts val="0"/>
              </a:spcAft>
              <a:buNone/>
            </a:pPr>
            <a:r>
              <a:rPr lang="en-US" sz="1110"/>
              <a:t>		System.out.println(" &gt;&gt; Ghép chuỗi: " + s);</a:t>
            </a:r>
            <a:endParaRPr/>
          </a:p>
          <a:p>
            <a:pPr marL="0" lvl="0" indent="0" algn="l" rtl="0">
              <a:lnSpc>
                <a:spcPct val="80000"/>
              </a:lnSpc>
              <a:spcBef>
                <a:spcPts val="0"/>
              </a:spcBef>
              <a:spcAft>
                <a:spcPts val="0"/>
              </a:spcAft>
              <a:buNone/>
            </a:pPr>
            <a:r>
              <a:rPr lang="en-US" sz="1110"/>
              <a:t>	}</a:t>
            </a:r>
            <a:endParaRPr/>
          </a:p>
          <a:p>
            <a:pPr marL="0" lvl="0" indent="0" algn="l" rtl="0">
              <a:lnSpc>
                <a:spcPct val="80000"/>
              </a:lnSpc>
              <a:spcBef>
                <a:spcPts val="0"/>
              </a:spcBef>
              <a:spcAft>
                <a:spcPts val="0"/>
              </a:spcAft>
              <a:buNone/>
            </a:pPr>
            <a:endParaRPr sz="1110"/>
          </a:p>
          <a:p>
            <a:pPr marL="0" lvl="0" indent="0" algn="l" rtl="0">
              <a:lnSpc>
                <a:spcPct val="80000"/>
              </a:lnSpc>
              <a:spcBef>
                <a:spcPts val="0"/>
              </a:spcBef>
              <a:spcAft>
                <a:spcPts val="0"/>
              </a:spcAft>
              <a:buNone/>
            </a:pPr>
            <a:r>
              <a:rPr lang="en-US" sz="1110"/>
              <a:t>	static double sum(double...a) {</a:t>
            </a:r>
            <a:endParaRPr/>
          </a:p>
          <a:p>
            <a:pPr marL="0" lvl="0" indent="0" algn="l" rtl="0">
              <a:lnSpc>
                <a:spcPct val="80000"/>
              </a:lnSpc>
              <a:spcBef>
                <a:spcPts val="0"/>
              </a:spcBef>
              <a:spcAft>
                <a:spcPts val="0"/>
              </a:spcAft>
              <a:buNone/>
            </a:pPr>
            <a:r>
              <a:rPr lang="en-US" sz="1110"/>
              <a:t>		double t = 0;</a:t>
            </a:r>
            <a:endParaRPr/>
          </a:p>
          <a:p>
            <a:pPr marL="0" lvl="0" indent="0" algn="l" rtl="0">
              <a:lnSpc>
                <a:spcPct val="80000"/>
              </a:lnSpc>
              <a:spcBef>
                <a:spcPts val="0"/>
              </a:spcBef>
              <a:spcAft>
                <a:spcPts val="0"/>
              </a:spcAft>
              <a:buNone/>
            </a:pPr>
            <a:r>
              <a:rPr lang="en-US" sz="1110"/>
              <a:t>		for(double x : a){</a:t>
            </a:r>
            <a:endParaRPr/>
          </a:p>
          <a:p>
            <a:pPr marL="0" lvl="0" indent="0" algn="l" rtl="0">
              <a:lnSpc>
                <a:spcPct val="80000"/>
              </a:lnSpc>
              <a:spcBef>
                <a:spcPts val="0"/>
              </a:spcBef>
              <a:spcAft>
                <a:spcPts val="0"/>
              </a:spcAft>
              <a:buNone/>
            </a:pPr>
            <a:r>
              <a:rPr lang="en-US" sz="1110"/>
              <a:t>			t += x;</a:t>
            </a:r>
            <a:endParaRPr/>
          </a:p>
          <a:p>
            <a:pPr marL="0" lvl="0" indent="0" algn="l" rtl="0">
              <a:lnSpc>
                <a:spcPct val="80000"/>
              </a:lnSpc>
              <a:spcBef>
                <a:spcPts val="0"/>
              </a:spcBef>
              <a:spcAft>
                <a:spcPts val="0"/>
              </a:spcAft>
              <a:buNone/>
            </a:pPr>
            <a:r>
              <a:rPr lang="en-US" sz="1110"/>
              <a:t>		}</a:t>
            </a:r>
            <a:endParaRPr/>
          </a:p>
          <a:p>
            <a:pPr marL="0" lvl="0" indent="0" algn="l" rtl="0">
              <a:lnSpc>
                <a:spcPct val="80000"/>
              </a:lnSpc>
              <a:spcBef>
                <a:spcPts val="0"/>
              </a:spcBef>
              <a:spcAft>
                <a:spcPts val="0"/>
              </a:spcAft>
              <a:buNone/>
            </a:pPr>
            <a:r>
              <a:rPr lang="en-US" sz="1110"/>
              <a:t>		return t;</a:t>
            </a:r>
            <a:endParaRPr/>
          </a:p>
          <a:p>
            <a:pPr marL="0" lvl="0" indent="0" algn="l" rtl="0">
              <a:lnSpc>
                <a:spcPct val="80000"/>
              </a:lnSpc>
              <a:spcBef>
                <a:spcPts val="0"/>
              </a:spcBef>
              <a:spcAft>
                <a:spcPts val="0"/>
              </a:spcAft>
              <a:buNone/>
            </a:pPr>
            <a:r>
              <a:rPr lang="en-US" sz="1110"/>
              <a:t>	}</a:t>
            </a:r>
            <a:endParaRPr/>
          </a:p>
          <a:p>
            <a:pPr marL="0" lvl="0" indent="0" algn="l" rtl="0">
              <a:lnSpc>
                <a:spcPct val="80000"/>
              </a:lnSpc>
              <a:spcBef>
                <a:spcPts val="0"/>
              </a:spcBef>
              <a:spcAft>
                <a:spcPts val="0"/>
              </a:spcAft>
              <a:buNone/>
            </a:pPr>
            <a:r>
              <a:rPr lang="en-US" sz="1110"/>
              <a:t>	</a:t>
            </a:r>
            <a:endParaRPr/>
          </a:p>
          <a:p>
            <a:pPr marL="0" lvl="0" indent="0" algn="l" rtl="0">
              <a:lnSpc>
                <a:spcPct val="80000"/>
              </a:lnSpc>
              <a:spcBef>
                <a:spcPts val="0"/>
              </a:spcBef>
              <a:spcAft>
                <a:spcPts val="0"/>
              </a:spcAft>
              <a:buNone/>
            </a:pPr>
            <a:r>
              <a:rPr lang="en-US" sz="1110"/>
              <a:t>	static String join(String separator, String...s) {</a:t>
            </a:r>
            <a:endParaRPr/>
          </a:p>
          <a:p>
            <a:pPr marL="0" lvl="0" indent="0" algn="l" rtl="0">
              <a:lnSpc>
                <a:spcPct val="80000"/>
              </a:lnSpc>
              <a:spcBef>
                <a:spcPts val="0"/>
              </a:spcBef>
              <a:spcAft>
                <a:spcPts val="0"/>
              </a:spcAft>
              <a:buNone/>
            </a:pPr>
            <a:r>
              <a:rPr lang="en-US" sz="1110"/>
              <a:t>		String ss = "";</a:t>
            </a:r>
            <a:endParaRPr/>
          </a:p>
          <a:p>
            <a:pPr marL="0" lvl="0" indent="0" algn="l" rtl="0">
              <a:lnSpc>
                <a:spcPct val="80000"/>
              </a:lnSpc>
              <a:spcBef>
                <a:spcPts val="0"/>
              </a:spcBef>
              <a:spcAft>
                <a:spcPts val="0"/>
              </a:spcAft>
              <a:buNone/>
            </a:pPr>
            <a:r>
              <a:rPr lang="en-US" sz="1110"/>
              <a:t>		for(String x : s){</a:t>
            </a:r>
            <a:endParaRPr/>
          </a:p>
          <a:p>
            <a:pPr marL="0" lvl="0" indent="0" algn="l" rtl="0">
              <a:lnSpc>
                <a:spcPct val="80000"/>
              </a:lnSpc>
              <a:spcBef>
                <a:spcPts val="0"/>
              </a:spcBef>
              <a:spcAft>
                <a:spcPts val="0"/>
              </a:spcAft>
              <a:buNone/>
            </a:pPr>
            <a:r>
              <a:rPr lang="en-US" sz="1110"/>
              <a:t>			ss += separator + x;</a:t>
            </a:r>
            <a:endParaRPr/>
          </a:p>
          <a:p>
            <a:pPr marL="0" lvl="0" indent="0" algn="l" rtl="0">
              <a:lnSpc>
                <a:spcPct val="80000"/>
              </a:lnSpc>
              <a:spcBef>
                <a:spcPts val="0"/>
              </a:spcBef>
              <a:spcAft>
                <a:spcPts val="0"/>
              </a:spcAft>
              <a:buNone/>
            </a:pPr>
            <a:r>
              <a:rPr lang="en-US" sz="1110"/>
              <a:t>		}</a:t>
            </a:r>
            <a:endParaRPr/>
          </a:p>
          <a:p>
            <a:pPr marL="0" lvl="0" indent="0" algn="l" rtl="0">
              <a:lnSpc>
                <a:spcPct val="80000"/>
              </a:lnSpc>
              <a:spcBef>
                <a:spcPts val="0"/>
              </a:spcBef>
              <a:spcAft>
                <a:spcPts val="0"/>
              </a:spcAft>
              <a:buNone/>
            </a:pPr>
            <a:r>
              <a:rPr lang="en-US" sz="1110"/>
              <a:t>		return ss.substring(separator.length());</a:t>
            </a:r>
            <a:endParaRPr/>
          </a:p>
          <a:p>
            <a:pPr marL="0" lvl="0" indent="0" algn="l" rtl="0">
              <a:lnSpc>
                <a:spcPct val="80000"/>
              </a:lnSpc>
              <a:spcBef>
                <a:spcPts val="0"/>
              </a:spcBef>
              <a:spcAft>
                <a:spcPts val="0"/>
              </a:spcAft>
              <a:buNone/>
            </a:pPr>
            <a:r>
              <a:rPr lang="en-US" sz="1110"/>
              <a:t>	}</a:t>
            </a:r>
            <a:endParaRPr/>
          </a:p>
          <a:p>
            <a:pPr marL="0" lvl="0" indent="0" algn="l" rtl="0">
              <a:lnSpc>
                <a:spcPct val="80000"/>
              </a:lnSpc>
              <a:spcBef>
                <a:spcPts val="0"/>
              </a:spcBef>
              <a:spcAft>
                <a:spcPts val="0"/>
              </a:spcAft>
              <a:buNone/>
            </a:pPr>
            <a:r>
              <a:rPr lang="en-US" sz="1110"/>
              <a:t>}</a:t>
            </a:r>
            <a:endParaRPr/>
          </a:p>
          <a:p>
            <a:pPr marL="0" lvl="0" indent="0" algn="l" rtl="0">
              <a:lnSpc>
                <a:spcPct val="80000"/>
              </a:lnSpc>
              <a:spcBef>
                <a:spcPts val="0"/>
              </a:spcBef>
              <a:spcAft>
                <a:spcPts val="0"/>
              </a:spcAft>
              <a:buNone/>
            </a:pPr>
            <a:endParaRPr sz="1110"/>
          </a:p>
        </p:txBody>
      </p:sp>
      <p:sp>
        <p:nvSpPr>
          <p:cNvPr id="353" name="Google Shape;353;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public class MyClass{</a:t>
            </a:r>
            <a:endParaRPr/>
          </a:p>
          <a:p>
            <a:pPr marL="0" lvl="0" indent="0" algn="l" rtl="0">
              <a:spcBef>
                <a:spcPts val="0"/>
              </a:spcBef>
              <a:spcAft>
                <a:spcPts val="0"/>
              </a:spcAft>
              <a:buNone/>
            </a:pPr>
            <a:r>
              <a:rPr lang="en-US"/>
              <a:t>     static public int X = 100;</a:t>
            </a:r>
            <a:endParaRPr/>
          </a:p>
          <a:p>
            <a:pPr marL="0" lvl="0" indent="0" algn="l" rtl="0">
              <a:spcBef>
                <a:spcPts val="0"/>
              </a:spcBef>
              <a:spcAft>
                <a:spcPts val="0"/>
              </a:spcAft>
              <a:buNone/>
            </a:pPr>
            <a:r>
              <a:rPr lang="en-US"/>
              <a:t>     static{</a:t>
            </a:r>
            <a:endParaRPr/>
          </a:p>
          <a:p>
            <a:pPr marL="0" lvl="0" indent="0" algn="l" rtl="0">
              <a:spcBef>
                <a:spcPts val="0"/>
              </a:spcBef>
              <a:spcAft>
                <a:spcPts val="0"/>
              </a:spcAft>
              <a:buNone/>
            </a:pPr>
            <a:r>
              <a:rPr lang="en-US"/>
              <a:t>          X+=100;</a:t>
            </a:r>
            <a:endParaRPr/>
          </a:p>
          <a:p>
            <a:pPr marL="0" lvl="0" indent="0" algn="l" rtl="0">
              <a:spcBef>
                <a:spcPts val="0"/>
              </a:spcBef>
              <a:spcAft>
                <a:spcPts val="0"/>
              </a:spcAft>
              <a:buNone/>
            </a:pPr>
            <a:r>
              <a:rPr lang="en-US"/>
              <a:t>     }</a:t>
            </a:r>
            <a:endParaRPr/>
          </a:p>
          <a:p>
            <a:pPr marL="0" lvl="0" indent="0" algn="l" rtl="0">
              <a:spcBef>
                <a:spcPts val="0"/>
              </a:spcBef>
              <a:spcAft>
                <a:spcPts val="0"/>
              </a:spcAft>
              <a:buNone/>
            </a:pPr>
            <a:r>
              <a:rPr lang="en-US"/>
              <a:t>     static public void method(){</a:t>
            </a:r>
            <a:endParaRPr/>
          </a:p>
          <a:p>
            <a:pPr marL="0" lvl="0" indent="0" algn="l" rtl="0">
              <a:spcBef>
                <a:spcPts val="0"/>
              </a:spcBef>
              <a:spcAft>
                <a:spcPts val="0"/>
              </a:spcAft>
              <a:buNone/>
            </a:pPr>
            <a:r>
              <a:rPr lang="en-US"/>
              <a:t>          X+=200;</a:t>
            </a:r>
            <a:endParaRPr/>
          </a:p>
          <a:p>
            <a:pPr marL="0" lvl="0" indent="0" algn="l" rtl="0">
              <a:spcBef>
                <a:spcPts val="0"/>
              </a:spcBef>
              <a:spcAft>
                <a:spcPts val="0"/>
              </a:spcAft>
              <a:buNone/>
            </a:pPr>
            <a:r>
              <a:rPr lang="en-US"/>
              <a:t>     }</a:t>
            </a:r>
            <a:endParaRPr/>
          </a:p>
          <a:p>
            <a:pPr marL="0" lvl="0" indent="0" algn="l" rtl="0">
              <a:spcBef>
                <a:spcPts val="0"/>
              </a:spcBef>
              <a:spcAft>
                <a:spcPts val="0"/>
              </a:spcAft>
              <a:buNone/>
            </a:pPr>
            <a:r>
              <a:rPr lang="en-US"/>
              <a:t>}</a:t>
            </a:r>
            <a:endParaRPr/>
          </a:p>
          <a:p>
            <a:pPr marL="0" lvl="0" indent="0" algn="l" rtl="0">
              <a:spcBef>
                <a:spcPts val="0"/>
              </a:spcBef>
              <a:spcAft>
                <a:spcPts val="0"/>
              </a:spcAft>
              <a:buNone/>
            </a:pPr>
            <a:endParaRPr/>
          </a:p>
          <a:p>
            <a:pPr marL="0" lvl="0" indent="0" algn="l" rtl="0">
              <a:spcBef>
                <a:spcPts val="0"/>
              </a:spcBef>
              <a:spcAft>
                <a:spcPts val="0"/>
              </a:spcAft>
              <a:buNone/>
            </a:pPr>
            <a:r>
              <a:rPr lang="en-US"/>
              <a:t>public class Program{</a:t>
            </a:r>
            <a:endParaRPr/>
          </a:p>
          <a:p>
            <a:pPr marL="0" lvl="0" indent="0" algn="l" rtl="0">
              <a:spcBef>
                <a:spcPts val="0"/>
              </a:spcBef>
              <a:spcAft>
                <a:spcPts val="0"/>
              </a:spcAft>
              <a:buNone/>
            </a:pPr>
            <a:r>
              <a:rPr lang="en-US"/>
              <a:t>     static public void main(String[] args){</a:t>
            </a:r>
            <a:endParaRPr/>
          </a:p>
          <a:p>
            <a:pPr marL="0" lvl="0" indent="0" algn="l" rtl="0">
              <a:spcBef>
                <a:spcPts val="0"/>
              </a:spcBef>
              <a:spcAft>
                <a:spcPts val="0"/>
              </a:spcAft>
              <a:buNone/>
            </a:pPr>
            <a:r>
              <a:rPr lang="en-US"/>
              <a:t>	MyClass o = new MyClass();</a:t>
            </a:r>
            <a:endParaRPr/>
          </a:p>
          <a:p>
            <a:pPr marL="0" lvl="0" indent="0" algn="l" rtl="0">
              <a:spcBef>
                <a:spcPts val="0"/>
              </a:spcBef>
              <a:spcAft>
                <a:spcPts val="0"/>
              </a:spcAft>
              <a:buNone/>
            </a:pPr>
            <a:r>
              <a:rPr lang="en-US"/>
              <a:t>	o.X += 300;</a:t>
            </a:r>
            <a:endParaRPr/>
          </a:p>
          <a:p>
            <a:pPr marL="0" lvl="0" indent="0" algn="l" rtl="0">
              <a:spcBef>
                <a:spcPts val="0"/>
              </a:spcBef>
              <a:spcAft>
                <a:spcPts val="0"/>
              </a:spcAft>
              <a:buNone/>
            </a:pPr>
            <a:r>
              <a:rPr lang="en-US"/>
              <a:t>	MyClass.X += 500;</a:t>
            </a:r>
            <a:endParaRPr/>
          </a:p>
          <a:p>
            <a:pPr marL="0" lvl="0" indent="0" algn="l" rtl="0">
              <a:spcBef>
                <a:spcPts val="0"/>
              </a:spcBef>
              <a:spcAft>
                <a:spcPts val="0"/>
              </a:spcAft>
              <a:buNone/>
            </a:pPr>
            <a:r>
              <a:rPr lang="en-US"/>
              <a:t>	MyClass.method()</a:t>
            </a:r>
            <a:endParaRPr/>
          </a:p>
          <a:p>
            <a:pPr marL="0" lvl="0" indent="0" algn="l" rtl="0">
              <a:spcBef>
                <a:spcPts val="0"/>
              </a:spcBef>
              <a:spcAft>
                <a:spcPts val="0"/>
              </a:spcAft>
              <a:buNone/>
            </a:pPr>
            <a:r>
              <a:rPr lang="en-US"/>
              <a:t>	System.out.printf("o.X=%d, MyClass.X=%d", o.X, MyClass.X);</a:t>
            </a:r>
            <a:endParaRPr/>
          </a:p>
          <a:p>
            <a:pPr marL="0" lvl="0" indent="0" algn="l" rtl="0">
              <a:spcBef>
                <a:spcPts val="0"/>
              </a:spcBef>
              <a:spcAft>
                <a:spcPts val="0"/>
              </a:spcAft>
              <a:buNone/>
            </a:pPr>
            <a:r>
              <a:rPr lang="en-US"/>
              <a:t>     }</a:t>
            </a:r>
            <a:endParaRPr/>
          </a:p>
          <a:p>
            <a:pPr marL="0" lvl="0" indent="0" algn="l" rtl="0">
              <a:spcBef>
                <a:spcPts val="0"/>
              </a:spcBef>
              <a:spcAft>
                <a:spcPts val="0"/>
              </a:spcAft>
              <a:buNone/>
            </a:pPr>
            <a:r>
              <a:rPr lang="en-US"/>
              <a:t>}</a:t>
            </a:r>
            <a:endParaRPr/>
          </a:p>
          <a:p>
            <a:pPr marL="0" lvl="0" indent="0" algn="l" rtl="0">
              <a:spcBef>
                <a:spcPts val="0"/>
              </a:spcBef>
              <a:spcAft>
                <a:spcPts val="0"/>
              </a:spcAft>
              <a:buNone/>
            </a:pPr>
            <a:endParaRPr/>
          </a:p>
        </p:txBody>
      </p:sp>
      <p:sp>
        <p:nvSpPr>
          <p:cNvPr id="408" name="Google Shape;408;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2" name="Google Shape;45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6" name="Google Shape;466;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Google Shape;47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1110"/>
              <a:t>package com.poly.s8;</a:t>
            </a:r>
            <a:endParaRPr/>
          </a:p>
          <a:p>
            <a:pPr marL="0" lvl="0" indent="0" algn="l" rtl="0">
              <a:lnSpc>
                <a:spcPct val="90000"/>
              </a:lnSpc>
              <a:spcBef>
                <a:spcPts val="0"/>
              </a:spcBef>
              <a:spcAft>
                <a:spcPts val="0"/>
              </a:spcAft>
              <a:buNone/>
            </a:pPr>
            <a:endParaRPr sz="1110"/>
          </a:p>
          <a:p>
            <a:pPr marL="0" lvl="0" indent="0" algn="l" rtl="0">
              <a:lnSpc>
                <a:spcPct val="90000"/>
              </a:lnSpc>
              <a:spcBef>
                <a:spcPts val="0"/>
              </a:spcBef>
              <a:spcAft>
                <a:spcPts val="0"/>
              </a:spcAft>
              <a:buNone/>
            </a:pPr>
            <a:r>
              <a:rPr lang="en-US" sz="1110"/>
              <a:t>public class DeQui {</a:t>
            </a:r>
            <a:endParaRPr/>
          </a:p>
          <a:p>
            <a:pPr marL="0" lvl="0" indent="0" algn="l" rtl="0">
              <a:lnSpc>
                <a:spcPct val="90000"/>
              </a:lnSpc>
              <a:spcBef>
                <a:spcPts val="0"/>
              </a:spcBef>
              <a:spcAft>
                <a:spcPts val="0"/>
              </a:spcAft>
              <a:buNone/>
            </a:pPr>
            <a:endParaRPr sz="1110"/>
          </a:p>
          <a:p>
            <a:pPr marL="0" lvl="0" indent="0" algn="l" rtl="0">
              <a:lnSpc>
                <a:spcPct val="90000"/>
              </a:lnSpc>
              <a:spcBef>
                <a:spcPts val="0"/>
              </a:spcBef>
              <a:spcAft>
                <a:spcPts val="0"/>
              </a:spcAft>
              <a:buNone/>
            </a:pPr>
            <a:r>
              <a:rPr lang="en-US" sz="1110"/>
              <a:t>	public static void main(String[] args) {</a:t>
            </a:r>
            <a:endParaRPr/>
          </a:p>
          <a:p>
            <a:pPr marL="0" lvl="0" indent="0" algn="l" rtl="0">
              <a:lnSpc>
                <a:spcPct val="90000"/>
              </a:lnSpc>
              <a:spcBef>
                <a:spcPts val="0"/>
              </a:spcBef>
              <a:spcAft>
                <a:spcPts val="0"/>
              </a:spcAft>
              <a:buNone/>
            </a:pPr>
            <a:r>
              <a:rPr lang="en-US" sz="1110"/>
              <a:t>		int[] a = {5,2,7,4,9};</a:t>
            </a:r>
            <a:endParaRPr/>
          </a:p>
          <a:p>
            <a:pPr marL="0" lvl="0" indent="0" algn="l" rtl="0">
              <a:lnSpc>
                <a:spcPct val="90000"/>
              </a:lnSpc>
              <a:spcBef>
                <a:spcPts val="0"/>
              </a:spcBef>
              <a:spcAft>
                <a:spcPts val="0"/>
              </a:spcAft>
              <a:buNone/>
            </a:pPr>
            <a:r>
              <a:rPr lang="en-US" sz="1110"/>
              <a:t>		sort(a, 0);</a:t>
            </a:r>
            <a:endParaRPr/>
          </a:p>
          <a:p>
            <a:pPr marL="0" lvl="0" indent="0" algn="l" rtl="0">
              <a:lnSpc>
                <a:spcPct val="90000"/>
              </a:lnSpc>
              <a:spcBef>
                <a:spcPts val="0"/>
              </a:spcBef>
              <a:spcAft>
                <a:spcPts val="0"/>
              </a:spcAft>
              <a:buNone/>
            </a:pPr>
            <a:r>
              <a:rPr lang="en-US" sz="1110"/>
              <a:t>		for(int x : a){</a:t>
            </a:r>
            <a:endParaRPr/>
          </a:p>
          <a:p>
            <a:pPr marL="0" lvl="0" indent="0" algn="l" rtl="0">
              <a:lnSpc>
                <a:spcPct val="90000"/>
              </a:lnSpc>
              <a:spcBef>
                <a:spcPts val="0"/>
              </a:spcBef>
              <a:spcAft>
                <a:spcPts val="0"/>
              </a:spcAft>
              <a:buNone/>
            </a:pPr>
            <a:r>
              <a:rPr lang="en-US" sz="1110"/>
              <a:t>			System.out.println(x);</a:t>
            </a:r>
            <a:endParaRPr/>
          </a:p>
          <a:p>
            <a:pPr marL="0" lvl="0" indent="0" algn="l" rtl="0">
              <a:lnSpc>
                <a:spcPct val="90000"/>
              </a:lnSpc>
              <a:spcBef>
                <a:spcPts val="0"/>
              </a:spcBef>
              <a:spcAft>
                <a:spcPts val="0"/>
              </a:spcAft>
              <a:buNone/>
            </a:pPr>
            <a:r>
              <a:rPr lang="en-US" sz="1110"/>
              <a:t>		}</a:t>
            </a:r>
            <a:endParaRPr/>
          </a:p>
          <a:p>
            <a:pPr marL="0" lvl="0" indent="0" algn="l" rtl="0">
              <a:lnSpc>
                <a:spcPct val="90000"/>
              </a:lnSpc>
              <a:spcBef>
                <a:spcPts val="0"/>
              </a:spcBef>
              <a:spcAft>
                <a:spcPts val="0"/>
              </a:spcAft>
              <a:buNone/>
            </a:pPr>
            <a:r>
              <a:rPr lang="en-US" sz="1110"/>
              <a:t>	}</a:t>
            </a:r>
            <a:endParaRPr/>
          </a:p>
          <a:p>
            <a:pPr marL="0" lvl="0" indent="0" algn="l" rtl="0">
              <a:lnSpc>
                <a:spcPct val="90000"/>
              </a:lnSpc>
              <a:spcBef>
                <a:spcPts val="0"/>
              </a:spcBef>
              <a:spcAft>
                <a:spcPts val="0"/>
              </a:spcAft>
              <a:buNone/>
            </a:pPr>
            <a:endParaRPr sz="1110"/>
          </a:p>
          <a:p>
            <a:pPr marL="0" lvl="0" indent="0" algn="l" rtl="0">
              <a:lnSpc>
                <a:spcPct val="90000"/>
              </a:lnSpc>
              <a:spcBef>
                <a:spcPts val="0"/>
              </a:spcBef>
              <a:spcAft>
                <a:spcPts val="0"/>
              </a:spcAft>
              <a:buNone/>
            </a:pPr>
            <a:r>
              <a:rPr lang="en-US" sz="1110"/>
              <a:t>	static public void sort(int[] a, int i){</a:t>
            </a:r>
            <a:endParaRPr/>
          </a:p>
          <a:p>
            <a:pPr marL="0" lvl="0" indent="0" algn="l" rtl="0">
              <a:lnSpc>
                <a:spcPct val="90000"/>
              </a:lnSpc>
              <a:spcBef>
                <a:spcPts val="0"/>
              </a:spcBef>
              <a:spcAft>
                <a:spcPts val="0"/>
              </a:spcAft>
              <a:buNone/>
            </a:pPr>
            <a:r>
              <a:rPr lang="en-US" sz="1110"/>
              <a:t>		if(i &gt;= a.length){</a:t>
            </a:r>
            <a:endParaRPr/>
          </a:p>
          <a:p>
            <a:pPr marL="0" lvl="0" indent="0" algn="l" rtl="0">
              <a:lnSpc>
                <a:spcPct val="90000"/>
              </a:lnSpc>
              <a:spcBef>
                <a:spcPts val="0"/>
              </a:spcBef>
              <a:spcAft>
                <a:spcPts val="0"/>
              </a:spcAft>
              <a:buNone/>
            </a:pPr>
            <a:r>
              <a:rPr lang="en-US" sz="1110"/>
              <a:t>		     return;</a:t>
            </a:r>
            <a:endParaRPr/>
          </a:p>
          <a:p>
            <a:pPr marL="0" lvl="0" indent="0" algn="l" rtl="0">
              <a:lnSpc>
                <a:spcPct val="90000"/>
              </a:lnSpc>
              <a:spcBef>
                <a:spcPts val="0"/>
              </a:spcBef>
              <a:spcAft>
                <a:spcPts val="0"/>
              </a:spcAft>
              <a:buNone/>
            </a:pPr>
            <a:r>
              <a:rPr lang="en-US" sz="1110"/>
              <a:t>		}</a:t>
            </a:r>
            <a:endParaRPr/>
          </a:p>
          <a:p>
            <a:pPr marL="0" lvl="0" indent="0" algn="l" rtl="0">
              <a:lnSpc>
                <a:spcPct val="90000"/>
              </a:lnSpc>
              <a:spcBef>
                <a:spcPts val="0"/>
              </a:spcBef>
              <a:spcAft>
                <a:spcPts val="0"/>
              </a:spcAft>
              <a:buNone/>
            </a:pPr>
            <a:r>
              <a:rPr lang="en-US" sz="1110"/>
              <a:t>		for(int j = i + 1; j &lt; a.length; j++){</a:t>
            </a:r>
            <a:endParaRPr/>
          </a:p>
          <a:p>
            <a:pPr marL="0" lvl="0" indent="0" algn="l" rtl="0">
              <a:lnSpc>
                <a:spcPct val="90000"/>
              </a:lnSpc>
              <a:spcBef>
                <a:spcPts val="0"/>
              </a:spcBef>
              <a:spcAft>
                <a:spcPts val="0"/>
              </a:spcAft>
              <a:buNone/>
            </a:pPr>
            <a:r>
              <a:rPr lang="en-US" sz="1110"/>
              <a:t>			if(a[i] &lt; a[j]){</a:t>
            </a:r>
            <a:endParaRPr/>
          </a:p>
          <a:p>
            <a:pPr marL="0" lvl="0" indent="0" algn="l" rtl="0">
              <a:lnSpc>
                <a:spcPct val="90000"/>
              </a:lnSpc>
              <a:spcBef>
                <a:spcPts val="0"/>
              </a:spcBef>
              <a:spcAft>
                <a:spcPts val="0"/>
              </a:spcAft>
              <a:buNone/>
            </a:pPr>
            <a:r>
              <a:rPr lang="en-US" sz="1110"/>
              <a:t>			     int tmp = a[i];</a:t>
            </a:r>
            <a:endParaRPr/>
          </a:p>
          <a:p>
            <a:pPr marL="0" lvl="0" indent="0" algn="l" rtl="0">
              <a:lnSpc>
                <a:spcPct val="90000"/>
              </a:lnSpc>
              <a:spcBef>
                <a:spcPts val="0"/>
              </a:spcBef>
              <a:spcAft>
                <a:spcPts val="0"/>
              </a:spcAft>
              <a:buNone/>
            </a:pPr>
            <a:r>
              <a:rPr lang="en-US" sz="1110"/>
              <a:t>			     a[i] = a[j];</a:t>
            </a:r>
            <a:endParaRPr/>
          </a:p>
          <a:p>
            <a:pPr marL="0" lvl="0" indent="0" algn="l" rtl="0">
              <a:lnSpc>
                <a:spcPct val="90000"/>
              </a:lnSpc>
              <a:spcBef>
                <a:spcPts val="0"/>
              </a:spcBef>
              <a:spcAft>
                <a:spcPts val="0"/>
              </a:spcAft>
              <a:buNone/>
            </a:pPr>
            <a:r>
              <a:rPr lang="en-US" sz="1110"/>
              <a:t>			     a[j] = tmp;</a:t>
            </a:r>
            <a:endParaRPr/>
          </a:p>
          <a:p>
            <a:pPr marL="0" lvl="0" indent="0" algn="l" rtl="0">
              <a:lnSpc>
                <a:spcPct val="90000"/>
              </a:lnSpc>
              <a:spcBef>
                <a:spcPts val="0"/>
              </a:spcBef>
              <a:spcAft>
                <a:spcPts val="0"/>
              </a:spcAft>
              <a:buNone/>
            </a:pPr>
            <a:r>
              <a:rPr lang="en-US" sz="1110"/>
              <a:t>			}</a:t>
            </a:r>
            <a:endParaRPr/>
          </a:p>
          <a:p>
            <a:pPr marL="0" lvl="0" indent="0" algn="l" rtl="0">
              <a:lnSpc>
                <a:spcPct val="90000"/>
              </a:lnSpc>
              <a:spcBef>
                <a:spcPts val="0"/>
              </a:spcBef>
              <a:spcAft>
                <a:spcPts val="0"/>
              </a:spcAft>
              <a:buNone/>
            </a:pPr>
            <a:r>
              <a:rPr lang="en-US" sz="1110"/>
              <a:t>		}</a:t>
            </a:r>
            <a:endParaRPr/>
          </a:p>
          <a:p>
            <a:pPr marL="0" lvl="0" indent="0" algn="l" rtl="0">
              <a:lnSpc>
                <a:spcPct val="90000"/>
              </a:lnSpc>
              <a:spcBef>
                <a:spcPts val="0"/>
              </a:spcBef>
              <a:spcAft>
                <a:spcPts val="0"/>
              </a:spcAft>
              <a:buNone/>
            </a:pPr>
            <a:r>
              <a:rPr lang="en-US" sz="1110"/>
              <a:t>		sort(a, i + 1);</a:t>
            </a:r>
            <a:endParaRPr/>
          </a:p>
          <a:p>
            <a:pPr marL="0" lvl="0" indent="0" algn="l" rtl="0">
              <a:lnSpc>
                <a:spcPct val="90000"/>
              </a:lnSpc>
              <a:spcBef>
                <a:spcPts val="0"/>
              </a:spcBef>
              <a:spcAft>
                <a:spcPts val="0"/>
              </a:spcAft>
              <a:buNone/>
            </a:pPr>
            <a:r>
              <a:rPr lang="en-US" sz="1110"/>
              <a:t>	}</a:t>
            </a:r>
            <a:endParaRPr/>
          </a:p>
          <a:p>
            <a:pPr marL="0" lvl="0" indent="0" algn="l" rtl="0">
              <a:lnSpc>
                <a:spcPct val="90000"/>
              </a:lnSpc>
              <a:spcBef>
                <a:spcPts val="0"/>
              </a:spcBef>
              <a:spcAft>
                <a:spcPts val="0"/>
              </a:spcAft>
              <a:buNone/>
            </a:pPr>
            <a:r>
              <a:rPr lang="en-US" sz="1110"/>
              <a:t>}</a:t>
            </a:r>
            <a:endParaRPr/>
          </a:p>
          <a:p>
            <a:pPr marL="0" lvl="0" indent="0" algn="l" rtl="0">
              <a:lnSpc>
                <a:spcPct val="90000"/>
              </a:lnSpc>
              <a:spcBef>
                <a:spcPts val="0"/>
              </a:spcBef>
              <a:spcAft>
                <a:spcPts val="0"/>
              </a:spcAft>
              <a:buNone/>
            </a:pPr>
            <a:endParaRPr sz="1110"/>
          </a:p>
        </p:txBody>
      </p:sp>
      <p:sp>
        <p:nvSpPr>
          <p:cNvPr id="479" name="Google Shape;479;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4" name="Google Shape;484;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package com.fpoly;</a:t>
            </a:r>
            <a:endParaRPr/>
          </a:p>
          <a:p>
            <a:pPr marL="0" lvl="0" indent="0" algn="l" rtl="0">
              <a:spcBef>
                <a:spcPts val="0"/>
              </a:spcBef>
              <a:spcAft>
                <a:spcPts val="0"/>
              </a:spcAft>
              <a:buNone/>
            </a:pPr>
            <a:r>
              <a:rPr lang="en-US"/>
              <a:t>public class Parent{</a:t>
            </a:r>
            <a:endParaRPr/>
          </a:p>
          <a:p>
            <a:pPr marL="0" lvl="0" indent="0" algn="l" rtl="0">
              <a:spcBef>
                <a:spcPts val="0"/>
              </a:spcBef>
              <a:spcAft>
                <a:spcPts val="0"/>
              </a:spcAft>
              <a:buNone/>
            </a:pPr>
            <a:r>
              <a:rPr lang="en-US"/>
              <a:t>     public Parent(int x){}</a:t>
            </a:r>
            <a:endParaRPr/>
          </a:p>
          <a:p>
            <a:pPr marL="0" lvl="0" indent="0" algn="l" rtl="0">
              <a:spcBef>
                <a:spcPts val="0"/>
              </a:spcBef>
              <a:spcAft>
                <a:spcPts val="0"/>
              </a:spcAft>
              <a:buNone/>
            </a:pPr>
            <a:r>
              <a:rPr lang="en-US"/>
              <a:t>}</a:t>
            </a:r>
            <a:endParaRPr/>
          </a:p>
          <a:p>
            <a:pPr marL="0" lvl="0" indent="0" algn="l" rtl="0">
              <a:spcBef>
                <a:spcPts val="0"/>
              </a:spcBef>
              <a:spcAft>
                <a:spcPts val="0"/>
              </a:spcAft>
              <a:buNone/>
            </a:pPr>
            <a:endParaRPr/>
          </a:p>
          <a:p>
            <a:pPr marL="0" lvl="0" indent="0" algn="l" rtl="0">
              <a:spcBef>
                <a:spcPts val="0"/>
              </a:spcBef>
              <a:spcAft>
                <a:spcPts val="0"/>
              </a:spcAft>
              <a:buNone/>
            </a:pPr>
            <a:r>
              <a:rPr lang="en-US"/>
              <a:t>package com.fpoly;</a:t>
            </a:r>
            <a:endParaRPr/>
          </a:p>
          <a:p>
            <a:pPr marL="0" lvl="0" indent="0" algn="l" rtl="0">
              <a:spcBef>
                <a:spcPts val="0"/>
              </a:spcBef>
              <a:spcAft>
                <a:spcPts val="0"/>
              </a:spcAft>
              <a:buNone/>
            </a:pPr>
            <a:r>
              <a:rPr lang="en-US"/>
              <a:t>public class Child extends Parent{</a:t>
            </a:r>
            <a:endParaRPr/>
          </a:p>
          <a:p>
            <a:pPr marL="0" lvl="0" indent="0" algn="l" rtl="0">
              <a:spcBef>
                <a:spcPts val="0"/>
              </a:spcBef>
              <a:spcAft>
                <a:spcPts val="0"/>
              </a:spcAft>
              <a:buNone/>
            </a:pPr>
            <a:r>
              <a:rPr lang="en-US"/>
              <a:t>     public Child(){</a:t>
            </a:r>
            <a:endParaRPr/>
          </a:p>
          <a:p>
            <a:pPr marL="0" lvl="0" indent="0" algn="l" rtl="0">
              <a:spcBef>
                <a:spcPts val="0"/>
              </a:spcBef>
              <a:spcAft>
                <a:spcPts val="0"/>
              </a:spcAft>
              <a:buNone/>
            </a:pPr>
            <a:r>
              <a:rPr lang="en-US"/>
              <a:t>          super(5);</a:t>
            </a:r>
            <a:endParaRPr/>
          </a:p>
          <a:p>
            <a:pPr marL="0" lvl="0" indent="0" algn="l" rtl="0">
              <a:spcBef>
                <a:spcPts val="0"/>
              </a:spcBef>
              <a:spcAft>
                <a:spcPts val="0"/>
              </a:spcAft>
              <a:buNone/>
            </a:pPr>
            <a:r>
              <a:rPr lang="en-US"/>
              <a:t>     }</a:t>
            </a:r>
            <a:endParaRPr/>
          </a:p>
          <a:p>
            <a:pPr marL="0" lvl="0" indent="0" algn="l" rtl="0">
              <a:spcBef>
                <a:spcPts val="0"/>
              </a:spcBef>
              <a:spcAft>
                <a:spcPts val="0"/>
              </a:spcAft>
              <a:buNone/>
            </a:pPr>
            <a:r>
              <a:rPr lang="en-US"/>
              <a:t>}</a:t>
            </a:r>
            <a:endParaRPr/>
          </a:p>
          <a:p>
            <a:pPr marL="0" lvl="0" indent="0" algn="l" rtl="0">
              <a:spcBef>
                <a:spcPts val="0"/>
              </a:spcBef>
              <a:spcAft>
                <a:spcPts val="0"/>
              </a:spcAft>
              <a:buNone/>
            </a:pPr>
            <a:endParaRPr/>
          </a:p>
        </p:txBody>
      </p:sp>
      <p:sp>
        <p:nvSpPr>
          <p:cNvPr id="260" name="Google Shape;260;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pic>
        <p:nvPicPr>
          <p:cNvPr id="3" name="Picture 2">
            <a:extLst>
              <a:ext uri="{FF2B5EF4-FFF2-40B4-BE49-F238E27FC236}">
                <a16:creationId xmlns:a16="http://schemas.microsoft.com/office/drawing/2014/main" id="{AC31DF58-C39D-5142-ABD4-7AA6A6DB0B69}"/>
              </a:ext>
            </a:extLst>
          </p:cNvPr>
          <p:cNvPicPr>
            <a:picLocks noChangeAspect="1"/>
          </p:cNvPicPr>
          <p:nvPr userDrawn="1"/>
        </p:nvPicPr>
        <p:blipFill>
          <a:blip r:embed="rId2"/>
          <a:stretch>
            <a:fillRect/>
          </a:stretch>
        </p:blipFill>
        <p:spPr>
          <a:xfrm>
            <a:off x="0" y="3048"/>
            <a:ext cx="9144000" cy="6851904"/>
          </a:xfrm>
          <a:prstGeom prst="rect">
            <a:avLst/>
          </a:prstGeom>
        </p:spPr>
      </p:pic>
      <p:sp>
        <p:nvSpPr>
          <p:cNvPr id="17" name="Google Shape;17;p2"/>
          <p:cNvSpPr txBox="1">
            <a:spLocks noGrp="1"/>
          </p:cNvSpPr>
          <p:nvPr>
            <p:ph type="ctrTitle"/>
          </p:nvPr>
        </p:nvSpPr>
        <p:spPr>
          <a:xfrm>
            <a:off x="4114800" y="4038600"/>
            <a:ext cx="5029200" cy="83088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600"/>
              <a:buFont typeface="Quattrocento Sans"/>
              <a:buNone/>
              <a:defRPr sz="36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4114800" y="4724400"/>
            <a:ext cx="50292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pic>
        <p:nvPicPr>
          <p:cNvPr id="19" name="Google Shape;19;p2"/>
          <p:cNvPicPr preferRelativeResize="0"/>
          <p:nvPr/>
        </p:nvPicPr>
        <p:blipFill rotWithShape="1">
          <a:blip r:embed="rId3">
            <a:alphaModFix/>
          </a:blip>
          <a:srcRect/>
          <a:stretch/>
        </p:blipFill>
        <p:spPr>
          <a:xfrm>
            <a:off x="685800" y="2209801"/>
            <a:ext cx="2743200" cy="2743198"/>
          </a:xfrm>
          <a:prstGeom prst="ellipse">
            <a:avLst/>
          </a:prstGeom>
          <a:noFill/>
          <a:ln>
            <a:noFill/>
          </a:ln>
        </p:spPr>
      </p:pic>
      <p:pic>
        <p:nvPicPr>
          <p:cNvPr id="20" name="Google Shape;20;p2"/>
          <p:cNvPicPr preferRelativeResize="0"/>
          <p:nvPr/>
        </p:nvPicPr>
        <p:blipFill rotWithShape="1">
          <a:blip r:embed="rId4">
            <a:alphaModFix/>
          </a:blip>
          <a:srcRect/>
          <a:stretch/>
        </p:blipFill>
        <p:spPr>
          <a:xfrm>
            <a:off x="6934200" y="609600"/>
            <a:ext cx="1723175" cy="1085600"/>
          </a:xfrm>
          <a:prstGeom prst="rect">
            <a:avLst/>
          </a:prstGeom>
          <a:noFill/>
          <a:ln>
            <a:noFill/>
          </a:ln>
        </p:spPr>
      </p:pic>
      <p:pic>
        <p:nvPicPr>
          <p:cNvPr id="5" name="Picture 4">
            <a:extLst>
              <a:ext uri="{FF2B5EF4-FFF2-40B4-BE49-F238E27FC236}">
                <a16:creationId xmlns:a16="http://schemas.microsoft.com/office/drawing/2014/main" id="{128B6A37-15EB-E94F-BBE1-5AA1650E391F}"/>
              </a:ext>
            </a:extLst>
          </p:cNvPr>
          <p:cNvPicPr>
            <a:picLocks noChangeAspect="1"/>
          </p:cNvPicPr>
          <p:nvPr userDrawn="1"/>
        </p:nvPicPr>
        <p:blipFill>
          <a:blip r:embed="rId5"/>
          <a:stretch>
            <a:fillRect/>
          </a:stretch>
        </p:blipFill>
        <p:spPr>
          <a:xfrm>
            <a:off x="220579" y="174499"/>
            <a:ext cx="4114800" cy="17907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90"/>
        <p:cNvGrpSpPr/>
        <p:nvPr/>
      </p:nvGrpSpPr>
      <p:grpSpPr>
        <a:xfrm>
          <a:off x="0" y="0"/>
          <a:ext cx="0" cy="0"/>
          <a:chOff x="0" y="0"/>
          <a:chExt cx="0" cy="0"/>
        </a:xfrm>
      </p:grpSpPr>
      <p:sp>
        <p:nvSpPr>
          <p:cNvPr id="91" name="Google Shape;91;p13"/>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4"/>
          <p:cNvSpPr txBox="1"/>
          <p:nvPr/>
        </p:nvSpPr>
        <p:spPr>
          <a:xfrm>
            <a:off x="2209800" y="274638"/>
            <a:ext cx="6477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a:buNone/>
            </a:pPr>
            <a:r>
              <a:rPr lang="en-US" sz="3200" b="1" cap="small">
                <a:solidFill>
                  <a:srgbClr val="FF9900"/>
                </a:solidFill>
                <a:latin typeface="Quattrocento Sans"/>
                <a:ea typeface="Quattrocento Sans"/>
                <a:cs typeface="Quattrocento Sans"/>
                <a:sym typeface="Quattrocento Sans"/>
              </a:rPr>
              <a:t>Click to edit Master title style</a:t>
            </a:r>
            <a:endParaRPr sz="3200" b="1" cap="small">
              <a:solidFill>
                <a:srgbClr val="FF9900"/>
              </a:solidFill>
              <a:latin typeface="Quattrocento Sans"/>
              <a:ea typeface="Quattrocento Sans"/>
              <a:cs typeface="Quattrocento Sans"/>
              <a:sym typeface="Quattrocento Sans"/>
            </a:endParaRPr>
          </a:p>
        </p:txBody>
      </p:sp>
      <p:sp>
        <p:nvSpPr>
          <p:cNvPr id="95" name="Google Shape;95;p14"/>
          <p:cNvSpPr txBox="1">
            <a:spLocks noGrp="1"/>
          </p:cNvSpPr>
          <p:nvPr>
            <p:ph type="body" idx="1"/>
          </p:nvPr>
        </p:nvSpPr>
        <p:spPr>
          <a:xfrm>
            <a:off x="457200" y="990600"/>
            <a:ext cx="82296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97" name="Google Shape;97;p14"/>
          <p:cNvCxnSpPr/>
          <p:nvPr/>
        </p:nvCxnSpPr>
        <p:spPr>
          <a:xfrm rot="10800000">
            <a:off x="533400" y="835152"/>
            <a:ext cx="8153400" cy="0"/>
          </a:xfrm>
          <a:prstGeom prst="straightConnector1">
            <a:avLst/>
          </a:prstGeom>
          <a:noFill/>
          <a:ln w="38100" cap="flat" cmpd="sng">
            <a:solidFill>
              <a:srgbClr val="BD4B48"/>
            </a:solidFill>
            <a:prstDash val="solid"/>
            <a:round/>
            <a:headEnd type="none" w="sm" len="sm"/>
            <a:tailEnd type="none" w="sm" len="sm"/>
          </a:ln>
        </p:spPr>
      </p:cxnSp>
      <p:pic>
        <p:nvPicPr>
          <p:cNvPr id="7" name="Picture 6">
            <a:extLst>
              <a:ext uri="{FF2B5EF4-FFF2-40B4-BE49-F238E27FC236}">
                <a16:creationId xmlns:a16="http://schemas.microsoft.com/office/drawing/2014/main" id="{25C2E6A7-B4F4-8F4B-80AA-23DF7FDE677E}"/>
              </a:ext>
            </a:extLst>
          </p:cNvPr>
          <p:cNvPicPr>
            <a:picLocks noChangeAspect="1"/>
          </p:cNvPicPr>
          <p:nvPr userDrawn="1"/>
        </p:nvPicPr>
        <p:blipFill>
          <a:blip r:embed="rId2"/>
          <a:stretch>
            <a:fillRect/>
          </a:stretch>
        </p:blipFill>
        <p:spPr>
          <a:xfrm>
            <a:off x="457200" y="107207"/>
            <a:ext cx="1592179" cy="692893"/>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5"/>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15"/>
          <p:cNvSpPr txBox="1">
            <a:spLocks noGrp="1"/>
          </p:cNvSpPr>
          <p:nvPr>
            <p:ph type="body" idx="2"/>
          </p:nvPr>
        </p:nvSpPr>
        <p:spPr>
          <a:xfrm>
            <a:off x="4953000" y="1828800"/>
            <a:ext cx="40386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2" name="Google Shape;102;p15"/>
          <p:cNvSpPr txBox="1">
            <a:spLocks noGrp="1"/>
          </p:cNvSpPr>
          <p:nvPr>
            <p:ph type="sldNum" idx="12"/>
          </p:nvPr>
        </p:nvSpPr>
        <p:spPr>
          <a:xfrm>
            <a:off x="-1371600" y="617220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sym typeface="Quattrocento Sans"/>
              </a:defRPr>
            </a:lvl1pPr>
            <a:lvl2pPr marL="0" lvl="1" indent="0" algn="r">
              <a:spcBef>
                <a:spcPts val="0"/>
              </a:spcBef>
              <a:buNone/>
              <a:defRPr sz="1200">
                <a:solidFill>
                  <a:schemeClr val="lt1"/>
                </a:solidFill>
                <a:latin typeface="Quattrocento Sans"/>
                <a:ea typeface="Quattrocento Sans"/>
                <a:cs typeface="Quattrocento Sans"/>
                <a:sym typeface="Quattrocento Sans"/>
              </a:defRPr>
            </a:lvl2pPr>
            <a:lvl3pPr marL="0" lvl="2" indent="0" algn="r">
              <a:spcBef>
                <a:spcPts val="0"/>
              </a:spcBef>
              <a:buNone/>
              <a:defRPr sz="1200">
                <a:solidFill>
                  <a:schemeClr val="lt1"/>
                </a:solidFill>
                <a:latin typeface="Quattrocento Sans"/>
                <a:ea typeface="Quattrocento Sans"/>
                <a:cs typeface="Quattrocento Sans"/>
                <a:sym typeface="Quattrocento Sans"/>
              </a:defRPr>
            </a:lvl3pPr>
            <a:lvl4pPr marL="0" lvl="3" indent="0" algn="r">
              <a:spcBef>
                <a:spcPts val="0"/>
              </a:spcBef>
              <a:buNone/>
              <a:defRPr sz="1200">
                <a:solidFill>
                  <a:schemeClr val="lt1"/>
                </a:solidFill>
                <a:latin typeface="Quattrocento Sans"/>
                <a:ea typeface="Quattrocento Sans"/>
                <a:cs typeface="Quattrocento Sans"/>
                <a:sym typeface="Quattrocento Sans"/>
              </a:defRPr>
            </a:lvl4pPr>
            <a:lvl5pPr marL="0" lvl="4" indent="0" algn="r">
              <a:spcBef>
                <a:spcPts val="0"/>
              </a:spcBef>
              <a:buNone/>
              <a:defRPr sz="1200">
                <a:solidFill>
                  <a:schemeClr val="lt1"/>
                </a:solidFill>
                <a:latin typeface="Quattrocento Sans"/>
                <a:ea typeface="Quattrocento Sans"/>
                <a:cs typeface="Quattrocento Sans"/>
                <a:sym typeface="Quattrocento Sans"/>
              </a:defRPr>
            </a:lvl5pPr>
            <a:lvl6pPr marL="0" lvl="5" indent="0" algn="r">
              <a:spcBef>
                <a:spcPts val="0"/>
              </a:spcBef>
              <a:buNone/>
              <a:defRPr sz="1200">
                <a:solidFill>
                  <a:schemeClr val="lt1"/>
                </a:solidFill>
                <a:latin typeface="Quattrocento Sans"/>
                <a:ea typeface="Quattrocento Sans"/>
                <a:cs typeface="Quattrocento Sans"/>
                <a:sym typeface="Quattrocento Sans"/>
              </a:defRPr>
            </a:lvl6pPr>
            <a:lvl7pPr marL="0" lvl="6" indent="0" algn="r">
              <a:spcBef>
                <a:spcPts val="0"/>
              </a:spcBef>
              <a:buNone/>
              <a:defRPr sz="1200">
                <a:solidFill>
                  <a:schemeClr val="lt1"/>
                </a:solidFill>
                <a:latin typeface="Quattrocento Sans"/>
                <a:ea typeface="Quattrocento Sans"/>
                <a:cs typeface="Quattrocento Sans"/>
                <a:sym typeface="Quattrocento Sans"/>
              </a:defRPr>
            </a:lvl7pPr>
            <a:lvl8pPr marL="0" lvl="7" indent="0" algn="r">
              <a:spcBef>
                <a:spcPts val="0"/>
              </a:spcBef>
              <a:buNone/>
              <a:defRPr sz="1200">
                <a:solidFill>
                  <a:schemeClr val="lt1"/>
                </a:solidFill>
                <a:latin typeface="Quattrocento Sans"/>
                <a:ea typeface="Quattrocento Sans"/>
                <a:cs typeface="Quattrocento Sans"/>
                <a:sym typeface="Quattrocento Sans"/>
              </a:defRPr>
            </a:lvl8pPr>
            <a:lvl9pPr marL="0" lvl="8" indent="0" algn="r">
              <a:spcBef>
                <a:spcPts val="0"/>
              </a:spcBef>
              <a:buNone/>
              <a:defRPr sz="1200">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209800" y="274638"/>
            <a:ext cx="6477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6"/>
          <p:cNvSpPr txBox="1">
            <a:spLocks noGrp="1"/>
          </p:cNvSpPr>
          <p:nvPr>
            <p:ph type="body" idx="1"/>
          </p:nvPr>
        </p:nvSpPr>
        <p:spPr>
          <a:xfrm>
            <a:off x="457200" y="990600"/>
            <a:ext cx="82296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5" name="Picture 4">
            <a:extLst>
              <a:ext uri="{FF2B5EF4-FFF2-40B4-BE49-F238E27FC236}">
                <a16:creationId xmlns:a16="http://schemas.microsoft.com/office/drawing/2014/main" id="{E53D70E1-7325-C94B-85A5-FC16D0ACCA52}"/>
              </a:ext>
            </a:extLst>
          </p:cNvPr>
          <p:cNvPicPr>
            <a:picLocks noChangeAspect="1"/>
          </p:cNvPicPr>
          <p:nvPr userDrawn="1"/>
        </p:nvPicPr>
        <p:blipFill>
          <a:blip r:embed="rId2"/>
          <a:stretch>
            <a:fillRect/>
          </a:stretch>
        </p:blipFill>
        <p:spPr>
          <a:xfrm>
            <a:off x="457200" y="107207"/>
            <a:ext cx="1592179" cy="69289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7"/>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17"/>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6_Title and Content">
  <p:cSld name="6_Title and Content">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8"/>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4" name="Google Shape;114;p18"/>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7_Title and Content">
  <p:cSld name="7_Title and Content">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9"/>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8" name="Google Shape;118;p19"/>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_Title and Content">
  <p:cSld name="8_Title and Content">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0"/>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20"/>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p3"/>
          <p:cNvCxnSpPr/>
          <p:nvPr/>
        </p:nvCxnSpPr>
        <p:spPr>
          <a:xfrm>
            <a:off x="457200" y="838200"/>
            <a:ext cx="8229600" cy="0"/>
          </a:xfrm>
          <a:prstGeom prst="straightConnector1">
            <a:avLst/>
          </a:prstGeom>
          <a:noFill/>
          <a:ln w="38100" cap="flat" cmpd="sng">
            <a:solidFill>
              <a:srgbClr val="FF9900"/>
            </a:solidFill>
            <a:prstDash val="solid"/>
            <a:round/>
            <a:headEnd type="none" w="sm" len="sm"/>
            <a:tailEnd type="none" w="sm" len="sm"/>
          </a:ln>
        </p:spPr>
      </p:cxnSp>
      <p:pic>
        <p:nvPicPr>
          <p:cNvPr id="3" name="Picture 2">
            <a:extLst>
              <a:ext uri="{FF2B5EF4-FFF2-40B4-BE49-F238E27FC236}">
                <a16:creationId xmlns:a16="http://schemas.microsoft.com/office/drawing/2014/main" id="{59C26476-8CEA-4940-AF17-02580B5C4AB9}"/>
              </a:ext>
            </a:extLst>
          </p:cNvPr>
          <p:cNvPicPr>
            <a:picLocks noChangeAspect="1"/>
          </p:cNvPicPr>
          <p:nvPr userDrawn="1"/>
        </p:nvPicPr>
        <p:blipFill>
          <a:blip r:embed="rId2"/>
          <a:stretch>
            <a:fillRect/>
          </a:stretch>
        </p:blipFill>
        <p:spPr>
          <a:xfrm>
            <a:off x="457200" y="107207"/>
            <a:ext cx="1592179" cy="692893"/>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_Title and Content">
  <p:cSld name="9_Title and Content">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1"/>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21"/>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_Title and Content">
  <p:cSld name="10_Title and Content">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22"/>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22"/>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1_Title and Content">
  <p:cSld name="11_Title and Content">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23"/>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4" name="Google Shape;134;p23"/>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2_Title and Content">
  <p:cSld name="12_Title and Content">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24"/>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24"/>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3_Title and Content">
  <p:cSld name="13_Title and Content">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25"/>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2" name="Google Shape;142;p25"/>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4_Title and Content">
  <p:cSld name="14_Title and Content">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26"/>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26"/>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5_Title and Content">
  <p:cSld name="15_Title and Content">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27"/>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27"/>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6_Title and Content">
  <p:cSld name="16_Title and Content">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8"/>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28"/>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7_Title and Content">
  <p:cSld name="17_Title and Content">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9"/>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8" name="Google Shape;158;p29"/>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8_Title and Content">
  <p:cSld name="18_Title and Content">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30"/>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2" name="Google Shape;162;p30"/>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4"/>
          <p:cNvSpPr/>
          <p:nvPr/>
        </p:nvSpPr>
        <p:spPr>
          <a:xfrm>
            <a:off x="1524000" y="2551017"/>
            <a:ext cx="64008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34" name="Google Shape;34;p4" descr="http://uconndigitalarts.com/wp-content/uploads/2013/04/original.jpg"/>
          <p:cNvPicPr preferRelativeResize="0"/>
          <p:nvPr/>
        </p:nvPicPr>
        <p:blipFill rotWithShape="1">
          <a:blip r:embed="rId2">
            <a:alphaModFix/>
          </a:blip>
          <a:srcRect t="43978" b="41310"/>
          <a:stretch/>
        </p:blipFill>
        <p:spPr>
          <a:xfrm flipH="1">
            <a:off x="2799530" y="2575401"/>
            <a:ext cx="3426068" cy="283858"/>
          </a:xfrm>
          <a:prstGeom prst="rect">
            <a:avLst/>
          </a:prstGeom>
          <a:noFill/>
          <a:ln>
            <a:noFill/>
          </a:ln>
        </p:spPr>
      </p:pic>
      <p:pic>
        <p:nvPicPr>
          <p:cNvPr id="35" name="Google Shape;35;p4" descr="C:\Users\powerpoint.vn\Downloads\1e2cd4b177168ad16ce2e7c504bba4d2.x400.jpeg"/>
          <p:cNvPicPr preferRelativeResize="0"/>
          <p:nvPr/>
        </p:nvPicPr>
        <p:blipFill rotWithShape="1">
          <a:blip r:embed="rId3">
            <a:alphaModFix/>
          </a:blip>
          <a:srcRect b="55710"/>
          <a:stretch/>
        </p:blipFill>
        <p:spPr>
          <a:xfrm>
            <a:off x="1926464" y="609600"/>
            <a:ext cx="5443471" cy="2828060"/>
          </a:xfrm>
          <a:prstGeom prst="rect">
            <a:avLst/>
          </a:prstGeom>
          <a:noFill/>
          <a:ln>
            <a:noFill/>
          </a:ln>
        </p:spPr>
      </p:pic>
      <p:sp>
        <p:nvSpPr>
          <p:cNvPr id="36" name="Google Shape;36;p4"/>
          <p:cNvSpPr txBox="1"/>
          <p:nvPr/>
        </p:nvSpPr>
        <p:spPr>
          <a:xfrm>
            <a:off x="3077919" y="3124200"/>
            <a:ext cx="3551481"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a:solidFill>
                  <a:schemeClr val="lt1"/>
                </a:solidFill>
                <a:latin typeface="Calibri"/>
                <a:ea typeface="Calibri"/>
                <a:cs typeface="Calibri"/>
                <a:sym typeface="Calibri"/>
              </a:rPr>
              <a:t>DEM</a:t>
            </a:r>
            <a:r>
              <a:rPr lang="en-US" sz="11500" b="1">
                <a:solidFill>
                  <a:schemeClr val="lt1"/>
                </a:solidFill>
                <a:latin typeface="Calibri"/>
                <a:ea typeface="Calibri"/>
                <a:cs typeface="Calibri"/>
                <a:sym typeface="Calibri"/>
              </a:rPr>
              <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7" name="Google Shape;37;p4" descr="http://www.designofsignage.com/application/symbol/hands/image/600x600/hand-press-button-4.jpg"/>
          <p:cNvPicPr preferRelativeResize="0"/>
          <p:nvPr/>
        </p:nvPicPr>
        <p:blipFill rotWithShape="1">
          <a:blip r:embed="rId4">
            <a:alphaModFix/>
          </a:blip>
          <a:srcRect/>
          <a:stretch/>
        </p:blipFill>
        <p:spPr>
          <a:xfrm>
            <a:off x="4512564" y="3568725"/>
            <a:ext cx="2616710" cy="261671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9_Title and Content">
  <p:cSld name="19_Title and Content">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31"/>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6" name="Google Shape;166;p31"/>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0_Title and Content">
  <p:cSld name="20_Title and Content">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9" name="Google Shape;169;p32"/>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0" name="Google Shape;170;p32"/>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1_Title and Content">
  <p:cSld name="21_Title and Content">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33"/>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4" name="Google Shape;174;p33"/>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2_Title and Content">
  <p:cSld name="22_Title and Content">
    <p:spTree>
      <p:nvGrpSpPr>
        <p:cNvPr id="1" name="Shape 175"/>
        <p:cNvGrpSpPr/>
        <p:nvPr/>
      </p:nvGrpSpPr>
      <p:grpSpPr>
        <a:xfrm>
          <a:off x="0" y="0"/>
          <a:ext cx="0" cy="0"/>
          <a:chOff x="0" y="0"/>
          <a:chExt cx="0" cy="0"/>
        </a:xfrm>
      </p:grpSpPr>
      <p:sp>
        <p:nvSpPr>
          <p:cNvPr id="176" name="Google Shape;176;p34"/>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 name="Google Shape;177;p34"/>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8" name="Google Shape;178;p34"/>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3_Title and Content">
  <p:cSld name="23_Title and Content">
    <p:spTree>
      <p:nvGrpSpPr>
        <p:cNvPr id="1" name="Shape 179"/>
        <p:cNvGrpSpPr/>
        <p:nvPr/>
      </p:nvGrpSpPr>
      <p:grpSpPr>
        <a:xfrm>
          <a:off x="0" y="0"/>
          <a:ext cx="0" cy="0"/>
          <a:chOff x="0" y="0"/>
          <a:chExt cx="0" cy="0"/>
        </a:xfrm>
      </p:grpSpPr>
      <p:sp>
        <p:nvSpPr>
          <p:cNvPr id="180" name="Google Shape;180;p35"/>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35"/>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2" name="Google Shape;182;p35"/>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4_Title and Content">
  <p:cSld name="24_Title and Content">
    <p:spTree>
      <p:nvGrpSpPr>
        <p:cNvPr id="1" name="Shape 183"/>
        <p:cNvGrpSpPr/>
        <p:nvPr/>
      </p:nvGrpSpPr>
      <p:grpSpPr>
        <a:xfrm>
          <a:off x="0" y="0"/>
          <a:ext cx="0" cy="0"/>
          <a:chOff x="0" y="0"/>
          <a:chExt cx="0" cy="0"/>
        </a:xfrm>
      </p:grpSpPr>
      <p:sp>
        <p:nvSpPr>
          <p:cNvPr id="184" name="Google Shape;184;p36"/>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5" name="Google Shape;185;p36"/>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36"/>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5_Title and Content">
  <p:cSld name="25_Title and Content">
    <p:spTree>
      <p:nvGrpSpPr>
        <p:cNvPr id="1" name="Shape 187"/>
        <p:cNvGrpSpPr/>
        <p:nvPr/>
      </p:nvGrpSpPr>
      <p:grpSpPr>
        <a:xfrm>
          <a:off x="0" y="0"/>
          <a:ext cx="0" cy="0"/>
          <a:chOff x="0" y="0"/>
          <a:chExt cx="0" cy="0"/>
        </a:xfrm>
      </p:grpSpPr>
      <p:sp>
        <p:nvSpPr>
          <p:cNvPr id="188" name="Google Shape;188;p37"/>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37"/>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37"/>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6_Title and Content">
  <p:cSld name="26_Title and Content">
    <p:spTree>
      <p:nvGrpSpPr>
        <p:cNvPr id="1" name="Shape 191"/>
        <p:cNvGrpSpPr/>
        <p:nvPr/>
      </p:nvGrpSpPr>
      <p:grpSpPr>
        <a:xfrm>
          <a:off x="0" y="0"/>
          <a:ext cx="0" cy="0"/>
          <a:chOff x="0" y="0"/>
          <a:chExt cx="0" cy="0"/>
        </a:xfrm>
      </p:grpSpPr>
      <p:sp>
        <p:nvSpPr>
          <p:cNvPr id="192" name="Google Shape;192;p38"/>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38"/>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38"/>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7_Title and Content">
  <p:cSld name="27_Title and Content">
    <p:spTree>
      <p:nvGrpSpPr>
        <p:cNvPr id="1" name="Shape 195"/>
        <p:cNvGrpSpPr/>
        <p:nvPr/>
      </p:nvGrpSpPr>
      <p:grpSpPr>
        <a:xfrm>
          <a:off x="0" y="0"/>
          <a:ext cx="0" cy="0"/>
          <a:chOff x="0" y="0"/>
          <a:chExt cx="0" cy="0"/>
        </a:xfrm>
      </p:grpSpPr>
      <p:sp>
        <p:nvSpPr>
          <p:cNvPr id="196" name="Google Shape;196;p39"/>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39"/>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8" name="Google Shape;198;p39"/>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8_Title and Content">
  <p:cSld name="28_Title and Content">
    <p:spTree>
      <p:nvGrpSpPr>
        <p:cNvPr id="1" name="Shape 199"/>
        <p:cNvGrpSpPr/>
        <p:nvPr/>
      </p:nvGrpSpPr>
      <p:grpSpPr>
        <a:xfrm>
          <a:off x="0" y="0"/>
          <a:ext cx="0" cy="0"/>
          <a:chOff x="0" y="0"/>
          <a:chExt cx="0" cy="0"/>
        </a:xfrm>
      </p:grpSpPr>
      <p:sp>
        <p:nvSpPr>
          <p:cNvPr id="200" name="Google Shape;200;p40"/>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40"/>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2" name="Google Shape;202;p40"/>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1" name="Google Shape;41;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9_Title and Content">
  <p:cSld name="29_Title and Content">
    <p:spTree>
      <p:nvGrpSpPr>
        <p:cNvPr id="1" name="Shape 203"/>
        <p:cNvGrpSpPr/>
        <p:nvPr/>
      </p:nvGrpSpPr>
      <p:grpSpPr>
        <a:xfrm>
          <a:off x="0" y="0"/>
          <a:ext cx="0" cy="0"/>
          <a:chOff x="0" y="0"/>
          <a:chExt cx="0" cy="0"/>
        </a:xfrm>
      </p:grpSpPr>
      <p:sp>
        <p:nvSpPr>
          <p:cNvPr id="204" name="Google Shape;204;p41"/>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41"/>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6" name="Google Shape;206;p41"/>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30_Title and Content">
  <p:cSld name="30_Title and Content">
    <p:spTree>
      <p:nvGrpSpPr>
        <p:cNvPr id="1" name="Shape 207"/>
        <p:cNvGrpSpPr/>
        <p:nvPr/>
      </p:nvGrpSpPr>
      <p:grpSpPr>
        <a:xfrm>
          <a:off x="0" y="0"/>
          <a:ext cx="0" cy="0"/>
          <a:chOff x="0" y="0"/>
          <a:chExt cx="0" cy="0"/>
        </a:xfrm>
      </p:grpSpPr>
      <p:sp>
        <p:nvSpPr>
          <p:cNvPr id="208" name="Google Shape;208;p42"/>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9" name="Google Shape;209;p42"/>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42"/>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1_Title and Content">
  <p:cSld name="31_Title and Content">
    <p:spTree>
      <p:nvGrpSpPr>
        <p:cNvPr id="1" name="Shape 211"/>
        <p:cNvGrpSpPr/>
        <p:nvPr/>
      </p:nvGrpSpPr>
      <p:grpSpPr>
        <a:xfrm>
          <a:off x="0" y="0"/>
          <a:ext cx="0" cy="0"/>
          <a:chOff x="0" y="0"/>
          <a:chExt cx="0" cy="0"/>
        </a:xfrm>
      </p:grpSpPr>
      <p:sp>
        <p:nvSpPr>
          <p:cNvPr id="212" name="Google Shape;212;p43"/>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3" name="Google Shape;213;p43"/>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43"/>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32_Title and Content">
  <p:cSld name="32_Title and Content">
    <p:spTree>
      <p:nvGrpSpPr>
        <p:cNvPr id="1" name="Shape 215"/>
        <p:cNvGrpSpPr/>
        <p:nvPr/>
      </p:nvGrpSpPr>
      <p:grpSpPr>
        <a:xfrm>
          <a:off x="0" y="0"/>
          <a:ext cx="0" cy="0"/>
          <a:chOff x="0" y="0"/>
          <a:chExt cx="0" cy="0"/>
        </a:xfrm>
      </p:grpSpPr>
      <p:sp>
        <p:nvSpPr>
          <p:cNvPr id="216" name="Google Shape;216;p44"/>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44"/>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8" name="Google Shape;218;p44"/>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7" name="Google Shape;47;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8" name="Google Shape;48;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4" name="Google Shape;54;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5" name="Google Shape;55;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6" name="Google Shape;56;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7" name="Google Shape;5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0"/>
          <p:cNvSpPr>
            <a:spLocks noGrp="1"/>
          </p:cNvSpPr>
          <p:nvPr>
            <p:ph type="pic" idx="2"/>
          </p:nvPr>
        </p:nvSpPr>
        <p:spPr>
          <a:xfrm>
            <a:off x="1792288" y="612775"/>
            <a:ext cx="5486400" cy="4114800"/>
          </a:xfrm>
          <a:prstGeom prst="rect">
            <a:avLst/>
          </a:prstGeom>
          <a:noFill/>
          <a:ln>
            <a:noFill/>
          </a:ln>
        </p:spPr>
      </p:sp>
      <p:sp>
        <p:nvSpPr>
          <p:cNvPr id="74"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5" name="Google Shape;7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5"/>
          <p:cNvSpPr txBox="1">
            <a:spLocks noGrp="1"/>
          </p:cNvSpPr>
          <p:nvPr>
            <p:ph type="ctrTitle"/>
          </p:nvPr>
        </p:nvSpPr>
        <p:spPr>
          <a:xfrm>
            <a:off x="4114800" y="4038600"/>
            <a:ext cx="5029200" cy="83088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600"/>
              <a:buFont typeface="Quattrocento Sans"/>
              <a:buNone/>
            </a:pPr>
            <a:r>
              <a:rPr lang="en-US"/>
              <a:t>Lập trình Java 1</a:t>
            </a:r>
            <a:endParaRPr/>
          </a:p>
        </p:txBody>
      </p:sp>
      <p:sp>
        <p:nvSpPr>
          <p:cNvPr id="224" name="Google Shape;224;p45"/>
          <p:cNvSpPr txBox="1">
            <a:spLocks noGrp="1"/>
          </p:cNvSpPr>
          <p:nvPr>
            <p:ph type="subTitle" idx="1"/>
          </p:nvPr>
        </p:nvSpPr>
        <p:spPr>
          <a:xfrm>
            <a:off x="4114800" y="4724400"/>
            <a:ext cx="50292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8: </a:t>
            </a:r>
            <a:r>
              <a:rPr lang="en-US" sz="2000"/>
              <a:t>Kiến thức nâng cao về phương thức và lớp</a:t>
            </a:r>
            <a:endParaRPr sz="2000"/>
          </a:p>
        </p:txBody>
      </p:sp>
      <p:sp>
        <p:nvSpPr>
          <p:cNvPr id="225" name="Google Shape;225;p45"/>
          <p:cNvSpPr txBox="1"/>
          <p:nvPr/>
        </p:nvSpPr>
        <p:spPr>
          <a:xfrm>
            <a:off x="4114800" y="5410200"/>
            <a:ext cx="5029200" cy="9906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FF5A33"/>
              </a:buClr>
              <a:buSzPts val="2200"/>
              <a:buFont typeface="Arial"/>
              <a:buNone/>
            </a:pPr>
            <a:r>
              <a:rPr lang="en-US" sz="2200" b="1" i="0" u="none" strike="noStrike" cap="small">
                <a:solidFill>
                  <a:srgbClr val="FF5A33"/>
                </a:solidFill>
                <a:latin typeface="Quattrocento Sans"/>
                <a:ea typeface="Quattrocento Sans"/>
                <a:cs typeface="Quattrocento Sans"/>
                <a:sym typeface="Quattrocento Sans"/>
              </a:rPr>
              <a:t>Phần 1</a:t>
            </a:r>
            <a:endParaRPr sz="2200" b="1" i="0" u="none" strike="noStrike" cap="small">
              <a:solidFill>
                <a:srgbClr val="FF5A33"/>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4"/>
          <p:cNvSpPr txBox="1"/>
          <p:nvPr/>
        </p:nvSpPr>
        <p:spPr>
          <a:xfrm>
            <a:off x="914400" y="4267200"/>
            <a:ext cx="4012637" cy="2031325"/>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1. Hiện thực hóa 2 m() ở slide trước</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2. Bổ sung thêm một phương thức nhận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tham số là một đối tượng và phương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thức làm thay đối các trường dữ liệu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của đối tượng tham số. Kiểm tra các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trường dữ liệu có thay đổi hay không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sau khi gọi phương thức</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5"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p55"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324;p55" descr="data:image/jpeg;base64,/9j/4AAQSkZJRgABAQAAAQABAAD/2wCEAAkGBxQTEhUUExQWFhQXGR8aGRcYGBcdGBUbHRgaHRwfHBccHyggHyAlHRgXITEiJSkrLi4vIB8zODMsNygtLisBCgoKDg0OGxAQGywkICY0LDAsLjAsLCwsLCwsLCwsLCwsLCwsLCwsLCwsLCwsLC4sLCwsNS0sLCwsLCwsLCwsLP/AABEIALcBEwMBIgACEQEDEQH/xAAcAAACAgMBAQAAAAAAAAAAAAAEBQMGAAECBwj/xABGEAACAQEGAwUECQIFAwIHAQABAhEDAAQSITFBBRNRBiIyYXFCUoGRBxQjYqGxwdHwM+FDU3KC8RUkkrLSJTRjoqOz4hb/xAAaAQADAQEBAQAAAAAAAAAAAAAAAQIDBAUG/8QAMhEAAgIABQIEAwgCAwAAAAAAAAECEQMSITFBBFETImHwBXHRFDJSgZGhseEjwTNCYv/aAAwDAQACEQMRAD8ApvFuz1e7nvocOzDNT+1lVvoo0gQQQCCDr6WqPHfo/o1QWpfZv5eEmdxbhngNbH0nT/F4vTFVep5XcL61JpEEHJlPhdehFjOH3Om7Vajlku1ODlm7Fz3KSzq5MiToATYniXZG80W76gJqahIFNRqSzHQfwTaJL1FNqV2JaDjNQiGc4SrcldVhC2Z7xBMRNjDjektjXqsaKWfBfmfbt3fauGD3jiTOQMKrSUyKIkqOhYnN207zT5AWZXW+o/kehshUW6i2/T/EcXAlpquxXU/Aum6iHZ9/e5aqZgyLdPRAGJfCdvcPT0Ox+Fq/duIOnmOh/ezq4cTVjkRJyKtuNwRuLe5gfEMLHacdJdnz6HynWfBep6S8yzQ7rj1okw2wJbd5rAOEVWOJSygZ5qGZlk9FBaSdNdMyuEOKyShallmxjnGZHdGlNDBGOSxzgrFurE6zDgvXt9Ty4dNOWvHcgb7MxAaqPY9mmdQahG+/LGek4RaAKcTF2xM2YYgDEuwgZDDOHCMhl1Nm44MQITCRsNP7fjYetc2XJ1IGsxoeoOnw3slOMmsRSTa49PRA4teVql73A8FswWI5ex1/D1HlbeC3ZGSkrRztNOmRUwNDofmPMedsug+zDunfJIWmZwnCQGdiM+WCQABBY5ZAE2nWlkSSFUZsx0X1/QDM7TaOtULFMsNMAKJydiGYqanQS74V2JzljlzYzqSUXV1fy/0+DaGqeZbbEQpmSzHEx1JjbQADJVGyjIW7CbHQ/h0I8xafBbeC3R4ccuWtDHO7zcg4Trr+B8xbMFiGXI5ZwY9Y/I27omKaMVIquMQRgDylkgFhoWJVsK6QMR2Bz8Vw8st+PX3yVkzarb+AZhh2BdgYU6BWBBZ/KCYXVvISRHTQ54jLT3j1PX00iMogZRFilpa7kmSTmWPUnc22aU5jUfiOn7f3snFxl4kvz9F6fLkpSUlkX5eoPy7dYciP5OxtOEt0tLUkwo1OwzgepJyAGZNtZ5XHzbGcW09NyGipWmrMsVmExkVog4gD0LtgYqNABiM5C0IpR+eZJJO5JOZPmbFVCSwkQugG4MASx3YqAOgiB1OYLZYCbTct/wDRpitJpLYFNP8AnT+1uCljVEZ21dlZEYtHMklSNKdPEFUkH/EZiwAzACM3Szc/C0e3H0BLPrzz9QKupTTx6x7nQn7+cgHTU7Wg5eWWljeV/P7/AK2jNOzSySzS539P6HeZUuAQ07dXZIDFgCZPLGwUASzz0LBQvtE9AbELRkx/wBuSdh52hr7YfDvlm/megE5D466T1HFb8/IrCff2yDBrOc5mdT5k2xV2+VpwtuK9HEpGIqfeHs+drlGvNHj+CE70ZqLZZrd7zCgY6NPorU0LRsSWzkiD8bZbk+3L8LNvA9T0bhl/WssrkRkyHxIY0P6Hf8huJ8ZFNhSpo1auwypJqBPidjki/eaPnlZb2mui0Ga/U25dcIaZlopVJnCaq+1gJLCMzpnlZh2RogXdX5bI9TvOXB5lRsUY3nMYgAwU+EECBFvDPTOLt2caowq35hWqAytID/t6O/dU+Nh77D0C2Vce7BUqjB7ueTU1kaE66WvFQZfH9LQvtaJQUtzbCxp4TuDo8Y7T9l61DvlBB8WHwzqWXoDuNrVyLfRtW6rUUq4lTkR/N7UTifZCji5dUYcX9KuMv9r7ZbE/tbmxenb1R7XQfGFhrJirTh9v6PLDbQtauMdhL1RPdTmrMSmvxH62V4qd28OCrXG+TUqJ8tqjjr4Qfei3MsN86HuS63ClFPDeZvZLf+l6sM4e700Za3eNZCtOiTDuCQZZvYRgpTPNgxA6201CpUo02pwrSSQoCYcTEuqhYwifZ2gdLIqlVmYsxLMxksT3iepNvQq1xNJgTnIBbzyzb1G/UZ6gz2YeNneW38z5z4n0ngtYjq5XaWiXvlhvCFIpIHPfAE+ZszVLA0FnSxaErrbuSpHht2wLiXDZUlR3gCQNM4y+BOR+etgbjdUqURUIqIScIQgYmcEgooMZiDJJgASYtZaTA6a2R3mqK15phZFNQV5sd1mDYmSn5tChnOUU8AzJtUMbEhpF6Eyw4y1aIrxwKpAZikLmtNScKHcyQMb7YzHQBRlYNrqdCpIOREaj4WsNSqYwzI62y7U5YR1t1Q6qUY5ZJMwl08W7TorhpEa/A7nyPmPx1t1gtceIXAVBmM+tq/c6K/aisjoabBRp9oWnBgJyOIAnosNMRbfB+IRSqaMcTpHdxF4p5Ekwo1YzlOggaknIAZm0bMS8kYVMYRvIUL39sWBViMgAQNy1hfs+zAMXWRogBwJOsNqxjIuRJ2AGVl9S4tOGJ9P087aePDEalatbL3yR4UoaVvuwLl23gsQ1Igwwz9In+ft5W1gt2wmpq4nLJOLpgjA8xSYFKGNV90CrixBdWmCsDMkr52krLiOa4QpMJIOA6HERkX1BO2gy1JcFZUeP0kU9CCQdX0IXbInYGGimUbjXOc+snWdZ8885tzwV4lf9ePnzXv5G0m1DXfk4wW0F2/hsRgtFeaLMpCNhbKGiQCDlI6bHyJttJNPMjOMrWVmkpTOgAEknRR1NoKwzBAhRsRmdsR8+g2BI1JJPvDgwqiFXMdWMkB29YYqNljcm0RS2a/zLN+n1Zo34by/r/QGUtwUsUUjLb8rYaUDEdCYA3cjYemUnb1gHVYicbf6EZWpaANNcNIU5kTmT4qhBJzPuIMCjq0k5gRGUsRWQziOu8aAbADoNvjuTbkraenjlTi9/9F4sraaAqjhPEYBMSep0sW9EoASO8RKgjQbMR06Df0ttackAqHzHdOhgzbTVS5LE4ifE3vtJLH0kwPIC0u1NYa23/LsUqcc/IG92JJMnPO2WLi2WPs0PX9RePMuZ7JiuGa+vzqrKQAJFK7yP8Jeo99szthmLF9nL64Ju15M1kHdf/PQHJv8AVHi669QHYH62D4lwwVkGeGonepuNVYaZ9LfNnsjSpp/Oloagy+dgeGcSLzSqjDXTxDQOAPGvlmJG0jUEEsqoy+dgRJdv1/a0V+uaVqbU6i4kYEEeojXY+dpLt/PwsmvfF6lV3oXMBnXJ6zCaVHyy8b74AekwDNmIS0qT06tDh1arUr0u8SzGKlVcyiNhEmlTVRjYkYiyLJEpZpxvsXdrzqgRoADJCx8Bll0tFV4Mbm63qkXqtGG8YjL1kJBxDYFSJAEDbKSbWW7V1dVdCGVhII31/kbZ2mUIyVM0w8aeHLNB0zxjjvYG8UCSg5lPqPEB5j9rWm7DHTpqdQBB30G9vQLxkrf6W/K1H4PRlU8gPytlDAUbOrquvxOoUc/F/uRVaPKzJhOugQk/gs/L08LGlXEHHChRLM2QAGpJOli71dFdSrAFWEEHQg62RpdiKq3YSadFQQCSSDBIqVGnrhp01IkYajCABboTOBk1S6PXEwadE+yZFSsPvb00+74jvhGR8/7Y8Vr0L/Ro0gzoaazQAybvOO7HhIAEEaQLeo3e8GcL5Hr1t5n9ItVaXFbnUYhVCCSdhjcfrZsEFXbjtaneEp1lmjW/pVSpVgfcqKdG20HXfIy/9vKN0rmk6VJWO8ApUyJ6gj8bAcc7V0GqUKQw1ldhJQgtTIZeW6/eDbbibCcQ4StbjfLqUsavTHdzhmCDwxnYzPYR6F2d7WXa+AijUBYaoQQwHWDqPMWj4reUqVVUHuU2K1HBEU8USAPegBS/sKzbnKkcSul1uF6u/wBVpMDeHFI1OYSKYxKKnKzJk4wMcxrh3Nh7rdmTi9+pUjh+xygZDu0iJXcSRaRnp9RzTyBkHQbiwdNZYetq/wBlOJreKGNJAlpRiSabjvMknYTK/dMZYYtH9HPHK95pPUqQWDkLA2ABz6620tUTqXPifDsaHDAeO6ToDGUjpZfdB3Up1FVKurEAHl6woeILsFLDWFg5yLA8F7eJXvFeg1Jk5GKakypwuFiIkEk5DOTkMzbTcXorXqtXIUBQxXOaQaFDPEgllRVJGSYQu5JmMmuRtJjPiHC6aAYJGekkzvJJzJk5mc7CVOGHBjUyRqIz9P5+9o7vxqlWyp1UcDSGBI+RtZuG0xg9c7dH2jEjFa7GXgwb2KtQurOJUT+fytzVQoYK97ZTPzbov/qiBuQ5vVz5NU1kfxLh5bZU8cyHY6hVXGWA1Ci3FSuhpDCDL95sQ7xJGrZDPTLKAIAAEW3XxCctGjH7HBaoQhSCZJOIzJ1xfwCOmnQW7K2M4hVAFKlyyWrEqrhckgTLEZ+g38tQLgKQlQjESwEkSwU7iBnEHTfLeOjpeshOTw6qtvp9DLqOmlFKe9kF5u4dWVswRB9D525ZiTn7Iwx7gHhT1CwWM5sW3mxtZCpw6Puf8v8A/vy211gWC5IQ5DI6jz626JO5rE4XPvhGMdIuHLI2SwdY4SowswZgowiYLZDLoTA+IsyZbRmRmGwwPEBJXYEDczoOsW2xNsy3RGHvl7g15pQSoIMZOQZBOhUHoNCd9NJkcphM7HWxFEyMhAHdC+6FyAy8s/ibdFbTCLlBS539+hUpZZZeCHDbLQV7tVLHDUCrsMOmVss88vwv9vqLLHuj1KjxBDvFiKN4UjUadbR1EGA5DawguSFhI3/S3y9nu0T8VuQqhWBw1FMo41Gu/TM/M9SCHw/tErvUoVvsrxRBZ1aAHp5fapnGHPPofLOxH/TxORYehtXe3V7SmopBi790uoJBFMNP2lVc6dPGFLHfCQBNmhNDnk1r5kS9C6mNCRWvA9dadM9fGdsORs/ud2Smgp00VEUEKqiAB5CyS4Negi42SowABbMYiBmfic7MKN5rRLUxpORs7FQ0jumyF0N1cuoJu7nvKMzTYnxKOnUb+ohijxkAQyMJ8rbXidNhBO2YIsCC67hqbMpBBRiCDIIKmCDalcPxFUKjYaenSzare2utRAiGrdqrYGVc3ou5AVgDqhJOL59cShlyw0mPIko1RWhqmElWVCPCoIKl/ESDEDMi3BhFfiLseXTgNMVKsStLqFGjVPLwrq0+Ew/V0oMKlHPaqCSXrAmcRJ1qAkkE9SuQOTq7U0wBUChAICgQFHSNrDXy4br8rVRJzVvFNlmQwIkEW8n+kW7CtxC6U3JwuoSRqAahG/rb0emqq0icB8Q3U+8BvO4+OuqTtR2TarerteUqACkVMROIBw2RBjMWfFABdmPo0pUq61zUZwhlVIEYhoSRrGu1mPFaZW+V27wR0oU5EguGZ+bTptIwu6hFLAjArMxIAtYReCuEgS7ThRdXjXyCjKWOQ9YBp3FrnejxW7vWV3u/LZWwj7JSyVAVA6eDNsyfkJaGmVZOE1rpxO7C+yyF5o/aM6iD3RLZwpK7Da1o4bVX/wD0F4Oz3fP/AMaX/tsL9I9Rg1wqmWWhWzqH3S1MjEevciTrrubcVav/AMdBAjFR237v9rNIGCcKvYud44nSZcSAGstMmJEE5HbxoJ8rWnsYlGjQxUSyUQOdiqA5U3PUakH7ONSQImcqZ9JyGheBUAyr0Gpn4EZ+eRX5Wvl7Z7vw+lTooalajRVsGUKeWVDNOpksVXUkToLLZhwU6hxRQ11vFEFLo19ZHBjFWZlX7aoRv36sLouERqSbl2k4FSpl71gmotJgDiMMApOB08JUzByn5W8br8SrC5Ld2olaePmLUwsM5OY2PiIyt7QOKi93JH9+jn/qKQ34zZrUCk8C7LUWAvl2dwjpU+zYDIMrIQGyPdaRvMA75L+x3Z/idW7rXud6KrJXl82oua5eGCh1tc/ovu3N4UqzhYNUCtE4TiJBjfM6WTU7veblcuVcZqs7q1bHh+yxUlqctKc5jCyY2n2lEa2ncZcbqbxVoU6dVsTqg5jqR9q41wnQqCM8oY5ZqDi7V2LHH4573n5jyP8AbaxVwvLvdKFSsuCsVGIARhO4A2GWlp7xdTVQVB4xl62taC3CaN4AADrEaGDFlPE4NUumGVBZGMRTcIQHMiBhOdnHCr6tVCpiVkMDG2s+n97KL+gLQoIp6idXzyy2QHMdcjoBbfpVc3Fcpowx3UU+wAgBEicJ8Mklo6sTmWOpnc20y2kw4T90/gf7/nbsrb2sJ+Wu2h5eJ96+4uAYVFWByyGLVCYFLCMUsOkA6bwN7dVlk5AhQcgdZ95h73lsMupM94Xu/EQoMYyDMemQJPT1FoaJlZ1JmeszJ/G0w/5MvC2+f9GkvuZuWB1acHEPiOtulz0sSVsNSpCmzlZBqd4zJCBRngGzOSi/OMzasSXhXJbdvUmCz6M4qVQCQQxI1hSRPqOmlstOEFstWSf4v2Qs8ex6C/gPwtxTyIO02Q8Nvt4o1Wu14QtSILUbyPCEUSVqknJlGhzJA3zNpRdmvjKWLJdTmqgkPeBGRYjNKZ2A7x+7ofl6PdslrcSeu5p3QiBIe8ETTpxqEH+I/kMhudiTdeDUqSmmoLYxNRnMvVY6s7bnpoAMgAMrMEoqgVEUKqrCqoAVQNgBkBbDmw9LMBLw1zdGFBz9iTFFz7HRGOw6dNNIixq3dPpYW8XdaiMjiVJ0suud6ajFKqZQiKdQ/wDpY/kfgdiQBjR8Q/m1jaCicwLB0fEP5taG+cTKvyqKipXIBCzC0xJ71RhOFem52BsMRz2hvCJKgMatSVprTjmEkHNSchGpY5DeyXsvQAosjDC6thalELSAARFUbrgRTiOZMzBlVe3LhnLZmd+ZWfx1SIn7qr7KDZfiZOdkd4vRLiqi4XjMHRh0b99vzfNA9g1qDUziXMbiyftx2ha73GpWokCopWAwkZuoMj0JsyPF8Q7qkHQg6g/z562pf0kEm4Vv9n/7UtdaEFPu30l3gEGpSpkH3cSkjykkW9I4PxQGh9YVudRrleTQJAcVmJBp4yYVZDMekNERLJOyN1pVuHUqdRQ+KmVA1My0ZDMGy/hNBaHDqtI1+5TeK1VAG5dSpgQrTJ9hA4LsPFLAZTMsY14X9IVzSqxeowdiA7NTIiDkowYlVFkwAY3kklj6LQrJWphlKujAEEQVIOhBt5vwv6OrlVuyioCK+GGqI7Zts4BJUg5MMswbLPo+47UutwvmYcXZmwgnKSDAHkWH42LAvvGBTRuWWXvZhSRiHmAc9bR/UqNV1fBTF5VTBCqGZBkSu+UwRtPmLeQ8J7J3i/03vbVu+7EgsCS5BzJYHLPIZHS12+jzijPRq06yK97uRYpzDHssBiY7AiGPSDrYsCy8T4DRvPKSpSD1VPMUNOBB71RQQWB2T242WTaTtD2fqtd2p0azIxZXNSAXLKytiOknugdAIAEAC3nV77Q8RFavWuRqXi7o5BqNTVpcKpcnCAYk5dFgbWuI+kQNww31KYNRGCvSLQAcSgw2ZjvAj1sNoAk3Jno8ioylXQoYEKGIhhh2BJJA206WWdiOE17vdzd66jErMFwmQQc/zLZWrzfSrTcy12ZZ1CurD8QLXyjxEGpDnDgpLW5hIP2ZOHMalsWQAktIGuZpMTFf0Y0ql0udWneab0sFViMSmWDBMOEbkmQAJk2W3PtoqG8/9uWNElGo4hjWkpjGpiGkgY/Rc4AAuPZ7j12vpZ0qK5TSmcjSU5SVOeJtC2g8Iyktxeat3JDU2pVEb3WVo9GHlaRibsz2hS+oXpqyhWK4WjIwDlBOWdrtw8rgAU+vW1Zutwp0v6aKqnPuqFD7Zge1Ajz/ADfYKXL5majykmTkABuSYAA1NqbtC5AOL01pszIoU1fEcvtWUfZoQfZ1Zo1CAG0FasXYsbT1uHcw/akq0QgkEKNdffkAkjcADICQ6CkMUbxDXz8xbfo2liox6lXhsxkmw1JyGYOrYABhYQeYWMBANcW5JyCyxORswK2Ev/dhhOIAnL2VMqX9YxBfOT7NvUx3SzR3ODCVunscYZOIxJ6aKNgPLedSc+gAtanhOIabjr5+tmCqIEaRlGkbRblltvkWVJEZndsDQYtM50sJeKZcd0wAZU++Rv8A6dh116Wl5S0y6oCOZLvqQxyUKuy4mMtGsetiWW0J+K3GXH89ymlBJrkXpelIzOE7g7G27FNd1JkgTbVr/wAvp+4v8fqN+1t+VqL3ZFarVYBmpIfYGZ5jeyhiDucwM7Hdj8P1WiVfmAyxOHCAzMWZQnsBSSoXYAWJ4bwynQplaYzYhnc5vUb3nbc/gBkABlZdeKBulU16QJpMZq0h199R7wHzGR2I+Y0PbLBXOfwNuEMt8LR/WFcK6HErAkEb/wA6baW7o6/CzBk+x9bDvQWpTKOJUrn8trT7H1sLUvaUqZeowVQup/AeZ8rAFdoVq1zVbu9bmFmPKqFQWoXdcIZ6ksA5VnVABqSDn4Ra+FXBKMqgOZxMxMu7bs7e02mewgCAALVa/wB3r1DTvLIMFJ1ZbsQMdRVk4nOzg99V0UgE55C18OvS1AHQyrCQfiZBGxBkEbEEWbEie8DvH+bWVcSugbPQ9bNq47xtWL7xBmJWIwsV9YYj9LCVsHsAc4q2IAFumz65H46Hb5ghdoaCcSuFT6t4yACrQppsCCRUnJcMEk6QJkjOzOhdC5/Wwva66fYmioIFcPiWmypUvFQKoRZMd32mOU8tQZmLUyEUThfZZ+Q1Ph9SiXeUq3pywNQDJkowpw05BEmGeCTAgWdcS7H/AFThFemHxNgL1DszCCYHkFAz6Wb/AEf8Bq0rilOshp1VZ5BI0LkjMEjex3aqsTcb0j+LkVI8/s2ixWgzzfsW18qXXl4mSmysKNdWXFTIJGB1mShMxGa5xqY7uvA3o8LvqMCKqE80HqCpBHVSuc+trD9HhB4XRG4aoP8A8jH9bLeyVe8Xo3m6SrCmTRIaZai5dYxdacSp8yM8hY2QDv6OGBuNCBnhPTUO0zPnNhLvf6A4o1IJlWXmVahB+1wquAKP8rulvvtB0AFhbjf7tw9FuVSo2ALj5zIRTvRxnEEgTylZTE+MyTlAMXZLiP8A1DjdS8AfZpSIEjUQEGXmSxiw3oA07C9p7utKu7AUyGx1wqkhXAClwqgnA4UHLwtiB1BtR7m4fh3ESqwhrB08hiUxHphs57FcGVr7f3BZXu9YqADkyM9UMrKcmBwDI2sXGeH3ehw680kRUDJUZfN4LR65ZeQjbNJAIOz/ABrhb0qFO88sOqKrF6JOYUA97Cems2uXaCvSpVrvhcBqioKKKe8TTLMjf6VBJCmAz4ASADaodkOxtzrXW71atImpUHdUuyq5VyCzDamIzIidBmcp/pY4MyvcuW55j1CgfwwzYAsR4QIAAGgFj1Aj41wqnw+/3G8XRmi8VCjhmJnEygkznnjzB0IGlqz2r7FLdjRwVCRVqCn3gO4TvIOYtZ/+jVDVujXtga9F9mOGqogloIEVEycgeMKdSLEfStQKXem3uVUYEaEQ2hs6VBeoDxXs3euHXDmc4vy6ssFZgDScIIIOhDqpB2mRnaw8c4rWW83BKFXCjVWBp4FNSqid16zMwMYsNULAyUgg942tHEKeKg1OsvMWopXCD3nBGkjMADMtt6xbzrspfjWvlSpVpYbxdsSd0dxaZJRVA25Y7qjdfMZoD0riN6DlcNp+I3Saavo4jP12NllAHFoS2oHWzetfJQqylSeumttYqpxM5fdYnut4lAzIVckqKbHNmWMRn3BIOIagiMzba0okkyTmSQO8chpsIAAGwAG1uK7xVAJOeFSdlgsyrPViwJ9F96xZW3q4TzNuWtHBiaUkLAOWYP8ATOh9wnY+ViCn82+fS070wRBEg2W3emtMclJKKRIYksSxJVQx9hFUmM5y6Cac3h6LZ7en9CSU9WR3miXAIywmU1Enqw8wSANh5nLdCriE6HQjobGsLBXyiwBemAXA8JMB/Kdj521Ucmq/P6kXm0f5HeG2W0L3RAHMrJScgE02nEkgGDAImD1tlj7XhfiDwZ9i4P4fiLdAZj1/S3D6fEW6HiHrb5o9sSXiibs5emC1JpLUx7Omazvp66HY2b3GqrgMpkFcj8wfMEHIja3FXxfA2QvdTcqtS8UmZqdQAfVR/iV2IVMBPhk6n5yNK4EPuJcRSivekszQiKJeo0aKN+pOgEkwBNhOHcNZ2Fe8QXUHl0wZSh5j3qnV9tFjMt3wikrLzycdVxBcx3RuigEhVBEQCZiSWyNmV28PwsAdbr/NjZY6G7VDURZpP/UQeydMSjr5biBqBZm2q+o/K3a+L4GwIk5ivDKQykAgjMERqLVGqv2tQRMux/8AJiR+BFj+MXg3AGqqM92xTVVc2ogjOoo3AOo6Gds4OLkKwen33dVYLBAUEABqh1AyyXxNnpBIqLpiexyb41KFwlmYHBT9po1M+ygkSx0yGZIFo2oU2VucS1V4xPBGCMwKe6qpzG5OZM6F8JCgFpxVGjG58TRoPJRnCjIeskl16CuM9etmyQO4cVyw1D9oN4yqD3h+o2PkRbm+3pXER8bAXhYMHVTKsIkH9RZrcqiVARADgZgdPeHl/wAerWgMXpRJ2NpLvcbvQmslNTWqdyUVRUqsc8IOWfdkkmAASYAtqueXm0xMADxOdQFHWM50AkmBYu78OYnms/2kQIzWmpjurudBLHNiNgAASEis37sRQvYFK8gpVpACm1JjAoqAqKmMEEIAFMiSe9ligOuCdj6Fzp4buCG1LMZZyOp0+QA8rT38VMix8JlXAzU/wnI6ibdUL1VqAjKRqB+Y8j/aySGIeE8AW7Vr1VV2LXl8bqQIU4nbukbd82b0OGLVEOoK5HMTmDqAdxbboVbvWlas/wDTSRpjYa0lO0++w0Gw7x2Bb2EULtF2X4heqi1rtUNJsOCogqlKaFWbDTphVChaaMqHbEHEnM254rwy/vc7rTro1S9UL0HJLqS1MYiDimD7I62vtGulBjywRSPiQDwECMS/AAEfHbPq+3zHoMutklY7opn0rXepUp06l3VjUp1VYYAS2jCQBnkStmvH+B/WLuy1qkXV+XUWFitTYsg5SAwDzCYXF4WYzkALO7myggtn+lieLVwwCoRzPGpJgJh9s/HIDc+QNhrUEzjgVaQC6lHKgAEyUUaJO8HU+0ZPQCkXF+Vxy/IBk6I8bHupP4u1ro96pGkoQEFQBG6EDQnfrO+tgrtw+ma3PZBjIwmpHeIyyJ6ZCzqwuibiLC7hKhJFOQA21OdAx2Wcp2kbaNq95LoAijGwkYhkgHtHqMiAPaOWgJBZCkRkVI+BFq+LyQzti+0BIfOZJJhQNgqBBA3Mag2UW7B7Ev1UYcJzB1J1JOZJPUnO0VByDgfXZvfH79f+bHxYXiFzFVChLLOjKYZCMwQeoIB+FvXqtYnlp8Mw6EkwBmSdgNSbL69NjFVZkeFDlKnXEPeMA+UAdZKpMSBTY4sEKz5Dm1AoYygyCiVP+o+QkhhYi/F1KksmgHSqB1DLofmPI+dtFbQcRpvTmpRTGdWpgwXG5WcsUbb6Wkqtj7imMgX95QRIHUMQR6A+Ytr4rWj3/knJythZSd0lUSpUXExDzT70sSdTOpIne2WcBAMgBA/C2rZ/Zv8A0/1K8f0RYDp8bdA94eptyxy/3fvblqgBkmAJJJ0FvDPXI6p73wNkt/L30PSu5wIkhrwRPfAIw0Z1IkgvouYzOmmqm9+Asl2M98SHvA+4dVpn39W9nI4rWO60lRQqqFVVACgAAAaAAWYhZ2cvatR5WAUnowjUhosCAV+4YMehBzFnF1Hd+FlPEuHlmFakcNZCYOzAxKsNwYGXpoQCDOC30VUOWF1EOh1U/qDnB/UEAAMfUeo/K2x4vnbVTUeots+L5/pYAnqHMzplal8Cqh614IcMJJY5xUxP3CoOWCnTQUwRkTiOW7qqxvZKqSLsMncZGsRkUQ+57zDXQbkC9ouFFsD04QomFQANicoHsxAjyyiAQXQqsGrrgOJW+E2pY7TVzer4uM4XVlpCf6T0qSThH3i7H1W1nUSs7jJl3U/qOh3tWqfZKmKgqj+tzTUL595WY4kidMLET6HyttVozvuQPfbzX5YpVcLPdlqglFaSCMWR64h6WL4PejzLk95rAFqL11dBhZwOUzUo9oGmz5dQNpBK7PcBr0KwLsHpU6bUqS4YYIzKe+25ARRYm68NFNbopINehRNPwyqBuWOYZ3HKIUe0SdlNodlA9941eGc1zSpcqmiGr3m5tAVIbAqwFHLUqXBzYyZyAGXftrVomoKt3+zU1lputQd96Ic4SMMriCNBzjLrYC93O8JTq00VXF8ULUJcfYVGUq7FiJcEHLeQBnNt33gA5pqhGZjXcHvEqaVSiy4gswCGYZgA5HaxqLQf8Q7Z8tmWrdqipgqVEcNTYVEpriJAxSJBXWMyLI7x2uwqHWnXpPiOEPSJ8IVjiVSSUIMSPwIBsnoLXbFTrXesxN1WgjBZRPspeTMgmpkYHsixnAHVDd2FO+NhrQ61adRmHMouBgykrjRR5SOtjYZceL9qKFOjQeqy03rIrgw9RKQZcQLFVIzhsMwDhY6DPvhPae6o7XdqyCooLHEcz3cbMWOpw96bIq12vKrdaVAqgLgNUIx08S3U0YABBwAIqA7sWOmGVj8MSjXe7NeqafZU0FN0GOuTdxSBV5kZouWf42LCi9Xvil1ekay16OEHDjFRMOL3S0xOemthLpxalTBp1WUIdzHckxJ+5J19n08PmuJ6iKav1dWZbvUQYTyKk066DmDZyHYFtJFOzHhN2pGm9ZwBVXkcsMQx5RK0igJ8asVrL5zNkKj0hW5JMhWxZU5OTnrMGFAMs22WpIBKPCwVzM1DmzxGI9MM5KNAuw6mSaJ2ovBeryw+G8Ao1MYiVp0heqVKgCugLCqWbchs9gFvB+JVTXRj9ZdYbBgqlFpgXitPNpkjFCuikRIwWd2FF7QANOEEjJl94DpOjD5fO3VNFDiTNNtDmPn0g5EWrl1r1WuCVA5FTAgapqVJKqzZ7gFjn0tNcGNCtWSqxqAMEXGwAq1G5ApFgq5EiqUYrEimMiWFhugqy2XmhEJSJxkT91B7x89lG58lMLDw8RKYsSzKkiSN89zOcnf1Mp17T1aV2eu8NgrVRUIXxqrOilYOWGKZ/wBIPkbPuz+Ophd/FhBaNMRGcD1mwAXd3BUEdPy1ttzAJOQGZJ0A62h4hRqJUDUVDKzAVEmDByxr5jcbj0Fu3KuYBBRTmRo7A6eagj/cR0He9GGLaXc8+UKbfAuqOVfmkRTbIiIKAxDneTAnoAo2sc1p3WcjmD+NlNa9Ldiq1DFJmCq50QnRWOwOgJ3gb20j5PkQ3n+YYwsouB+0ZC0lSxmCMZZ5Oe+EQD/azO9hj3VyJGbe6vX1O39rQXm5AquDusngPT16g72tvM7XALyqnySxbLBf9VQZPKuNVjQ/tvbLaePDuT4cuxvh98vF3qVKF6WbugarTvcjCtNdVqyZxLiAGpPnmbHU7sbywaqIoHNKJ9sahqvXqKeg9qTkFPbziAwCigNWorc1qSgFcK6Gp0UNBjeIs37MYBd6ApvzEFOA+mKImV9kzIw7abW8A9kYN4vhYsH8rBE974fvYonP4WQzpDkfWwdbh5OGrSOGqo+DjKQw3B/kGCC00PraW6+H4fpZiFnB+O07wXQdytSYrVpNkyQT3s9UMSG6awZFtyb0d1u3XRrx6brS89X2hYLKO2sKFwhVasQhIKh67jKhSJIzTG8tOWEEHIxa1mcQnXOY65WBE6IBAAAAAAAEAAaADpYHiSnFTI0h5+aR+tjjr8LR3vwT6/mLSxorF8upnEvi/AjofL8dxYCnUDFsJzUwyyJQxIB9RmDv84dVKgspvF3SlVN4WmWrFRTVe9gdndFUuo1CzJPug65RqnRDVjL62QFRQDVYSAZhV0xv5dBqx0ykialcFCkGWJMs58Tt1J+QjQAADIWSC8AJzi8ySWc+2Zw4/QgAgbAgDKzC58XVltVMkjvV2CyGGJT+Vu+HhJCPn7rZ97yP3vz9Ztq8V8Zt3R4fzEZWkKwIkGCJGoOxGxsth7nF4uuFvLa0wuvMLIhIUd2o+4nVEPXZm2EgZmV3ReoqpQqVC9X264UDArMVpjX+o4BzAyidwTJd/sCFjubRYu0KiK+3RguEwaeWg0A0yGkeVhqdDmthcqzDNWIzYD4eIb/PqA/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RtzTpmqsjxrlPvD3W/nS2cGv4V2pk6GCN0YiQD6iM9/nDvgQwauHnVYGc5Rrn5RZZwZ5BBmVCqoIgmmF7jR5ksTpEgbWYXuKjlR4Rk598j2PMCe98BuYiv92LQ6ZVF0PUbqfI268G8qfY4sbSTj3JWFoqqAgggEHY6H1tl0vIcTEEZMp1U9D+9ub5UIEL42yX9SfIa/8AIt05lRzJPNQv4W7NixeLLmSZ+1IlgM8gFKQNAIG1jSLB1bpyoemCYEON6g97/VmT8TYulUDAMpkHQ2eF5VlHiPM8xqLZbu2W3M8zIrjwpLvShZZmaalRoL1W6sfjkBkBkBZXyGudU1aQLUGM1aQ9k6Y0Gk6ZaHTWDaw3s91fW0NAyc9INvnke8apV1cB0YMrLII3Gf8AI1BkWPB/IfpasVaDXd2ekJpnN6fn7yzofwOh2If3K8rUXGhDKdx5ZEEbEHIg5g2bAKXT42GvXEhRRci7v3Upr4naNugjMkwAJJItHfr+KYCBS9VycFMamNST7KjdjkPUgHrhFxwzUc46zLBbZR7iDZfxJzOwAJgo4GKit9aipUqCG92mvuU52GUk5sRJygCfhl5enUF3rMWYSKdQ/wCKOhPvgDfxesyxfb4Wh4hc1rAo3nBGqnKCDYAZb/AWX9pFP1VyBJXvR5KwZv8A7Q1ouHX11cUa/wDUiEfaqNv9357ZyA3Ph+dk0CPMOa71UNHBqSSWaXBAAXKRAOYaCRJ62nul9+s02FMMinEru2WKCVKUyNVMGamWRAABxYWH/RKVSpU+rKaVPNalVGbMnxLQBlVzkM4EDMLnJVncOzNOmgp06lVUQQommYGfVJso2ipZWtCsXdioCMZjJT1gaHow6bjMbwwoKOlmtXsfTcljUqTERkASNCSoGYOhg/G0fCOEguabVStVDmpTxDqO90ifmMjbWOJpUjOUOUc0e6dCR5j9bNKF5U5DI9LGLwhv8wf+B/8AdZb9RN4xKpHKBKtUgjm7FF+4D4m38I3sNkpC2pe1NUVlUGkDmROKpCsoqKBqqhmAHtSzD2JZV7+hGXeB+R+NiqXZ9h7aH/aRFgr7wo0dcPLc5tnFM9dJg6n4nrZJobQEHJyGnSbF3Gims97odrE3bgLgyWpsPVv2tu+3TlwMKtUYwiBm7x8zGSjUnYedqkxJC7i1RVq02LNkuFo8NKmzoxZumI0lUHYY29mxV9ZNZ73lbun2cqySWRixljJGI+Qw5AAAAbACwNTh/LhNjkpnJc/CctOnTTpYiuwm0tzGrs8Scuu1m91oBVyOu9l1K4lJ5gn/AEn97S3pBTXF3ugWR3zGQkaDcnYTapQfYmOJF7ME4ghZqiF+W5XusCDgpAAU4pnKTULt8M9QLImu17PdF6JQRrSSYAg6HrnZ+/Cyy4jPNJxYu7BY+QOQiABsIFo7pd2Zj3YAMMJEr+sef9xYjBrgHiR7m+G8MvKp3b0hkDM0RrGejdc/wsXxC7orioFArPFPmgAsikyWg5GIyJmJk5Ai0zXDLu4gfUfvYCvdWdWQA4sJDnIwCMk9W1IE93LLGLRKL3opTi+UQ8Hvpd1iSqyucyNYkHOTkc+tnxFqP2TulZLy6VabpL415rSWACjusTLRhgfdjYWvcW6+mlcTi6yNTFHE7oqsLzjamaQJfDpUSM1ZTkdAQdR8TaW6sWLMwAfQgHEEyDBQYE5EEnc+UWn4gwCEFcWLuhfeJyj+bTYHh7Gmxo1IxGWRgIFScyI2K6R0A6W1WkzHV4fvYMNlV5oPTqCpTZRSz5qNIER4kI0YdNx5gWcEWC4vSRqLhzClTmNR0I85ttLYzg9QB75JnmCn9x0bEvrnkd420tlldTCSTXp1+bPewxH3dD7sT5zbduXN7tnXS9pFrvx7qetorsc/9tu+IHJP50tDdjmf9P7289bHpHR8R9P3smq3MXGrVr0S7Ctkt0BGGrXaMJBPhEYixyjrGQcp4j8LK+Nq15LUaBAZJxVj/hMUICp/9QgnP2QZ3EsTG3BVU0hWBLPWAZnaMRyyWBkqrMBQSBmZJJJZXbw/7bJuzt/V6XKKCnUpQrUhooGQK/cMQOmh83FDwf7bAG6m3wt2fF87Rvt8LbJ7/wA7AEfG+FJeaZpPIBAIZTDIwMqynqCAbKbveqjMlyq1GcqIrV1AUVKmHEKQIMhigLsRmBAmWDGxNUAkkgALJJ2tVCxSuL4aUXZ2YyJxhmVUFZl6FFwga4STqYK1EWUUwqYVACgAAAAAAaAAaC0tDU+luAQVkEEEAgjQ+htJRGfwNmMlpfqbBdouCfWaYwVGo11hqdZNUYGQCPaWdV8zpJkukfz/AEsVjhZ2iwIr9zvb1it1rMBUVR9YamGCO8SadNtsiGY5GDkBJw2BECjCoAUCAAIAAyAAGlqbcb6tK9rVZGW7Vy5o1SxK8x2GJiPZVlUBT0k6MSLo2p/m9kgaO1/nztqsoIIIkHUWxTbb2Yit0ubc2ql3FS6eKkoBNZHJjlKB4wT4QOpGUDE04dd/8ViGqOBmPCqnMKnloSdWOeQgADtNJFPlgtXVmakoOU8t1Zm+6oefM4RqRY/g9VGo0+XOFVCw3iXCAIbzH466EWYhnR1Fq/xBBLBhIzs9pHMWVcSTvn1t0dNu0zn6nZMR3S91E5y3nCKCQUrzmVYkBGU+2DCj3sS694ginTL99vERhUa4F90eZgFjufICFvEnemQ4OaPKLlFSoUdVBnYYy56YbHcFZTTQKxIUAA7mBGfnlmOs26Iffa7bGMlULXIfdMwJ2ytBxOi+b0ApqhTAYwtT7rHaYidvgLT3czI87FXdNza5pcmF0wOhfWemhCFKjj+nUiUiAxaDmFJGmuQ3yJu9AIsAk7knVicyT5k/2yAssY4b5DMuJziUxmEFMqKc+blmA8ns5AtjB3qysRVSWwBxThy1lgkqynEjjxU22I/UbiwPC+JuXaheEwVkGKQDyqqf5iPpHvKYKmzwrZL2oEU1Zo5KsWrAmJphHOvk4ptG+ECxPy+ZBh+aoSJ6NIs3Mb0RfdB3I6n8B6kW1f7mKq4TIIMqw1RhoRYm6A8tMRxNhWSDIJgSZ3nrvbthbWKVGUm7sS3Lif2n1etC1wMQ2WsumJDvnquo9DaTAaryf6aHIe+439F/P0t3xsEU5VSSGUEjxqrMFcodmwk5j9Ld8Kk0lO2eHqVBIU/FYNhN5srLdZcyJotu2G2W2MaBeInwfG0V1OZ9P3tq2W8VbHvgN4vTVKrXeicLAA1Kn+UpMDCD4nYgxsIJOwLi6XZaS8tBCjQanPMknUknMk5k2y2WGJAvFOGlwtWkcFdCYbYjcMNwen7AgrgvERVptlhdBhddQDE5HcEZjfrnbVssIA1jp/NrdN4vnbLZZgLkP1t8/wD5dDEf57qYIYbU1M5HxEZ90d55VUMhBzBmR1tlssmJFfRzdThOd3eI60iT+KknTaZGpFn1MZ/A/pbLZYQzdI/n+lgaxN5dqI/o04FY71GIBFMDpBBY9IUTJK5bLMljO+3NKtM06igo23ToR0I2sp4beXu9QXas2MHKlU3IzhWH+05+UdCdWy0vcpbFhX+fhYfid+Wij1H8KiTAm2Wy1ckg3DLoylqtX+tU1GopqPDTU+WpO7SdMIA/EaJu7m8UxKN/Vp9c8mWcsQn46ea5bLMQ1u1YMFZTKsAQeoMEa+UWB4rWhyP5pbdsttgum2ZYytJPuVp6fNqI50YYqY91TBk/ebInoIGxntSaDu3+HPfj2T7wH5jp5iDlst0PSNnPzQxu7ksybzM+VjLzeRTploJiAANSSYA+JIGdstlnN+UzpOaQOeHg0itTN3OJmGz7FTqAuQHp1Jt1wy9ElqVT+qgBJGjqdG8j1H/Ay2Wh6VQrzJ2HkWWOvOqwc6dI5gjJ6kSJHRQQfUr0NtWyzfYmPLF91/7OotA53eoYoHU0m1NMjUr7p20PWzwi2WyzwuV2DF1Sly/qLeJNiK0QYLyWPRB4vidPjYCm31WotPWhUMU+tJj7Hmp2O3pbLZan3HHhDQ1BbLZbLdJlR//Z"/>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25;p55"/>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Tham số biến đổi (varargs)</a:t>
            </a:r>
            <a:endParaRPr/>
          </a:p>
        </p:txBody>
      </p:sp>
      <p:sp>
        <p:nvSpPr>
          <p:cNvPr id="326" name="Google Shape;326;p55"/>
          <p:cNvSpPr txBox="1">
            <a:spLocks noGrp="1"/>
          </p:cNvSpPr>
          <p:nvPr>
            <p:ph type="body" idx="1"/>
          </p:nvPr>
        </p:nvSpPr>
        <p:spPr>
          <a:xfrm>
            <a:off x="457200" y="1066800"/>
            <a:ext cx="8229600" cy="990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Tham số biến đổi là tham số khi truyền vào phương thức với số lượng tùy ý (phải cùng kiểu).</a:t>
            </a:r>
            <a:endParaRPr/>
          </a:p>
        </p:txBody>
      </p:sp>
      <p:sp>
        <p:nvSpPr>
          <p:cNvPr id="327" name="Google Shape;327;p55"/>
          <p:cNvSpPr txBox="1"/>
          <p:nvPr/>
        </p:nvSpPr>
        <p:spPr>
          <a:xfrm>
            <a:off x="1600200" y="2362200"/>
            <a:ext cx="3359638" cy="646331"/>
          </a:xfrm>
          <a:prstGeom prst="rect">
            <a:avLst/>
          </a:prstGeom>
          <a:solidFill>
            <a:schemeClr val="lt1"/>
          </a:solid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Calibri"/>
                <a:ea typeface="Calibri"/>
                <a:cs typeface="Calibri"/>
                <a:sym typeface="Calibri"/>
              </a:rPr>
              <a:t>void m(int…x){…}</a:t>
            </a:r>
            <a:endParaRPr sz="3600">
              <a:solidFill>
                <a:schemeClr val="dk1"/>
              </a:solidFill>
              <a:latin typeface="Calibri"/>
              <a:ea typeface="Calibri"/>
              <a:cs typeface="Calibri"/>
              <a:sym typeface="Calibri"/>
            </a:endParaRPr>
          </a:p>
        </p:txBody>
      </p:sp>
      <p:sp>
        <p:nvSpPr>
          <p:cNvPr id="328" name="Google Shape;328;p55"/>
          <p:cNvSpPr txBox="1"/>
          <p:nvPr/>
        </p:nvSpPr>
        <p:spPr>
          <a:xfrm>
            <a:off x="4070752" y="3857137"/>
            <a:ext cx="2021870" cy="461665"/>
          </a:xfrm>
          <a:prstGeom prst="rect">
            <a:avLst/>
          </a:prstGeom>
          <a:solidFill>
            <a:schemeClr val="lt1"/>
          </a:solid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m(2,6,8)</a:t>
            </a:r>
            <a:endParaRPr sz="2400">
              <a:solidFill>
                <a:schemeClr val="dk1"/>
              </a:solidFill>
              <a:latin typeface="Calibri"/>
              <a:ea typeface="Calibri"/>
              <a:cs typeface="Calibri"/>
              <a:sym typeface="Calibri"/>
            </a:endParaRPr>
          </a:p>
        </p:txBody>
      </p:sp>
      <p:sp>
        <p:nvSpPr>
          <p:cNvPr id="329" name="Google Shape;329;p55"/>
          <p:cNvSpPr txBox="1"/>
          <p:nvPr/>
        </p:nvSpPr>
        <p:spPr>
          <a:xfrm>
            <a:off x="4070752" y="4771537"/>
            <a:ext cx="2021870" cy="461665"/>
          </a:xfrm>
          <a:prstGeom prst="rect">
            <a:avLst/>
          </a:prstGeom>
          <a:solidFill>
            <a:schemeClr val="lt1"/>
          </a:solid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m(2)</a:t>
            </a:r>
            <a:endParaRPr sz="2400">
              <a:solidFill>
                <a:schemeClr val="dk1"/>
              </a:solidFill>
              <a:latin typeface="Calibri"/>
              <a:ea typeface="Calibri"/>
              <a:cs typeface="Calibri"/>
              <a:sym typeface="Calibri"/>
            </a:endParaRPr>
          </a:p>
        </p:txBody>
      </p:sp>
      <p:sp>
        <p:nvSpPr>
          <p:cNvPr id="330" name="Google Shape;330;p55"/>
          <p:cNvSpPr txBox="1"/>
          <p:nvPr/>
        </p:nvSpPr>
        <p:spPr>
          <a:xfrm>
            <a:off x="4073800" y="5685937"/>
            <a:ext cx="2018822" cy="830997"/>
          </a:xfrm>
          <a:prstGeom prst="rect">
            <a:avLst/>
          </a:prstGeom>
          <a:solidFill>
            <a:schemeClr val="lt1"/>
          </a:solid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int[] x = {2,6,8}</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m(x)</a:t>
            </a:r>
            <a:endParaRPr sz="2400">
              <a:solidFill>
                <a:schemeClr val="dk1"/>
              </a:solidFill>
              <a:latin typeface="Calibri"/>
              <a:ea typeface="Calibri"/>
              <a:cs typeface="Calibri"/>
              <a:sym typeface="Calibri"/>
            </a:endParaRPr>
          </a:p>
        </p:txBody>
      </p:sp>
      <p:cxnSp>
        <p:nvCxnSpPr>
          <p:cNvPr id="331" name="Google Shape;331;p55"/>
          <p:cNvCxnSpPr>
            <a:stCxn id="327" idx="2"/>
            <a:endCxn id="328" idx="1"/>
          </p:cNvCxnSpPr>
          <p:nvPr/>
        </p:nvCxnSpPr>
        <p:spPr>
          <a:xfrm rot="-5400000" flipH="1">
            <a:off x="3135719" y="3152831"/>
            <a:ext cx="1079400" cy="790800"/>
          </a:xfrm>
          <a:prstGeom prst="bentConnector2">
            <a:avLst/>
          </a:prstGeom>
          <a:noFill/>
          <a:ln w="9525" cap="flat" cmpd="sng">
            <a:solidFill>
              <a:srgbClr val="4A7DBA"/>
            </a:solidFill>
            <a:prstDash val="solid"/>
            <a:round/>
            <a:headEnd type="none" w="sm" len="sm"/>
            <a:tailEnd type="stealth" w="med" len="med"/>
          </a:ln>
        </p:spPr>
      </p:cxnSp>
      <p:cxnSp>
        <p:nvCxnSpPr>
          <p:cNvPr id="332" name="Google Shape;332;p55"/>
          <p:cNvCxnSpPr>
            <a:stCxn id="327" idx="2"/>
            <a:endCxn id="329" idx="1"/>
          </p:cNvCxnSpPr>
          <p:nvPr/>
        </p:nvCxnSpPr>
        <p:spPr>
          <a:xfrm rot="-5400000" flipH="1">
            <a:off x="2678519" y="3610031"/>
            <a:ext cx="1993800" cy="790800"/>
          </a:xfrm>
          <a:prstGeom prst="bentConnector2">
            <a:avLst/>
          </a:prstGeom>
          <a:noFill/>
          <a:ln w="9525" cap="flat" cmpd="sng">
            <a:solidFill>
              <a:srgbClr val="4A7DBA"/>
            </a:solidFill>
            <a:prstDash val="solid"/>
            <a:round/>
            <a:headEnd type="none" w="sm" len="sm"/>
            <a:tailEnd type="stealth" w="med" len="med"/>
          </a:ln>
        </p:spPr>
      </p:cxnSp>
      <p:cxnSp>
        <p:nvCxnSpPr>
          <p:cNvPr id="333" name="Google Shape;333;p55"/>
          <p:cNvCxnSpPr>
            <a:stCxn id="327" idx="2"/>
            <a:endCxn id="330" idx="1"/>
          </p:cNvCxnSpPr>
          <p:nvPr/>
        </p:nvCxnSpPr>
        <p:spPr>
          <a:xfrm rot="-5400000" flipH="1">
            <a:off x="2130419" y="4158131"/>
            <a:ext cx="3093000" cy="793800"/>
          </a:xfrm>
          <a:prstGeom prst="bentConnector2">
            <a:avLst/>
          </a:prstGeom>
          <a:noFill/>
          <a:ln w="9525" cap="flat" cmpd="sng">
            <a:solidFill>
              <a:srgbClr val="4A7DBA"/>
            </a:solidFill>
            <a:prstDash val="solid"/>
            <a:round/>
            <a:headEnd type="none" w="sm" len="sm"/>
            <a:tailEnd type="stealth" w="med" len="med"/>
          </a:ln>
        </p:spPr>
      </p:cxnSp>
      <p:sp>
        <p:nvSpPr>
          <p:cNvPr id="334" name="Google Shape;334;p55"/>
          <p:cNvSpPr txBox="1"/>
          <p:nvPr/>
        </p:nvSpPr>
        <p:spPr>
          <a:xfrm rot="-5400000">
            <a:off x="2150544" y="4557093"/>
            <a:ext cx="1794081" cy="369332"/>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Gọi phương thức</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6"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1" name="Google Shape;341;p56"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2" name="Google Shape;342;p56" descr="data:image/jpeg;base64,/9j/4AAQSkZJRgABAQAAAQABAAD/2wCEAAkGBxQTEhUUExQWFhQXGR8aGRcYGBcdGBUbHRgaHRwfHBccHyggHyAlHRgXITEiJSkrLi4vIB8zODMsNygtLisBCgoKDg0OGxAQGywkICY0LDAsLjAsLCwsLCwsLCwsLCwsLCwsLCwsLCwsLCwsLC4sLCwsNS0sLCwsLCwsLCwsLP/AABEIALcBEwMBIgACEQEDEQH/xAAcAAACAgMBAQAAAAAAAAAAAAAEBQMGAAECBwj/xABGEAACAQEGAwUECQIFAwIHAQABAhEDAAQSITFBBRNRBiIyYXFCUoGRBxQjYqGxwdHwM+FDU3KC8RUkkrLSJTRjoqOz4hb/xAAaAQADAQEBAQAAAAAAAAAAAAAAAQIDBAUG/8QAMhEAAgIABQIEAwgCAwAAAAAAAAECEQMSITFBBFETImHwBXHRFDJSgZGhseEjwTNCYv/aAAwDAQACEQMRAD8ApvFuz1e7nvocOzDNT+1lVvoo0gQQQCCDr6WqPHfo/o1QWpfZv5eEmdxbhngNbH0nT/F4vTFVep5XcL61JpEEHJlPhdehFjOH3Om7Vajlku1ODlm7Fz3KSzq5MiToATYniXZG80W76gJqahIFNRqSzHQfwTaJL1FNqV2JaDjNQiGc4SrcldVhC2Z7xBMRNjDjektjXqsaKWfBfmfbt3fauGD3jiTOQMKrSUyKIkqOhYnN207zT5AWZXW+o/kehshUW6i2/T/EcXAlpquxXU/Aum6iHZ9/e5aqZgyLdPRAGJfCdvcPT0Ox+Fq/duIOnmOh/ezq4cTVjkRJyKtuNwRuLe5gfEMLHacdJdnz6HynWfBep6S8yzQ7rj1okw2wJbd5rAOEVWOJSygZ5qGZlk9FBaSdNdMyuEOKyShallmxjnGZHdGlNDBGOSxzgrFurE6zDgvXt9Ty4dNOWvHcgb7MxAaqPY9mmdQahG+/LGek4RaAKcTF2xM2YYgDEuwgZDDOHCMhl1Nm44MQITCRsNP7fjYetc2XJ1IGsxoeoOnw3slOMmsRSTa49PRA4teVql73A8FswWI5ex1/D1HlbeC3ZGSkrRztNOmRUwNDofmPMedsug+zDunfJIWmZwnCQGdiM+WCQABBY5ZAE2nWlkSSFUZsx0X1/QDM7TaOtULFMsNMAKJydiGYqanQS74V2JzljlzYzqSUXV1fy/0+DaGqeZbbEQpmSzHEx1JjbQADJVGyjIW7CbHQ/h0I8xafBbeC3R4ccuWtDHO7zcg4Trr+B8xbMFiGXI5ZwY9Y/I27omKaMVIquMQRgDylkgFhoWJVsK6QMR2Bz8Vw8st+PX3yVkzarb+AZhh2BdgYU6BWBBZ/KCYXVvISRHTQ54jLT3j1PX00iMogZRFilpa7kmSTmWPUnc22aU5jUfiOn7f3snFxl4kvz9F6fLkpSUlkX5eoPy7dYciP5OxtOEt0tLUkwo1OwzgepJyAGZNtZ5XHzbGcW09NyGipWmrMsVmExkVog4gD0LtgYqNABiM5C0IpR+eZJJO5JOZPmbFVCSwkQugG4MASx3YqAOgiB1OYLZYCbTct/wDRpitJpLYFNP8AnT+1uCljVEZ21dlZEYtHMklSNKdPEFUkH/EZiwAzACM3Szc/C0e3H0BLPrzz9QKupTTx6x7nQn7+cgHTU7Wg5eWWljeV/P7/AK2jNOzSySzS539P6HeZUuAQ07dXZIDFgCZPLGwUASzz0LBQvtE9AbELRkx/wBuSdh52hr7YfDvlm/megE5D466T1HFb8/IrCff2yDBrOc5mdT5k2xV2+VpwtuK9HEpGIqfeHs+drlGvNHj+CE70ZqLZZrd7zCgY6NPorU0LRsSWzkiD8bZbk+3L8LNvA9T0bhl/WssrkRkyHxIY0P6Hf8huJ8ZFNhSpo1auwypJqBPidjki/eaPnlZb2mui0Ga/U25dcIaZlopVJnCaq+1gJLCMzpnlZh2RogXdX5bI9TvOXB5lRsUY3nMYgAwU+EECBFvDPTOLt2caowq35hWqAytID/t6O/dU+Nh77D0C2Vce7BUqjB7ueTU1kaE66WvFQZfH9LQvtaJQUtzbCxp4TuDo8Y7T9l61DvlBB8WHwzqWXoDuNrVyLfRtW6rUUq4lTkR/N7UTifZCji5dUYcX9KuMv9r7ZbE/tbmxenb1R7XQfGFhrJirTh9v6PLDbQtauMdhL1RPdTmrMSmvxH62V4qd28OCrXG+TUqJ8tqjjr4Qfei3MsN86HuS63ClFPDeZvZLf+l6sM4e700Za3eNZCtOiTDuCQZZvYRgpTPNgxA6201CpUo02pwrSSQoCYcTEuqhYwifZ2gdLIqlVmYsxLMxksT3iepNvQq1xNJgTnIBbzyzb1G/UZ6gz2YeNneW38z5z4n0ngtYjq5XaWiXvlhvCFIpIHPfAE+ZszVLA0FnSxaErrbuSpHht2wLiXDZUlR3gCQNM4y+BOR+etgbjdUqURUIqIScIQgYmcEgooMZiDJJgASYtZaTA6a2R3mqK15phZFNQV5sd1mDYmSn5tChnOUU8AzJtUMbEhpF6Eyw4y1aIrxwKpAZikLmtNScKHcyQMb7YzHQBRlYNrqdCpIOREaj4WsNSqYwzI62y7U5YR1t1Q6qUY5ZJMwl08W7TorhpEa/A7nyPmPx1t1gtceIXAVBmM+tq/c6K/aisjoabBRp9oWnBgJyOIAnosNMRbfB+IRSqaMcTpHdxF4p5Ekwo1YzlOggaknIAZm0bMS8kYVMYRvIUL39sWBViMgAQNy1hfs+zAMXWRogBwJOsNqxjIuRJ2AGVl9S4tOGJ9P087aePDEalatbL3yR4UoaVvuwLl23gsQ1Igwwz9In+ft5W1gt2wmpq4nLJOLpgjA8xSYFKGNV90CrixBdWmCsDMkr52krLiOa4QpMJIOA6HERkX1BO2gy1JcFZUeP0kU9CCQdX0IXbInYGGimUbjXOc+snWdZ8885tzwV4lf9ePnzXv5G0m1DXfk4wW0F2/hsRgtFeaLMpCNhbKGiQCDlI6bHyJttJNPMjOMrWVmkpTOgAEknRR1NoKwzBAhRsRmdsR8+g2BI1JJPvDgwqiFXMdWMkB29YYqNljcm0RS2a/zLN+n1Zo34by/r/QGUtwUsUUjLb8rYaUDEdCYA3cjYemUnb1gHVYicbf6EZWpaANNcNIU5kTmT4qhBJzPuIMCjq0k5gRGUsRWQziOu8aAbADoNvjuTbkraenjlTi9/9F4sraaAqjhPEYBMSep0sW9EoASO8RKgjQbMR06Df0ttackAqHzHdOhgzbTVS5LE4ifE3vtJLH0kwPIC0u1NYa23/LsUqcc/IG92JJMnPO2WLi2WPs0PX9RePMuZ7JiuGa+vzqrKQAJFK7yP8Jeo99szthmLF9nL64Ju15M1kHdf/PQHJv8AVHi669QHYH62D4lwwVkGeGonepuNVYaZ9LfNnsjSpp/Oloagy+dgeGcSLzSqjDXTxDQOAPGvlmJG0jUEEsqoy+dgRJdv1/a0V+uaVqbU6i4kYEEeojXY+dpLt/PwsmvfF6lV3oXMBnXJ6zCaVHyy8b74AekwDNmIS0qT06tDh1arUr0u8SzGKlVcyiNhEmlTVRjYkYiyLJEpZpxvsXdrzqgRoADJCx8Bll0tFV4Mbm63qkXqtGG8YjL1kJBxDYFSJAEDbKSbWW7V1dVdCGVhII31/kbZ2mUIyVM0w8aeHLNB0zxjjvYG8UCSg5lPqPEB5j9rWm7DHTpqdQBB30G9vQLxkrf6W/K1H4PRlU8gPytlDAUbOrquvxOoUc/F/uRVaPKzJhOugQk/gs/L08LGlXEHHChRLM2QAGpJOli71dFdSrAFWEEHQg62RpdiKq3YSadFQQCSSDBIqVGnrhp01IkYajCABboTOBk1S6PXEwadE+yZFSsPvb00+74jvhGR8/7Y8Vr0L/Ro0gzoaazQAybvOO7HhIAEEaQLeo3e8GcL5Hr1t5n9ItVaXFbnUYhVCCSdhjcfrZsEFXbjtaneEp1lmjW/pVSpVgfcqKdG20HXfIy/9vKN0rmk6VJWO8ApUyJ6gj8bAcc7V0GqUKQw1ldhJQgtTIZeW6/eDbbibCcQ4StbjfLqUsavTHdzhmCDwxnYzPYR6F2d7WXa+AijUBYaoQQwHWDqPMWj4reUqVVUHuU2K1HBEU8USAPegBS/sKzbnKkcSul1uF6u/wBVpMDeHFI1OYSKYxKKnKzJk4wMcxrh3Nh7rdmTi9+pUjh+xygZDu0iJXcSRaRnp9RzTyBkHQbiwdNZYetq/wBlOJreKGNJAlpRiSabjvMknYTK/dMZYYtH9HPHK95pPUqQWDkLA2ABz6620tUTqXPifDsaHDAeO6ToDGUjpZfdB3Up1FVKurEAHl6woeILsFLDWFg5yLA8F7eJXvFeg1Jk5GKakypwuFiIkEk5DOTkMzbTcXorXqtXIUBQxXOaQaFDPEgllRVJGSYQu5JmMmuRtJjPiHC6aAYJGekkzvJJzJk5mc7CVOGHBjUyRqIz9P5+9o7vxqlWyp1UcDSGBI+RtZuG0xg9c7dH2jEjFa7GXgwb2KtQurOJUT+fytzVQoYK97ZTPzbov/qiBuQ5vVz5NU1kfxLh5bZU8cyHY6hVXGWA1Ci3FSuhpDCDL95sQ7xJGrZDPTLKAIAAEW3XxCctGjH7HBaoQhSCZJOIzJ1xfwCOmnQW7K2M4hVAFKlyyWrEqrhckgTLEZ+g38tQLgKQlQjESwEkSwU7iBnEHTfLeOjpeshOTw6qtvp9DLqOmlFKe9kF5u4dWVswRB9D525ZiTn7Iwx7gHhT1CwWM5sW3mxtZCpw6Puf8v8A/vy211gWC5IQ5DI6jz626JO5rE4XPvhGMdIuHLI2SwdY4SowswZgowiYLZDLoTA+IsyZbRmRmGwwPEBJXYEDczoOsW2xNsy3RGHvl7g15pQSoIMZOQZBOhUHoNCd9NJkcphM7HWxFEyMhAHdC+6FyAy8s/ibdFbTCLlBS539+hUpZZZeCHDbLQV7tVLHDUCrsMOmVss88vwv9vqLLHuj1KjxBDvFiKN4UjUadbR1EGA5DawguSFhI3/S3y9nu0T8VuQqhWBw1FMo41Gu/TM/M9SCHw/tErvUoVvsrxRBZ1aAHp5fapnGHPPofLOxH/TxORYehtXe3V7SmopBi790uoJBFMNP2lVc6dPGFLHfCQBNmhNDnk1r5kS9C6mNCRWvA9dadM9fGdsORs/ud2Smgp00VEUEKqiAB5CyS4Negi42SowABbMYiBmfic7MKN5rRLUxpORs7FQ0jumyF0N1cuoJu7nvKMzTYnxKOnUb+ohijxkAQyMJ8rbXidNhBO2YIsCC67hqbMpBBRiCDIIKmCDalcPxFUKjYaenSzare2utRAiGrdqrYGVc3ou5AVgDqhJOL59cShlyw0mPIko1RWhqmElWVCPCoIKl/ESDEDMi3BhFfiLseXTgNMVKsStLqFGjVPLwrq0+Ew/V0oMKlHPaqCSXrAmcRJ1qAkkE9SuQOTq7U0wBUChAICgQFHSNrDXy4br8rVRJzVvFNlmQwIkEW8n+kW7CtxC6U3JwuoSRqAahG/rb0emqq0icB8Q3U+8BvO4+OuqTtR2TarerteUqACkVMROIBw2RBjMWfFABdmPo0pUq61zUZwhlVIEYhoSRrGu1mPFaZW+V27wR0oU5EguGZ+bTptIwu6hFLAjArMxIAtYReCuEgS7ThRdXjXyCjKWOQ9YBp3FrnejxW7vWV3u/LZWwj7JSyVAVA6eDNsyfkJaGmVZOE1rpxO7C+yyF5o/aM6iD3RLZwpK7Da1o4bVX/wD0F4Oz3fP/AMaX/tsL9I9Rg1wqmWWhWzqH3S1MjEevciTrrubcVav/AMdBAjFR237v9rNIGCcKvYud44nSZcSAGstMmJEE5HbxoJ8rWnsYlGjQxUSyUQOdiqA5U3PUakH7ONSQImcqZ9JyGheBUAyr0Gpn4EZ+eRX5Wvl7Z7vw+lTooalajRVsGUKeWVDNOpksVXUkToLLZhwU6hxRQ11vFEFLo19ZHBjFWZlX7aoRv36sLouERqSbl2k4FSpl71gmotJgDiMMApOB08JUzByn5W8br8SrC5Ld2olaePmLUwsM5OY2PiIyt7QOKi93JH9+jn/qKQ34zZrUCk8C7LUWAvl2dwjpU+zYDIMrIQGyPdaRvMA75L+x3Z/idW7rXud6KrJXl82oua5eGCh1tc/ovu3N4UqzhYNUCtE4TiJBjfM6WTU7veblcuVcZqs7q1bHh+yxUlqctKc5jCyY2n2lEa2ncZcbqbxVoU6dVsTqg5jqR9q41wnQqCM8oY5ZqDi7V2LHH4573n5jyP8AbaxVwvLvdKFSsuCsVGIARhO4A2GWlp7xdTVQVB4xl62taC3CaN4AADrEaGDFlPE4NUumGVBZGMRTcIQHMiBhOdnHCr6tVCpiVkMDG2s+n97KL+gLQoIp6idXzyy2QHMdcjoBbfpVc3Fcpowx3UU+wAgBEicJ8Mklo6sTmWOpnc20y2kw4T90/gf7/nbsrb2sJ+Wu2h5eJ96+4uAYVFWByyGLVCYFLCMUsOkA6bwN7dVlk5AhQcgdZ95h73lsMupM94Xu/EQoMYyDMemQJPT1FoaJlZ1JmeszJ/G0w/5MvC2+f9GkvuZuWB1acHEPiOtulz0sSVsNSpCmzlZBqd4zJCBRngGzOSi/OMzasSXhXJbdvUmCz6M4qVQCQQxI1hSRPqOmlstOEFstWSf4v2Qs8ex6C/gPwtxTyIO02Q8Nvt4o1Wu14QtSILUbyPCEUSVqknJlGhzJA3zNpRdmvjKWLJdTmqgkPeBGRYjNKZ2A7x+7ofl6PdslrcSeu5p3QiBIe8ETTpxqEH+I/kMhudiTdeDUqSmmoLYxNRnMvVY6s7bnpoAMgAMrMEoqgVEUKqrCqoAVQNgBkBbDmw9LMBLw1zdGFBz9iTFFz7HRGOw6dNNIixq3dPpYW8XdaiMjiVJ0suud6ajFKqZQiKdQ/wDpY/kfgdiQBjR8Q/m1jaCicwLB0fEP5taG+cTKvyqKipXIBCzC0xJ71RhOFem52BsMRz2hvCJKgMatSVprTjmEkHNSchGpY5DeyXsvQAosjDC6thalELSAARFUbrgRTiOZMzBlVe3LhnLZmd+ZWfx1SIn7qr7KDZfiZOdkd4vRLiqi4XjMHRh0b99vzfNA9g1qDUziXMbiyftx2ha73GpWokCopWAwkZuoMj0JsyPF8Q7qkHQg6g/z562pf0kEm4Vv9n/7UtdaEFPu30l3gEGpSpkH3cSkjykkW9I4PxQGh9YVudRrleTQJAcVmJBp4yYVZDMekNERLJOyN1pVuHUqdRQ+KmVA1My0ZDMGy/hNBaHDqtI1+5TeK1VAG5dSpgQrTJ9hA4LsPFLAZTMsY14X9IVzSqxeowdiA7NTIiDkowYlVFkwAY3kklj6LQrJWphlKujAEEQVIOhBt5vwv6OrlVuyioCK+GGqI7Zts4BJUg5MMswbLPo+47UutwvmYcXZmwgnKSDAHkWH42LAvvGBTRuWWXvZhSRiHmAc9bR/UqNV1fBTF5VTBCqGZBkSu+UwRtPmLeQ8J7J3i/03vbVu+7EgsCS5BzJYHLPIZHS12+jzijPRq06yK97uRYpzDHssBiY7AiGPSDrYsCy8T4DRvPKSpSD1VPMUNOBB71RQQWB2T242WTaTtD2fqtd2p0azIxZXNSAXLKytiOknugdAIAEAC3nV77Q8RFavWuRqXi7o5BqNTVpcKpcnCAYk5dFgbWuI+kQNww31KYNRGCvSLQAcSgw2ZjvAj1sNoAk3Jno8ioylXQoYEKGIhhh2BJJA206WWdiOE17vdzd66jErMFwmQQc/zLZWrzfSrTcy12ZZ1CurD8QLXyjxEGpDnDgpLW5hIP2ZOHMalsWQAktIGuZpMTFf0Y0ql0udWneab0sFViMSmWDBMOEbkmQAJk2W3PtoqG8/9uWNElGo4hjWkpjGpiGkgY/Rc4AAuPZ7j12vpZ0qK5TSmcjSU5SVOeJtC2g8Iyktxeat3JDU2pVEb3WVo9GHlaRibsz2hS+oXpqyhWK4WjIwDlBOWdrtw8rgAU+vW1Zutwp0v6aKqnPuqFD7Zge1Ajz/ADfYKXL5majykmTkABuSYAA1NqbtC5AOL01pszIoU1fEcvtWUfZoQfZ1Zo1CAG0FasXYsbT1uHcw/akq0QgkEKNdffkAkjcADICQ6CkMUbxDXz8xbfo2liox6lXhsxkmw1JyGYOrYABhYQeYWMBANcW5JyCyxORswK2Ev/dhhOIAnL2VMqX9YxBfOT7NvUx3SzR3ODCVunscYZOIxJ6aKNgPLedSc+gAtanhOIabjr5+tmCqIEaRlGkbRblltvkWVJEZndsDQYtM50sJeKZcd0wAZU++Rv8A6dh116Wl5S0y6oCOZLvqQxyUKuy4mMtGsetiWW0J+K3GXH89ymlBJrkXpelIzOE7g7G27FNd1JkgTbVr/wAvp+4v8fqN+1t+VqL3ZFarVYBmpIfYGZ5jeyhiDucwM7Hdj8P1WiVfmAyxOHCAzMWZQnsBSSoXYAWJ4bwynQplaYzYhnc5vUb3nbc/gBkABlZdeKBulU16QJpMZq0h199R7wHzGR2I+Y0PbLBXOfwNuEMt8LR/WFcK6HErAkEb/wA6baW7o6/CzBk+x9bDvQWpTKOJUrn8trT7H1sLUvaUqZeowVQup/AeZ8rAFdoVq1zVbu9bmFmPKqFQWoXdcIZ6ksA5VnVABqSDn4Ra+FXBKMqgOZxMxMu7bs7e02mewgCAALVa/wB3r1DTvLIMFJ1ZbsQMdRVk4nOzg99V0UgE55C18OvS1AHQyrCQfiZBGxBkEbEEWbEie8DvH+bWVcSugbPQ9bNq47xtWL7xBmJWIwsV9YYj9LCVsHsAc4q2IAFumz65H46Hb5ghdoaCcSuFT6t4yACrQppsCCRUnJcMEk6QJkjOzOhdC5/Wwva66fYmioIFcPiWmypUvFQKoRZMd32mOU8tQZmLUyEUThfZZ+Q1Ph9SiXeUq3pywNQDJkowpw05BEmGeCTAgWdcS7H/AFThFemHxNgL1DszCCYHkFAz6Wb/AEf8Bq0rilOshp1VZ5BI0LkjMEjex3aqsTcb0j+LkVI8/s2ixWgzzfsW18qXXl4mSmysKNdWXFTIJGB1mShMxGa5xqY7uvA3o8LvqMCKqE80HqCpBHVSuc+trD9HhB4XRG4aoP8A8jH9bLeyVe8Xo3m6SrCmTRIaZai5dYxdacSp8yM8hY2QDv6OGBuNCBnhPTUO0zPnNhLvf6A4o1IJlWXmVahB+1wquAKP8rulvvtB0AFhbjf7tw9FuVSo2ALj5zIRTvRxnEEgTylZTE+MyTlAMXZLiP8A1DjdS8AfZpSIEjUQEGXmSxiw3oA07C9p7utKu7AUyGx1wqkhXAClwqgnA4UHLwtiB1BtR7m4fh3ESqwhrB08hiUxHphs57FcGVr7f3BZXu9YqADkyM9UMrKcmBwDI2sXGeH3ehw680kRUDJUZfN4LR65ZeQjbNJAIOz/ABrhb0qFO88sOqKrF6JOYUA97Cems2uXaCvSpVrvhcBqioKKKe8TTLMjf6VBJCmAz4ASADaodkOxtzrXW71atImpUHdUuyq5VyCzDamIzIidBmcp/pY4MyvcuW55j1CgfwwzYAsR4QIAAGgFj1Aj41wqnw+/3G8XRmi8VCjhmJnEygkznnjzB0IGlqz2r7FLdjRwVCRVqCn3gO4TvIOYtZ/+jVDVujXtga9F9mOGqogloIEVEycgeMKdSLEfStQKXem3uVUYEaEQ2hs6VBeoDxXs3euHXDmc4vy6ssFZgDScIIIOhDqpB2mRnaw8c4rWW83BKFXCjVWBp4FNSqid16zMwMYsNULAyUgg942tHEKeKg1OsvMWopXCD3nBGkjMADMtt6xbzrspfjWvlSpVpYbxdsSd0dxaZJRVA25Y7qjdfMZoD0riN6DlcNp+I3Saavo4jP12NllAHFoS2oHWzetfJQqylSeumttYqpxM5fdYnut4lAzIVckqKbHNmWMRn3BIOIagiMzba0okkyTmSQO8chpsIAAGwAG1uK7xVAJOeFSdlgsyrPViwJ9F96xZW3q4TzNuWtHBiaUkLAOWYP8ATOh9wnY+ViCn82+fS070wRBEg2W3emtMclJKKRIYksSxJVQx9hFUmM5y6Cac3h6LZ7en9CSU9WR3miXAIywmU1Enqw8wSANh5nLdCriE6HQjobGsLBXyiwBemAXA8JMB/Kdj521Ucmq/P6kXm0f5HeG2W0L3RAHMrJScgE02nEkgGDAImD1tlj7XhfiDwZ9i4P4fiLdAZj1/S3D6fEW6HiHrb5o9sSXiibs5emC1JpLUx7Omazvp66HY2b3GqrgMpkFcj8wfMEHIja3FXxfA2QvdTcqtS8UmZqdQAfVR/iV2IVMBPhk6n5yNK4EPuJcRSivekszQiKJeo0aKN+pOgEkwBNhOHcNZ2Fe8QXUHl0wZSh5j3qnV9tFjMt3wikrLzycdVxBcx3RuigEhVBEQCZiSWyNmV28PwsAdbr/NjZY6G7VDURZpP/UQeydMSjr5biBqBZm2q+o/K3a+L4GwIk5ivDKQykAgjMERqLVGqv2tQRMux/8AJiR+BFj+MXg3AGqqM92xTVVc2ogjOoo3AOo6Gds4OLkKwen33dVYLBAUEABqh1AyyXxNnpBIqLpiexyb41KFwlmYHBT9po1M+ygkSx0yGZIFo2oU2VucS1V4xPBGCMwKe6qpzG5OZM6F8JCgFpxVGjG58TRoPJRnCjIeskl16CuM9etmyQO4cVyw1D9oN4yqD3h+o2PkRbm+3pXER8bAXhYMHVTKsIkH9RZrcqiVARADgZgdPeHl/wAerWgMXpRJ2NpLvcbvQmslNTWqdyUVRUqsc8IOWfdkkmAASYAtqueXm0xMADxOdQFHWM50AkmBYu78OYnms/2kQIzWmpjurudBLHNiNgAASEis37sRQvYFK8gpVpACm1JjAoqAqKmMEEIAFMiSe9ligOuCdj6Fzp4buCG1LMZZyOp0+QA8rT38VMix8JlXAzU/wnI6ibdUL1VqAjKRqB+Y8j/aySGIeE8AW7Vr1VV2LXl8bqQIU4nbukbd82b0OGLVEOoK5HMTmDqAdxbboVbvWlas/wDTSRpjYa0lO0++w0Gw7x2Bb2EULtF2X4heqi1rtUNJsOCogqlKaFWbDTphVChaaMqHbEHEnM254rwy/vc7rTro1S9UL0HJLqS1MYiDimD7I62vtGulBjywRSPiQDwECMS/AAEfHbPq+3zHoMutklY7opn0rXepUp06l3VjUp1VYYAS2jCQBnkStmvH+B/WLuy1qkXV+XUWFitTYsg5SAwDzCYXF4WYzkALO7myggtn+lieLVwwCoRzPGpJgJh9s/HIDc+QNhrUEzjgVaQC6lHKgAEyUUaJO8HU+0ZPQCkXF+Vxy/IBk6I8bHupP4u1ro96pGkoQEFQBG6EDQnfrO+tgrtw+ma3PZBjIwmpHeIyyJ6ZCzqwuibiLC7hKhJFOQA21OdAx2Wcp2kbaNq95LoAijGwkYhkgHtHqMiAPaOWgJBZCkRkVI+BFq+LyQzti+0BIfOZJJhQNgqBBA3Mag2UW7B7Ev1UYcJzB1J1JOZJPUnO0VByDgfXZvfH79f+bHxYXiFzFVChLLOjKYZCMwQeoIB+FvXqtYnlp8Mw6EkwBmSdgNSbL69NjFVZkeFDlKnXEPeMA+UAdZKpMSBTY4sEKz5Dm1AoYygyCiVP+o+QkhhYi/F1KksmgHSqB1DLofmPI+dtFbQcRpvTmpRTGdWpgwXG5WcsUbb6Wkqtj7imMgX95QRIHUMQR6A+Ytr4rWj3/knJythZSd0lUSpUXExDzT70sSdTOpIne2WcBAMgBA/C2rZ/Zv8A0/1K8f0RYDp8bdA94eptyxy/3fvblqgBkmAJJJ0FvDPXI6p73wNkt/L30PSu5wIkhrwRPfAIw0Z1IkgvouYzOmmqm9+Asl2M98SHvA+4dVpn39W9nI4rWO60lRQqqFVVACgAAAaAAWYhZ2cvatR5WAUnowjUhosCAV+4YMehBzFnF1Hd+FlPEuHlmFakcNZCYOzAxKsNwYGXpoQCDOC30VUOWF1EOh1U/qDnB/UEAAMfUeo/K2x4vnbVTUeots+L5/pYAnqHMzplal8Cqh614IcMJJY5xUxP3CoOWCnTQUwRkTiOW7qqxvZKqSLsMncZGsRkUQ+57zDXQbkC9ouFFsD04QomFQANicoHsxAjyyiAQXQqsGrrgOJW+E2pY7TVzer4uM4XVlpCf6T0qSThH3i7H1W1nUSs7jJl3U/qOh3tWqfZKmKgqj+tzTUL595WY4kidMLET6HyttVozvuQPfbzX5YpVcLPdlqglFaSCMWR64h6WL4PejzLk95rAFqL11dBhZwOUzUo9oGmz5dQNpBK7PcBr0KwLsHpU6bUqS4YYIzKe+25ARRYm68NFNbopINehRNPwyqBuWOYZ3HKIUe0SdlNodlA9941eGc1zSpcqmiGr3m5tAVIbAqwFHLUqXBzYyZyAGXftrVomoKt3+zU1lputQd96Ic4SMMriCNBzjLrYC93O8JTq00VXF8ULUJcfYVGUq7FiJcEHLeQBnNt33gA5pqhGZjXcHvEqaVSiy4gswCGYZgA5HaxqLQf8Q7Z8tmWrdqipgqVEcNTYVEpriJAxSJBXWMyLI7x2uwqHWnXpPiOEPSJ8IVjiVSSUIMSPwIBsnoLXbFTrXesxN1WgjBZRPspeTMgmpkYHsixnAHVDd2FO+NhrQ61adRmHMouBgykrjRR5SOtjYZceL9qKFOjQeqy03rIrgw9RKQZcQLFVIzhsMwDhY6DPvhPae6o7XdqyCooLHEcz3cbMWOpw96bIq12vKrdaVAqgLgNUIx08S3U0YABBwAIqA7sWOmGVj8MSjXe7NeqafZU0FN0GOuTdxSBV5kZouWf42LCi9Xvil1ekay16OEHDjFRMOL3S0xOemthLpxalTBp1WUIdzHckxJ+5J19n08PmuJ6iKav1dWZbvUQYTyKk066DmDZyHYFtJFOzHhN2pGm9ZwBVXkcsMQx5RK0igJ8asVrL5zNkKj0hW5JMhWxZU5OTnrMGFAMs22WpIBKPCwVzM1DmzxGI9MM5KNAuw6mSaJ2ovBeryw+G8Ao1MYiVp0heqVKgCugLCqWbchs9gFvB+JVTXRj9ZdYbBgqlFpgXitPNpkjFCuikRIwWd2FF7QANOEEjJl94DpOjD5fO3VNFDiTNNtDmPn0g5EWrl1r1WuCVA5FTAgapqVJKqzZ7gFjn0tNcGNCtWSqxqAMEXGwAq1G5ApFgq5EiqUYrEimMiWFhugqy2XmhEJSJxkT91B7x89lG58lMLDw8RKYsSzKkiSN89zOcnf1Mp17T1aV2eu8NgrVRUIXxqrOilYOWGKZ/wBIPkbPuz+Ophd/FhBaNMRGcD1mwAXd3BUEdPy1ttzAJOQGZJ0A62h4hRqJUDUVDKzAVEmDByxr5jcbj0Fu3KuYBBRTmRo7A6eagj/cR0He9GGLaXc8+UKbfAuqOVfmkRTbIiIKAxDneTAnoAo2sc1p3WcjmD+NlNa9Ldiq1DFJmCq50QnRWOwOgJ3gb20j5PkQ3n+YYwsouB+0ZC0lSxmCMZZ5Oe+EQD/azO9hj3VyJGbe6vX1O39rQXm5AquDusngPT16g72tvM7XALyqnySxbLBf9VQZPKuNVjQ/tvbLaePDuT4cuxvh98vF3qVKF6WbugarTvcjCtNdVqyZxLiAGpPnmbHU7sbywaqIoHNKJ9sahqvXqKeg9qTkFPbziAwCigNWorc1qSgFcK6Gp0UNBjeIs37MYBd6ApvzEFOA+mKImV9kzIw7abW8A9kYN4vhYsH8rBE974fvYonP4WQzpDkfWwdbh5OGrSOGqo+DjKQw3B/kGCC00PraW6+H4fpZiFnB+O07wXQdytSYrVpNkyQT3s9UMSG6awZFtyb0d1u3XRrx6brS89X2hYLKO2sKFwhVasQhIKh67jKhSJIzTG8tOWEEHIxa1mcQnXOY65WBE6IBAAAAAAAEAAaADpYHiSnFTI0h5+aR+tjjr8LR3vwT6/mLSxorF8upnEvi/AjofL8dxYCnUDFsJzUwyyJQxIB9RmDv84dVKgspvF3SlVN4WmWrFRTVe9gdndFUuo1CzJPug65RqnRDVjL62QFRQDVYSAZhV0xv5dBqx0ykialcFCkGWJMs58Tt1J+QjQAADIWSC8AJzi8ySWc+2Zw4/QgAgbAgDKzC58XVltVMkjvV2CyGGJT+Vu+HhJCPn7rZ97yP3vz9Ztq8V8Zt3R4fzEZWkKwIkGCJGoOxGxsth7nF4uuFvLa0wuvMLIhIUd2o+4nVEPXZm2EgZmV3ReoqpQqVC9X264UDArMVpjX+o4BzAyidwTJd/sCFjubRYu0KiK+3RguEwaeWg0A0yGkeVhqdDmthcqzDNWIzYD4eIb/PqA/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RtzTpmqsjxrlPvD3W/nS2cGv4V2pk6GCN0YiQD6iM9/nDvgQwauHnVYGc5Rrn5RZZwZ5BBmVCqoIgmmF7jR5ksTpEgbWYXuKjlR4Rk598j2PMCe98BuYiv92LQ6ZVF0PUbqfI268G8qfY4sbSTj3JWFoqqAgggEHY6H1tl0vIcTEEZMp1U9D+9ub5UIEL42yX9SfIa/8AIt05lRzJPNQv4W7NixeLLmSZ+1IlgM8gFKQNAIG1jSLB1bpyoemCYEON6g97/VmT8TYulUDAMpkHQ2eF5VlHiPM8xqLZbu2W3M8zIrjwpLvShZZmaalRoL1W6sfjkBkBkBZXyGudU1aQLUGM1aQ9k6Y0Gk6ZaHTWDaw3s91fW0NAyc9INvnke8apV1cB0YMrLII3Gf8AI1BkWPB/IfpasVaDXd2ekJpnN6fn7yzofwOh2If3K8rUXGhDKdx5ZEEbEHIg5g2bAKXT42GvXEhRRci7v3Upr4naNugjMkwAJJItHfr+KYCBS9VycFMamNST7KjdjkPUgHrhFxwzUc46zLBbZR7iDZfxJzOwAJgo4GKit9aipUqCG92mvuU52GUk5sRJygCfhl5enUF3rMWYSKdQ/wCKOhPvgDfxesyxfb4Wh4hc1rAo3nBGqnKCDYAZb/AWX9pFP1VyBJXvR5KwZv8A7Q1ouHX11cUa/wDUiEfaqNv9357ZyA3Ph+dk0CPMOa71UNHBqSSWaXBAAXKRAOYaCRJ62nul9+s02FMMinEru2WKCVKUyNVMGamWRAABxYWH/RKVSpU+rKaVPNalVGbMnxLQBlVzkM4EDMLnJVncOzNOmgp06lVUQQommYGfVJso2ipZWtCsXdioCMZjJT1gaHow6bjMbwwoKOlmtXsfTcljUqTERkASNCSoGYOhg/G0fCOEguabVStVDmpTxDqO90ifmMjbWOJpUjOUOUc0e6dCR5j9bNKF5U5DI9LGLwhv8wf+B/8AdZb9RN4xKpHKBKtUgjm7FF+4D4m38I3sNkpC2pe1NUVlUGkDmROKpCsoqKBqqhmAHtSzD2JZV7+hGXeB+R+NiqXZ9h7aH/aRFgr7wo0dcPLc5tnFM9dJg6n4nrZJobQEHJyGnSbF3Gims97odrE3bgLgyWpsPVv2tu+3TlwMKtUYwiBm7x8zGSjUnYedqkxJC7i1RVq02LNkuFo8NKmzoxZumI0lUHYY29mxV9ZNZ73lbun2cqySWRixljJGI+Qw5AAAAbACwNTh/LhNjkpnJc/CctOnTTpYiuwm0tzGrs8Scuu1m91oBVyOu9l1K4lJ5gn/AEn97S3pBTXF3ugWR3zGQkaDcnYTapQfYmOJF7ME4ghZqiF+W5XusCDgpAAU4pnKTULt8M9QLImu17PdF6JQRrSSYAg6HrnZ+/Cyy4jPNJxYu7BY+QOQiABsIFo7pd2Zj3YAMMJEr+sef9xYjBrgHiR7m+G8MvKp3b0hkDM0RrGejdc/wsXxC7orioFArPFPmgAsikyWg5GIyJmJk5Ai0zXDLu4gfUfvYCvdWdWQA4sJDnIwCMk9W1IE93LLGLRKL3opTi+UQ8Hvpd1iSqyucyNYkHOTkc+tnxFqP2TulZLy6VabpL415rSWACjusTLRhgfdjYWvcW6+mlcTi6yNTFHE7oqsLzjamaQJfDpUSM1ZTkdAQdR8TaW6sWLMwAfQgHEEyDBQYE5EEnc+UWn4gwCEFcWLuhfeJyj+bTYHh7Gmxo1IxGWRgIFScyI2K6R0A6W1WkzHV4fvYMNlV5oPTqCpTZRSz5qNIER4kI0YdNx5gWcEWC4vSRqLhzClTmNR0I85ttLYzg9QB75JnmCn9x0bEvrnkd420tlldTCSTXp1+bPewxH3dD7sT5zbduXN7tnXS9pFrvx7qetorsc/9tu+IHJP50tDdjmf9P7289bHpHR8R9P3smq3MXGrVr0S7Ctkt0BGGrXaMJBPhEYixyjrGQcp4j8LK+Nq15LUaBAZJxVj/hMUICp/9QgnP2QZ3EsTG3BVU0hWBLPWAZnaMRyyWBkqrMBQSBmZJJJZXbw/7bJuzt/V6XKKCnUpQrUhooGQK/cMQOmh83FDwf7bAG6m3wt2fF87Rvt8LbJ7/wA7AEfG+FJeaZpPIBAIZTDIwMqynqCAbKbveqjMlyq1GcqIrV1AUVKmHEKQIMhigLsRmBAmWDGxNUAkkgALJJ2tVCxSuL4aUXZ2YyJxhmVUFZl6FFwga4STqYK1EWUUwqYVACgAAAAAAaAAaC0tDU+luAQVkEEEAgjQ+htJRGfwNmMlpfqbBdouCfWaYwVGo11hqdZNUYGQCPaWdV8zpJkukfz/AEsVjhZ2iwIr9zvb1it1rMBUVR9YamGCO8SadNtsiGY5GDkBJw2BECjCoAUCAAIAAyAAGlqbcb6tK9rVZGW7Vy5o1SxK8x2GJiPZVlUBT0k6MSLo2p/m9kgaO1/nztqsoIIIkHUWxTbb2Yit0ubc2ql3FS6eKkoBNZHJjlKB4wT4QOpGUDE04dd/8ViGqOBmPCqnMKnloSdWOeQgADtNJFPlgtXVmakoOU8t1Zm+6oefM4RqRY/g9VGo0+XOFVCw3iXCAIbzH466EWYhnR1Fq/xBBLBhIzs9pHMWVcSTvn1t0dNu0zn6nZMR3S91E5y3nCKCQUrzmVYkBGU+2DCj3sS694ginTL99vERhUa4F90eZgFjufICFvEnemQ4OaPKLlFSoUdVBnYYy56YbHcFZTTQKxIUAA7mBGfnlmOs26Iffa7bGMlULXIfdMwJ2ytBxOi+b0ApqhTAYwtT7rHaYidvgLT3czI87FXdNza5pcmF0wOhfWemhCFKjj+nUiUiAxaDmFJGmuQ3yJu9AIsAk7knVicyT5k/2yAssY4b5DMuJziUxmEFMqKc+blmA8ns5AtjB3qysRVSWwBxThy1lgkqynEjjxU22I/UbiwPC+JuXaheEwVkGKQDyqqf5iPpHvKYKmzwrZL2oEU1Zo5KsWrAmJphHOvk4ptG+ECxPy+ZBh+aoSJ6NIs3Mb0RfdB3I6n8B6kW1f7mKq4TIIMqw1RhoRYm6A8tMRxNhWSDIJgSZ3nrvbthbWKVGUm7sS3Lif2n1etC1wMQ2WsumJDvnquo9DaTAaryf6aHIe+439F/P0t3xsEU5VSSGUEjxqrMFcodmwk5j9Ld8Kk0lO2eHqVBIU/FYNhN5srLdZcyJotu2G2W2MaBeInwfG0V1OZ9P3tq2W8VbHvgN4vTVKrXeicLAA1Kn+UpMDCD4nYgxsIJOwLi6XZaS8tBCjQanPMknUknMk5k2y2WGJAvFOGlwtWkcFdCYbYjcMNwen7AgrgvERVptlhdBhddQDE5HcEZjfrnbVssIA1jp/NrdN4vnbLZZgLkP1t8/wD5dDEf57qYIYbU1M5HxEZ90d55VUMhBzBmR1tlssmJFfRzdThOd3eI60iT+KknTaZGpFn1MZ/A/pbLZYQzdI/n+lgaxN5dqI/o04FY71GIBFMDpBBY9IUTJK5bLMljO+3NKtM06igo23ToR0I2sp4beXu9QXas2MHKlU3IzhWH+05+UdCdWy0vcpbFhX+fhYfid+Wij1H8KiTAm2Wy1ckg3DLoylqtX+tU1GopqPDTU+WpO7SdMIA/EaJu7m8UxKN/Vp9c8mWcsQn46ea5bLMQ1u1YMFZTKsAQeoMEa+UWB4rWhyP5pbdsttgum2ZYytJPuVp6fNqI50YYqY91TBk/ebInoIGxntSaDu3+HPfj2T7wH5jp5iDlst0PSNnPzQxu7ksybzM+VjLzeRTploJiAANSSYA+JIGdstlnN+UzpOaQOeHg0itTN3OJmGz7FTqAuQHp1Jt1wy9ElqVT+qgBJGjqdG8j1H/Ay2Wh6VQrzJ2HkWWOvOqwc6dI5gjJ6kSJHRQQfUr0NtWyzfYmPLF91/7OotA53eoYoHU0m1NMjUr7p20PWzwi2WyzwuV2DF1Sly/qLeJNiK0QYLyWPRB4vidPjYCm31WotPWhUMU+tJj7Hmp2O3pbLZan3HHhDQ1BbLZbLdJlR//Z"/>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3" name="Google Shape;343;p56"/>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Truyền tham biến đổi (varargs)</a:t>
            </a:r>
            <a:endParaRPr/>
          </a:p>
        </p:txBody>
      </p:sp>
      <p:sp>
        <p:nvSpPr>
          <p:cNvPr id="344" name="Google Shape;344;p56"/>
          <p:cNvSpPr txBox="1">
            <a:spLocks noGrp="1"/>
          </p:cNvSpPr>
          <p:nvPr>
            <p:ph type="body" idx="1"/>
          </p:nvPr>
        </p:nvSpPr>
        <p:spPr>
          <a:xfrm>
            <a:off x="457200" y="1066800"/>
            <a:ext cx="8229600" cy="2819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Bản chất của tham số biến đổi là mảng nhưng khi truyền tham số bạn có thể truyền vào nguyên mảng hoặc liệt kê các phần tử</a:t>
            </a:r>
            <a:endParaRPr/>
          </a:p>
          <a:p>
            <a:pPr marL="342900" lvl="0" indent="-342900" algn="l" rtl="0">
              <a:spcBef>
                <a:spcPts val="560"/>
              </a:spcBef>
              <a:spcAft>
                <a:spcPts val="0"/>
              </a:spcAft>
              <a:buClr>
                <a:srgbClr val="FF5A33"/>
              </a:buClr>
              <a:buSzPts val="2800"/>
              <a:buFont typeface="Noto Sans Symbols"/>
              <a:buChar char="❑"/>
            </a:pPr>
            <a:r>
              <a:rPr lang="en-US"/>
              <a:t>Trong một hàm, chỉ có thể khai báo </a:t>
            </a:r>
            <a:r>
              <a:rPr lang="en-US" b="1"/>
              <a:t>duy nhất </a:t>
            </a:r>
            <a:r>
              <a:rPr lang="en-US"/>
              <a:t>một tham số kiểu varargs và phải là tham số </a:t>
            </a:r>
            <a:r>
              <a:rPr lang="en-US" b="1"/>
              <a:t>cuối cùng</a:t>
            </a:r>
            <a:endParaRPr b="1"/>
          </a:p>
        </p:txBody>
      </p:sp>
      <p:sp>
        <p:nvSpPr>
          <p:cNvPr id="345" name="Google Shape;345;p56"/>
          <p:cNvSpPr txBox="1"/>
          <p:nvPr/>
        </p:nvSpPr>
        <p:spPr>
          <a:xfrm>
            <a:off x="2057400" y="3875544"/>
            <a:ext cx="2073645" cy="2677656"/>
          </a:xfrm>
          <a:prstGeom prst="rect">
            <a:avLst/>
          </a:prstGeom>
          <a:solidFill>
            <a:schemeClr val="lt1"/>
          </a:solid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int sum(int…x){</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int s = 0;</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for(int a : x){</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s += a;</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return 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346" name="Google Shape;346;p56"/>
          <p:cNvSpPr txBox="1"/>
          <p:nvPr/>
        </p:nvSpPr>
        <p:spPr>
          <a:xfrm>
            <a:off x="4896831" y="4647563"/>
            <a:ext cx="2951769" cy="461665"/>
          </a:xfrm>
          <a:prstGeom prst="rect">
            <a:avLst/>
          </a:prstGeom>
          <a:solidFill>
            <a:schemeClr val="lt1"/>
          </a:solid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int s1 = sum(2,7)</a:t>
            </a:r>
            <a:endParaRPr sz="2400">
              <a:solidFill>
                <a:schemeClr val="dk1"/>
              </a:solidFill>
              <a:latin typeface="Calibri"/>
              <a:ea typeface="Calibri"/>
              <a:cs typeface="Calibri"/>
              <a:sym typeface="Calibri"/>
            </a:endParaRPr>
          </a:p>
        </p:txBody>
      </p:sp>
      <p:sp>
        <p:nvSpPr>
          <p:cNvPr id="347" name="Google Shape;347;p56"/>
          <p:cNvSpPr txBox="1"/>
          <p:nvPr/>
        </p:nvSpPr>
        <p:spPr>
          <a:xfrm>
            <a:off x="4896830" y="5409563"/>
            <a:ext cx="2951770" cy="461665"/>
          </a:xfrm>
          <a:prstGeom prst="rect">
            <a:avLst/>
          </a:prstGeom>
          <a:solidFill>
            <a:schemeClr val="lt1"/>
          </a:solid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int s2 = sum(3,8,3,7,4)</a:t>
            </a:r>
            <a:endParaRPr sz="2400">
              <a:solidFill>
                <a:schemeClr val="dk1"/>
              </a:solidFill>
              <a:latin typeface="Calibri"/>
              <a:ea typeface="Calibri"/>
              <a:cs typeface="Calibri"/>
              <a:sym typeface="Calibri"/>
            </a:endParaRPr>
          </a:p>
        </p:txBody>
      </p:sp>
      <p:cxnSp>
        <p:nvCxnSpPr>
          <p:cNvPr id="348" name="Google Shape;348;p56"/>
          <p:cNvCxnSpPr>
            <a:stCxn id="345" idx="3"/>
            <a:endCxn id="346" idx="1"/>
          </p:cNvCxnSpPr>
          <p:nvPr/>
        </p:nvCxnSpPr>
        <p:spPr>
          <a:xfrm rot="10800000" flipH="1">
            <a:off x="4131045" y="4878372"/>
            <a:ext cx="765900" cy="336000"/>
          </a:xfrm>
          <a:prstGeom prst="straightConnector1">
            <a:avLst/>
          </a:prstGeom>
          <a:noFill/>
          <a:ln w="9525" cap="flat" cmpd="sng">
            <a:solidFill>
              <a:srgbClr val="4A7DBA"/>
            </a:solidFill>
            <a:prstDash val="solid"/>
            <a:round/>
            <a:headEnd type="none" w="sm" len="sm"/>
            <a:tailEnd type="stealth" w="med" len="med"/>
          </a:ln>
        </p:spPr>
      </p:cxnSp>
      <p:cxnSp>
        <p:nvCxnSpPr>
          <p:cNvPr id="349" name="Google Shape;349;p56"/>
          <p:cNvCxnSpPr>
            <a:stCxn id="345" idx="3"/>
            <a:endCxn id="347" idx="1"/>
          </p:cNvCxnSpPr>
          <p:nvPr/>
        </p:nvCxnSpPr>
        <p:spPr>
          <a:xfrm>
            <a:off x="4131045" y="5214372"/>
            <a:ext cx="765900" cy="426000"/>
          </a:xfrm>
          <a:prstGeom prst="straightConnector1">
            <a:avLst/>
          </a:prstGeom>
          <a:noFill/>
          <a:ln w="9525" cap="flat" cmpd="sng">
            <a:solidFill>
              <a:srgbClr val="4A7DBA"/>
            </a:solidFill>
            <a:prstDash val="solid"/>
            <a:round/>
            <a:headEnd type="none" w="sm" len="sm"/>
            <a:tailEnd type="stealth"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7"/>
          <p:cNvSpPr txBox="1"/>
          <p:nvPr/>
        </p:nvSpPr>
        <p:spPr>
          <a:xfrm>
            <a:off x="1600200" y="4724400"/>
            <a:ext cx="3740126" cy="92333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lt1"/>
              </a:buClr>
              <a:buSzPts val="1800"/>
              <a:buFont typeface="Calibri"/>
              <a:buAutoNum type="arabicPeriod"/>
            </a:pPr>
            <a:r>
              <a:rPr lang="en-US" sz="1800">
                <a:solidFill>
                  <a:schemeClr val="lt1"/>
                </a:solidFill>
                <a:latin typeface="Calibri"/>
                <a:ea typeface="Calibri"/>
                <a:cs typeface="Calibri"/>
                <a:sym typeface="Calibri"/>
              </a:rPr>
              <a:t>Hiện thực hóa phương thức sum()</a:t>
            </a:r>
            <a:endParaRPr/>
          </a:p>
          <a:p>
            <a:pPr marL="342900" marR="0" lvl="0" indent="-342900" algn="l" rtl="0">
              <a:spcBef>
                <a:spcPts val="0"/>
              </a:spcBef>
              <a:spcAft>
                <a:spcPts val="0"/>
              </a:spcAft>
              <a:buClr>
                <a:schemeClr val="lt1"/>
              </a:buClr>
              <a:buSzPts val="1800"/>
              <a:buFont typeface="Calibri"/>
              <a:buAutoNum type="arabicPeriod"/>
            </a:pPr>
            <a:r>
              <a:rPr lang="en-US" sz="1800">
                <a:solidFill>
                  <a:schemeClr val="lt1"/>
                </a:solidFill>
                <a:latin typeface="Calibri"/>
                <a:ea typeface="Calibri"/>
                <a:cs typeface="Calibri"/>
                <a:sym typeface="Calibri"/>
              </a:rPr>
              <a:t>Thêm phương thức ghép n chuỗi</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thành 1 chuỗi</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8"/>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Lab 8 buổi 1</a:t>
            </a:r>
            <a:endParaRPr/>
          </a:p>
        </p:txBody>
      </p:sp>
      <p:sp>
        <p:nvSpPr>
          <p:cNvPr id="361" name="Google Shape;361;p58"/>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Lab 8 – bài 1</a:t>
            </a:r>
            <a:endParaRPr/>
          </a:p>
          <a:p>
            <a:pPr marL="342900" lvl="0" indent="-342900" algn="l" rtl="0">
              <a:spcBef>
                <a:spcPts val="560"/>
              </a:spcBef>
              <a:spcAft>
                <a:spcPts val="0"/>
              </a:spcAft>
              <a:buClr>
                <a:srgbClr val="FF5A33"/>
              </a:buClr>
              <a:buSzPts val="2800"/>
              <a:buFont typeface="Noto Sans Symbols"/>
              <a:buChar char="❑"/>
            </a:pPr>
            <a:r>
              <a:rPr lang="en-US"/>
              <a:t>Lab 8 – bài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9"/>
          <p:cNvSpPr txBox="1">
            <a:spLocks noGrp="1"/>
          </p:cNvSpPr>
          <p:nvPr>
            <p:ph type="ctrTitle"/>
          </p:nvPr>
        </p:nvSpPr>
        <p:spPr>
          <a:xfrm>
            <a:off x="4114800" y="4038600"/>
            <a:ext cx="5029200" cy="83088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600"/>
              <a:buFont typeface="Quattrocento Sans"/>
              <a:buNone/>
            </a:pPr>
            <a:r>
              <a:rPr lang="en-US"/>
              <a:t>Lập trình Java 1</a:t>
            </a:r>
            <a:endParaRPr/>
          </a:p>
        </p:txBody>
      </p:sp>
      <p:sp>
        <p:nvSpPr>
          <p:cNvPr id="367" name="Google Shape;367;p59"/>
          <p:cNvSpPr txBox="1">
            <a:spLocks noGrp="1"/>
          </p:cNvSpPr>
          <p:nvPr>
            <p:ph type="subTitle" idx="1"/>
          </p:nvPr>
        </p:nvSpPr>
        <p:spPr>
          <a:xfrm>
            <a:off x="4114800" y="4724400"/>
            <a:ext cx="50292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8: </a:t>
            </a:r>
            <a:r>
              <a:rPr lang="en-US" sz="2000"/>
              <a:t>Kiến thức nâng cao về phương thức và lớp</a:t>
            </a:r>
            <a:endParaRPr sz="2000"/>
          </a:p>
        </p:txBody>
      </p:sp>
      <p:sp>
        <p:nvSpPr>
          <p:cNvPr id="368" name="Google Shape;368;p59"/>
          <p:cNvSpPr txBox="1"/>
          <p:nvPr/>
        </p:nvSpPr>
        <p:spPr>
          <a:xfrm>
            <a:off x="4114800" y="5410200"/>
            <a:ext cx="5029200" cy="9906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FF5A33"/>
              </a:buClr>
              <a:buSzPts val="2200"/>
              <a:buFont typeface="Arial"/>
              <a:buNone/>
            </a:pPr>
            <a:r>
              <a:rPr lang="en-US" sz="2200" b="1" cap="small">
                <a:solidFill>
                  <a:srgbClr val="FF5A33"/>
                </a:solidFill>
                <a:latin typeface="Quattrocento Sans"/>
                <a:ea typeface="Quattrocento Sans"/>
                <a:cs typeface="Quattrocento Sans"/>
                <a:sym typeface="Quattrocento Sans"/>
              </a:rPr>
              <a:t>Phần 2</a:t>
            </a:r>
            <a:endParaRPr sz="2200" b="1" cap="small">
              <a:solidFill>
                <a:srgbClr val="FF5A33"/>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0"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5" name="Google Shape;375;p60"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6" name="Google Shape;376;p60" descr="data:image/jpeg;base64,/9j/4AAQSkZJRgABAQAAAQABAAD/2wCEAAkGBxQTEhUUExQWFhQXGR8aGRcYGBcdGBUbHRgaHRwfHBccHyggHyAlHRgXITEiJSkrLi4vIB8zODMsNygtLisBCgoKDg0OGxAQGywkICY0LDAsLjAsLCwsLCwsLCwsLCwsLCwsLCwsLCwsLCwsLC4sLCwsNS0sLCwsLCwsLCwsLP/AABEIALcBEwMBIgACEQEDEQH/xAAcAAACAgMBAQAAAAAAAAAAAAAEBQMGAAECBwj/xABGEAACAQEGAwUECQIFAwIHAQABAhEDAAQSITFBBRNRBiIyYXFCUoGRBxQjYqGxwdHwM+FDU3KC8RUkkrLSJTRjoqOz4hb/xAAaAQADAQEBAQAAAAAAAAAAAAAAAQIDBAUG/8QAMhEAAgIABQIEAwgCAwAAAAAAAAECEQMSITFBBFETImHwBXHRFDJSgZGhseEjwTNCYv/aAAwDAQACEQMRAD8ApvFuz1e7nvocOzDNT+1lVvoo0gQQQCCDr6WqPHfo/o1QWpfZv5eEmdxbhngNbH0nT/F4vTFVep5XcL61JpEEHJlPhdehFjOH3Om7Vajlku1ODlm7Fz3KSzq5MiToATYniXZG80W76gJqahIFNRqSzHQfwTaJL1FNqV2JaDjNQiGc4SrcldVhC2Z7xBMRNjDjektjXqsaKWfBfmfbt3fauGD3jiTOQMKrSUyKIkqOhYnN207zT5AWZXW+o/kehshUW6i2/T/EcXAlpquxXU/Aum6iHZ9/e5aqZgyLdPRAGJfCdvcPT0Ox+Fq/duIOnmOh/ezq4cTVjkRJyKtuNwRuLe5gfEMLHacdJdnz6HynWfBep6S8yzQ7rj1okw2wJbd5rAOEVWOJSygZ5qGZlk9FBaSdNdMyuEOKyShallmxjnGZHdGlNDBGOSxzgrFurE6zDgvXt9Ty4dNOWvHcgb7MxAaqPY9mmdQahG+/LGek4RaAKcTF2xM2YYgDEuwgZDDOHCMhl1Nm44MQITCRsNP7fjYetc2XJ1IGsxoeoOnw3slOMmsRSTa49PRA4teVql73A8FswWI5ex1/D1HlbeC3ZGSkrRztNOmRUwNDofmPMedsug+zDunfJIWmZwnCQGdiM+WCQABBY5ZAE2nWlkSSFUZsx0X1/QDM7TaOtULFMsNMAKJydiGYqanQS74V2JzljlzYzqSUXV1fy/0+DaGqeZbbEQpmSzHEx1JjbQADJVGyjIW7CbHQ/h0I8xafBbeC3R4ccuWtDHO7zcg4Trr+B8xbMFiGXI5ZwY9Y/I27omKaMVIquMQRgDylkgFhoWJVsK6QMR2Bz8Vw8st+PX3yVkzarb+AZhh2BdgYU6BWBBZ/KCYXVvISRHTQ54jLT3j1PX00iMogZRFilpa7kmSTmWPUnc22aU5jUfiOn7f3snFxl4kvz9F6fLkpSUlkX5eoPy7dYciP5OxtOEt0tLUkwo1OwzgepJyAGZNtZ5XHzbGcW09NyGipWmrMsVmExkVog4gD0LtgYqNABiM5C0IpR+eZJJO5JOZPmbFVCSwkQugG4MASx3YqAOgiB1OYLZYCbTct/wDRpitJpLYFNP8AnT+1uCljVEZ21dlZEYtHMklSNKdPEFUkH/EZiwAzACM3Szc/C0e3H0BLPrzz9QKupTTx6x7nQn7+cgHTU7Wg5eWWljeV/P7/AK2jNOzSySzS539P6HeZUuAQ07dXZIDFgCZPLGwUASzz0LBQvtE9AbELRkx/wBuSdh52hr7YfDvlm/megE5D466T1HFb8/IrCff2yDBrOc5mdT5k2xV2+VpwtuK9HEpGIqfeHs+drlGvNHj+CE70ZqLZZrd7zCgY6NPorU0LRsSWzkiD8bZbk+3L8LNvA9T0bhl/WssrkRkyHxIY0P6Hf8huJ8ZFNhSpo1auwypJqBPidjki/eaPnlZb2mui0Ga/U25dcIaZlopVJnCaq+1gJLCMzpnlZh2RogXdX5bI9TvOXB5lRsUY3nMYgAwU+EECBFvDPTOLt2caowq35hWqAytID/t6O/dU+Nh77D0C2Vce7BUqjB7ueTU1kaE66WvFQZfH9LQvtaJQUtzbCxp4TuDo8Y7T9l61DvlBB8WHwzqWXoDuNrVyLfRtW6rUUq4lTkR/N7UTifZCji5dUYcX9KuMv9r7ZbE/tbmxenb1R7XQfGFhrJirTh9v6PLDbQtauMdhL1RPdTmrMSmvxH62V4qd28OCrXG+TUqJ8tqjjr4Qfei3MsN86HuS63ClFPDeZvZLf+l6sM4e700Za3eNZCtOiTDuCQZZvYRgpTPNgxA6201CpUo02pwrSSQoCYcTEuqhYwifZ2gdLIqlVmYsxLMxksT3iepNvQq1xNJgTnIBbzyzb1G/UZ6gz2YeNneW38z5z4n0ngtYjq5XaWiXvlhvCFIpIHPfAE+ZszVLA0FnSxaErrbuSpHht2wLiXDZUlR3gCQNM4y+BOR+etgbjdUqURUIqIScIQgYmcEgooMZiDJJgASYtZaTA6a2R3mqK15phZFNQV5sd1mDYmSn5tChnOUU8AzJtUMbEhpF6Eyw4y1aIrxwKpAZikLmtNScKHcyQMb7YzHQBRlYNrqdCpIOREaj4WsNSqYwzI62y7U5YR1t1Q6qUY5ZJMwl08W7TorhpEa/A7nyPmPx1t1gtceIXAVBmM+tq/c6K/aisjoabBRp9oWnBgJyOIAnosNMRbfB+IRSqaMcTpHdxF4p5Ekwo1YzlOggaknIAZm0bMS8kYVMYRvIUL39sWBViMgAQNy1hfs+zAMXWRogBwJOsNqxjIuRJ2AGVl9S4tOGJ9P087aePDEalatbL3yR4UoaVvuwLl23gsQ1Igwwz9In+ft5W1gt2wmpq4nLJOLpgjA8xSYFKGNV90CrixBdWmCsDMkr52krLiOa4QpMJIOA6HERkX1BO2gy1JcFZUeP0kU9CCQdX0IXbInYGGimUbjXOc+snWdZ8885tzwV4lf9ePnzXv5G0m1DXfk4wW0F2/hsRgtFeaLMpCNhbKGiQCDlI6bHyJttJNPMjOMrWVmkpTOgAEknRR1NoKwzBAhRsRmdsR8+g2BI1JJPvDgwqiFXMdWMkB29YYqNljcm0RS2a/zLN+n1Zo34by/r/QGUtwUsUUjLb8rYaUDEdCYA3cjYemUnb1gHVYicbf6EZWpaANNcNIU5kTmT4qhBJzPuIMCjq0k5gRGUsRWQziOu8aAbADoNvjuTbkraenjlTi9/9F4sraaAqjhPEYBMSep0sW9EoASO8RKgjQbMR06Df0ttackAqHzHdOhgzbTVS5LE4ifE3vtJLH0kwPIC0u1NYa23/LsUqcc/IG92JJMnPO2WLi2WPs0PX9RePMuZ7JiuGa+vzqrKQAJFK7yP8Jeo99szthmLF9nL64Ju15M1kHdf/PQHJv8AVHi669QHYH62D4lwwVkGeGonepuNVYaZ9LfNnsjSpp/Oloagy+dgeGcSLzSqjDXTxDQOAPGvlmJG0jUEEsqoy+dgRJdv1/a0V+uaVqbU6i4kYEEeojXY+dpLt/PwsmvfF6lV3oXMBnXJ6zCaVHyy8b74AekwDNmIS0qT06tDh1arUr0u8SzGKlVcyiNhEmlTVRjYkYiyLJEpZpxvsXdrzqgRoADJCx8Bll0tFV4Mbm63qkXqtGG8YjL1kJBxDYFSJAEDbKSbWW7V1dVdCGVhII31/kbZ2mUIyVM0w8aeHLNB0zxjjvYG8UCSg5lPqPEB5j9rWm7DHTpqdQBB30G9vQLxkrf6W/K1H4PRlU8gPytlDAUbOrquvxOoUc/F/uRVaPKzJhOugQk/gs/L08LGlXEHHChRLM2QAGpJOli71dFdSrAFWEEHQg62RpdiKq3YSadFQQCSSDBIqVGnrhp01IkYajCABboTOBk1S6PXEwadE+yZFSsPvb00+74jvhGR8/7Y8Vr0L/Ro0gzoaazQAybvOO7HhIAEEaQLeo3e8GcL5Hr1t5n9ItVaXFbnUYhVCCSdhjcfrZsEFXbjtaneEp1lmjW/pVSpVgfcqKdG20HXfIy/9vKN0rmk6VJWO8ApUyJ6gj8bAcc7V0GqUKQw1ldhJQgtTIZeW6/eDbbibCcQ4StbjfLqUsavTHdzhmCDwxnYzPYR6F2d7WXa+AijUBYaoQQwHWDqPMWj4reUqVVUHuU2K1HBEU8USAPegBS/sKzbnKkcSul1uF6u/wBVpMDeHFI1OYSKYxKKnKzJk4wMcxrh3Nh7rdmTi9+pUjh+xygZDu0iJXcSRaRnp9RzTyBkHQbiwdNZYetq/wBlOJreKGNJAlpRiSabjvMknYTK/dMZYYtH9HPHK95pPUqQWDkLA2ABz6620tUTqXPifDsaHDAeO6ToDGUjpZfdB3Up1FVKurEAHl6woeILsFLDWFg5yLA8F7eJXvFeg1Jk5GKakypwuFiIkEk5DOTkMzbTcXorXqtXIUBQxXOaQaFDPEgllRVJGSYQu5JmMmuRtJjPiHC6aAYJGekkzvJJzJk5mc7CVOGHBjUyRqIz9P5+9o7vxqlWyp1UcDSGBI+RtZuG0xg9c7dH2jEjFa7GXgwb2KtQurOJUT+fytzVQoYK97ZTPzbov/qiBuQ5vVz5NU1kfxLh5bZU8cyHY6hVXGWA1Ci3FSuhpDCDL95sQ7xJGrZDPTLKAIAAEW3XxCctGjH7HBaoQhSCZJOIzJ1xfwCOmnQW7K2M4hVAFKlyyWrEqrhckgTLEZ+g38tQLgKQlQjESwEkSwU7iBnEHTfLeOjpeshOTw6qtvp9DLqOmlFKe9kF5u4dWVswRB9D525ZiTn7Iwx7gHhT1CwWM5sW3mxtZCpw6Puf8v8A/vy211gWC5IQ5DI6jz626JO5rE4XPvhGMdIuHLI2SwdY4SowswZgowiYLZDLoTA+IsyZbRmRmGwwPEBJXYEDczoOsW2xNsy3RGHvl7g15pQSoIMZOQZBOhUHoNCd9NJkcphM7HWxFEyMhAHdC+6FyAy8s/ibdFbTCLlBS539+hUpZZZeCHDbLQV7tVLHDUCrsMOmVss88vwv9vqLLHuj1KjxBDvFiKN4UjUadbR1EGA5DawguSFhI3/S3y9nu0T8VuQqhWBw1FMo41Gu/TM/M9SCHw/tErvUoVvsrxRBZ1aAHp5fapnGHPPofLOxH/TxORYehtXe3V7SmopBi790uoJBFMNP2lVc6dPGFLHfCQBNmhNDnk1r5kS9C6mNCRWvA9dadM9fGdsORs/ud2Smgp00VEUEKqiAB5CyS4Negi42SowABbMYiBmfic7MKN5rRLUxpORs7FQ0jumyF0N1cuoJu7nvKMzTYnxKOnUb+ohijxkAQyMJ8rbXidNhBO2YIsCC67hqbMpBBRiCDIIKmCDalcPxFUKjYaenSzare2utRAiGrdqrYGVc3ou5AVgDqhJOL59cShlyw0mPIko1RWhqmElWVCPCoIKl/ESDEDMi3BhFfiLseXTgNMVKsStLqFGjVPLwrq0+Ew/V0oMKlHPaqCSXrAmcRJ1qAkkE9SuQOTq7U0wBUChAICgQFHSNrDXy4br8rVRJzVvFNlmQwIkEW8n+kW7CtxC6U3JwuoSRqAahG/rb0emqq0icB8Q3U+8BvO4+OuqTtR2TarerteUqACkVMROIBw2RBjMWfFABdmPo0pUq61zUZwhlVIEYhoSRrGu1mPFaZW+V27wR0oU5EguGZ+bTptIwu6hFLAjArMxIAtYReCuEgS7ThRdXjXyCjKWOQ9YBp3FrnejxW7vWV3u/LZWwj7JSyVAVA6eDNsyfkJaGmVZOE1rpxO7C+yyF5o/aM6iD3RLZwpK7Da1o4bVX/wD0F4Oz3fP/AMaX/tsL9I9Rg1wqmWWhWzqH3S1MjEevciTrrubcVav/AMdBAjFR237v9rNIGCcKvYud44nSZcSAGstMmJEE5HbxoJ8rWnsYlGjQxUSyUQOdiqA5U3PUakH7ONSQImcqZ9JyGheBUAyr0Gpn4EZ+eRX5Wvl7Z7vw+lTooalajRVsGUKeWVDNOpksVXUkToLLZhwU6hxRQ11vFEFLo19ZHBjFWZlX7aoRv36sLouERqSbl2k4FSpl71gmotJgDiMMApOB08JUzByn5W8br8SrC5Ld2olaePmLUwsM5OY2PiIyt7QOKi93JH9+jn/qKQ34zZrUCk8C7LUWAvl2dwjpU+zYDIMrIQGyPdaRvMA75L+x3Z/idW7rXud6KrJXl82oua5eGCh1tc/ovu3N4UqzhYNUCtE4TiJBjfM6WTU7veblcuVcZqs7q1bHh+yxUlqctKc5jCyY2n2lEa2ncZcbqbxVoU6dVsTqg5jqR9q41wnQqCM8oY5ZqDi7V2LHH4573n5jyP8AbaxVwvLvdKFSsuCsVGIARhO4A2GWlp7xdTVQVB4xl62taC3CaN4AADrEaGDFlPE4NUumGVBZGMRTcIQHMiBhOdnHCr6tVCpiVkMDG2s+n97KL+gLQoIp6idXzyy2QHMdcjoBbfpVc3Fcpowx3UU+wAgBEicJ8Mklo6sTmWOpnc20y2kw4T90/gf7/nbsrb2sJ+Wu2h5eJ96+4uAYVFWByyGLVCYFLCMUsOkA6bwN7dVlk5AhQcgdZ95h73lsMupM94Xu/EQoMYyDMemQJPT1FoaJlZ1JmeszJ/G0w/5MvC2+f9GkvuZuWB1acHEPiOtulz0sSVsNSpCmzlZBqd4zJCBRngGzOSi/OMzasSXhXJbdvUmCz6M4qVQCQQxI1hSRPqOmlstOEFstWSf4v2Qs8ex6C/gPwtxTyIO02Q8Nvt4o1Wu14QtSILUbyPCEUSVqknJlGhzJA3zNpRdmvjKWLJdTmqgkPeBGRYjNKZ2A7x+7ofl6PdslrcSeu5p3QiBIe8ETTpxqEH+I/kMhudiTdeDUqSmmoLYxNRnMvVY6s7bnpoAMgAMrMEoqgVEUKqrCqoAVQNgBkBbDmw9LMBLw1zdGFBz9iTFFz7HRGOw6dNNIixq3dPpYW8XdaiMjiVJ0suud6ajFKqZQiKdQ/wDpY/kfgdiQBjR8Q/m1jaCicwLB0fEP5taG+cTKvyqKipXIBCzC0xJ71RhOFem52BsMRz2hvCJKgMatSVprTjmEkHNSchGpY5DeyXsvQAosjDC6thalELSAARFUbrgRTiOZMzBlVe3LhnLZmd+ZWfx1SIn7qr7KDZfiZOdkd4vRLiqi4XjMHRh0b99vzfNA9g1qDUziXMbiyftx2ha73GpWokCopWAwkZuoMj0JsyPF8Q7qkHQg6g/z562pf0kEm4Vv9n/7UtdaEFPu30l3gEGpSpkH3cSkjykkW9I4PxQGh9YVudRrleTQJAcVmJBp4yYVZDMekNERLJOyN1pVuHUqdRQ+KmVA1My0ZDMGy/hNBaHDqtI1+5TeK1VAG5dSpgQrTJ9hA4LsPFLAZTMsY14X9IVzSqxeowdiA7NTIiDkowYlVFkwAY3kklj6LQrJWphlKujAEEQVIOhBt5vwv6OrlVuyioCK+GGqI7Zts4BJUg5MMswbLPo+47UutwvmYcXZmwgnKSDAHkWH42LAvvGBTRuWWXvZhSRiHmAc9bR/UqNV1fBTF5VTBCqGZBkSu+UwRtPmLeQ8J7J3i/03vbVu+7EgsCS5BzJYHLPIZHS12+jzijPRq06yK97uRYpzDHssBiY7AiGPSDrYsCy8T4DRvPKSpSD1VPMUNOBB71RQQWB2T242WTaTtD2fqtd2p0azIxZXNSAXLKytiOknugdAIAEAC3nV77Q8RFavWuRqXi7o5BqNTVpcKpcnCAYk5dFgbWuI+kQNww31KYNRGCvSLQAcSgw2ZjvAj1sNoAk3Jno8ioylXQoYEKGIhhh2BJJA206WWdiOE17vdzd66jErMFwmQQc/zLZWrzfSrTcy12ZZ1CurD8QLXyjxEGpDnDgpLW5hIP2ZOHMalsWQAktIGuZpMTFf0Y0ql0udWneab0sFViMSmWDBMOEbkmQAJk2W3PtoqG8/9uWNElGo4hjWkpjGpiGkgY/Rc4AAuPZ7j12vpZ0qK5TSmcjSU5SVOeJtC2g8Iyktxeat3JDU2pVEb3WVo9GHlaRibsz2hS+oXpqyhWK4WjIwDlBOWdrtw8rgAU+vW1Zutwp0v6aKqnPuqFD7Zge1Ajz/ADfYKXL5majykmTkABuSYAA1NqbtC5AOL01pszIoU1fEcvtWUfZoQfZ1Zo1CAG0FasXYsbT1uHcw/akq0QgkEKNdffkAkjcADICQ6CkMUbxDXz8xbfo2liox6lXhsxkmw1JyGYOrYABhYQeYWMBANcW5JyCyxORswK2Ev/dhhOIAnL2VMqX9YxBfOT7NvUx3SzR3ODCVunscYZOIxJ6aKNgPLedSc+gAtanhOIabjr5+tmCqIEaRlGkbRblltvkWVJEZndsDQYtM50sJeKZcd0wAZU++Rv8A6dh116Wl5S0y6oCOZLvqQxyUKuy4mMtGsetiWW0J+K3GXH89ymlBJrkXpelIzOE7g7G27FNd1JkgTbVr/wAvp+4v8fqN+1t+VqL3ZFarVYBmpIfYGZ5jeyhiDucwM7Hdj8P1WiVfmAyxOHCAzMWZQnsBSSoXYAWJ4bwynQplaYzYhnc5vUb3nbc/gBkABlZdeKBulU16QJpMZq0h199R7wHzGR2I+Y0PbLBXOfwNuEMt8LR/WFcK6HErAkEb/wA6baW7o6/CzBk+x9bDvQWpTKOJUrn8trT7H1sLUvaUqZeowVQup/AeZ8rAFdoVq1zVbu9bmFmPKqFQWoXdcIZ6ksA5VnVABqSDn4Ra+FXBKMqgOZxMxMu7bs7e02mewgCAALVa/wB3r1DTvLIMFJ1ZbsQMdRVk4nOzg99V0UgE55C18OvS1AHQyrCQfiZBGxBkEbEEWbEie8DvH+bWVcSugbPQ9bNq47xtWL7xBmJWIwsV9YYj9LCVsHsAc4q2IAFumz65H46Hb5ghdoaCcSuFT6t4yACrQppsCCRUnJcMEk6QJkjOzOhdC5/Wwva66fYmioIFcPiWmypUvFQKoRZMd32mOU8tQZmLUyEUThfZZ+Q1Ph9SiXeUq3pywNQDJkowpw05BEmGeCTAgWdcS7H/AFThFemHxNgL1DszCCYHkFAz6Wb/AEf8Bq0rilOshp1VZ5BI0LkjMEjex3aqsTcb0j+LkVI8/s2ixWgzzfsW18qXXl4mSmysKNdWXFTIJGB1mShMxGa5xqY7uvA3o8LvqMCKqE80HqCpBHVSuc+trD9HhB4XRG4aoP8A8jH9bLeyVe8Xo3m6SrCmTRIaZai5dYxdacSp8yM8hY2QDv6OGBuNCBnhPTUO0zPnNhLvf6A4o1IJlWXmVahB+1wquAKP8rulvvtB0AFhbjf7tw9FuVSo2ALj5zIRTvRxnEEgTylZTE+MyTlAMXZLiP8A1DjdS8AfZpSIEjUQEGXmSxiw3oA07C9p7utKu7AUyGx1wqkhXAClwqgnA4UHLwtiB1BtR7m4fh3ESqwhrB08hiUxHphs57FcGVr7f3BZXu9YqADkyM9UMrKcmBwDI2sXGeH3ehw680kRUDJUZfN4LR65ZeQjbNJAIOz/ABrhb0qFO88sOqKrF6JOYUA97Cems2uXaCvSpVrvhcBqioKKKe8TTLMjf6VBJCmAz4ASADaodkOxtzrXW71atImpUHdUuyq5VyCzDamIzIidBmcp/pY4MyvcuW55j1CgfwwzYAsR4QIAAGgFj1Aj41wqnw+/3G8XRmi8VCjhmJnEygkznnjzB0IGlqz2r7FLdjRwVCRVqCn3gO4TvIOYtZ/+jVDVujXtga9F9mOGqogloIEVEycgeMKdSLEfStQKXem3uVUYEaEQ2hs6VBeoDxXs3euHXDmc4vy6ssFZgDScIIIOhDqpB2mRnaw8c4rWW83BKFXCjVWBp4FNSqid16zMwMYsNULAyUgg942tHEKeKg1OsvMWopXCD3nBGkjMADMtt6xbzrspfjWvlSpVpYbxdsSd0dxaZJRVA25Y7qjdfMZoD0riN6DlcNp+I3Saavo4jP12NllAHFoS2oHWzetfJQqylSeumttYqpxM5fdYnut4lAzIVckqKbHNmWMRn3BIOIagiMzba0okkyTmSQO8chpsIAAGwAG1uK7xVAJOeFSdlgsyrPViwJ9F96xZW3q4TzNuWtHBiaUkLAOWYP8ATOh9wnY+ViCn82+fS070wRBEg2W3emtMclJKKRIYksSxJVQx9hFUmM5y6Cac3h6LZ7en9CSU9WR3miXAIywmU1Enqw8wSANh5nLdCriE6HQjobGsLBXyiwBemAXA8JMB/Kdj521Ucmq/P6kXm0f5HeG2W0L3RAHMrJScgE02nEkgGDAImD1tlj7XhfiDwZ9i4P4fiLdAZj1/S3D6fEW6HiHrb5o9sSXiibs5emC1JpLUx7Omazvp66HY2b3GqrgMpkFcj8wfMEHIja3FXxfA2QvdTcqtS8UmZqdQAfVR/iV2IVMBPhk6n5yNK4EPuJcRSivekszQiKJeo0aKN+pOgEkwBNhOHcNZ2Fe8QXUHl0wZSh5j3qnV9tFjMt3wikrLzycdVxBcx3RuigEhVBEQCZiSWyNmV28PwsAdbr/NjZY6G7VDURZpP/UQeydMSjr5biBqBZm2q+o/K3a+L4GwIk5ivDKQykAgjMERqLVGqv2tQRMux/8AJiR+BFj+MXg3AGqqM92xTVVc2ogjOoo3AOo6Gds4OLkKwen33dVYLBAUEABqh1AyyXxNnpBIqLpiexyb41KFwlmYHBT9po1M+ygkSx0yGZIFo2oU2VucS1V4xPBGCMwKe6qpzG5OZM6F8JCgFpxVGjG58TRoPJRnCjIeskl16CuM9etmyQO4cVyw1D9oN4yqD3h+o2PkRbm+3pXER8bAXhYMHVTKsIkH9RZrcqiVARADgZgdPeHl/wAerWgMXpRJ2NpLvcbvQmslNTWqdyUVRUqsc8IOWfdkkmAASYAtqueXm0xMADxOdQFHWM50AkmBYu78OYnms/2kQIzWmpjurudBLHNiNgAASEis37sRQvYFK8gpVpACm1JjAoqAqKmMEEIAFMiSe9ligOuCdj6Fzp4buCG1LMZZyOp0+QA8rT38VMix8JlXAzU/wnI6ibdUL1VqAjKRqB+Y8j/aySGIeE8AW7Vr1VV2LXl8bqQIU4nbukbd82b0OGLVEOoK5HMTmDqAdxbboVbvWlas/wDTSRpjYa0lO0++w0Gw7x2Bb2EULtF2X4heqi1rtUNJsOCogqlKaFWbDTphVChaaMqHbEHEnM254rwy/vc7rTro1S9UL0HJLqS1MYiDimD7I62vtGulBjywRSPiQDwECMS/AAEfHbPq+3zHoMutklY7opn0rXepUp06l3VjUp1VYYAS2jCQBnkStmvH+B/WLuy1qkXV+XUWFitTYsg5SAwDzCYXF4WYzkALO7myggtn+lieLVwwCoRzPGpJgJh9s/HIDc+QNhrUEzjgVaQC6lHKgAEyUUaJO8HU+0ZPQCkXF+Vxy/IBk6I8bHupP4u1ro96pGkoQEFQBG6EDQnfrO+tgrtw+ma3PZBjIwmpHeIyyJ6ZCzqwuibiLC7hKhJFOQA21OdAx2Wcp2kbaNq95LoAijGwkYhkgHtHqMiAPaOWgJBZCkRkVI+BFq+LyQzti+0BIfOZJJhQNgqBBA3Mag2UW7B7Ev1UYcJzB1J1JOZJPUnO0VByDgfXZvfH79f+bHxYXiFzFVChLLOjKYZCMwQeoIB+FvXqtYnlp8Mw6EkwBmSdgNSbL69NjFVZkeFDlKnXEPeMA+UAdZKpMSBTY4sEKz5Dm1AoYygyCiVP+o+QkhhYi/F1KksmgHSqB1DLofmPI+dtFbQcRpvTmpRTGdWpgwXG5WcsUbb6Wkqtj7imMgX95QRIHUMQR6A+Ytr4rWj3/knJythZSd0lUSpUXExDzT70sSdTOpIne2WcBAMgBA/C2rZ/Zv8A0/1K8f0RYDp8bdA94eptyxy/3fvblqgBkmAJJJ0FvDPXI6p73wNkt/L30PSu5wIkhrwRPfAIw0Z1IkgvouYzOmmqm9+Asl2M98SHvA+4dVpn39W9nI4rWO60lRQqqFVVACgAAAaAAWYhZ2cvatR5WAUnowjUhosCAV+4YMehBzFnF1Hd+FlPEuHlmFakcNZCYOzAxKsNwYGXpoQCDOC30VUOWF1EOh1U/qDnB/UEAAMfUeo/K2x4vnbVTUeots+L5/pYAnqHMzplal8Cqh614IcMJJY5xUxP3CoOWCnTQUwRkTiOW7qqxvZKqSLsMncZGsRkUQ+57zDXQbkC9ouFFsD04QomFQANicoHsxAjyyiAQXQqsGrrgOJW+E2pY7TVzer4uM4XVlpCf6T0qSThH3i7H1W1nUSs7jJl3U/qOh3tWqfZKmKgqj+tzTUL595WY4kidMLET6HyttVozvuQPfbzX5YpVcLPdlqglFaSCMWR64h6WL4PejzLk95rAFqL11dBhZwOUzUo9oGmz5dQNpBK7PcBr0KwLsHpU6bUqS4YYIzKe+25ARRYm68NFNbopINehRNPwyqBuWOYZ3HKIUe0SdlNodlA9941eGc1zSpcqmiGr3m5tAVIbAqwFHLUqXBzYyZyAGXftrVomoKt3+zU1lputQd96Ic4SMMriCNBzjLrYC93O8JTq00VXF8ULUJcfYVGUq7FiJcEHLeQBnNt33gA5pqhGZjXcHvEqaVSiy4gswCGYZgA5HaxqLQf8Q7Z8tmWrdqipgqVEcNTYVEpriJAxSJBXWMyLI7x2uwqHWnXpPiOEPSJ8IVjiVSSUIMSPwIBsnoLXbFTrXesxN1WgjBZRPspeTMgmpkYHsixnAHVDd2FO+NhrQ61adRmHMouBgykrjRR5SOtjYZceL9qKFOjQeqy03rIrgw9RKQZcQLFVIzhsMwDhY6DPvhPae6o7XdqyCooLHEcz3cbMWOpw96bIq12vKrdaVAqgLgNUIx08S3U0YABBwAIqA7sWOmGVj8MSjXe7NeqafZU0FN0GOuTdxSBV5kZouWf42LCi9Xvil1ekay16OEHDjFRMOL3S0xOemthLpxalTBp1WUIdzHckxJ+5J19n08PmuJ6iKav1dWZbvUQYTyKk066DmDZyHYFtJFOzHhN2pGm9ZwBVXkcsMQx5RK0igJ8asVrL5zNkKj0hW5JMhWxZU5OTnrMGFAMs22WpIBKPCwVzM1DmzxGI9MM5KNAuw6mSaJ2ovBeryw+G8Ao1MYiVp0heqVKgCugLCqWbchs9gFvB+JVTXRj9ZdYbBgqlFpgXitPNpkjFCuikRIwWd2FF7QANOEEjJl94DpOjD5fO3VNFDiTNNtDmPn0g5EWrl1r1WuCVA5FTAgapqVJKqzZ7gFjn0tNcGNCtWSqxqAMEXGwAq1G5ApFgq5EiqUYrEimMiWFhugqy2XmhEJSJxkT91B7x89lG58lMLDw8RKYsSzKkiSN89zOcnf1Mp17T1aV2eu8NgrVRUIXxqrOilYOWGKZ/wBIPkbPuz+Ophd/FhBaNMRGcD1mwAXd3BUEdPy1ttzAJOQGZJ0A62h4hRqJUDUVDKzAVEmDByxr5jcbj0Fu3KuYBBRTmRo7A6eagj/cR0He9GGLaXc8+UKbfAuqOVfmkRTbIiIKAxDneTAnoAo2sc1p3WcjmD+NlNa9Ldiq1DFJmCq50QnRWOwOgJ3gb20j5PkQ3n+YYwsouB+0ZC0lSxmCMZZ5Oe+EQD/azO9hj3VyJGbe6vX1O39rQXm5AquDusngPT16g72tvM7XALyqnySxbLBf9VQZPKuNVjQ/tvbLaePDuT4cuxvh98vF3qVKF6WbugarTvcjCtNdVqyZxLiAGpPnmbHU7sbywaqIoHNKJ9sahqvXqKeg9qTkFPbziAwCigNWorc1qSgFcK6Gp0UNBjeIs37MYBd6ApvzEFOA+mKImV9kzIw7abW8A9kYN4vhYsH8rBE974fvYonP4WQzpDkfWwdbh5OGrSOGqo+DjKQw3B/kGCC00PraW6+H4fpZiFnB+O07wXQdytSYrVpNkyQT3s9UMSG6awZFtyb0d1u3XRrx6brS89X2hYLKO2sKFwhVasQhIKh67jKhSJIzTG8tOWEEHIxa1mcQnXOY65WBE6IBAAAAAAAEAAaADpYHiSnFTI0h5+aR+tjjr8LR3vwT6/mLSxorF8upnEvi/AjofL8dxYCnUDFsJzUwyyJQxIB9RmDv84dVKgspvF3SlVN4WmWrFRTVe9gdndFUuo1CzJPug65RqnRDVjL62QFRQDVYSAZhV0xv5dBqx0ykialcFCkGWJMs58Tt1J+QjQAADIWSC8AJzi8ySWc+2Zw4/QgAgbAgDKzC58XVltVMkjvV2CyGGJT+Vu+HhJCPn7rZ97yP3vz9Ztq8V8Zt3R4fzEZWkKwIkGCJGoOxGxsth7nF4uuFvLa0wuvMLIhIUd2o+4nVEPXZm2EgZmV3ReoqpQqVC9X264UDArMVpjX+o4BzAyidwTJd/sCFjubRYu0KiK+3RguEwaeWg0A0yGkeVhqdDmthcqzDNWIzYD4eIb/PqA/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RtzTpmqsjxrlPvD3W/nS2cGv4V2pk6GCN0YiQD6iM9/nDvgQwauHnVYGc5Rrn5RZZwZ5BBmVCqoIgmmF7jR5ksTpEgbWYXuKjlR4Rk598j2PMCe98BuYiv92LQ6ZVF0PUbqfI268G8qfY4sbSTj3JWFoqqAgggEHY6H1tl0vIcTEEZMp1U9D+9ub5UIEL42yX9SfIa/8AIt05lRzJPNQv4W7NixeLLmSZ+1IlgM8gFKQNAIG1jSLB1bpyoemCYEON6g97/VmT8TYulUDAMpkHQ2eF5VlHiPM8xqLZbu2W3M8zIrjwpLvShZZmaalRoL1W6sfjkBkBkBZXyGudU1aQLUGM1aQ9k6Y0Gk6ZaHTWDaw3s91fW0NAyc9INvnke8apV1cB0YMrLII3Gf8AI1BkWPB/IfpasVaDXd2ekJpnN6fn7yzofwOh2If3K8rUXGhDKdx5ZEEbEHIg5g2bAKXT42GvXEhRRci7v3Upr4naNugjMkwAJJItHfr+KYCBS9VycFMamNST7KjdjkPUgHrhFxwzUc46zLBbZR7iDZfxJzOwAJgo4GKit9aipUqCG92mvuU52GUk5sRJygCfhl5enUF3rMWYSKdQ/wCKOhPvgDfxesyxfb4Wh4hc1rAo3nBGqnKCDYAZb/AWX9pFP1VyBJXvR5KwZv8A7Q1ouHX11cUa/wDUiEfaqNv9357ZyA3Ph+dk0CPMOa71UNHBqSSWaXBAAXKRAOYaCRJ62nul9+s02FMMinEru2WKCVKUyNVMGamWRAABxYWH/RKVSpU+rKaVPNalVGbMnxLQBlVzkM4EDMLnJVncOzNOmgp06lVUQQommYGfVJso2ipZWtCsXdioCMZjJT1gaHow6bjMbwwoKOlmtXsfTcljUqTERkASNCSoGYOhg/G0fCOEguabVStVDmpTxDqO90ifmMjbWOJpUjOUOUc0e6dCR5j9bNKF5U5DI9LGLwhv8wf+B/8AdZb9RN4xKpHKBKtUgjm7FF+4D4m38I3sNkpC2pe1NUVlUGkDmROKpCsoqKBqqhmAHtSzD2JZV7+hGXeB+R+NiqXZ9h7aH/aRFgr7wo0dcPLc5tnFM9dJg6n4nrZJobQEHJyGnSbF3Gims97odrE3bgLgyWpsPVv2tu+3TlwMKtUYwiBm7x8zGSjUnYedqkxJC7i1RVq02LNkuFo8NKmzoxZumI0lUHYY29mxV9ZNZ73lbun2cqySWRixljJGI+Qw5AAAAbACwNTh/LhNjkpnJc/CctOnTTpYiuwm0tzGrs8Scuu1m91oBVyOu9l1K4lJ5gn/AEn97S3pBTXF3ugWR3zGQkaDcnYTapQfYmOJF7ME4ghZqiF+W5XusCDgpAAU4pnKTULt8M9QLImu17PdF6JQRrSSYAg6HrnZ+/Cyy4jPNJxYu7BY+QOQiABsIFo7pd2Zj3YAMMJEr+sef9xYjBrgHiR7m+G8MvKp3b0hkDM0RrGejdc/wsXxC7orioFArPFPmgAsikyWg5GIyJmJk5Ai0zXDLu4gfUfvYCvdWdWQA4sJDnIwCMk9W1IE93LLGLRKL3opTi+UQ8Hvpd1iSqyucyNYkHOTkc+tnxFqP2TulZLy6VabpL415rSWACjusTLRhgfdjYWvcW6+mlcTi6yNTFHE7oqsLzjamaQJfDpUSM1ZTkdAQdR8TaW6sWLMwAfQgHEEyDBQYE5EEnc+UWn4gwCEFcWLuhfeJyj+bTYHh7Gmxo1IxGWRgIFScyI2K6R0A6W1WkzHV4fvYMNlV5oPTqCpTZRSz5qNIER4kI0YdNx5gWcEWC4vSRqLhzClTmNR0I85ttLYzg9QB75JnmCn9x0bEvrnkd420tlldTCSTXp1+bPewxH3dD7sT5zbduXN7tnXS9pFrvx7qetorsc/9tu+IHJP50tDdjmf9P7289bHpHR8R9P3smq3MXGrVr0S7Ctkt0BGGrXaMJBPhEYixyjrGQcp4j8LK+Nq15LUaBAZJxVj/hMUICp/9QgnP2QZ3EsTG3BVU0hWBLPWAZnaMRyyWBkqrMBQSBmZJJJZXbw/7bJuzt/V6XKKCnUpQrUhooGQK/cMQOmh83FDwf7bAG6m3wt2fF87Rvt8LbJ7/wA7AEfG+FJeaZpPIBAIZTDIwMqynqCAbKbveqjMlyq1GcqIrV1AUVKmHEKQIMhigLsRmBAmWDGxNUAkkgALJJ2tVCxSuL4aUXZ2YyJxhmVUFZl6FFwga4STqYK1EWUUwqYVACgAAAAAAaAAaC0tDU+luAQVkEEEAgjQ+htJRGfwNmMlpfqbBdouCfWaYwVGo11hqdZNUYGQCPaWdV8zpJkukfz/AEsVjhZ2iwIr9zvb1it1rMBUVR9YamGCO8SadNtsiGY5GDkBJw2BECjCoAUCAAIAAyAAGlqbcb6tK9rVZGW7Vy5o1SxK8x2GJiPZVlUBT0k6MSLo2p/m9kgaO1/nztqsoIIIkHUWxTbb2Yit0ubc2ql3FS6eKkoBNZHJjlKB4wT4QOpGUDE04dd/8ViGqOBmPCqnMKnloSdWOeQgADtNJFPlgtXVmakoOU8t1Zm+6oefM4RqRY/g9VGo0+XOFVCw3iXCAIbzH466EWYhnR1Fq/xBBLBhIzs9pHMWVcSTvn1t0dNu0zn6nZMR3S91E5y3nCKCQUrzmVYkBGU+2DCj3sS694ginTL99vERhUa4F90eZgFjufICFvEnemQ4OaPKLlFSoUdVBnYYy56YbHcFZTTQKxIUAA7mBGfnlmOs26Iffa7bGMlULXIfdMwJ2ytBxOi+b0ApqhTAYwtT7rHaYidvgLT3czI87FXdNza5pcmF0wOhfWemhCFKjj+nUiUiAxaDmFJGmuQ3yJu9AIsAk7knVicyT5k/2yAssY4b5DMuJziUxmEFMqKc+blmA8ns5AtjB3qysRVSWwBxThy1lgkqynEjjxU22I/UbiwPC+JuXaheEwVkGKQDyqqf5iPpHvKYKmzwrZL2oEU1Zo5KsWrAmJphHOvk4ptG+ECxPy+ZBh+aoSJ6NIs3Mb0RfdB3I6n8B6kW1f7mKq4TIIMqw1RhoRYm6A8tMRxNhWSDIJgSZ3nrvbthbWKVGUm7sS3Lif2n1etC1wMQ2WsumJDvnquo9DaTAaryf6aHIe+439F/P0t3xsEU5VSSGUEjxqrMFcodmwk5j9Ld8Kk0lO2eHqVBIU/FYNhN5srLdZcyJotu2G2W2MaBeInwfG0V1OZ9P3tq2W8VbHvgN4vTVKrXeicLAA1Kn+UpMDCD4nYgxsIJOwLi6XZaS8tBCjQanPMknUknMk5k2y2WGJAvFOGlwtWkcFdCYbYjcMNwen7AgrgvERVptlhdBhddQDE5HcEZjfrnbVssIA1jp/NrdN4vnbLZZgLkP1t8/wD5dDEf57qYIYbU1M5HxEZ90d55VUMhBzBmR1tlssmJFfRzdThOd3eI60iT+KknTaZGpFn1MZ/A/pbLZYQzdI/n+lgaxN5dqI/o04FY71GIBFMDpBBY9IUTJK5bLMljO+3NKtM06igo23ToR0I2sp4beXu9QXas2MHKlU3IzhWH+05+UdCdWy0vcpbFhX+fhYfid+Wij1H8KiTAm2Wy1ckg3DLoylqtX+tU1GopqPDTU+WpO7SdMIA/EaJu7m8UxKN/Vp9c8mWcsQn46ea5bLMQ1u1YMFZTKsAQeoMEa+UWB4rWhyP5pbdsttgum2ZYytJPuVp6fNqI50YYqY91TBk/ebInoIGxntSaDu3+HPfj2T7wH5jp5iDlst0PSNnPzQxu7ksybzM+VjLzeRTploJiAANSSYA+JIGdstlnN+UzpOaQOeHg0itTN3OJmGz7FTqAuQHp1Jt1wy9ElqVT+qgBJGjqdG8j1H/Ay2Wh6VQrzJ2HkWWOvOqwc6dI5gjJ6kSJHRQQfUr0NtWyzfYmPLF91/7OotA53eoYoHU0m1NMjUr7p20PWzwi2WyzwuV2DF1Sly/qLeJNiK0QYLyWPRB4vidPjYCm31WotPWhUMU+tJj7Hmp2O3pbLZan3HHhDQ1BbLZbLdJlR//Z"/>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7" name="Google Shape;377;p60"/>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static</a:t>
            </a:r>
            <a:endParaRPr/>
          </a:p>
        </p:txBody>
      </p:sp>
      <p:sp>
        <p:nvSpPr>
          <p:cNvPr id="378" name="Google Shape;378;p60"/>
          <p:cNvSpPr txBox="1">
            <a:spLocks noGrp="1"/>
          </p:cNvSpPr>
          <p:nvPr>
            <p:ph type="body" idx="1"/>
          </p:nvPr>
        </p:nvSpPr>
        <p:spPr>
          <a:xfrm>
            <a:off x="457200" y="1066800"/>
            <a:ext cx="8229600" cy="144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Từ khóa static được sử dụng để định nghĩa cho khối và các thành viên tĩnh (</a:t>
            </a:r>
            <a:r>
              <a:rPr lang="en-US" b="1"/>
              <a:t>lớp nội, phương thức, trường</a:t>
            </a:r>
            <a:r>
              <a:rPr lang="en-US"/>
              <a:t>).</a:t>
            </a:r>
            <a:endParaRPr/>
          </a:p>
        </p:txBody>
      </p:sp>
      <p:sp>
        <p:nvSpPr>
          <p:cNvPr id="379" name="Google Shape;379;p60"/>
          <p:cNvSpPr txBox="1"/>
          <p:nvPr/>
        </p:nvSpPr>
        <p:spPr>
          <a:xfrm>
            <a:off x="914400" y="2590800"/>
            <a:ext cx="3976281" cy="3785652"/>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public class MyClass{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r>
              <a:rPr lang="en-US" sz="2400" b="1">
                <a:solidFill>
                  <a:srgbClr val="FF0000"/>
                </a:solidFill>
                <a:latin typeface="Calibri"/>
                <a:ea typeface="Calibri"/>
                <a:cs typeface="Calibri"/>
                <a:sym typeface="Calibri"/>
              </a:rPr>
              <a:t>static</a:t>
            </a:r>
            <a:r>
              <a:rPr lang="en-US" sz="2400">
                <a:solidFill>
                  <a:schemeClr val="dk1"/>
                </a:solidFill>
                <a:latin typeface="Calibri"/>
                <a:ea typeface="Calibri"/>
                <a:cs typeface="Calibri"/>
                <a:sym typeface="Calibri"/>
              </a:rPr>
              <a:t> public int X;</a:t>
            </a:r>
            <a:endParaRPr/>
          </a:p>
          <a:p>
            <a:pPr marL="0" marR="0" lvl="0" indent="0" algn="l" rtl="0">
              <a:spcBef>
                <a:spcPts val="0"/>
              </a:spcBef>
              <a:spcAft>
                <a:spcPts val="0"/>
              </a:spcAft>
              <a:buNone/>
            </a:pPr>
            <a:r>
              <a:rPr lang="en-US" sz="2400" b="1">
                <a:solidFill>
                  <a:srgbClr val="FF0000"/>
                </a:solidFill>
                <a:latin typeface="Calibri"/>
                <a:ea typeface="Calibri"/>
                <a:cs typeface="Calibri"/>
                <a:sym typeface="Calibri"/>
              </a:rPr>
              <a:t>     static</a:t>
            </a:r>
            <a:r>
              <a:rPr lang="en-US" sz="2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X+=100;</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r>
              <a:rPr lang="en-US" sz="2400" b="1">
                <a:solidFill>
                  <a:srgbClr val="FF0000"/>
                </a:solidFill>
                <a:latin typeface="Calibri"/>
                <a:ea typeface="Calibri"/>
                <a:cs typeface="Calibri"/>
                <a:sym typeface="Calibri"/>
              </a:rPr>
              <a:t>static</a:t>
            </a:r>
            <a:r>
              <a:rPr lang="en-US" sz="2400">
                <a:solidFill>
                  <a:schemeClr val="dk1"/>
                </a:solidFill>
                <a:latin typeface="Calibri"/>
                <a:ea typeface="Calibri"/>
                <a:cs typeface="Calibri"/>
                <a:sym typeface="Calibri"/>
              </a:rPr>
              <a:t> public void method(){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X+=200;</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r>
              <a:rPr lang="en-US" sz="2400" b="1">
                <a:solidFill>
                  <a:srgbClr val="FF0000"/>
                </a:solidFill>
                <a:latin typeface="Calibri"/>
                <a:ea typeface="Calibri"/>
                <a:cs typeface="Calibri"/>
                <a:sym typeface="Calibri"/>
              </a:rPr>
              <a:t>static</a:t>
            </a:r>
            <a:r>
              <a:rPr lang="en-US" sz="2400">
                <a:solidFill>
                  <a:schemeClr val="dk1"/>
                </a:solidFill>
                <a:latin typeface="Calibri"/>
                <a:ea typeface="Calibri"/>
                <a:cs typeface="Calibri"/>
                <a:sym typeface="Calibri"/>
              </a:rPr>
              <a:t> class MyInnerClass{}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380" name="Google Shape;380;p60"/>
          <p:cNvSpPr txBox="1"/>
          <p:nvPr/>
        </p:nvSpPr>
        <p:spPr>
          <a:xfrm>
            <a:off x="6096000" y="4068127"/>
            <a:ext cx="2457660" cy="830997"/>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MyClass.X = 700;</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MyClass.method()</a:t>
            </a:r>
            <a:endParaRPr sz="2400">
              <a:solidFill>
                <a:schemeClr val="dk1"/>
              </a:solidFill>
              <a:latin typeface="Calibri"/>
              <a:ea typeface="Calibri"/>
              <a:cs typeface="Calibri"/>
              <a:sym typeface="Calibri"/>
            </a:endParaRPr>
          </a:p>
        </p:txBody>
      </p:sp>
      <p:cxnSp>
        <p:nvCxnSpPr>
          <p:cNvPr id="381" name="Google Shape;381;p60"/>
          <p:cNvCxnSpPr>
            <a:stCxn id="379" idx="3"/>
            <a:endCxn id="380" idx="1"/>
          </p:cNvCxnSpPr>
          <p:nvPr/>
        </p:nvCxnSpPr>
        <p:spPr>
          <a:xfrm>
            <a:off x="4890681" y="4483626"/>
            <a:ext cx="1205400" cy="0"/>
          </a:xfrm>
          <a:prstGeom prst="straightConnector1">
            <a:avLst/>
          </a:prstGeom>
          <a:noFill/>
          <a:ln w="9525" cap="flat" cmpd="sng">
            <a:solidFill>
              <a:srgbClr val="4A7DBA"/>
            </a:solidFill>
            <a:prstDash val="solid"/>
            <a:round/>
            <a:headEnd type="none" w="sm" len="sm"/>
            <a:tailEnd type="stealth"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1"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8" name="Google Shape;388;p61"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9" name="Google Shape;389;p61" descr="data:image/jpeg;base64,/9j/4AAQSkZJRgABAQAAAQABAAD/2wCEAAkGBxQTEhUUExQWFhQXGR8aGRcYGBcdGBUbHRgaHRwfHBccHyggHyAlHRgXITEiJSkrLi4vIB8zODMsNygtLisBCgoKDg0OGxAQGywkICY0LDAsLjAsLCwsLCwsLCwsLCwsLCwsLCwsLCwsLCwsLC4sLCwsNS0sLCwsLCwsLCwsLP/AABEIALcBEwMBIgACEQEDEQH/xAAcAAACAgMBAQAAAAAAAAAAAAAEBQMGAAECBwj/xABGEAACAQEGAwUECQIFAwIHAQABAhEDAAQSITFBBRNRBiIyYXFCUoGRBxQjYqGxwdHwM+FDU3KC8RUkkrLSJTRjoqOz4hb/xAAaAQADAQEBAQAAAAAAAAAAAAAAAQIDBAUG/8QAMhEAAgIABQIEAwgCAwAAAAAAAAECEQMSITFBBFETImHwBXHRFDJSgZGhseEjwTNCYv/aAAwDAQACEQMRAD8ApvFuz1e7nvocOzDNT+1lVvoo0gQQQCCDr6WqPHfo/o1QWpfZv5eEmdxbhngNbH0nT/F4vTFVep5XcL61JpEEHJlPhdehFjOH3Om7Vajlku1ODlm7Fz3KSzq5MiToATYniXZG80W76gJqahIFNRqSzHQfwTaJL1FNqV2JaDjNQiGc4SrcldVhC2Z7xBMRNjDjektjXqsaKWfBfmfbt3fauGD3jiTOQMKrSUyKIkqOhYnN207zT5AWZXW+o/kehshUW6i2/T/EcXAlpquxXU/Aum6iHZ9/e5aqZgyLdPRAGJfCdvcPT0Ox+Fq/duIOnmOh/ezq4cTVjkRJyKtuNwRuLe5gfEMLHacdJdnz6HynWfBep6S8yzQ7rj1okw2wJbd5rAOEVWOJSygZ5qGZlk9FBaSdNdMyuEOKyShallmxjnGZHdGlNDBGOSxzgrFurE6zDgvXt9Ty4dNOWvHcgb7MxAaqPY9mmdQahG+/LGek4RaAKcTF2xM2YYgDEuwgZDDOHCMhl1Nm44MQITCRsNP7fjYetc2XJ1IGsxoeoOnw3slOMmsRSTa49PRA4teVql73A8FswWI5ex1/D1HlbeC3ZGSkrRztNOmRUwNDofmPMedsug+zDunfJIWmZwnCQGdiM+WCQABBY5ZAE2nWlkSSFUZsx0X1/QDM7TaOtULFMsNMAKJydiGYqanQS74V2JzljlzYzqSUXV1fy/0+DaGqeZbbEQpmSzHEx1JjbQADJVGyjIW7CbHQ/h0I8xafBbeC3R4ccuWtDHO7zcg4Trr+B8xbMFiGXI5ZwY9Y/I27omKaMVIquMQRgDylkgFhoWJVsK6QMR2Bz8Vw8st+PX3yVkzarb+AZhh2BdgYU6BWBBZ/KCYXVvISRHTQ54jLT3j1PX00iMogZRFilpa7kmSTmWPUnc22aU5jUfiOn7f3snFxl4kvz9F6fLkpSUlkX5eoPy7dYciP5OxtOEt0tLUkwo1OwzgepJyAGZNtZ5XHzbGcW09NyGipWmrMsVmExkVog4gD0LtgYqNABiM5C0IpR+eZJJO5JOZPmbFVCSwkQugG4MASx3YqAOgiB1OYLZYCbTct/wDRpitJpLYFNP8AnT+1uCljVEZ21dlZEYtHMklSNKdPEFUkH/EZiwAzACM3Szc/C0e3H0BLPrzz9QKupTTx6x7nQn7+cgHTU7Wg5eWWljeV/P7/AK2jNOzSySzS539P6HeZUuAQ07dXZIDFgCZPLGwUASzz0LBQvtE9AbELRkx/wBuSdh52hr7YfDvlm/megE5D466T1HFb8/IrCff2yDBrOc5mdT5k2xV2+VpwtuK9HEpGIqfeHs+drlGvNHj+CE70ZqLZZrd7zCgY6NPorU0LRsSWzkiD8bZbk+3L8LNvA9T0bhl/WssrkRkyHxIY0P6Hf8huJ8ZFNhSpo1auwypJqBPidjki/eaPnlZb2mui0Ga/U25dcIaZlopVJnCaq+1gJLCMzpnlZh2RogXdX5bI9TvOXB5lRsUY3nMYgAwU+EECBFvDPTOLt2caowq35hWqAytID/t6O/dU+Nh77D0C2Vce7BUqjB7ueTU1kaE66WvFQZfH9LQvtaJQUtzbCxp4TuDo8Y7T9l61DvlBB8WHwzqWXoDuNrVyLfRtW6rUUq4lTkR/N7UTifZCji5dUYcX9KuMv9r7ZbE/tbmxenb1R7XQfGFhrJirTh9v6PLDbQtauMdhL1RPdTmrMSmvxH62V4qd28OCrXG+TUqJ8tqjjr4Qfei3MsN86HuS63ClFPDeZvZLf+l6sM4e700Za3eNZCtOiTDuCQZZvYRgpTPNgxA6201CpUo02pwrSSQoCYcTEuqhYwifZ2gdLIqlVmYsxLMxksT3iepNvQq1xNJgTnIBbzyzb1G/UZ6gz2YeNneW38z5z4n0ngtYjq5XaWiXvlhvCFIpIHPfAE+ZszVLA0FnSxaErrbuSpHht2wLiXDZUlR3gCQNM4y+BOR+etgbjdUqURUIqIScIQgYmcEgooMZiDJJgASYtZaTA6a2R3mqK15phZFNQV5sd1mDYmSn5tChnOUU8AzJtUMbEhpF6Eyw4y1aIrxwKpAZikLmtNScKHcyQMb7YzHQBRlYNrqdCpIOREaj4WsNSqYwzI62y7U5YR1t1Q6qUY5ZJMwl08W7TorhpEa/A7nyPmPx1t1gtceIXAVBmM+tq/c6K/aisjoabBRp9oWnBgJyOIAnosNMRbfB+IRSqaMcTpHdxF4p5Ekwo1YzlOggaknIAZm0bMS8kYVMYRvIUL39sWBViMgAQNy1hfs+zAMXWRogBwJOsNqxjIuRJ2AGVl9S4tOGJ9P087aePDEalatbL3yR4UoaVvuwLl23gsQ1Igwwz9In+ft5W1gt2wmpq4nLJOLpgjA8xSYFKGNV90CrixBdWmCsDMkr52krLiOa4QpMJIOA6HERkX1BO2gy1JcFZUeP0kU9CCQdX0IXbInYGGimUbjXOc+snWdZ8885tzwV4lf9ePnzXv5G0m1DXfk4wW0F2/hsRgtFeaLMpCNhbKGiQCDlI6bHyJttJNPMjOMrWVmkpTOgAEknRR1NoKwzBAhRsRmdsR8+g2BI1JJPvDgwqiFXMdWMkB29YYqNljcm0RS2a/zLN+n1Zo34by/r/QGUtwUsUUjLb8rYaUDEdCYA3cjYemUnb1gHVYicbf6EZWpaANNcNIU5kTmT4qhBJzPuIMCjq0k5gRGUsRWQziOu8aAbADoNvjuTbkraenjlTi9/9F4sraaAqjhPEYBMSep0sW9EoASO8RKgjQbMR06Df0ttackAqHzHdOhgzbTVS5LE4ifE3vtJLH0kwPIC0u1NYa23/LsUqcc/IG92JJMnPO2WLi2WPs0PX9RePMuZ7JiuGa+vzqrKQAJFK7yP8Jeo99szthmLF9nL64Ju15M1kHdf/PQHJv8AVHi669QHYH62D4lwwVkGeGonepuNVYaZ9LfNnsjSpp/Oloagy+dgeGcSLzSqjDXTxDQOAPGvlmJG0jUEEsqoy+dgRJdv1/a0V+uaVqbU6i4kYEEeojXY+dpLt/PwsmvfF6lV3oXMBnXJ6zCaVHyy8b74AekwDNmIS0qT06tDh1arUr0u8SzGKlVcyiNhEmlTVRjYkYiyLJEpZpxvsXdrzqgRoADJCx8Bll0tFV4Mbm63qkXqtGG8YjL1kJBxDYFSJAEDbKSbWW7V1dVdCGVhII31/kbZ2mUIyVM0w8aeHLNB0zxjjvYG8UCSg5lPqPEB5j9rWm7DHTpqdQBB30G9vQLxkrf6W/K1H4PRlU8gPytlDAUbOrquvxOoUc/F/uRVaPKzJhOugQk/gs/L08LGlXEHHChRLM2QAGpJOli71dFdSrAFWEEHQg62RpdiKq3YSadFQQCSSDBIqVGnrhp01IkYajCABboTOBk1S6PXEwadE+yZFSsPvb00+74jvhGR8/7Y8Vr0L/Ro0gzoaazQAybvOO7HhIAEEaQLeo3e8GcL5Hr1t5n9ItVaXFbnUYhVCCSdhjcfrZsEFXbjtaneEp1lmjW/pVSpVgfcqKdG20HXfIy/9vKN0rmk6VJWO8ApUyJ6gj8bAcc7V0GqUKQw1ldhJQgtTIZeW6/eDbbibCcQ4StbjfLqUsavTHdzhmCDwxnYzPYR6F2d7WXa+AijUBYaoQQwHWDqPMWj4reUqVVUHuU2K1HBEU8USAPegBS/sKzbnKkcSul1uF6u/wBVpMDeHFI1OYSKYxKKnKzJk4wMcxrh3Nh7rdmTi9+pUjh+xygZDu0iJXcSRaRnp9RzTyBkHQbiwdNZYetq/wBlOJreKGNJAlpRiSabjvMknYTK/dMZYYtH9HPHK95pPUqQWDkLA2ABz6620tUTqXPifDsaHDAeO6ToDGUjpZfdB3Up1FVKurEAHl6woeILsFLDWFg5yLA8F7eJXvFeg1Jk5GKakypwuFiIkEk5DOTkMzbTcXorXqtXIUBQxXOaQaFDPEgllRVJGSYQu5JmMmuRtJjPiHC6aAYJGekkzvJJzJk5mc7CVOGHBjUyRqIz9P5+9o7vxqlWyp1UcDSGBI+RtZuG0xg9c7dH2jEjFa7GXgwb2KtQurOJUT+fytzVQoYK97ZTPzbov/qiBuQ5vVz5NU1kfxLh5bZU8cyHY6hVXGWA1Ci3FSuhpDCDL95sQ7xJGrZDPTLKAIAAEW3XxCctGjH7HBaoQhSCZJOIzJ1xfwCOmnQW7K2M4hVAFKlyyWrEqrhckgTLEZ+g38tQLgKQlQjESwEkSwU7iBnEHTfLeOjpeshOTw6qtvp9DLqOmlFKe9kF5u4dWVswRB9D525ZiTn7Iwx7gHhT1CwWM5sW3mxtZCpw6Puf8v8A/vy211gWC5IQ5DI6jz626JO5rE4XPvhGMdIuHLI2SwdY4SowswZgowiYLZDLoTA+IsyZbRmRmGwwPEBJXYEDczoOsW2xNsy3RGHvl7g15pQSoIMZOQZBOhUHoNCd9NJkcphM7HWxFEyMhAHdC+6FyAy8s/ibdFbTCLlBS539+hUpZZZeCHDbLQV7tVLHDUCrsMOmVss88vwv9vqLLHuj1KjxBDvFiKN4UjUadbR1EGA5DawguSFhI3/S3y9nu0T8VuQqhWBw1FMo41Gu/TM/M9SCHw/tErvUoVvsrxRBZ1aAHp5fapnGHPPofLOxH/TxORYehtXe3V7SmopBi790uoJBFMNP2lVc6dPGFLHfCQBNmhNDnk1r5kS9C6mNCRWvA9dadM9fGdsORs/ud2Smgp00VEUEKqiAB5CyS4Negi42SowABbMYiBmfic7MKN5rRLUxpORs7FQ0jumyF0N1cuoJu7nvKMzTYnxKOnUb+ohijxkAQyMJ8rbXidNhBO2YIsCC67hqbMpBBRiCDIIKmCDalcPxFUKjYaenSzare2utRAiGrdqrYGVc3ou5AVgDqhJOL59cShlyw0mPIko1RWhqmElWVCPCoIKl/ESDEDMi3BhFfiLseXTgNMVKsStLqFGjVPLwrq0+Ew/V0oMKlHPaqCSXrAmcRJ1qAkkE9SuQOTq7U0wBUChAICgQFHSNrDXy4br8rVRJzVvFNlmQwIkEW8n+kW7CtxC6U3JwuoSRqAahG/rb0emqq0icB8Q3U+8BvO4+OuqTtR2TarerteUqACkVMROIBw2RBjMWfFABdmPo0pUq61zUZwhlVIEYhoSRrGu1mPFaZW+V27wR0oU5EguGZ+bTptIwu6hFLAjArMxIAtYReCuEgS7ThRdXjXyCjKWOQ9YBp3FrnejxW7vWV3u/LZWwj7JSyVAVA6eDNsyfkJaGmVZOE1rpxO7C+yyF5o/aM6iD3RLZwpK7Da1o4bVX/wD0F4Oz3fP/AMaX/tsL9I9Rg1wqmWWhWzqH3S1MjEevciTrrubcVav/AMdBAjFR237v9rNIGCcKvYud44nSZcSAGstMmJEE5HbxoJ8rWnsYlGjQxUSyUQOdiqA5U3PUakH7ONSQImcqZ9JyGheBUAyr0Gpn4EZ+eRX5Wvl7Z7vw+lTooalajRVsGUKeWVDNOpksVXUkToLLZhwU6hxRQ11vFEFLo19ZHBjFWZlX7aoRv36sLouERqSbl2k4FSpl71gmotJgDiMMApOB08JUzByn5W8br8SrC5Ld2olaePmLUwsM5OY2PiIyt7QOKi93JH9+jn/qKQ34zZrUCk8C7LUWAvl2dwjpU+zYDIMrIQGyPdaRvMA75L+x3Z/idW7rXud6KrJXl82oua5eGCh1tc/ovu3N4UqzhYNUCtE4TiJBjfM6WTU7veblcuVcZqs7q1bHh+yxUlqctKc5jCyY2n2lEa2ncZcbqbxVoU6dVsTqg5jqR9q41wnQqCM8oY5ZqDi7V2LHH4573n5jyP8AbaxVwvLvdKFSsuCsVGIARhO4A2GWlp7xdTVQVB4xl62taC3CaN4AADrEaGDFlPE4NUumGVBZGMRTcIQHMiBhOdnHCr6tVCpiVkMDG2s+n97KL+gLQoIp6idXzyy2QHMdcjoBbfpVc3Fcpowx3UU+wAgBEicJ8Mklo6sTmWOpnc20y2kw4T90/gf7/nbsrb2sJ+Wu2h5eJ96+4uAYVFWByyGLVCYFLCMUsOkA6bwN7dVlk5AhQcgdZ95h73lsMupM94Xu/EQoMYyDMemQJPT1FoaJlZ1JmeszJ/G0w/5MvC2+f9GkvuZuWB1acHEPiOtulz0sSVsNSpCmzlZBqd4zJCBRngGzOSi/OMzasSXhXJbdvUmCz6M4qVQCQQxI1hSRPqOmlstOEFstWSf4v2Qs8ex6C/gPwtxTyIO02Q8Nvt4o1Wu14QtSILUbyPCEUSVqknJlGhzJA3zNpRdmvjKWLJdTmqgkPeBGRYjNKZ2A7x+7ofl6PdslrcSeu5p3QiBIe8ETTpxqEH+I/kMhudiTdeDUqSmmoLYxNRnMvVY6s7bnpoAMgAMrMEoqgVEUKqrCqoAVQNgBkBbDmw9LMBLw1zdGFBz9iTFFz7HRGOw6dNNIixq3dPpYW8XdaiMjiVJ0suud6ajFKqZQiKdQ/wDpY/kfgdiQBjR8Q/m1jaCicwLB0fEP5taG+cTKvyqKipXIBCzC0xJ71RhOFem52BsMRz2hvCJKgMatSVprTjmEkHNSchGpY5DeyXsvQAosjDC6thalELSAARFUbrgRTiOZMzBlVe3LhnLZmd+ZWfx1SIn7qr7KDZfiZOdkd4vRLiqi4XjMHRh0b99vzfNA9g1qDUziXMbiyftx2ha73GpWokCopWAwkZuoMj0JsyPF8Q7qkHQg6g/z562pf0kEm4Vv9n/7UtdaEFPu30l3gEGpSpkH3cSkjykkW9I4PxQGh9YVudRrleTQJAcVmJBp4yYVZDMekNERLJOyN1pVuHUqdRQ+KmVA1My0ZDMGy/hNBaHDqtI1+5TeK1VAG5dSpgQrTJ9hA4LsPFLAZTMsY14X9IVzSqxeowdiA7NTIiDkowYlVFkwAY3kklj6LQrJWphlKujAEEQVIOhBt5vwv6OrlVuyioCK+GGqI7Zts4BJUg5MMswbLPo+47UutwvmYcXZmwgnKSDAHkWH42LAvvGBTRuWWXvZhSRiHmAc9bR/UqNV1fBTF5VTBCqGZBkSu+UwRtPmLeQ8J7J3i/03vbVu+7EgsCS5BzJYHLPIZHS12+jzijPRq06yK97uRYpzDHssBiY7AiGPSDrYsCy8T4DRvPKSpSD1VPMUNOBB71RQQWB2T242WTaTtD2fqtd2p0azIxZXNSAXLKytiOknugdAIAEAC3nV77Q8RFavWuRqXi7o5BqNTVpcKpcnCAYk5dFgbWuI+kQNww31KYNRGCvSLQAcSgw2ZjvAj1sNoAk3Jno8ioylXQoYEKGIhhh2BJJA206WWdiOE17vdzd66jErMFwmQQc/zLZWrzfSrTcy12ZZ1CurD8QLXyjxEGpDnDgpLW5hIP2ZOHMalsWQAktIGuZpMTFf0Y0ql0udWneab0sFViMSmWDBMOEbkmQAJk2W3PtoqG8/9uWNElGo4hjWkpjGpiGkgY/Rc4AAuPZ7j12vpZ0qK5TSmcjSU5SVOeJtC2g8Iyktxeat3JDU2pVEb3WVo9GHlaRibsz2hS+oXpqyhWK4WjIwDlBOWdrtw8rgAU+vW1Zutwp0v6aKqnPuqFD7Zge1Ajz/ADfYKXL5majykmTkABuSYAA1NqbtC5AOL01pszIoU1fEcvtWUfZoQfZ1Zo1CAG0FasXYsbT1uHcw/akq0QgkEKNdffkAkjcADICQ6CkMUbxDXz8xbfo2liox6lXhsxkmw1JyGYOrYABhYQeYWMBANcW5JyCyxORswK2Ev/dhhOIAnL2VMqX9YxBfOT7NvUx3SzR3ODCVunscYZOIxJ6aKNgPLedSc+gAtanhOIabjr5+tmCqIEaRlGkbRblltvkWVJEZndsDQYtM50sJeKZcd0wAZU++Rv8A6dh116Wl5S0y6oCOZLvqQxyUKuy4mMtGsetiWW0J+K3GXH89ymlBJrkXpelIzOE7g7G27FNd1JkgTbVr/wAvp+4v8fqN+1t+VqL3ZFarVYBmpIfYGZ5jeyhiDucwM7Hdj8P1WiVfmAyxOHCAzMWZQnsBSSoXYAWJ4bwynQplaYzYhnc5vUb3nbc/gBkABlZdeKBulU16QJpMZq0h199R7wHzGR2I+Y0PbLBXOfwNuEMt8LR/WFcK6HErAkEb/wA6baW7o6/CzBk+x9bDvQWpTKOJUrn8trT7H1sLUvaUqZeowVQup/AeZ8rAFdoVq1zVbu9bmFmPKqFQWoXdcIZ6ksA5VnVABqSDn4Ra+FXBKMqgOZxMxMu7bs7e02mewgCAALVa/wB3r1DTvLIMFJ1ZbsQMdRVk4nOzg99V0UgE55C18OvS1AHQyrCQfiZBGxBkEbEEWbEie8DvH+bWVcSugbPQ9bNq47xtWL7xBmJWIwsV9YYj9LCVsHsAc4q2IAFumz65H46Hb5ghdoaCcSuFT6t4yACrQppsCCRUnJcMEk6QJkjOzOhdC5/Wwva66fYmioIFcPiWmypUvFQKoRZMd32mOU8tQZmLUyEUThfZZ+Q1Ph9SiXeUq3pywNQDJkowpw05BEmGeCTAgWdcS7H/AFThFemHxNgL1DszCCYHkFAz6Wb/AEf8Bq0rilOshp1VZ5BI0LkjMEjex3aqsTcb0j+LkVI8/s2ixWgzzfsW18qXXl4mSmysKNdWXFTIJGB1mShMxGa5xqY7uvA3o8LvqMCKqE80HqCpBHVSuc+trD9HhB4XRG4aoP8A8jH9bLeyVe8Xo3m6SrCmTRIaZai5dYxdacSp8yM8hY2QDv6OGBuNCBnhPTUO0zPnNhLvf6A4o1IJlWXmVahB+1wquAKP8rulvvtB0AFhbjf7tw9FuVSo2ALj5zIRTvRxnEEgTylZTE+MyTlAMXZLiP8A1DjdS8AfZpSIEjUQEGXmSxiw3oA07C9p7utKu7AUyGx1wqkhXAClwqgnA4UHLwtiB1BtR7m4fh3ESqwhrB08hiUxHphs57FcGVr7f3BZXu9YqADkyM9UMrKcmBwDI2sXGeH3ehw680kRUDJUZfN4LR65ZeQjbNJAIOz/ABrhb0qFO88sOqKrF6JOYUA97Cems2uXaCvSpVrvhcBqioKKKe8TTLMjf6VBJCmAz4ASADaodkOxtzrXW71atImpUHdUuyq5VyCzDamIzIidBmcp/pY4MyvcuW55j1CgfwwzYAsR4QIAAGgFj1Aj41wqnw+/3G8XRmi8VCjhmJnEygkznnjzB0IGlqz2r7FLdjRwVCRVqCn3gO4TvIOYtZ/+jVDVujXtga9F9mOGqogloIEVEycgeMKdSLEfStQKXem3uVUYEaEQ2hs6VBeoDxXs3euHXDmc4vy6ssFZgDScIIIOhDqpB2mRnaw8c4rWW83BKFXCjVWBp4FNSqid16zMwMYsNULAyUgg942tHEKeKg1OsvMWopXCD3nBGkjMADMtt6xbzrspfjWvlSpVpYbxdsSd0dxaZJRVA25Y7qjdfMZoD0riN6DlcNp+I3Saavo4jP12NllAHFoS2oHWzetfJQqylSeumttYqpxM5fdYnut4lAzIVckqKbHNmWMRn3BIOIagiMzba0okkyTmSQO8chpsIAAGwAG1uK7xVAJOeFSdlgsyrPViwJ9F96xZW3q4TzNuWtHBiaUkLAOWYP8ATOh9wnY+ViCn82+fS070wRBEg2W3emtMclJKKRIYksSxJVQx9hFUmM5y6Cac3h6LZ7en9CSU9WR3miXAIywmU1Enqw8wSANh5nLdCriE6HQjobGsLBXyiwBemAXA8JMB/Kdj521Ucmq/P6kXm0f5HeG2W0L3RAHMrJScgE02nEkgGDAImD1tlj7XhfiDwZ9i4P4fiLdAZj1/S3D6fEW6HiHrb5o9sSXiibs5emC1JpLUx7Omazvp66HY2b3GqrgMpkFcj8wfMEHIja3FXxfA2QvdTcqtS8UmZqdQAfVR/iV2IVMBPhk6n5yNK4EPuJcRSivekszQiKJeo0aKN+pOgEkwBNhOHcNZ2Fe8QXUHl0wZSh5j3qnV9tFjMt3wikrLzycdVxBcx3RuigEhVBEQCZiSWyNmV28PwsAdbr/NjZY6G7VDURZpP/UQeydMSjr5biBqBZm2q+o/K3a+L4GwIk5ivDKQykAgjMERqLVGqv2tQRMux/8AJiR+BFj+MXg3AGqqM92xTVVc2ogjOoo3AOo6Gds4OLkKwen33dVYLBAUEABqh1AyyXxNnpBIqLpiexyb41KFwlmYHBT9po1M+ygkSx0yGZIFo2oU2VucS1V4xPBGCMwKe6qpzG5OZM6F8JCgFpxVGjG58TRoPJRnCjIeskl16CuM9etmyQO4cVyw1D9oN4yqD3h+o2PkRbm+3pXER8bAXhYMHVTKsIkH9RZrcqiVARADgZgdPeHl/wAerWgMXpRJ2NpLvcbvQmslNTWqdyUVRUqsc8IOWfdkkmAASYAtqueXm0xMADxOdQFHWM50AkmBYu78OYnms/2kQIzWmpjurudBLHNiNgAASEis37sRQvYFK8gpVpACm1JjAoqAqKmMEEIAFMiSe9ligOuCdj6Fzp4buCG1LMZZyOp0+QA8rT38VMix8JlXAzU/wnI6ibdUL1VqAjKRqB+Y8j/aySGIeE8AW7Vr1VV2LXl8bqQIU4nbukbd82b0OGLVEOoK5HMTmDqAdxbboVbvWlas/wDTSRpjYa0lO0++w0Gw7x2Bb2EULtF2X4heqi1rtUNJsOCogqlKaFWbDTphVChaaMqHbEHEnM254rwy/vc7rTro1S9UL0HJLqS1MYiDimD7I62vtGulBjywRSPiQDwECMS/AAEfHbPq+3zHoMutklY7opn0rXepUp06l3VjUp1VYYAS2jCQBnkStmvH+B/WLuy1qkXV+XUWFitTYsg5SAwDzCYXF4WYzkALO7myggtn+lieLVwwCoRzPGpJgJh9s/HIDc+QNhrUEzjgVaQC6lHKgAEyUUaJO8HU+0ZPQCkXF+Vxy/IBk6I8bHupP4u1ro96pGkoQEFQBG6EDQnfrO+tgrtw+ma3PZBjIwmpHeIyyJ6ZCzqwuibiLC7hKhJFOQA21OdAx2Wcp2kbaNq95LoAijGwkYhkgHtHqMiAPaOWgJBZCkRkVI+BFq+LyQzti+0BIfOZJJhQNgqBBA3Mag2UW7B7Ev1UYcJzB1J1JOZJPUnO0VByDgfXZvfH79f+bHxYXiFzFVChLLOjKYZCMwQeoIB+FvXqtYnlp8Mw6EkwBmSdgNSbL69NjFVZkeFDlKnXEPeMA+UAdZKpMSBTY4sEKz5Dm1AoYygyCiVP+o+QkhhYi/F1KksmgHSqB1DLofmPI+dtFbQcRpvTmpRTGdWpgwXG5WcsUbb6Wkqtj7imMgX95QRIHUMQR6A+Ytr4rWj3/knJythZSd0lUSpUXExDzT70sSdTOpIne2WcBAMgBA/C2rZ/Zv8A0/1K8f0RYDp8bdA94eptyxy/3fvblqgBkmAJJJ0FvDPXI6p73wNkt/L30PSu5wIkhrwRPfAIw0Z1IkgvouYzOmmqm9+Asl2M98SHvA+4dVpn39W9nI4rWO60lRQqqFVVACgAAAaAAWYhZ2cvatR5WAUnowjUhosCAV+4YMehBzFnF1Hd+FlPEuHlmFakcNZCYOzAxKsNwYGXpoQCDOC30VUOWF1EOh1U/qDnB/UEAAMfUeo/K2x4vnbVTUeots+L5/pYAnqHMzplal8Cqh614IcMJJY5xUxP3CoOWCnTQUwRkTiOW7qqxvZKqSLsMncZGsRkUQ+57zDXQbkC9ouFFsD04QomFQANicoHsxAjyyiAQXQqsGrrgOJW+E2pY7TVzer4uM4XVlpCf6T0qSThH3i7H1W1nUSs7jJl3U/qOh3tWqfZKmKgqj+tzTUL595WY4kidMLET6HyttVozvuQPfbzX5YpVcLPdlqglFaSCMWR64h6WL4PejzLk95rAFqL11dBhZwOUzUo9oGmz5dQNpBK7PcBr0KwLsHpU6bUqS4YYIzKe+25ARRYm68NFNbopINehRNPwyqBuWOYZ3HKIUe0SdlNodlA9941eGc1zSpcqmiGr3m5tAVIbAqwFHLUqXBzYyZyAGXftrVomoKt3+zU1lputQd96Ic4SMMriCNBzjLrYC93O8JTq00VXF8ULUJcfYVGUq7FiJcEHLeQBnNt33gA5pqhGZjXcHvEqaVSiy4gswCGYZgA5HaxqLQf8Q7Z8tmWrdqipgqVEcNTYVEpriJAxSJBXWMyLI7x2uwqHWnXpPiOEPSJ8IVjiVSSUIMSPwIBsnoLXbFTrXesxN1WgjBZRPspeTMgmpkYHsixnAHVDd2FO+NhrQ61adRmHMouBgykrjRR5SOtjYZceL9qKFOjQeqy03rIrgw9RKQZcQLFVIzhsMwDhY6DPvhPae6o7XdqyCooLHEcz3cbMWOpw96bIq12vKrdaVAqgLgNUIx08S3U0YABBwAIqA7sWOmGVj8MSjXe7NeqafZU0FN0GOuTdxSBV5kZouWf42LCi9Xvil1ekay16OEHDjFRMOL3S0xOemthLpxalTBp1WUIdzHckxJ+5J19n08PmuJ6iKav1dWZbvUQYTyKk066DmDZyHYFtJFOzHhN2pGm9ZwBVXkcsMQx5RK0igJ8asVrL5zNkKj0hW5JMhWxZU5OTnrMGFAMs22WpIBKPCwVzM1DmzxGI9MM5KNAuw6mSaJ2ovBeryw+G8Ao1MYiVp0heqVKgCugLCqWbchs9gFvB+JVTXRj9ZdYbBgqlFpgXitPNpkjFCuikRIwWd2FF7QANOEEjJl94DpOjD5fO3VNFDiTNNtDmPn0g5EWrl1r1WuCVA5FTAgapqVJKqzZ7gFjn0tNcGNCtWSqxqAMEXGwAq1G5ApFgq5EiqUYrEimMiWFhugqy2XmhEJSJxkT91B7x89lG58lMLDw8RKYsSzKkiSN89zOcnf1Mp17T1aV2eu8NgrVRUIXxqrOilYOWGKZ/wBIPkbPuz+Ophd/FhBaNMRGcD1mwAXd3BUEdPy1ttzAJOQGZJ0A62h4hRqJUDUVDKzAVEmDByxr5jcbj0Fu3KuYBBRTmRo7A6eagj/cR0He9GGLaXc8+UKbfAuqOVfmkRTbIiIKAxDneTAnoAo2sc1p3WcjmD+NlNa9Ldiq1DFJmCq50QnRWOwOgJ3gb20j5PkQ3n+YYwsouB+0ZC0lSxmCMZZ5Oe+EQD/azO9hj3VyJGbe6vX1O39rQXm5AquDusngPT16g72tvM7XALyqnySxbLBf9VQZPKuNVjQ/tvbLaePDuT4cuxvh98vF3qVKF6WbugarTvcjCtNdVqyZxLiAGpPnmbHU7sbywaqIoHNKJ9sahqvXqKeg9qTkFPbziAwCigNWorc1qSgFcK6Gp0UNBjeIs37MYBd6ApvzEFOA+mKImV9kzIw7abW8A9kYN4vhYsH8rBE974fvYonP4WQzpDkfWwdbh5OGrSOGqo+DjKQw3B/kGCC00PraW6+H4fpZiFnB+O07wXQdytSYrVpNkyQT3s9UMSG6awZFtyb0d1u3XRrx6brS89X2hYLKO2sKFwhVasQhIKh67jKhSJIzTG8tOWEEHIxa1mcQnXOY65WBE6IBAAAAAAAEAAaADpYHiSnFTI0h5+aR+tjjr8LR3vwT6/mLSxorF8upnEvi/AjofL8dxYCnUDFsJzUwyyJQxIB9RmDv84dVKgspvF3SlVN4WmWrFRTVe9gdndFUuo1CzJPug65RqnRDVjL62QFRQDVYSAZhV0xv5dBqx0ykialcFCkGWJMs58Tt1J+QjQAADIWSC8AJzi8ySWc+2Zw4/QgAgbAgDKzC58XVltVMkjvV2CyGGJT+Vu+HhJCPn7rZ97yP3vz9Ztq8V8Zt3R4fzEZWkKwIkGCJGoOxGxsth7nF4uuFvLa0wuvMLIhIUd2o+4nVEPXZm2EgZmV3ReoqpQqVC9X264UDArMVpjX+o4BzAyidwTJd/sCFjubRYu0KiK+3RguEwaeWg0A0yGkeVhqdDmthcqzDNWIzYD4eIb/PqA/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RtzTpmqsjxrlPvD3W/nS2cGv4V2pk6GCN0YiQD6iM9/nDvgQwauHnVYGc5Rrn5RZZwZ5BBmVCqoIgmmF7jR5ksTpEgbWYXuKjlR4Rk598j2PMCe98BuYiv92LQ6ZVF0PUbqfI268G8qfY4sbSTj3JWFoqqAgggEHY6H1tl0vIcTEEZMp1U9D+9ub5UIEL42yX9SfIa/8AIt05lRzJPNQv4W7NixeLLmSZ+1IlgM8gFKQNAIG1jSLB1bpyoemCYEON6g97/VmT8TYulUDAMpkHQ2eF5VlHiPM8xqLZbu2W3M8zIrjwpLvShZZmaalRoL1W6sfjkBkBkBZXyGudU1aQLUGM1aQ9k6Y0Gk6ZaHTWDaw3s91fW0NAyc9INvnke8apV1cB0YMrLII3Gf8AI1BkWPB/IfpasVaDXd2ekJpnN6fn7yzofwOh2If3K8rUXGhDKdx5ZEEbEHIg5g2bAKXT42GvXEhRRci7v3Upr4naNugjMkwAJJItHfr+KYCBS9VycFMamNST7KjdjkPUgHrhFxwzUc46zLBbZR7iDZfxJzOwAJgo4GKit9aipUqCG92mvuU52GUk5sRJygCfhl5enUF3rMWYSKdQ/wCKOhPvgDfxesyxfb4Wh4hc1rAo3nBGqnKCDYAZb/AWX9pFP1VyBJXvR5KwZv8A7Q1ouHX11cUa/wDUiEfaqNv9357ZyA3Ph+dk0CPMOa71UNHBqSSWaXBAAXKRAOYaCRJ62nul9+s02FMMinEru2WKCVKUyNVMGamWRAABxYWH/RKVSpU+rKaVPNalVGbMnxLQBlVzkM4EDMLnJVncOzNOmgp06lVUQQommYGfVJso2ipZWtCsXdioCMZjJT1gaHow6bjMbwwoKOlmtXsfTcljUqTERkASNCSoGYOhg/G0fCOEguabVStVDmpTxDqO90ifmMjbWOJpUjOUOUc0e6dCR5j9bNKF5U5DI9LGLwhv8wf+B/8AdZb9RN4xKpHKBKtUgjm7FF+4D4m38I3sNkpC2pe1NUVlUGkDmROKpCsoqKBqqhmAHtSzD2JZV7+hGXeB+R+NiqXZ9h7aH/aRFgr7wo0dcPLc5tnFM9dJg6n4nrZJobQEHJyGnSbF3Gims97odrE3bgLgyWpsPVv2tu+3TlwMKtUYwiBm7x8zGSjUnYedqkxJC7i1RVq02LNkuFo8NKmzoxZumI0lUHYY29mxV9ZNZ73lbun2cqySWRixljJGI+Qw5AAAAbACwNTh/LhNjkpnJc/CctOnTTpYiuwm0tzGrs8Scuu1m91oBVyOu9l1K4lJ5gn/AEn97S3pBTXF3ugWR3zGQkaDcnYTapQfYmOJF7ME4ghZqiF+W5XusCDgpAAU4pnKTULt8M9QLImu17PdF6JQRrSSYAg6HrnZ+/Cyy4jPNJxYu7BY+QOQiABsIFo7pd2Zj3YAMMJEr+sef9xYjBrgHiR7m+G8MvKp3b0hkDM0RrGejdc/wsXxC7orioFArPFPmgAsikyWg5GIyJmJk5Ai0zXDLu4gfUfvYCvdWdWQA4sJDnIwCMk9W1IE93LLGLRKL3opTi+UQ8Hvpd1iSqyucyNYkHOTkc+tnxFqP2TulZLy6VabpL415rSWACjusTLRhgfdjYWvcW6+mlcTi6yNTFHE7oqsLzjamaQJfDpUSM1ZTkdAQdR8TaW6sWLMwAfQgHEEyDBQYE5EEnc+UWn4gwCEFcWLuhfeJyj+bTYHh7Gmxo1IxGWRgIFScyI2K6R0A6W1WkzHV4fvYMNlV5oPTqCpTZRSz5qNIER4kI0YdNx5gWcEWC4vSRqLhzClTmNR0I85ttLYzg9QB75JnmCn9x0bEvrnkd420tlldTCSTXp1+bPewxH3dD7sT5zbduXN7tnXS9pFrvx7qetorsc/9tu+IHJP50tDdjmf9P7289bHpHR8R9P3smq3MXGrVr0S7Ctkt0BGGrXaMJBPhEYixyjrGQcp4j8LK+Nq15LUaBAZJxVj/hMUICp/9QgnP2QZ3EsTG3BVU0hWBLPWAZnaMRyyWBkqrMBQSBmZJJJZXbw/7bJuzt/V6XKKCnUpQrUhooGQK/cMQOmh83FDwf7bAG6m3wt2fF87Rvt8LbJ7/wA7AEfG+FJeaZpPIBAIZTDIwMqynqCAbKbveqjMlyq1GcqIrV1AUVKmHEKQIMhigLsRmBAmWDGxNUAkkgALJJ2tVCxSuL4aUXZ2YyJxhmVUFZl6FFwga4STqYK1EWUUwqYVACgAAAAAAaAAaC0tDU+luAQVkEEEAgjQ+htJRGfwNmMlpfqbBdouCfWaYwVGo11hqdZNUYGQCPaWdV8zpJkukfz/AEsVjhZ2iwIr9zvb1it1rMBUVR9YamGCO8SadNtsiGY5GDkBJw2BECjCoAUCAAIAAyAAGlqbcb6tK9rVZGW7Vy5o1SxK8x2GJiPZVlUBT0k6MSLo2p/m9kgaO1/nztqsoIIIkHUWxTbb2Yit0ubc2ql3FS6eKkoBNZHJjlKB4wT4QOpGUDE04dd/8ViGqOBmPCqnMKnloSdWOeQgADtNJFPlgtXVmakoOU8t1Zm+6oefM4RqRY/g9VGo0+XOFVCw3iXCAIbzH466EWYhnR1Fq/xBBLBhIzs9pHMWVcSTvn1t0dNu0zn6nZMR3S91E5y3nCKCQUrzmVYkBGU+2DCj3sS694ginTL99vERhUa4F90eZgFjufICFvEnemQ4OaPKLlFSoUdVBnYYy56YbHcFZTTQKxIUAA7mBGfnlmOs26Iffa7bGMlULXIfdMwJ2ytBxOi+b0ApqhTAYwtT7rHaYidvgLT3czI87FXdNza5pcmF0wOhfWemhCFKjj+nUiUiAxaDmFJGmuQ3yJu9AIsAk7knVicyT5k/2yAssY4b5DMuJziUxmEFMqKc+blmA8ns5AtjB3qysRVSWwBxThy1lgkqynEjjxU22I/UbiwPC+JuXaheEwVkGKQDyqqf5iPpHvKYKmzwrZL2oEU1Zo5KsWrAmJphHOvk4ptG+ECxPy+ZBh+aoSJ6NIs3Mb0RfdB3I6n8B6kW1f7mKq4TIIMqw1RhoRYm6A8tMRxNhWSDIJgSZ3nrvbthbWKVGUm7sS3Lif2n1etC1wMQ2WsumJDvnquo9DaTAaryf6aHIe+439F/P0t3xsEU5VSSGUEjxqrMFcodmwk5j9Ld8Kk0lO2eHqVBIU/FYNhN5srLdZcyJotu2G2W2MaBeInwfG0V1OZ9P3tq2W8VbHvgN4vTVKrXeicLAA1Kn+UpMDCD4nYgxsIJOwLi6XZaS8tBCjQanPMknUknMk5k2y2WGJAvFOGlwtWkcFdCYbYjcMNwen7AgrgvERVptlhdBhddQDE5HcEZjfrnbVssIA1jp/NrdN4vnbLZZgLkP1t8/wD5dDEf57qYIYbU1M5HxEZ90d55VUMhBzBmR1tlssmJFfRzdThOd3eI60iT+KknTaZGpFn1MZ/A/pbLZYQzdI/n+lgaxN5dqI/o04FY71GIBFMDpBBY9IUTJK5bLMljO+3NKtM06igo23ToR0I2sp4beXu9QXas2MHKlU3IzhWH+05+UdCdWy0vcpbFhX+fhYfid+Wij1H8KiTAm2Wy1ckg3DLoylqtX+tU1GopqPDTU+WpO7SdMIA/EaJu7m8UxKN/Vp9c8mWcsQn46ea5bLMQ1u1YMFZTKsAQeoMEa+UWB4rWhyP5pbdsttgum2ZYytJPuVp6fNqI50YYqY91TBk/ebInoIGxntSaDu3+HPfj2T7wH5jp5iDlst0PSNnPzQxu7ksybzM+VjLzeRTploJiAANSSYA+JIGdstlnN+UzpOaQOeHg0itTN3OJmGz7FTqAuQHp1Jt1wy9ElqVT+qgBJGjqdG8j1H/Ay2Wh6VQrzJ2HkWWOvOqwc6dI5gjJ6kSJHRQQfUr0NtWyzfYmPLF91/7OotA53eoYoHU0m1NMjUr7p20PWzwi2WyzwuV2DF1Sly/qLeJNiK0QYLyWPRB4vidPjYCm31WotPWhUMU+tJj7Hmp2O3pbLZan3HHhDQ1BbLZbLdJlR//Z"/>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0" name="Google Shape;390;p61"/>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static</a:t>
            </a:r>
            <a:endParaRPr/>
          </a:p>
        </p:txBody>
      </p:sp>
      <p:sp>
        <p:nvSpPr>
          <p:cNvPr id="391" name="Google Shape;391;p61"/>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rgbClr val="FF5A33"/>
              </a:buClr>
              <a:buSzPct val="100000"/>
              <a:buFont typeface="Noto Sans Symbols"/>
              <a:buChar char="❑"/>
            </a:pPr>
            <a:r>
              <a:rPr lang="en-US"/>
              <a:t>Khối static {} sẽ </a:t>
            </a:r>
            <a:r>
              <a:rPr lang="en-US" b="1"/>
              <a:t>chạy trước </a:t>
            </a:r>
            <a:r>
              <a:rPr lang="en-US"/>
              <a:t>khi tạo đối tượng hoặc truy xuất bất kỳ thành viên tĩnh khác</a:t>
            </a:r>
            <a:endParaRPr/>
          </a:p>
          <a:p>
            <a:pPr marL="342900" lvl="0" indent="-342900" algn="l" rtl="0">
              <a:spcBef>
                <a:spcPts val="518"/>
              </a:spcBef>
              <a:spcAft>
                <a:spcPts val="0"/>
              </a:spcAft>
              <a:buClr>
                <a:srgbClr val="FF5A33"/>
              </a:buClr>
              <a:buSzPct val="100000"/>
              <a:buFont typeface="Noto Sans Symbols"/>
              <a:buChar char="❑"/>
            </a:pPr>
            <a:r>
              <a:rPr lang="en-US"/>
              <a:t>Thành viên tĩnh của lớp được sử dụng </a:t>
            </a:r>
            <a:r>
              <a:rPr lang="en-US" b="1"/>
              <a:t>độc lập </a:t>
            </a:r>
            <a:r>
              <a:rPr lang="en-US"/>
              <a:t>với các đối tượng được tạo ra từ lớp đó.</a:t>
            </a:r>
            <a:endParaRPr/>
          </a:p>
          <a:p>
            <a:pPr marL="342900" lvl="0" indent="-342900" algn="l" rtl="0">
              <a:spcBef>
                <a:spcPts val="518"/>
              </a:spcBef>
              <a:spcAft>
                <a:spcPts val="0"/>
              </a:spcAft>
              <a:buClr>
                <a:srgbClr val="FF5A33"/>
              </a:buClr>
              <a:buSzPct val="100000"/>
              <a:buFont typeface="Noto Sans Symbols"/>
              <a:buChar char="❑"/>
            </a:pPr>
            <a:r>
              <a:rPr lang="en-US"/>
              <a:t>Có thể truy cập đến một thành viên tĩnh thông qua </a:t>
            </a:r>
            <a:r>
              <a:rPr lang="en-US" b="1"/>
              <a:t>tên lớp </a:t>
            </a:r>
            <a:r>
              <a:rPr lang="en-US"/>
              <a:t>mà không cần tham chiếu đến một đối tượng cụ thể</a:t>
            </a:r>
            <a:endParaRPr/>
          </a:p>
          <a:p>
            <a:pPr marL="342900" lvl="0" indent="-342900" algn="l" rtl="0">
              <a:spcBef>
                <a:spcPts val="518"/>
              </a:spcBef>
              <a:spcAft>
                <a:spcPts val="0"/>
              </a:spcAft>
              <a:buClr>
                <a:srgbClr val="FF5A33"/>
              </a:buClr>
              <a:buSzPct val="100000"/>
              <a:buFont typeface="Noto Sans Symbols"/>
              <a:buChar char="❑"/>
            </a:pPr>
            <a:r>
              <a:rPr lang="en-US"/>
              <a:t>Trường static là dữ liệu </a:t>
            </a:r>
            <a:r>
              <a:rPr lang="en-US" b="1"/>
              <a:t>dùng chung </a:t>
            </a:r>
            <a:r>
              <a:rPr lang="en-US"/>
              <a:t>cho tất cả các đối tượng được tạo ra từ lớp đó.</a:t>
            </a:r>
            <a:endParaRPr/>
          </a:p>
          <a:p>
            <a:pPr marL="342900" lvl="0" indent="-342900" algn="l" rtl="0">
              <a:spcBef>
                <a:spcPts val="518"/>
              </a:spcBef>
              <a:spcAft>
                <a:spcPts val="0"/>
              </a:spcAft>
              <a:buClr>
                <a:srgbClr val="FF5A33"/>
              </a:buClr>
              <a:buSzPct val="100000"/>
              <a:buFont typeface="Noto Sans Symbols"/>
              <a:buChar char="❑"/>
            </a:pPr>
            <a:r>
              <a:rPr lang="en-US"/>
              <a:t>Trong khối và phương thức tĩnh </a:t>
            </a:r>
            <a:r>
              <a:rPr lang="en-US" b="1"/>
              <a:t>chỉ được truy cập đến các thành viên tĩnh</a:t>
            </a:r>
            <a:r>
              <a:rPr lang="en-US"/>
              <a:t> khác mà không được phép truy cập đến thành viên thông thường của class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2"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62"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9" name="Google Shape;399;p62" descr="data:image/jpeg;base64,/9j/4AAQSkZJRgABAQAAAQABAAD/2wCEAAkGBxQTEhUUExQWFhQXGR8aGRcYGBcdGBUbHRgaHRwfHBccHyggHyAlHRgXITEiJSkrLi4vIB8zODMsNygtLisBCgoKDg0OGxAQGywkICY0LDAsLjAsLCwsLCwsLCwsLCwsLCwsLCwsLCwsLCwsLC4sLCwsNS0sLCwsLCwsLCwsLP/AABEIALcBEwMBIgACEQEDEQH/xAAcAAACAgMBAQAAAAAAAAAAAAAEBQMGAAECBwj/xABGEAACAQEGAwUECQIFAwIHAQABAhEDAAQSITFBBRNRBiIyYXFCUoGRBxQjYqGxwdHwM+FDU3KC8RUkkrLSJTRjoqOz4hb/xAAaAQADAQEBAQAAAAAAAAAAAAAAAQIDBAUG/8QAMhEAAgIABQIEAwgCAwAAAAAAAAECEQMSITFBBFETImHwBXHRFDJSgZGhseEjwTNCYv/aAAwDAQACEQMRAD8ApvFuz1e7nvocOzDNT+1lVvoo0gQQQCCDr6WqPHfo/o1QWpfZv5eEmdxbhngNbH0nT/F4vTFVep5XcL61JpEEHJlPhdehFjOH3Om7Vajlku1ODlm7Fz3KSzq5MiToATYniXZG80W76gJqahIFNRqSzHQfwTaJL1FNqV2JaDjNQiGc4SrcldVhC2Z7xBMRNjDjektjXqsaKWfBfmfbt3fauGD3jiTOQMKrSUyKIkqOhYnN207zT5AWZXW+o/kehshUW6i2/T/EcXAlpquxXU/Aum6iHZ9/e5aqZgyLdPRAGJfCdvcPT0Ox+Fq/duIOnmOh/ezq4cTVjkRJyKtuNwRuLe5gfEMLHacdJdnz6HynWfBep6S8yzQ7rj1okw2wJbd5rAOEVWOJSygZ5qGZlk9FBaSdNdMyuEOKyShallmxjnGZHdGlNDBGOSxzgrFurE6zDgvXt9Ty4dNOWvHcgb7MxAaqPY9mmdQahG+/LGek4RaAKcTF2xM2YYgDEuwgZDDOHCMhl1Nm44MQITCRsNP7fjYetc2XJ1IGsxoeoOnw3slOMmsRSTa49PRA4teVql73A8FswWI5ex1/D1HlbeC3ZGSkrRztNOmRUwNDofmPMedsug+zDunfJIWmZwnCQGdiM+WCQABBY5ZAE2nWlkSSFUZsx0X1/QDM7TaOtULFMsNMAKJydiGYqanQS74V2JzljlzYzqSUXV1fy/0+DaGqeZbbEQpmSzHEx1JjbQADJVGyjIW7CbHQ/h0I8xafBbeC3R4ccuWtDHO7zcg4Trr+B8xbMFiGXI5ZwY9Y/I27omKaMVIquMQRgDylkgFhoWJVsK6QMR2Bz8Vw8st+PX3yVkzarb+AZhh2BdgYU6BWBBZ/KCYXVvISRHTQ54jLT3j1PX00iMogZRFilpa7kmSTmWPUnc22aU5jUfiOn7f3snFxl4kvz9F6fLkpSUlkX5eoPy7dYciP5OxtOEt0tLUkwo1OwzgepJyAGZNtZ5XHzbGcW09NyGipWmrMsVmExkVog4gD0LtgYqNABiM5C0IpR+eZJJO5JOZPmbFVCSwkQugG4MASx3YqAOgiB1OYLZYCbTct/wDRpitJpLYFNP8AnT+1uCljVEZ21dlZEYtHMklSNKdPEFUkH/EZiwAzACM3Szc/C0e3H0BLPrzz9QKupTTx6x7nQn7+cgHTU7Wg5eWWljeV/P7/AK2jNOzSySzS539P6HeZUuAQ07dXZIDFgCZPLGwUASzz0LBQvtE9AbELRkx/wBuSdh52hr7YfDvlm/megE5D466T1HFb8/IrCff2yDBrOc5mdT5k2xV2+VpwtuK9HEpGIqfeHs+drlGvNHj+CE70ZqLZZrd7zCgY6NPorU0LRsSWzkiD8bZbk+3L8LNvA9T0bhl/WssrkRkyHxIY0P6Hf8huJ8ZFNhSpo1auwypJqBPidjki/eaPnlZb2mui0Ga/U25dcIaZlopVJnCaq+1gJLCMzpnlZh2RogXdX5bI9TvOXB5lRsUY3nMYgAwU+EECBFvDPTOLt2caowq35hWqAytID/t6O/dU+Nh77D0C2Vce7BUqjB7ueTU1kaE66WvFQZfH9LQvtaJQUtzbCxp4TuDo8Y7T9l61DvlBB8WHwzqWXoDuNrVyLfRtW6rUUq4lTkR/N7UTifZCji5dUYcX9KuMv9r7ZbE/tbmxenb1R7XQfGFhrJirTh9v6PLDbQtauMdhL1RPdTmrMSmvxH62V4qd28OCrXG+TUqJ8tqjjr4Qfei3MsN86HuS63ClFPDeZvZLf+l6sM4e700Za3eNZCtOiTDuCQZZvYRgpTPNgxA6201CpUo02pwrSSQoCYcTEuqhYwifZ2gdLIqlVmYsxLMxksT3iepNvQq1xNJgTnIBbzyzb1G/UZ6gz2YeNneW38z5z4n0ngtYjq5XaWiXvlhvCFIpIHPfAE+ZszVLA0FnSxaErrbuSpHht2wLiXDZUlR3gCQNM4y+BOR+etgbjdUqURUIqIScIQgYmcEgooMZiDJJgASYtZaTA6a2R3mqK15phZFNQV5sd1mDYmSn5tChnOUU8AzJtUMbEhpF6Eyw4y1aIrxwKpAZikLmtNScKHcyQMb7YzHQBRlYNrqdCpIOREaj4WsNSqYwzI62y7U5YR1t1Q6qUY5ZJMwl08W7TorhpEa/A7nyPmPx1t1gtceIXAVBmM+tq/c6K/aisjoabBRp9oWnBgJyOIAnosNMRbfB+IRSqaMcTpHdxF4p5Ekwo1YzlOggaknIAZm0bMS8kYVMYRvIUL39sWBViMgAQNy1hfs+zAMXWRogBwJOsNqxjIuRJ2AGVl9S4tOGJ9P087aePDEalatbL3yR4UoaVvuwLl23gsQ1Igwwz9In+ft5W1gt2wmpq4nLJOLpgjA8xSYFKGNV90CrixBdWmCsDMkr52krLiOa4QpMJIOA6HERkX1BO2gy1JcFZUeP0kU9CCQdX0IXbInYGGimUbjXOc+snWdZ8885tzwV4lf9ePnzXv5G0m1DXfk4wW0F2/hsRgtFeaLMpCNhbKGiQCDlI6bHyJttJNPMjOMrWVmkpTOgAEknRR1NoKwzBAhRsRmdsR8+g2BI1JJPvDgwqiFXMdWMkB29YYqNljcm0RS2a/zLN+n1Zo34by/r/QGUtwUsUUjLb8rYaUDEdCYA3cjYemUnb1gHVYicbf6EZWpaANNcNIU5kTmT4qhBJzPuIMCjq0k5gRGUsRWQziOu8aAbADoNvjuTbkraenjlTi9/9F4sraaAqjhPEYBMSep0sW9EoASO8RKgjQbMR06Df0ttackAqHzHdOhgzbTVS5LE4ifE3vtJLH0kwPIC0u1NYa23/LsUqcc/IG92JJMnPO2WLi2WPs0PX9RePMuZ7JiuGa+vzqrKQAJFK7yP8Jeo99szthmLF9nL64Ju15M1kHdf/PQHJv8AVHi669QHYH62D4lwwVkGeGonepuNVYaZ9LfNnsjSpp/Oloagy+dgeGcSLzSqjDXTxDQOAPGvlmJG0jUEEsqoy+dgRJdv1/a0V+uaVqbU6i4kYEEeojXY+dpLt/PwsmvfF6lV3oXMBnXJ6zCaVHyy8b74AekwDNmIS0qT06tDh1arUr0u8SzGKlVcyiNhEmlTVRjYkYiyLJEpZpxvsXdrzqgRoADJCx8Bll0tFV4Mbm63qkXqtGG8YjL1kJBxDYFSJAEDbKSbWW7V1dVdCGVhII31/kbZ2mUIyVM0w8aeHLNB0zxjjvYG8UCSg5lPqPEB5j9rWm7DHTpqdQBB30G9vQLxkrf6W/K1H4PRlU8gPytlDAUbOrquvxOoUc/F/uRVaPKzJhOugQk/gs/L08LGlXEHHChRLM2QAGpJOli71dFdSrAFWEEHQg62RpdiKq3YSadFQQCSSDBIqVGnrhp01IkYajCABboTOBk1S6PXEwadE+yZFSsPvb00+74jvhGR8/7Y8Vr0L/Ro0gzoaazQAybvOO7HhIAEEaQLeo3e8GcL5Hr1t5n9ItVaXFbnUYhVCCSdhjcfrZsEFXbjtaneEp1lmjW/pVSpVgfcqKdG20HXfIy/9vKN0rmk6VJWO8ApUyJ6gj8bAcc7V0GqUKQw1ldhJQgtTIZeW6/eDbbibCcQ4StbjfLqUsavTHdzhmCDwxnYzPYR6F2d7WXa+AijUBYaoQQwHWDqPMWj4reUqVVUHuU2K1HBEU8USAPegBS/sKzbnKkcSul1uF6u/wBVpMDeHFI1OYSKYxKKnKzJk4wMcxrh3Nh7rdmTi9+pUjh+xygZDu0iJXcSRaRnp9RzTyBkHQbiwdNZYetq/wBlOJreKGNJAlpRiSabjvMknYTK/dMZYYtH9HPHK95pPUqQWDkLA2ABz6620tUTqXPifDsaHDAeO6ToDGUjpZfdB3Up1FVKurEAHl6woeILsFLDWFg5yLA8F7eJXvFeg1Jk5GKakypwuFiIkEk5DOTkMzbTcXorXqtXIUBQxXOaQaFDPEgllRVJGSYQu5JmMmuRtJjPiHC6aAYJGekkzvJJzJk5mc7CVOGHBjUyRqIz9P5+9o7vxqlWyp1UcDSGBI+RtZuG0xg9c7dH2jEjFa7GXgwb2KtQurOJUT+fytzVQoYK97ZTPzbov/qiBuQ5vVz5NU1kfxLh5bZU8cyHY6hVXGWA1Ci3FSuhpDCDL95sQ7xJGrZDPTLKAIAAEW3XxCctGjH7HBaoQhSCZJOIzJ1xfwCOmnQW7K2M4hVAFKlyyWrEqrhckgTLEZ+g38tQLgKQlQjESwEkSwU7iBnEHTfLeOjpeshOTw6qtvp9DLqOmlFKe9kF5u4dWVswRB9D525ZiTn7Iwx7gHhT1CwWM5sW3mxtZCpw6Puf8v8A/vy211gWC5IQ5DI6jz626JO5rE4XPvhGMdIuHLI2SwdY4SowswZgowiYLZDLoTA+IsyZbRmRmGwwPEBJXYEDczoOsW2xNsy3RGHvl7g15pQSoIMZOQZBOhUHoNCd9NJkcphM7HWxFEyMhAHdC+6FyAy8s/ibdFbTCLlBS539+hUpZZZeCHDbLQV7tVLHDUCrsMOmVss88vwv9vqLLHuj1KjxBDvFiKN4UjUadbR1EGA5DawguSFhI3/S3y9nu0T8VuQqhWBw1FMo41Gu/TM/M9SCHw/tErvUoVvsrxRBZ1aAHp5fapnGHPPofLOxH/TxORYehtXe3V7SmopBi790uoJBFMNP2lVc6dPGFLHfCQBNmhNDnk1r5kS9C6mNCRWvA9dadM9fGdsORs/ud2Smgp00VEUEKqiAB5CyS4Negi42SowABbMYiBmfic7MKN5rRLUxpORs7FQ0jumyF0N1cuoJu7nvKMzTYnxKOnUb+ohijxkAQyMJ8rbXidNhBO2YIsCC67hqbMpBBRiCDIIKmCDalcPxFUKjYaenSzare2utRAiGrdqrYGVc3ou5AVgDqhJOL59cShlyw0mPIko1RWhqmElWVCPCoIKl/ESDEDMi3BhFfiLseXTgNMVKsStLqFGjVPLwrq0+Ew/V0oMKlHPaqCSXrAmcRJ1qAkkE9SuQOTq7U0wBUChAICgQFHSNrDXy4br8rVRJzVvFNlmQwIkEW8n+kW7CtxC6U3JwuoSRqAahG/rb0emqq0icB8Q3U+8BvO4+OuqTtR2TarerteUqACkVMROIBw2RBjMWfFABdmPo0pUq61zUZwhlVIEYhoSRrGu1mPFaZW+V27wR0oU5EguGZ+bTptIwu6hFLAjArMxIAtYReCuEgS7ThRdXjXyCjKWOQ9YBp3FrnejxW7vWV3u/LZWwj7JSyVAVA6eDNsyfkJaGmVZOE1rpxO7C+yyF5o/aM6iD3RLZwpK7Da1o4bVX/wD0F4Oz3fP/AMaX/tsL9I9Rg1wqmWWhWzqH3S1MjEevciTrrubcVav/AMdBAjFR237v9rNIGCcKvYud44nSZcSAGstMmJEE5HbxoJ8rWnsYlGjQxUSyUQOdiqA5U3PUakH7ONSQImcqZ9JyGheBUAyr0Gpn4EZ+eRX5Wvl7Z7vw+lTooalajRVsGUKeWVDNOpksVXUkToLLZhwU6hxRQ11vFEFLo19ZHBjFWZlX7aoRv36sLouERqSbl2k4FSpl71gmotJgDiMMApOB08JUzByn5W8br8SrC5Ld2olaePmLUwsM5OY2PiIyt7QOKi93JH9+jn/qKQ34zZrUCk8C7LUWAvl2dwjpU+zYDIMrIQGyPdaRvMA75L+x3Z/idW7rXud6KrJXl82oua5eGCh1tc/ovu3N4UqzhYNUCtE4TiJBjfM6WTU7veblcuVcZqs7q1bHh+yxUlqctKc5jCyY2n2lEa2ncZcbqbxVoU6dVsTqg5jqR9q41wnQqCM8oY5ZqDi7V2LHH4573n5jyP8AbaxVwvLvdKFSsuCsVGIARhO4A2GWlp7xdTVQVB4xl62taC3CaN4AADrEaGDFlPE4NUumGVBZGMRTcIQHMiBhOdnHCr6tVCpiVkMDG2s+n97KL+gLQoIp6idXzyy2QHMdcjoBbfpVc3Fcpowx3UU+wAgBEicJ8Mklo6sTmWOpnc20y2kw4T90/gf7/nbsrb2sJ+Wu2h5eJ96+4uAYVFWByyGLVCYFLCMUsOkA6bwN7dVlk5AhQcgdZ95h73lsMupM94Xu/EQoMYyDMemQJPT1FoaJlZ1JmeszJ/G0w/5MvC2+f9GkvuZuWB1acHEPiOtulz0sSVsNSpCmzlZBqd4zJCBRngGzOSi/OMzasSXhXJbdvUmCz6M4qVQCQQxI1hSRPqOmlstOEFstWSf4v2Qs8ex6C/gPwtxTyIO02Q8Nvt4o1Wu14QtSILUbyPCEUSVqknJlGhzJA3zNpRdmvjKWLJdTmqgkPeBGRYjNKZ2A7x+7ofl6PdslrcSeu5p3QiBIe8ETTpxqEH+I/kMhudiTdeDUqSmmoLYxNRnMvVY6s7bnpoAMgAMrMEoqgVEUKqrCqoAVQNgBkBbDmw9LMBLw1zdGFBz9iTFFz7HRGOw6dNNIixq3dPpYW8XdaiMjiVJ0suud6ajFKqZQiKdQ/wDpY/kfgdiQBjR8Q/m1jaCicwLB0fEP5taG+cTKvyqKipXIBCzC0xJ71RhOFem52BsMRz2hvCJKgMatSVprTjmEkHNSchGpY5DeyXsvQAosjDC6thalELSAARFUbrgRTiOZMzBlVe3LhnLZmd+ZWfx1SIn7qr7KDZfiZOdkd4vRLiqi4XjMHRh0b99vzfNA9g1qDUziXMbiyftx2ha73GpWokCopWAwkZuoMj0JsyPF8Q7qkHQg6g/z562pf0kEm4Vv9n/7UtdaEFPu30l3gEGpSpkH3cSkjykkW9I4PxQGh9YVudRrleTQJAcVmJBp4yYVZDMekNERLJOyN1pVuHUqdRQ+KmVA1My0ZDMGy/hNBaHDqtI1+5TeK1VAG5dSpgQrTJ9hA4LsPFLAZTMsY14X9IVzSqxeowdiA7NTIiDkowYlVFkwAY3kklj6LQrJWphlKujAEEQVIOhBt5vwv6OrlVuyioCK+GGqI7Zts4BJUg5MMswbLPo+47UutwvmYcXZmwgnKSDAHkWH42LAvvGBTRuWWXvZhSRiHmAc9bR/UqNV1fBTF5VTBCqGZBkSu+UwRtPmLeQ8J7J3i/03vbVu+7EgsCS5BzJYHLPIZHS12+jzijPRq06yK97uRYpzDHssBiY7AiGPSDrYsCy8T4DRvPKSpSD1VPMUNOBB71RQQWB2T242WTaTtD2fqtd2p0azIxZXNSAXLKytiOknugdAIAEAC3nV77Q8RFavWuRqXi7o5BqNTVpcKpcnCAYk5dFgbWuI+kQNww31KYNRGCvSLQAcSgw2ZjvAj1sNoAk3Jno8ioylXQoYEKGIhhh2BJJA206WWdiOE17vdzd66jErMFwmQQc/zLZWrzfSrTcy12ZZ1CurD8QLXyjxEGpDnDgpLW5hIP2ZOHMalsWQAktIGuZpMTFf0Y0ql0udWneab0sFViMSmWDBMOEbkmQAJk2W3PtoqG8/9uWNElGo4hjWkpjGpiGkgY/Rc4AAuPZ7j12vpZ0qK5TSmcjSU5SVOeJtC2g8Iyktxeat3JDU2pVEb3WVo9GHlaRibsz2hS+oXpqyhWK4WjIwDlBOWdrtw8rgAU+vW1Zutwp0v6aKqnPuqFD7Zge1Ajz/ADfYKXL5majykmTkABuSYAA1NqbtC5AOL01pszIoU1fEcvtWUfZoQfZ1Zo1CAG0FasXYsbT1uHcw/akq0QgkEKNdffkAkjcADICQ6CkMUbxDXz8xbfo2liox6lXhsxkmw1JyGYOrYABhYQeYWMBANcW5JyCyxORswK2Ev/dhhOIAnL2VMqX9YxBfOT7NvUx3SzR3ODCVunscYZOIxJ6aKNgPLedSc+gAtanhOIabjr5+tmCqIEaRlGkbRblltvkWVJEZndsDQYtM50sJeKZcd0wAZU++Rv8A6dh116Wl5S0y6oCOZLvqQxyUKuy4mMtGsetiWW0J+K3GXH89ymlBJrkXpelIzOE7g7G27FNd1JkgTbVr/wAvp+4v8fqN+1t+VqL3ZFarVYBmpIfYGZ5jeyhiDucwM7Hdj8P1WiVfmAyxOHCAzMWZQnsBSSoXYAWJ4bwynQplaYzYhnc5vUb3nbc/gBkABlZdeKBulU16QJpMZq0h199R7wHzGR2I+Y0PbLBXOfwNuEMt8LR/WFcK6HErAkEb/wA6baW7o6/CzBk+x9bDvQWpTKOJUrn8trT7H1sLUvaUqZeowVQup/AeZ8rAFdoVq1zVbu9bmFmPKqFQWoXdcIZ6ksA5VnVABqSDn4Ra+FXBKMqgOZxMxMu7bs7e02mewgCAALVa/wB3r1DTvLIMFJ1ZbsQMdRVk4nOzg99V0UgE55C18OvS1AHQyrCQfiZBGxBkEbEEWbEie8DvH+bWVcSugbPQ9bNq47xtWL7xBmJWIwsV9YYj9LCVsHsAc4q2IAFumz65H46Hb5ghdoaCcSuFT6t4yACrQppsCCRUnJcMEk6QJkjOzOhdC5/Wwva66fYmioIFcPiWmypUvFQKoRZMd32mOU8tQZmLUyEUThfZZ+Q1Ph9SiXeUq3pywNQDJkowpw05BEmGeCTAgWdcS7H/AFThFemHxNgL1DszCCYHkFAz6Wb/AEf8Bq0rilOshp1VZ5BI0LkjMEjex3aqsTcb0j+LkVI8/s2ixWgzzfsW18qXXl4mSmysKNdWXFTIJGB1mShMxGa5xqY7uvA3o8LvqMCKqE80HqCpBHVSuc+trD9HhB4XRG4aoP8A8jH9bLeyVe8Xo3m6SrCmTRIaZai5dYxdacSp8yM8hY2QDv6OGBuNCBnhPTUO0zPnNhLvf6A4o1IJlWXmVahB+1wquAKP8rulvvtB0AFhbjf7tw9FuVSo2ALj5zIRTvRxnEEgTylZTE+MyTlAMXZLiP8A1DjdS8AfZpSIEjUQEGXmSxiw3oA07C9p7utKu7AUyGx1wqkhXAClwqgnA4UHLwtiB1BtR7m4fh3ESqwhrB08hiUxHphs57FcGVr7f3BZXu9YqADkyM9UMrKcmBwDI2sXGeH3ehw680kRUDJUZfN4LR65ZeQjbNJAIOz/ABrhb0qFO88sOqKrF6JOYUA97Cems2uXaCvSpVrvhcBqioKKKe8TTLMjf6VBJCmAz4ASADaodkOxtzrXW71atImpUHdUuyq5VyCzDamIzIidBmcp/pY4MyvcuW55j1CgfwwzYAsR4QIAAGgFj1Aj41wqnw+/3G8XRmi8VCjhmJnEygkznnjzB0IGlqz2r7FLdjRwVCRVqCn3gO4TvIOYtZ/+jVDVujXtga9F9mOGqogloIEVEycgeMKdSLEfStQKXem3uVUYEaEQ2hs6VBeoDxXs3euHXDmc4vy6ssFZgDScIIIOhDqpB2mRnaw8c4rWW83BKFXCjVWBp4FNSqid16zMwMYsNULAyUgg942tHEKeKg1OsvMWopXCD3nBGkjMADMtt6xbzrspfjWvlSpVpYbxdsSd0dxaZJRVA25Y7qjdfMZoD0riN6DlcNp+I3Saavo4jP12NllAHFoS2oHWzetfJQqylSeumttYqpxM5fdYnut4lAzIVckqKbHNmWMRn3BIOIagiMzba0okkyTmSQO8chpsIAAGwAG1uK7xVAJOeFSdlgsyrPViwJ9F96xZW3q4TzNuWtHBiaUkLAOWYP8ATOh9wnY+ViCn82+fS070wRBEg2W3emtMclJKKRIYksSxJVQx9hFUmM5y6Cac3h6LZ7en9CSU9WR3miXAIywmU1Enqw8wSANh5nLdCriE6HQjobGsLBXyiwBemAXA8JMB/Kdj521Ucmq/P6kXm0f5HeG2W0L3RAHMrJScgE02nEkgGDAImD1tlj7XhfiDwZ9i4P4fiLdAZj1/S3D6fEW6HiHrb5o9sSXiibs5emC1JpLUx7Omazvp66HY2b3GqrgMpkFcj8wfMEHIja3FXxfA2QvdTcqtS8UmZqdQAfVR/iV2IVMBPhk6n5yNK4EPuJcRSivekszQiKJeo0aKN+pOgEkwBNhOHcNZ2Fe8QXUHl0wZSh5j3qnV9tFjMt3wikrLzycdVxBcx3RuigEhVBEQCZiSWyNmV28PwsAdbr/NjZY6G7VDURZpP/UQeydMSjr5biBqBZm2q+o/K3a+L4GwIk5ivDKQykAgjMERqLVGqv2tQRMux/8AJiR+BFj+MXg3AGqqM92xTVVc2ogjOoo3AOo6Gds4OLkKwen33dVYLBAUEABqh1AyyXxNnpBIqLpiexyb41KFwlmYHBT9po1M+ygkSx0yGZIFo2oU2VucS1V4xPBGCMwKe6qpzG5OZM6F8JCgFpxVGjG58TRoPJRnCjIeskl16CuM9etmyQO4cVyw1D9oN4yqD3h+o2PkRbm+3pXER8bAXhYMHVTKsIkH9RZrcqiVARADgZgdPeHl/wAerWgMXpRJ2NpLvcbvQmslNTWqdyUVRUqsc8IOWfdkkmAASYAtqueXm0xMADxOdQFHWM50AkmBYu78OYnms/2kQIzWmpjurudBLHNiNgAASEis37sRQvYFK8gpVpACm1JjAoqAqKmMEEIAFMiSe9ligOuCdj6Fzp4buCG1LMZZyOp0+QA8rT38VMix8JlXAzU/wnI6ibdUL1VqAjKRqB+Y8j/aySGIeE8AW7Vr1VV2LXl8bqQIU4nbukbd82b0OGLVEOoK5HMTmDqAdxbboVbvWlas/wDTSRpjYa0lO0++w0Gw7x2Bb2EULtF2X4heqi1rtUNJsOCogqlKaFWbDTphVChaaMqHbEHEnM254rwy/vc7rTro1S9UL0HJLqS1MYiDimD7I62vtGulBjywRSPiQDwECMS/AAEfHbPq+3zHoMutklY7opn0rXepUp06l3VjUp1VYYAS2jCQBnkStmvH+B/WLuy1qkXV+XUWFitTYsg5SAwDzCYXF4WYzkALO7myggtn+lieLVwwCoRzPGpJgJh9s/HIDc+QNhrUEzjgVaQC6lHKgAEyUUaJO8HU+0ZPQCkXF+Vxy/IBk6I8bHupP4u1ro96pGkoQEFQBG6EDQnfrO+tgrtw+ma3PZBjIwmpHeIyyJ6ZCzqwuibiLC7hKhJFOQA21OdAx2Wcp2kbaNq95LoAijGwkYhkgHtHqMiAPaOWgJBZCkRkVI+BFq+LyQzti+0BIfOZJJhQNgqBBA3Mag2UW7B7Ev1UYcJzB1J1JOZJPUnO0VByDgfXZvfH79f+bHxYXiFzFVChLLOjKYZCMwQeoIB+FvXqtYnlp8Mw6EkwBmSdgNSbL69NjFVZkeFDlKnXEPeMA+UAdZKpMSBTY4sEKz5Dm1AoYygyCiVP+o+QkhhYi/F1KksmgHSqB1DLofmPI+dtFbQcRpvTmpRTGdWpgwXG5WcsUbb6Wkqtj7imMgX95QRIHUMQR6A+Ytr4rWj3/knJythZSd0lUSpUXExDzT70sSdTOpIne2WcBAMgBA/C2rZ/Zv8A0/1K8f0RYDp8bdA94eptyxy/3fvblqgBkmAJJJ0FvDPXI6p73wNkt/L30PSu5wIkhrwRPfAIw0Z1IkgvouYzOmmqm9+Asl2M98SHvA+4dVpn39W9nI4rWO60lRQqqFVVACgAAAaAAWYhZ2cvatR5WAUnowjUhosCAV+4YMehBzFnF1Hd+FlPEuHlmFakcNZCYOzAxKsNwYGXpoQCDOC30VUOWF1EOh1U/qDnB/UEAAMfUeo/K2x4vnbVTUeots+L5/pYAnqHMzplal8Cqh614IcMJJY5xUxP3CoOWCnTQUwRkTiOW7qqxvZKqSLsMncZGsRkUQ+57zDXQbkC9ouFFsD04QomFQANicoHsxAjyyiAQXQqsGrrgOJW+E2pY7TVzer4uM4XVlpCf6T0qSThH3i7H1W1nUSs7jJl3U/qOh3tWqfZKmKgqj+tzTUL595WY4kidMLET6HyttVozvuQPfbzX5YpVcLPdlqglFaSCMWR64h6WL4PejzLk95rAFqL11dBhZwOUzUo9oGmz5dQNpBK7PcBr0KwLsHpU6bUqS4YYIzKe+25ARRYm68NFNbopINehRNPwyqBuWOYZ3HKIUe0SdlNodlA9941eGc1zSpcqmiGr3m5tAVIbAqwFHLUqXBzYyZyAGXftrVomoKt3+zU1lputQd96Ic4SMMriCNBzjLrYC93O8JTq00VXF8ULUJcfYVGUq7FiJcEHLeQBnNt33gA5pqhGZjXcHvEqaVSiy4gswCGYZgA5HaxqLQf8Q7Z8tmWrdqipgqVEcNTYVEpriJAxSJBXWMyLI7x2uwqHWnXpPiOEPSJ8IVjiVSSUIMSPwIBsnoLXbFTrXesxN1WgjBZRPspeTMgmpkYHsixnAHVDd2FO+NhrQ61adRmHMouBgykrjRR5SOtjYZceL9qKFOjQeqy03rIrgw9RKQZcQLFVIzhsMwDhY6DPvhPae6o7XdqyCooLHEcz3cbMWOpw96bIq12vKrdaVAqgLgNUIx08S3U0YABBwAIqA7sWOmGVj8MSjXe7NeqafZU0FN0GOuTdxSBV5kZouWf42LCi9Xvil1ekay16OEHDjFRMOL3S0xOemthLpxalTBp1WUIdzHckxJ+5J19n08PmuJ6iKav1dWZbvUQYTyKk066DmDZyHYFtJFOzHhN2pGm9ZwBVXkcsMQx5RK0igJ8asVrL5zNkKj0hW5JMhWxZU5OTnrMGFAMs22WpIBKPCwVzM1DmzxGI9MM5KNAuw6mSaJ2ovBeryw+G8Ao1MYiVp0heqVKgCugLCqWbchs9gFvB+JVTXRj9ZdYbBgqlFpgXitPNpkjFCuikRIwWd2FF7QANOEEjJl94DpOjD5fO3VNFDiTNNtDmPn0g5EWrl1r1WuCVA5FTAgapqVJKqzZ7gFjn0tNcGNCtWSqxqAMEXGwAq1G5ApFgq5EiqUYrEimMiWFhugqy2XmhEJSJxkT91B7x89lG58lMLDw8RKYsSzKkiSN89zOcnf1Mp17T1aV2eu8NgrVRUIXxqrOilYOWGKZ/wBIPkbPuz+Ophd/FhBaNMRGcD1mwAXd3BUEdPy1ttzAJOQGZJ0A62h4hRqJUDUVDKzAVEmDByxr5jcbj0Fu3KuYBBRTmRo7A6eagj/cR0He9GGLaXc8+UKbfAuqOVfmkRTbIiIKAxDneTAnoAo2sc1p3WcjmD+NlNa9Ldiq1DFJmCq50QnRWOwOgJ3gb20j5PkQ3n+YYwsouB+0ZC0lSxmCMZZ5Oe+EQD/azO9hj3VyJGbe6vX1O39rQXm5AquDusngPT16g72tvM7XALyqnySxbLBf9VQZPKuNVjQ/tvbLaePDuT4cuxvh98vF3qVKF6WbugarTvcjCtNdVqyZxLiAGpPnmbHU7sbywaqIoHNKJ9sahqvXqKeg9qTkFPbziAwCigNWorc1qSgFcK6Gp0UNBjeIs37MYBd6ApvzEFOA+mKImV9kzIw7abW8A9kYN4vhYsH8rBE974fvYonP4WQzpDkfWwdbh5OGrSOGqo+DjKQw3B/kGCC00PraW6+H4fpZiFnB+O07wXQdytSYrVpNkyQT3s9UMSG6awZFtyb0d1u3XRrx6brS89X2hYLKO2sKFwhVasQhIKh67jKhSJIzTG8tOWEEHIxa1mcQnXOY65WBE6IBAAAAAAAEAAaADpYHiSnFTI0h5+aR+tjjr8LR3vwT6/mLSxorF8upnEvi/AjofL8dxYCnUDFsJzUwyyJQxIB9RmDv84dVKgspvF3SlVN4WmWrFRTVe9gdndFUuo1CzJPug65RqnRDVjL62QFRQDVYSAZhV0xv5dBqx0ykialcFCkGWJMs58Tt1J+QjQAADIWSC8AJzi8ySWc+2Zw4/QgAgbAgDKzC58XVltVMkjvV2CyGGJT+Vu+HhJCPn7rZ97yP3vz9Ztq8V8Zt3R4fzEZWkKwIkGCJGoOxGxsth7nF4uuFvLa0wuvMLIhIUd2o+4nVEPXZm2EgZmV3ReoqpQqVC9X264UDArMVpjX+o4BzAyidwTJd/sCFjubRYu0KiK+3RguEwaeWg0A0yGkeVhqdDmthcqzDNWIzYD4eIb/PqA/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RtzTpmqsjxrlPvD3W/nS2cGv4V2pk6GCN0YiQD6iM9/nDvgQwauHnVYGc5Rrn5RZZwZ5BBmVCqoIgmmF7jR5ksTpEgbWYXuKjlR4Rk598j2PMCe98BuYiv92LQ6ZVF0PUbqfI268G8qfY4sbSTj3JWFoqqAgggEHY6H1tl0vIcTEEZMp1U9D+9ub5UIEL42yX9SfIa/8AIt05lRzJPNQv4W7NixeLLmSZ+1IlgM8gFKQNAIG1jSLB1bpyoemCYEON6g97/VmT8TYulUDAMpkHQ2eF5VlHiPM8xqLZbu2W3M8zIrjwpLvShZZmaalRoL1W6sfjkBkBkBZXyGudU1aQLUGM1aQ9k6Y0Gk6ZaHTWDaw3s91fW0NAyc9INvnke8apV1cB0YMrLII3Gf8AI1BkWPB/IfpasVaDXd2ekJpnN6fn7yzofwOh2If3K8rUXGhDKdx5ZEEbEHIg5g2bAKXT42GvXEhRRci7v3Upr4naNugjMkwAJJItHfr+KYCBS9VycFMamNST7KjdjkPUgHrhFxwzUc46zLBbZR7iDZfxJzOwAJgo4GKit9aipUqCG92mvuU52GUk5sRJygCfhl5enUF3rMWYSKdQ/wCKOhPvgDfxesyxfb4Wh4hc1rAo3nBGqnKCDYAZb/AWX9pFP1VyBJXvR5KwZv8A7Q1ouHX11cUa/wDUiEfaqNv9357ZyA3Ph+dk0CPMOa71UNHBqSSWaXBAAXKRAOYaCRJ62nul9+s02FMMinEru2WKCVKUyNVMGamWRAABxYWH/RKVSpU+rKaVPNalVGbMnxLQBlVzkM4EDMLnJVncOzNOmgp06lVUQQommYGfVJso2ipZWtCsXdioCMZjJT1gaHow6bjMbwwoKOlmtXsfTcljUqTERkASNCSoGYOhg/G0fCOEguabVStVDmpTxDqO90ifmMjbWOJpUjOUOUc0e6dCR5j9bNKF5U5DI9LGLwhv8wf+B/8AdZb9RN4xKpHKBKtUgjm7FF+4D4m38I3sNkpC2pe1NUVlUGkDmROKpCsoqKBqqhmAHtSzD2JZV7+hGXeB+R+NiqXZ9h7aH/aRFgr7wo0dcPLc5tnFM9dJg6n4nrZJobQEHJyGnSbF3Gims97odrE3bgLgyWpsPVv2tu+3TlwMKtUYwiBm7x8zGSjUnYedqkxJC7i1RVq02LNkuFo8NKmzoxZumI0lUHYY29mxV9ZNZ73lbun2cqySWRixljJGI+Qw5AAAAbACwNTh/LhNjkpnJc/CctOnTTpYiuwm0tzGrs8Scuu1m91oBVyOu9l1K4lJ5gn/AEn97S3pBTXF3ugWR3zGQkaDcnYTapQfYmOJF7ME4ghZqiF+W5XusCDgpAAU4pnKTULt8M9QLImu17PdF6JQRrSSYAg6HrnZ+/Cyy4jPNJxYu7BY+QOQiABsIFo7pd2Zj3YAMMJEr+sef9xYjBrgHiR7m+G8MvKp3b0hkDM0RrGejdc/wsXxC7orioFArPFPmgAsikyWg5GIyJmJk5Ai0zXDLu4gfUfvYCvdWdWQA4sJDnIwCMk9W1IE93LLGLRKL3opTi+UQ8Hvpd1iSqyucyNYkHOTkc+tnxFqP2TulZLy6VabpL415rSWACjusTLRhgfdjYWvcW6+mlcTi6yNTFHE7oqsLzjamaQJfDpUSM1ZTkdAQdR8TaW6sWLMwAfQgHEEyDBQYE5EEnc+UWn4gwCEFcWLuhfeJyj+bTYHh7Gmxo1IxGWRgIFScyI2K6R0A6W1WkzHV4fvYMNlV5oPTqCpTZRSz5qNIER4kI0YdNx5gWcEWC4vSRqLhzClTmNR0I85ttLYzg9QB75JnmCn9x0bEvrnkd420tlldTCSTXp1+bPewxH3dD7sT5zbduXN7tnXS9pFrvx7qetorsc/9tu+IHJP50tDdjmf9P7289bHpHR8R9P3smq3MXGrVr0S7Ctkt0BGGrXaMJBPhEYixyjrGQcp4j8LK+Nq15LUaBAZJxVj/hMUICp/9QgnP2QZ3EsTG3BVU0hWBLPWAZnaMRyyWBkqrMBQSBmZJJJZXbw/7bJuzt/V6XKKCnUpQrUhooGQK/cMQOmh83FDwf7bAG6m3wt2fF87Rvt8LbJ7/wA7AEfG+FJeaZpPIBAIZTDIwMqynqCAbKbveqjMlyq1GcqIrV1AUVKmHEKQIMhigLsRmBAmWDGxNUAkkgALJJ2tVCxSuL4aUXZ2YyJxhmVUFZl6FFwga4STqYK1EWUUwqYVACgAAAAAAaAAaC0tDU+luAQVkEEEAgjQ+htJRGfwNmMlpfqbBdouCfWaYwVGo11hqdZNUYGQCPaWdV8zpJkukfz/AEsVjhZ2iwIr9zvb1it1rMBUVR9YamGCO8SadNtsiGY5GDkBJw2BECjCoAUCAAIAAyAAGlqbcb6tK9rVZGW7Vy5o1SxK8x2GJiPZVlUBT0k6MSLo2p/m9kgaO1/nztqsoIIIkHUWxTbb2Yit0ubc2ql3FS6eKkoBNZHJjlKB4wT4QOpGUDE04dd/8ViGqOBmPCqnMKnloSdWOeQgADtNJFPlgtXVmakoOU8t1Zm+6oefM4RqRY/g9VGo0+XOFVCw3iXCAIbzH466EWYhnR1Fq/xBBLBhIzs9pHMWVcSTvn1t0dNu0zn6nZMR3S91E5y3nCKCQUrzmVYkBGU+2DCj3sS694ginTL99vERhUa4F90eZgFjufICFvEnemQ4OaPKLlFSoUdVBnYYy56YbHcFZTTQKxIUAA7mBGfnlmOs26Iffa7bGMlULXIfdMwJ2ytBxOi+b0ApqhTAYwtT7rHaYidvgLT3czI87FXdNza5pcmF0wOhfWemhCFKjj+nUiUiAxaDmFJGmuQ3yJu9AIsAk7knVicyT5k/2yAssY4b5DMuJziUxmEFMqKc+blmA8ns5AtjB3qysRVSWwBxThy1lgkqynEjjxU22I/UbiwPC+JuXaheEwVkGKQDyqqf5iPpHvKYKmzwrZL2oEU1Zo5KsWrAmJphHOvk4ptG+ECxPy+ZBh+aoSJ6NIs3Mb0RfdB3I6n8B6kW1f7mKq4TIIMqw1RhoRYm6A8tMRxNhWSDIJgSZ3nrvbthbWKVGUm7sS3Lif2n1etC1wMQ2WsumJDvnquo9DaTAaryf6aHIe+439F/P0t3xsEU5VSSGUEjxqrMFcodmwk5j9Ld8Kk0lO2eHqVBIU/FYNhN5srLdZcyJotu2G2W2MaBeInwfG0V1OZ9P3tq2W8VbHvgN4vTVKrXeicLAA1Kn+UpMDCD4nYgxsIJOwLi6XZaS8tBCjQanPMknUknMk5k2y2WGJAvFOGlwtWkcFdCYbYjcMNwen7AgrgvERVptlhdBhddQDE5HcEZjfrnbVssIA1jp/NrdN4vnbLZZgLkP1t8/wD5dDEf57qYIYbU1M5HxEZ90d55VUMhBzBmR1tlssmJFfRzdThOd3eI60iT+KknTaZGpFn1MZ/A/pbLZYQzdI/n+lgaxN5dqI/o04FY71GIBFMDpBBY9IUTJK5bLMljO+3NKtM06igo23ToR0I2sp4beXu9QXas2MHKlU3IzhWH+05+UdCdWy0vcpbFhX+fhYfid+Wij1H8KiTAm2Wy1ckg3DLoylqtX+tU1GopqPDTU+WpO7SdMIA/EaJu7m8UxKN/Vp9c8mWcsQn46ea5bLMQ1u1YMFZTKsAQeoMEa+UWB4rWhyP5pbdsttgum2ZYytJPuVp6fNqI50YYqY91TBk/ebInoIGxntSaDu3+HPfj2T7wH5jp5iDlst0PSNnPzQxu7ksybzM+VjLzeRTploJiAANSSYA+JIGdstlnN+UzpOaQOeHg0itTN3OJmGz7FTqAuQHp1Jt1wy9ElqVT+qgBJGjqdG8j1H/Ay2Wh6VQrzJ2HkWWOvOqwc6dI5gjJ6kSJHRQQfUr0NtWyzfYmPLF91/7OotA53eoYoHU0m1NMjUr7p20PWzwi2WyzwuV2DF1Sly/qLeJNiK0QYLyWPRB4vidPjYCm31WotPWhUMU+tJj7Hmp2O3pbLZan3HHhDQ1BbLZbLdJlR//Z"/>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0" name="Google Shape;400;p62"/>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static</a:t>
            </a:r>
            <a:endParaRPr/>
          </a:p>
        </p:txBody>
      </p:sp>
      <p:sp>
        <p:nvSpPr>
          <p:cNvPr id="401" name="Google Shape;401;p62"/>
          <p:cNvSpPr txBox="1"/>
          <p:nvPr/>
        </p:nvSpPr>
        <p:spPr>
          <a:xfrm>
            <a:off x="609600" y="1295400"/>
            <a:ext cx="3347135" cy="2862322"/>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public class MyClass{</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r>
              <a:rPr lang="en-US" sz="2000" b="1">
                <a:solidFill>
                  <a:srgbClr val="FF0000"/>
                </a:solidFill>
                <a:latin typeface="Calibri"/>
                <a:ea typeface="Calibri"/>
                <a:cs typeface="Calibri"/>
                <a:sym typeface="Calibri"/>
              </a:rPr>
              <a:t>static</a:t>
            </a:r>
            <a:r>
              <a:rPr lang="en-US" sz="2000">
                <a:solidFill>
                  <a:schemeClr val="dk1"/>
                </a:solidFill>
                <a:latin typeface="Calibri"/>
                <a:ea typeface="Calibri"/>
                <a:cs typeface="Calibri"/>
                <a:sym typeface="Calibri"/>
              </a:rPr>
              <a:t> public int X = 100;</a:t>
            </a:r>
            <a:endParaRPr/>
          </a:p>
          <a:p>
            <a:pPr marL="0" marR="0" lvl="0" indent="0" algn="l" rtl="0">
              <a:spcBef>
                <a:spcPts val="0"/>
              </a:spcBef>
              <a:spcAft>
                <a:spcPts val="0"/>
              </a:spcAft>
              <a:buNone/>
            </a:pPr>
            <a:r>
              <a:rPr lang="en-US" sz="2000" b="1">
                <a:solidFill>
                  <a:srgbClr val="FF0000"/>
                </a:solidFill>
                <a:latin typeface="Calibri"/>
                <a:ea typeface="Calibri"/>
                <a:cs typeface="Calibri"/>
                <a:sym typeface="Calibri"/>
              </a:rPr>
              <a:t>     static</a:t>
            </a:r>
            <a:r>
              <a:rPr lang="en-US" sz="20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X+=100;</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r>
              <a:rPr lang="en-US" sz="2000" b="1">
                <a:solidFill>
                  <a:srgbClr val="FF0000"/>
                </a:solidFill>
                <a:latin typeface="Calibri"/>
                <a:ea typeface="Calibri"/>
                <a:cs typeface="Calibri"/>
                <a:sym typeface="Calibri"/>
              </a:rPr>
              <a:t>static</a:t>
            </a:r>
            <a:r>
              <a:rPr lang="en-US" sz="2000">
                <a:solidFill>
                  <a:schemeClr val="dk1"/>
                </a:solidFill>
                <a:latin typeface="Calibri"/>
                <a:ea typeface="Calibri"/>
                <a:cs typeface="Calibri"/>
                <a:sym typeface="Calibri"/>
              </a:rPr>
              <a:t> public void method(){</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X+=200;</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cxnSp>
        <p:nvCxnSpPr>
          <p:cNvPr id="402" name="Google Shape;402;p62"/>
          <p:cNvCxnSpPr>
            <a:stCxn id="401" idx="3"/>
            <a:endCxn id="403" idx="1"/>
          </p:cNvCxnSpPr>
          <p:nvPr/>
        </p:nvCxnSpPr>
        <p:spPr>
          <a:xfrm>
            <a:off x="3956735" y="2726561"/>
            <a:ext cx="1529700" cy="0"/>
          </a:xfrm>
          <a:prstGeom prst="straightConnector1">
            <a:avLst/>
          </a:prstGeom>
          <a:noFill/>
          <a:ln w="9525" cap="flat" cmpd="sng">
            <a:solidFill>
              <a:srgbClr val="4A7DBA"/>
            </a:solidFill>
            <a:prstDash val="solid"/>
            <a:round/>
            <a:headEnd type="none" w="sm" len="sm"/>
            <a:tailEnd type="stealth" w="med" len="med"/>
          </a:ln>
        </p:spPr>
      </p:cxnSp>
      <p:sp>
        <p:nvSpPr>
          <p:cNvPr id="404" name="Google Shape;404;p62"/>
          <p:cNvSpPr/>
          <p:nvPr/>
        </p:nvSpPr>
        <p:spPr>
          <a:xfrm>
            <a:off x="2743200" y="3925824"/>
            <a:ext cx="5867400" cy="2322576"/>
          </a:xfrm>
          <a:prstGeom prst="irregularSeal2">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MyClass.X, o.X có giá trị là bao nhiêu</a:t>
            </a:r>
            <a:endParaRPr sz="2400">
              <a:solidFill>
                <a:schemeClr val="dk1"/>
              </a:solidFill>
              <a:latin typeface="Calibri"/>
              <a:ea typeface="Calibri"/>
              <a:cs typeface="Calibri"/>
              <a:sym typeface="Calibri"/>
            </a:endParaRPr>
          </a:p>
        </p:txBody>
      </p:sp>
      <p:sp>
        <p:nvSpPr>
          <p:cNvPr id="403" name="Google Shape;403;p62"/>
          <p:cNvSpPr txBox="1"/>
          <p:nvPr/>
        </p:nvSpPr>
        <p:spPr>
          <a:xfrm>
            <a:off x="5486400" y="2064842"/>
            <a:ext cx="3060774" cy="1323439"/>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MyClass o = new MyClass();</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o.X += 300;</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MyClass.X += 500;</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MyClass.method()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3"/>
          <p:cNvSpPr txBox="1"/>
          <p:nvPr/>
        </p:nvSpPr>
        <p:spPr>
          <a:xfrm>
            <a:off x="1600200" y="5144869"/>
            <a:ext cx="269176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Hiện thực hóa slide trước.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Giải thích kết quả</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6"/>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Mục tiêu</a:t>
            </a:r>
            <a:endParaRPr/>
          </a:p>
        </p:txBody>
      </p:sp>
      <p:sp>
        <p:nvSpPr>
          <p:cNvPr id="231" name="Google Shape;231;p46"/>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Kết thúc bài học này bạn có khả năng</a:t>
            </a:r>
            <a:endParaRPr/>
          </a:p>
          <a:p>
            <a:pPr marL="742950" lvl="1" indent="-285750" algn="l" rtl="0">
              <a:spcBef>
                <a:spcPts val="480"/>
              </a:spcBef>
              <a:spcAft>
                <a:spcPts val="0"/>
              </a:spcAft>
              <a:buSzPts val="2400"/>
              <a:buChar char="❖"/>
            </a:pPr>
            <a:r>
              <a:rPr lang="en-US"/>
              <a:t>Hiểu sâu hơn về hàm tạo</a:t>
            </a:r>
            <a:endParaRPr/>
          </a:p>
          <a:p>
            <a:pPr marL="742950" lvl="1" indent="-285750" algn="l" rtl="0">
              <a:spcBef>
                <a:spcPts val="480"/>
              </a:spcBef>
              <a:spcAft>
                <a:spcPts val="0"/>
              </a:spcAft>
              <a:buSzPts val="2400"/>
              <a:buChar char="❖"/>
            </a:pPr>
            <a:r>
              <a:rPr lang="en-US"/>
              <a:t>Phân biệt được tham biến và tham trị</a:t>
            </a:r>
            <a:endParaRPr/>
          </a:p>
          <a:p>
            <a:pPr marL="742950" lvl="1" indent="-285750" algn="l" rtl="0">
              <a:spcBef>
                <a:spcPts val="480"/>
              </a:spcBef>
              <a:spcAft>
                <a:spcPts val="0"/>
              </a:spcAft>
              <a:buSzPts val="2400"/>
              <a:buChar char="❖"/>
            </a:pPr>
            <a:r>
              <a:rPr lang="en-US"/>
              <a:t>Sử dụng tham số biến đổi</a:t>
            </a:r>
            <a:endParaRPr/>
          </a:p>
          <a:p>
            <a:pPr marL="742950" lvl="1" indent="-285750" algn="l" rtl="0">
              <a:spcBef>
                <a:spcPts val="480"/>
              </a:spcBef>
              <a:spcAft>
                <a:spcPts val="0"/>
              </a:spcAft>
              <a:buSzPts val="2400"/>
              <a:buChar char="❖"/>
            </a:pPr>
            <a:r>
              <a:rPr lang="en-US"/>
              <a:t>Biết cách sử dụng static, final</a:t>
            </a:r>
            <a:endParaRPr/>
          </a:p>
          <a:p>
            <a:pPr marL="742950" lvl="1" indent="-285750" algn="l" rtl="0">
              <a:spcBef>
                <a:spcPts val="480"/>
              </a:spcBef>
              <a:spcAft>
                <a:spcPts val="0"/>
              </a:spcAft>
              <a:buSzPts val="2400"/>
              <a:buChar char="❖"/>
            </a:pPr>
            <a:r>
              <a:rPr lang="en-US"/>
              <a:t>Hiểu thuật toán đệ qui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4"/>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Định nghĩa hằng</a:t>
            </a:r>
            <a:endParaRPr/>
          </a:p>
        </p:txBody>
      </p:sp>
      <p:sp>
        <p:nvSpPr>
          <p:cNvPr id="416" name="Google Shape;416;p64"/>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Trong Java có 3 loại hằng</a:t>
            </a:r>
            <a:endParaRPr/>
          </a:p>
          <a:p>
            <a:pPr marL="742950" lvl="1" indent="-285750" algn="l" rtl="0">
              <a:spcBef>
                <a:spcPts val="480"/>
              </a:spcBef>
              <a:spcAft>
                <a:spcPts val="0"/>
              </a:spcAft>
              <a:buSzPts val="2400"/>
              <a:buChar char="❖"/>
            </a:pPr>
            <a:r>
              <a:rPr lang="en-US"/>
              <a:t>Lớp hằng là lớp không cho phép thừa kế</a:t>
            </a:r>
            <a:endParaRPr/>
          </a:p>
          <a:p>
            <a:pPr marL="742950" lvl="1" indent="-285750" algn="l" rtl="0">
              <a:spcBef>
                <a:spcPts val="480"/>
              </a:spcBef>
              <a:spcAft>
                <a:spcPts val="0"/>
              </a:spcAft>
              <a:buSzPts val="2400"/>
              <a:buChar char="❖"/>
            </a:pPr>
            <a:r>
              <a:rPr lang="en-US"/>
              <a:t>Phương thức hằng là phương thức không cho phép ghi đè</a:t>
            </a:r>
            <a:endParaRPr/>
          </a:p>
          <a:p>
            <a:pPr marL="742950" lvl="1" indent="-285750" algn="l" rtl="0">
              <a:spcBef>
                <a:spcPts val="480"/>
              </a:spcBef>
              <a:spcAft>
                <a:spcPts val="0"/>
              </a:spcAft>
              <a:buSzPts val="2400"/>
              <a:buChar char="❖"/>
            </a:pPr>
            <a:r>
              <a:rPr lang="en-US"/>
              <a:t>Biến hằng là biến không cho phép thay đổi giá trị</a:t>
            </a:r>
            <a:endParaRPr/>
          </a:p>
          <a:p>
            <a:pPr marL="342900" lvl="0" indent="-342900" algn="l" rtl="0">
              <a:spcBef>
                <a:spcPts val="560"/>
              </a:spcBef>
              <a:spcAft>
                <a:spcPts val="0"/>
              </a:spcAft>
              <a:buClr>
                <a:srgbClr val="FF5A33"/>
              </a:buClr>
              <a:buSzPts val="2800"/>
              <a:buFont typeface="Noto Sans Symbols"/>
              <a:buChar char="❑"/>
            </a:pPr>
            <a:r>
              <a:rPr lang="en-US"/>
              <a:t>Sử dụng từ khóa final để định nghĩa hằng</a:t>
            </a:r>
            <a:endParaRPr/>
          </a:p>
        </p:txBody>
      </p:sp>
      <p:sp>
        <p:nvSpPr>
          <p:cNvPr id="417" name="Google Shape;417;p64"/>
          <p:cNvSpPr txBox="1"/>
          <p:nvPr/>
        </p:nvSpPr>
        <p:spPr>
          <a:xfrm>
            <a:off x="1121664" y="3980688"/>
            <a:ext cx="4323620" cy="46166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0000"/>
                </a:solidFill>
                <a:latin typeface="Calibri"/>
                <a:ea typeface="Calibri"/>
                <a:cs typeface="Calibri"/>
                <a:sym typeface="Calibri"/>
              </a:rPr>
              <a:t>final</a:t>
            </a:r>
            <a:r>
              <a:rPr lang="en-US" sz="2400">
                <a:solidFill>
                  <a:schemeClr val="dk1"/>
                </a:solidFill>
                <a:latin typeface="Calibri"/>
                <a:ea typeface="Calibri"/>
                <a:cs typeface="Calibri"/>
                <a:sym typeface="Calibri"/>
              </a:rPr>
              <a:t> public class MyFinalClass{…}</a:t>
            </a:r>
            <a:endParaRPr sz="2400">
              <a:solidFill>
                <a:schemeClr val="dk1"/>
              </a:solidFill>
              <a:latin typeface="Calibri"/>
              <a:ea typeface="Calibri"/>
              <a:cs typeface="Calibri"/>
              <a:sym typeface="Calibri"/>
            </a:endParaRPr>
          </a:p>
        </p:txBody>
      </p:sp>
      <p:sp>
        <p:nvSpPr>
          <p:cNvPr id="418" name="Google Shape;418;p64"/>
          <p:cNvSpPr txBox="1"/>
          <p:nvPr/>
        </p:nvSpPr>
        <p:spPr>
          <a:xfrm>
            <a:off x="1121664" y="4724400"/>
            <a:ext cx="4323620" cy="156966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public class MyClass{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r>
              <a:rPr lang="en-US" sz="2400" b="1">
                <a:solidFill>
                  <a:srgbClr val="FF0000"/>
                </a:solidFill>
                <a:latin typeface="Calibri"/>
                <a:ea typeface="Calibri"/>
                <a:cs typeface="Calibri"/>
                <a:sym typeface="Calibri"/>
              </a:rPr>
              <a:t>final</a:t>
            </a:r>
            <a:r>
              <a:rPr lang="en-US" sz="2400">
                <a:solidFill>
                  <a:schemeClr val="dk1"/>
                </a:solidFill>
                <a:latin typeface="Calibri"/>
                <a:ea typeface="Calibri"/>
                <a:cs typeface="Calibri"/>
                <a:sym typeface="Calibri"/>
              </a:rPr>
              <a:t> public double PI = 3.14</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r>
              <a:rPr lang="en-US" sz="2400" b="1">
                <a:solidFill>
                  <a:srgbClr val="FF0000"/>
                </a:solidFill>
                <a:latin typeface="Calibri"/>
                <a:ea typeface="Calibri"/>
                <a:cs typeface="Calibri"/>
                <a:sym typeface="Calibri"/>
              </a:rPr>
              <a:t>final</a:t>
            </a:r>
            <a:r>
              <a:rPr lang="en-US" sz="2400">
                <a:solidFill>
                  <a:schemeClr val="dk1"/>
                </a:solidFill>
                <a:latin typeface="Calibri"/>
                <a:ea typeface="Calibri"/>
                <a:cs typeface="Calibri"/>
                <a:sym typeface="Calibri"/>
              </a:rPr>
              <a:t> public void method(){…}</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5"/>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Chọn đoạn mã đúng</a:t>
            </a:r>
            <a:endParaRPr/>
          </a:p>
        </p:txBody>
      </p:sp>
      <p:sp>
        <p:nvSpPr>
          <p:cNvPr id="424" name="Google Shape;424;p65"/>
          <p:cNvSpPr txBox="1"/>
          <p:nvPr/>
        </p:nvSpPr>
        <p:spPr>
          <a:xfrm>
            <a:off x="745370" y="1140767"/>
            <a:ext cx="3750430" cy="40011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0000"/>
                </a:solidFill>
                <a:latin typeface="Calibri"/>
                <a:ea typeface="Calibri"/>
                <a:cs typeface="Calibri"/>
                <a:sym typeface="Calibri"/>
              </a:rPr>
              <a:t>final</a:t>
            </a:r>
            <a:r>
              <a:rPr lang="en-US" sz="2000">
                <a:solidFill>
                  <a:schemeClr val="dk1"/>
                </a:solidFill>
                <a:latin typeface="Calibri"/>
                <a:ea typeface="Calibri"/>
                <a:cs typeface="Calibri"/>
                <a:sym typeface="Calibri"/>
              </a:rPr>
              <a:t> public class Parent{…}</a:t>
            </a:r>
            <a:endParaRPr sz="2000">
              <a:solidFill>
                <a:schemeClr val="dk1"/>
              </a:solidFill>
              <a:latin typeface="Calibri"/>
              <a:ea typeface="Calibri"/>
              <a:cs typeface="Calibri"/>
              <a:sym typeface="Calibri"/>
            </a:endParaRPr>
          </a:p>
        </p:txBody>
      </p:sp>
      <p:sp>
        <p:nvSpPr>
          <p:cNvPr id="425" name="Google Shape;425;p65"/>
          <p:cNvSpPr txBox="1"/>
          <p:nvPr/>
        </p:nvSpPr>
        <p:spPr>
          <a:xfrm>
            <a:off x="745370" y="1695502"/>
            <a:ext cx="3750430" cy="10156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public class Child extends Parent{</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26" name="Google Shape;426;p65"/>
          <p:cNvSpPr txBox="1"/>
          <p:nvPr/>
        </p:nvSpPr>
        <p:spPr>
          <a:xfrm>
            <a:off x="705746" y="3810000"/>
            <a:ext cx="3790054" cy="10156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public class Parent{</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r>
              <a:rPr lang="en-US" sz="2000" b="1">
                <a:solidFill>
                  <a:srgbClr val="FF0000"/>
                </a:solidFill>
                <a:latin typeface="Calibri"/>
                <a:ea typeface="Calibri"/>
                <a:cs typeface="Calibri"/>
                <a:sym typeface="Calibri"/>
              </a:rPr>
              <a:t>final</a:t>
            </a:r>
            <a:r>
              <a:rPr lang="en-US" sz="2000">
                <a:solidFill>
                  <a:schemeClr val="dk1"/>
                </a:solidFill>
                <a:latin typeface="Calibri"/>
                <a:ea typeface="Calibri"/>
                <a:cs typeface="Calibri"/>
                <a:sym typeface="Calibri"/>
              </a:rPr>
              <a:t> public void method(){…}</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27" name="Google Shape;427;p65"/>
          <p:cNvSpPr txBox="1"/>
          <p:nvPr/>
        </p:nvSpPr>
        <p:spPr>
          <a:xfrm>
            <a:off x="705745" y="5029200"/>
            <a:ext cx="3790054" cy="10156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public class Child extends Parent{</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public void method(){…}</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28" name="Google Shape;428;p65"/>
          <p:cNvSpPr txBox="1"/>
          <p:nvPr/>
        </p:nvSpPr>
        <p:spPr>
          <a:xfrm>
            <a:off x="5039198" y="3810000"/>
            <a:ext cx="3647602" cy="10156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public class Parent{</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public void method(){…}</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29" name="Google Shape;429;p65"/>
          <p:cNvSpPr txBox="1"/>
          <p:nvPr/>
        </p:nvSpPr>
        <p:spPr>
          <a:xfrm>
            <a:off x="5039197" y="5029200"/>
            <a:ext cx="3647602" cy="10156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public class Child extends Parent{</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public void method(){…}</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30" name="Google Shape;430;p65"/>
          <p:cNvSpPr txBox="1"/>
          <p:nvPr/>
        </p:nvSpPr>
        <p:spPr>
          <a:xfrm>
            <a:off x="5039198" y="1140767"/>
            <a:ext cx="3647602" cy="193899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public class MyClass{</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r>
              <a:rPr lang="en-US" sz="2000" b="1">
                <a:solidFill>
                  <a:srgbClr val="FF0000"/>
                </a:solidFill>
                <a:latin typeface="Calibri"/>
                <a:ea typeface="Calibri"/>
                <a:cs typeface="Calibri"/>
                <a:sym typeface="Calibri"/>
              </a:rPr>
              <a:t>final</a:t>
            </a:r>
            <a:r>
              <a:rPr lang="en-US" sz="2000">
                <a:solidFill>
                  <a:schemeClr val="dk1"/>
                </a:solidFill>
                <a:latin typeface="Calibri"/>
                <a:ea typeface="Calibri"/>
                <a:cs typeface="Calibri"/>
                <a:sym typeface="Calibri"/>
              </a:rPr>
              <a:t> int PI = 3.14;</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public void method(){</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PI = 3.1475;</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31" name="Google Shape;431;p65"/>
          <p:cNvSpPr/>
          <p:nvPr/>
        </p:nvSpPr>
        <p:spPr>
          <a:xfrm>
            <a:off x="264572" y="1152959"/>
            <a:ext cx="465191"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cap="none">
                <a:solidFill>
                  <a:srgbClr val="FFA15D"/>
                </a:solidFill>
                <a:latin typeface="Calibri"/>
                <a:ea typeface="Calibri"/>
                <a:cs typeface="Calibri"/>
                <a:sym typeface="Calibri"/>
              </a:rPr>
              <a:t>A</a:t>
            </a:r>
            <a:endParaRPr sz="3600" b="1" cap="none">
              <a:solidFill>
                <a:srgbClr val="FFA15D"/>
              </a:solidFill>
              <a:latin typeface="Calibri"/>
              <a:ea typeface="Calibri"/>
              <a:cs typeface="Calibri"/>
              <a:sym typeface="Calibri"/>
            </a:endParaRPr>
          </a:p>
        </p:txBody>
      </p:sp>
      <p:sp>
        <p:nvSpPr>
          <p:cNvPr id="432" name="Google Shape;432;p65"/>
          <p:cNvSpPr/>
          <p:nvPr/>
        </p:nvSpPr>
        <p:spPr>
          <a:xfrm>
            <a:off x="4569621" y="1140767"/>
            <a:ext cx="44275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cap="none">
                <a:solidFill>
                  <a:srgbClr val="FFA15D"/>
                </a:solidFill>
                <a:latin typeface="Calibri"/>
                <a:ea typeface="Calibri"/>
                <a:cs typeface="Calibri"/>
                <a:sym typeface="Calibri"/>
              </a:rPr>
              <a:t>B</a:t>
            </a:r>
            <a:endParaRPr sz="3600" b="1" cap="none">
              <a:solidFill>
                <a:srgbClr val="FFA15D"/>
              </a:solidFill>
              <a:latin typeface="Calibri"/>
              <a:ea typeface="Calibri"/>
              <a:cs typeface="Calibri"/>
              <a:sym typeface="Calibri"/>
            </a:endParaRPr>
          </a:p>
        </p:txBody>
      </p:sp>
      <p:sp>
        <p:nvSpPr>
          <p:cNvPr id="433" name="Google Shape;433;p65"/>
          <p:cNvSpPr/>
          <p:nvPr/>
        </p:nvSpPr>
        <p:spPr>
          <a:xfrm>
            <a:off x="243381" y="3810000"/>
            <a:ext cx="428322"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FFA15D"/>
                </a:solidFill>
                <a:latin typeface="Calibri"/>
                <a:ea typeface="Calibri"/>
                <a:cs typeface="Calibri"/>
                <a:sym typeface="Calibri"/>
              </a:rPr>
              <a:t>C</a:t>
            </a:r>
            <a:endParaRPr sz="3600" b="1" cap="none">
              <a:solidFill>
                <a:srgbClr val="FFA15D"/>
              </a:solidFill>
              <a:latin typeface="Calibri"/>
              <a:ea typeface="Calibri"/>
              <a:cs typeface="Calibri"/>
              <a:sym typeface="Calibri"/>
            </a:endParaRPr>
          </a:p>
        </p:txBody>
      </p:sp>
      <p:sp>
        <p:nvSpPr>
          <p:cNvPr id="434" name="Google Shape;434;p65"/>
          <p:cNvSpPr/>
          <p:nvPr/>
        </p:nvSpPr>
        <p:spPr>
          <a:xfrm>
            <a:off x="4552788" y="3810000"/>
            <a:ext cx="476412"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FFA15D"/>
                </a:solidFill>
                <a:latin typeface="Calibri"/>
                <a:ea typeface="Calibri"/>
                <a:cs typeface="Calibri"/>
                <a:sym typeface="Calibri"/>
              </a:rPr>
              <a:t>D</a:t>
            </a:r>
            <a:endParaRPr sz="3600" b="1" cap="none">
              <a:solidFill>
                <a:srgbClr val="FFA15D"/>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440" name="Google Shape;440;p66" descr="https://encrypted-tbn3.gstatic.com/images?q=tbn:ANd9GcSYDKwPS-kW4Iqmh8xbIroWpLbtUqo2Kg7IwWBRDDzQ0FoiAb0f"/>
          <p:cNvPicPr preferRelativeResize="0"/>
          <p:nvPr/>
        </p:nvPicPr>
        <p:blipFill rotWithShape="1">
          <a:blip r:embed="rId3">
            <a:alphaModFix/>
          </a:blip>
          <a:srcRect/>
          <a:stretch/>
        </p:blipFill>
        <p:spPr>
          <a:xfrm>
            <a:off x="1289304" y="3352800"/>
            <a:ext cx="6382136" cy="2743200"/>
          </a:xfrm>
          <a:prstGeom prst="rect">
            <a:avLst/>
          </a:prstGeom>
          <a:noFill/>
          <a:ln>
            <a:noFill/>
          </a:ln>
        </p:spPr>
      </p:pic>
      <p:sp>
        <p:nvSpPr>
          <p:cNvPr id="441" name="Google Shape;441;p66"/>
          <p:cNvSpPr/>
          <p:nvPr/>
        </p:nvSpPr>
        <p:spPr>
          <a:xfrm>
            <a:off x="1295400" y="0"/>
            <a:ext cx="7848600" cy="838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2" name="Google Shape;442;p66"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3" name="Google Shape;443;p66"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4" name="Google Shape;444;p66"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5" name="Google Shape;445;p66"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6" name="Google Shape;446;p66"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p:cNvSpPr/>
          <p:nvPr/>
        </p:nvSpPr>
        <p:spPr>
          <a:xfrm>
            <a:off x="612775" y="3127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7" name="Google Shape;447;p66" descr="https://coursera-course-photos.s3.amazonaws.com/dc/261d8c0297d7c389293662854a1162/Intro-Java-final.jpg"/>
          <p:cNvSpPr/>
          <p:nvPr/>
        </p:nvSpPr>
        <p:spPr>
          <a:xfrm>
            <a:off x="765175" y="4651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8" name="Google Shape;448;p66"/>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Lớp Object</a:t>
            </a:r>
            <a:endParaRPr/>
          </a:p>
        </p:txBody>
      </p:sp>
      <p:sp>
        <p:nvSpPr>
          <p:cNvPr id="449" name="Google Shape;449;p66"/>
          <p:cNvSpPr txBox="1">
            <a:spLocks noGrp="1"/>
          </p:cNvSpPr>
          <p:nvPr>
            <p:ph type="body" idx="1"/>
          </p:nvPr>
        </p:nvSpPr>
        <p:spPr>
          <a:xfrm>
            <a:off x="457200" y="1066800"/>
            <a:ext cx="8229600" cy="1981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Khi định nghĩa một lớp mà không kế thừa từ một lớp khác thì mặc định kế thừa lớp Object</a:t>
            </a:r>
            <a:endParaRPr/>
          </a:p>
          <a:p>
            <a:pPr marL="342900" lvl="0" indent="-342900" algn="l" rtl="0">
              <a:spcBef>
                <a:spcPts val="560"/>
              </a:spcBef>
              <a:spcAft>
                <a:spcPts val="0"/>
              </a:spcAft>
              <a:buClr>
                <a:srgbClr val="FF5A33"/>
              </a:buClr>
              <a:buSzPts val="2800"/>
              <a:buFont typeface="Noto Sans Symbols"/>
              <a:buChar char="❑"/>
            </a:pPr>
            <a:r>
              <a:rPr lang="en-US"/>
              <a:t>Như vậy mọi lớp đều có lớp cha chỉ duy nhất một lớp không có cha là Object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7"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6" name="Google Shape;456;p67"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7" name="Google Shape;457;p67" descr="data:image/jpeg;base64,/9j/4AAQSkZJRgABAQAAAQABAAD/2wCEAAkGBxQTEhUUExQWFhQXGR8aGRcYGBcdGBUbHRgaHRwfHBccHyggHyAlHRgXITEiJSkrLi4vIB8zODMsNygtLisBCgoKDg0OGxAQGywkICY0LDAsLjAsLCwsLCwsLCwsLCwsLCwsLCwsLCwsLCwsLC4sLCwsNS0sLCwsLCwsLCwsLP/AABEIALcBEwMBIgACEQEDEQH/xAAcAAACAgMBAQAAAAAAAAAAAAAEBQMGAAECBwj/xABGEAACAQEGAwUECQIFAwIHAQABAhEDAAQSITFBBRNRBiIyYXFCUoGRBxQjYqGxwdHwM+FDU3KC8RUkkrLSJTRjoqOz4hb/xAAaAQADAQEBAQAAAAAAAAAAAAAAAQIDBAUG/8QAMhEAAgIABQIEAwgCAwAAAAAAAAECEQMSITFBBFETImHwBXHRFDJSgZGhseEjwTNCYv/aAAwDAQACEQMRAD8ApvFuz1e7nvocOzDNT+1lVvoo0gQQQCCDr6WqPHfo/o1QWpfZv5eEmdxbhngNbH0nT/F4vTFVep5XcL61JpEEHJlPhdehFjOH3Om7Vajlku1ODlm7Fz3KSzq5MiToATYniXZG80W76gJqahIFNRqSzHQfwTaJL1FNqV2JaDjNQiGc4SrcldVhC2Z7xBMRNjDjektjXqsaKWfBfmfbt3fauGD3jiTOQMKrSUyKIkqOhYnN207zT5AWZXW+o/kehshUW6i2/T/EcXAlpquxXU/Aum6iHZ9/e5aqZgyLdPRAGJfCdvcPT0Ox+Fq/duIOnmOh/ezq4cTVjkRJyKtuNwRuLe5gfEMLHacdJdnz6HynWfBep6S8yzQ7rj1okw2wJbd5rAOEVWOJSygZ5qGZlk9FBaSdNdMyuEOKyShallmxjnGZHdGlNDBGOSxzgrFurE6zDgvXt9Ty4dNOWvHcgb7MxAaqPY9mmdQahG+/LGek4RaAKcTF2xM2YYgDEuwgZDDOHCMhl1Nm44MQITCRsNP7fjYetc2XJ1IGsxoeoOnw3slOMmsRSTa49PRA4teVql73A8FswWI5ex1/D1HlbeC3ZGSkrRztNOmRUwNDofmPMedsug+zDunfJIWmZwnCQGdiM+WCQABBY5ZAE2nWlkSSFUZsx0X1/QDM7TaOtULFMsNMAKJydiGYqanQS74V2JzljlzYzqSUXV1fy/0+DaGqeZbbEQpmSzHEx1JjbQADJVGyjIW7CbHQ/h0I8xafBbeC3R4ccuWtDHO7zcg4Trr+B8xbMFiGXI5ZwY9Y/I27omKaMVIquMQRgDylkgFhoWJVsK6QMR2Bz8Vw8st+PX3yVkzarb+AZhh2BdgYU6BWBBZ/KCYXVvISRHTQ54jLT3j1PX00iMogZRFilpa7kmSTmWPUnc22aU5jUfiOn7f3snFxl4kvz9F6fLkpSUlkX5eoPy7dYciP5OxtOEt0tLUkwo1OwzgepJyAGZNtZ5XHzbGcW09NyGipWmrMsVmExkVog4gD0LtgYqNABiM5C0IpR+eZJJO5JOZPmbFVCSwkQugG4MASx3YqAOgiB1OYLZYCbTct/wDRpitJpLYFNP8AnT+1uCljVEZ21dlZEYtHMklSNKdPEFUkH/EZiwAzACM3Szc/C0e3H0BLPrzz9QKupTTx6x7nQn7+cgHTU7Wg5eWWljeV/P7/AK2jNOzSySzS539P6HeZUuAQ07dXZIDFgCZPLGwUASzz0LBQvtE9AbELRkx/wBuSdh52hr7YfDvlm/megE5D466T1HFb8/IrCff2yDBrOc5mdT5k2xV2+VpwtuK9HEpGIqfeHs+drlGvNHj+CE70ZqLZZrd7zCgY6NPorU0LRsSWzkiD8bZbk+3L8LNvA9T0bhl/WssrkRkyHxIY0P6Hf8huJ8ZFNhSpo1auwypJqBPidjki/eaPnlZb2mui0Ga/U25dcIaZlopVJnCaq+1gJLCMzpnlZh2RogXdX5bI9TvOXB5lRsUY3nMYgAwU+EECBFvDPTOLt2caowq35hWqAytID/t6O/dU+Nh77D0C2Vce7BUqjB7ueTU1kaE66WvFQZfH9LQvtaJQUtzbCxp4TuDo8Y7T9l61DvlBB8WHwzqWXoDuNrVyLfRtW6rUUq4lTkR/N7UTifZCji5dUYcX9KuMv9r7ZbE/tbmxenb1R7XQfGFhrJirTh9v6PLDbQtauMdhL1RPdTmrMSmvxH62V4qd28OCrXG+TUqJ8tqjjr4Qfei3MsN86HuS63ClFPDeZvZLf+l6sM4e700Za3eNZCtOiTDuCQZZvYRgpTPNgxA6201CpUo02pwrSSQoCYcTEuqhYwifZ2gdLIqlVmYsxLMxksT3iepNvQq1xNJgTnIBbzyzb1G/UZ6gz2YeNneW38z5z4n0ngtYjq5XaWiXvlhvCFIpIHPfAE+ZszVLA0FnSxaErrbuSpHht2wLiXDZUlR3gCQNM4y+BOR+etgbjdUqURUIqIScIQgYmcEgooMZiDJJgASYtZaTA6a2R3mqK15phZFNQV5sd1mDYmSn5tChnOUU8AzJtUMbEhpF6Eyw4y1aIrxwKpAZikLmtNScKHcyQMb7YzHQBRlYNrqdCpIOREaj4WsNSqYwzI62y7U5YR1t1Q6qUY5ZJMwl08W7TorhpEa/A7nyPmPx1t1gtceIXAVBmM+tq/c6K/aisjoabBRp9oWnBgJyOIAnosNMRbfB+IRSqaMcTpHdxF4p5Ekwo1YzlOggaknIAZm0bMS8kYVMYRvIUL39sWBViMgAQNy1hfs+zAMXWRogBwJOsNqxjIuRJ2AGVl9S4tOGJ9P087aePDEalatbL3yR4UoaVvuwLl23gsQ1Igwwz9In+ft5W1gt2wmpq4nLJOLpgjA8xSYFKGNV90CrixBdWmCsDMkr52krLiOa4QpMJIOA6HERkX1BO2gy1JcFZUeP0kU9CCQdX0IXbInYGGimUbjXOc+snWdZ8885tzwV4lf9ePnzXv5G0m1DXfk4wW0F2/hsRgtFeaLMpCNhbKGiQCDlI6bHyJttJNPMjOMrWVmkpTOgAEknRR1NoKwzBAhRsRmdsR8+g2BI1JJPvDgwqiFXMdWMkB29YYqNljcm0RS2a/zLN+n1Zo34by/r/QGUtwUsUUjLb8rYaUDEdCYA3cjYemUnb1gHVYicbf6EZWpaANNcNIU5kTmT4qhBJzPuIMCjq0k5gRGUsRWQziOu8aAbADoNvjuTbkraenjlTi9/9F4sraaAqjhPEYBMSep0sW9EoASO8RKgjQbMR06Df0ttackAqHzHdOhgzbTVS5LE4ifE3vtJLH0kwPIC0u1NYa23/LsUqcc/IG92JJMnPO2WLi2WPs0PX9RePMuZ7JiuGa+vzqrKQAJFK7yP8Jeo99szthmLF9nL64Ju15M1kHdf/PQHJv8AVHi669QHYH62D4lwwVkGeGonepuNVYaZ9LfNnsjSpp/Oloagy+dgeGcSLzSqjDXTxDQOAPGvlmJG0jUEEsqoy+dgRJdv1/a0V+uaVqbU6i4kYEEeojXY+dpLt/PwsmvfF6lV3oXMBnXJ6zCaVHyy8b74AekwDNmIS0qT06tDh1arUr0u8SzGKlVcyiNhEmlTVRjYkYiyLJEpZpxvsXdrzqgRoADJCx8Bll0tFV4Mbm63qkXqtGG8YjL1kJBxDYFSJAEDbKSbWW7V1dVdCGVhII31/kbZ2mUIyVM0w8aeHLNB0zxjjvYG8UCSg5lPqPEB5j9rWm7DHTpqdQBB30G9vQLxkrf6W/K1H4PRlU8gPytlDAUbOrquvxOoUc/F/uRVaPKzJhOugQk/gs/L08LGlXEHHChRLM2QAGpJOli71dFdSrAFWEEHQg62RpdiKq3YSadFQQCSSDBIqVGnrhp01IkYajCABboTOBk1S6PXEwadE+yZFSsPvb00+74jvhGR8/7Y8Vr0L/Ro0gzoaazQAybvOO7HhIAEEaQLeo3e8GcL5Hr1t5n9ItVaXFbnUYhVCCSdhjcfrZsEFXbjtaneEp1lmjW/pVSpVgfcqKdG20HXfIy/9vKN0rmk6VJWO8ApUyJ6gj8bAcc7V0GqUKQw1ldhJQgtTIZeW6/eDbbibCcQ4StbjfLqUsavTHdzhmCDwxnYzPYR6F2d7WXa+AijUBYaoQQwHWDqPMWj4reUqVVUHuU2K1HBEU8USAPegBS/sKzbnKkcSul1uF6u/wBVpMDeHFI1OYSKYxKKnKzJk4wMcxrh3Nh7rdmTi9+pUjh+xygZDu0iJXcSRaRnp9RzTyBkHQbiwdNZYetq/wBlOJreKGNJAlpRiSabjvMknYTK/dMZYYtH9HPHK95pPUqQWDkLA2ABz6620tUTqXPifDsaHDAeO6ToDGUjpZfdB3Up1FVKurEAHl6woeILsFLDWFg5yLA8F7eJXvFeg1Jk5GKakypwuFiIkEk5DOTkMzbTcXorXqtXIUBQxXOaQaFDPEgllRVJGSYQu5JmMmuRtJjPiHC6aAYJGekkzvJJzJk5mc7CVOGHBjUyRqIz9P5+9o7vxqlWyp1UcDSGBI+RtZuG0xg9c7dH2jEjFa7GXgwb2KtQurOJUT+fytzVQoYK97ZTPzbov/qiBuQ5vVz5NU1kfxLh5bZU8cyHY6hVXGWA1Ci3FSuhpDCDL95sQ7xJGrZDPTLKAIAAEW3XxCctGjH7HBaoQhSCZJOIzJ1xfwCOmnQW7K2M4hVAFKlyyWrEqrhckgTLEZ+g38tQLgKQlQjESwEkSwU7iBnEHTfLeOjpeshOTw6qtvp9DLqOmlFKe9kF5u4dWVswRB9D525ZiTn7Iwx7gHhT1CwWM5sW3mxtZCpw6Puf8v8A/vy211gWC5IQ5DI6jz626JO5rE4XPvhGMdIuHLI2SwdY4SowswZgowiYLZDLoTA+IsyZbRmRmGwwPEBJXYEDczoOsW2xNsy3RGHvl7g15pQSoIMZOQZBOhUHoNCd9NJkcphM7HWxFEyMhAHdC+6FyAy8s/ibdFbTCLlBS539+hUpZZZeCHDbLQV7tVLHDUCrsMOmVss88vwv9vqLLHuj1KjxBDvFiKN4UjUadbR1EGA5DawguSFhI3/S3y9nu0T8VuQqhWBw1FMo41Gu/TM/M9SCHw/tErvUoVvsrxRBZ1aAHp5fapnGHPPofLOxH/TxORYehtXe3V7SmopBi790uoJBFMNP2lVc6dPGFLHfCQBNmhNDnk1r5kS9C6mNCRWvA9dadM9fGdsORs/ud2Smgp00VEUEKqiAB5CyS4Negi42SowABbMYiBmfic7MKN5rRLUxpORs7FQ0jumyF0N1cuoJu7nvKMzTYnxKOnUb+ohijxkAQyMJ8rbXidNhBO2YIsCC67hqbMpBBRiCDIIKmCDalcPxFUKjYaenSzare2utRAiGrdqrYGVc3ou5AVgDqhJOL59cShlyw0mPIko1RWhqmElWVCPCoIKl/ESDEDMi3BhFfiLseXTgNMVKsStLqFGjVPLwrq0+Ew/V0oMKlHPaqCSXrAmcRJ1qAkkE9SuQOTq7U0wBUChAICgQFHSNrDXy4br8rVRJzVvFNlmQwIkEW8n+kW7CtxC6U3JwuoSRqAahG/rb0emqq0icB8Q3U+8BvO4+OuqTtR2TarerteUqACkVMROIBw2RBjMWfFABdmPo0pUq61zUZwhlVIEYhoSRrGu1mPFaZW+V27wR0oU5EguGZ+bTptIwu6hFLAjArMxIAtYReCuEgS7ThRdXjXyCjKWOQ9YBp3FrnejxW7vWV3u/LZWwj7JSyVAVA6eDNsyfkJaGmVZOE1rpxO7C+yyF5o/aM6iD3RLZwpK7Da1o4bVX/wD0F4Oz3fP/AMaX/tsL9I9Rg1wqmWWhWzqH3S1MjEevciTrrubcVav/AMdBAjFR237v9rNIGCcKvYud44nSZcSAGstMmJEE5HbxoJ8rWnsYlGjQxUSyUQOdiqA5U3PUakH7ONSQImcqZ9JyGheBUAyr0Gpn4EZ+eRX5Wvl7Z7vw+lTooalajRVsGUKeWVDNOpksVXUkToLLZhwU6hxRQ11vFEFLo19ZHBjFWZlX7aoRv36sLouERqSbl2k4FSpl71gmotJgDiMMApOB08JUzByn5W8br8SrC5Ld2olaePmLUwsM5OY2PiIyt7QOKi93JH9+jn/qKQ34zZrUCk8C7LUWAvl2dwjpU+zYDIMrIQGyPdaRvMA75L+x3Z/idW7rXud6KrJXl82oua5eGCh1tc/ovu3N4UqzhYNUCtE4TiJBjfM6WTU7veblcuVcZqs7q1bHh+yxUlqctKc5jCyY2n2lEa2ncZcbqbxVoU6dVsTqg5jqR9q41wnQqCM8oY5ZqDi7V2LHH4573n5jyP8AbaxVwvLvdKFSsuCsVGIARhO4A2GWlp7xdTVQVB4xl62taC3CaN4AADrEaGDFlPE4NUumGVBZGMRTcIQHMiBhOdnHCr6tVCpiVkMDG2s+n97KL+gLQoIp6idXzyy2QHMdcjoBbfpVc3Fcpowx3UU+wAgBEicJ8Mklo6sTmWOpnc20y2kw4T90/gf7/nbsrb2sJ+Wu2h5eJ96+4uAYVFWByyGLVCYFLCMUsOkA6bwN7dVlk5AhQcgdZ95h73lsMupM94Xu/EQoMYyDMemQJPT1FoaJlZ1JmeszJ/G0w/5MvC2+f9GkvuZuWB1acHEPiOtulz0sSVsNSpCmzlZBqd4zJCBRngGzOSi/OMzasSXhXJbdvUmCz6M4qVQCQQxI1hSRPqOmlstOEFstWSf4v2Qs8ex6C/gPwtxTyIO02Q8Nvt4o1Wu14QtSILUbyPCEUSVqknJlGhzJA3zNpRdmvjKWLJdTmqgkPeBGRYjNKZ2A7x+7ofl6PdslrcSeu5p3QiBIe8ETTpxqEH+I/kMhudiTdeDUqSmmoLYxNRnMvVY6s7bnpoAMgAMrMEoqgVEUKqrCqoAVQNgBkBbDmw9LMBLw1zdGFBz9iTFFz7HRGOw6dNNIixq3dPpYW8XdaiMjiVJ0suud6ajFKqZQiKdQ/wDpY/kfgdiQBjR8Q/m1jaCicwLB0fEP5taG+cTKvyqKipXIBCzC0xJ71RhOFem52BsMRz2hvCJKgMatSVprTjmEkHNSchGpY5DeyXsvQAosjDC6thalELSAARFUbrgRTiOZMzBlVe3LhnLZmd+ZWfx1SIn7qr7KDZfiZOdkd4vRLiqi4XjMHRh0b99vzfNA9g1qDUziXMbiyftx2ha73GpWokCopWAwkZuoMj0JsyPF8Q7qkHQg6g/z562pf0kEm4Vv9n/7UtdaEFPu30l3gEGpSpkH3cSkjykkW9I4PxQGh9YVudRrleTQJAcVmJBp4yYVZDMekNERLJOyN1pVuHUqdRQ+KmVA1My0ZDMGy/hNBaHDqtI1+5TeK1VAG5dSpgQrTJ9hA4LsPFLAZTMsY14X9IVzSqxeowdiA7NTIiDkowYlVFkwAY3kklj6LQrJWphlKujAEEQVIOhBt5vwv6OrlVuyioCK+GGqI7Zts4BJUg5MMswbLPo+47UutwvmYcXZmwgnKSDAHkWH42LAvvGBTRuWWXvZhSRiHmAc9bR/UqNV1fBTF5VTBCqGZBkSu+UwRtPmLeQ8J7J3i/03vbVu+7EgsCS5BzJYHLPIZHS12+jzijPRq06yK97uRYpzDHssBiY7AiGPSDrYsCy8T4DRvPKSpSD1VPMUNOBB71RQQWB2T242WTaTtD2fqtd2p0azIxZXNSAXLKytiOknugdAIAEAC3nV77Q8RFavWuRqXi7o5BqNTVpcKpcnCAYk5dFgbWuI+kQNww31KYNRGCvSLQAcSgw2ZjvAj1sNoAk3Jno8ioylXQoYEKGIhhh2BJJA206WWdiOE17vdzd66jErMFwmQQc/zLZWrzfSrTcy12ZZ1CurD8QLXyjxEGpDnDgpLW5hIP2ZOHMalsWQAktIGuZpMTFf0Y0ql0udWneab0sFViMSmWDBMOEbkmQAJk2W3PtoqG8/9uWNElGo4hjWkpjGpiGkgY/Rc4AAuPZ7j12vpZ0qK5TSmcjSU5SVOeJtC2g8Iyktxeat3JDU2pVEb3WVo9GHlaRibsz2hS+oXpqyhWK4WjIwDlBOWdrtw8rgAU+vW1Zutwp0v6aKqnPuqFD7Zge1Ajz/ADfYKXL5majykmTkABuSYAA1NqbtC5AOL01pszIoU1fEcvtWUfZoQfZ1Zo1CAG0FasXYsbT1uHcw/akq0QgkEKNdffkAkjcADICQ6CkMUbxDXz8xbfo2liox6lXhsxkmw1JyGYOrYABhYQeYWMBANcW5JyCyxORswK2Ev/dhhOIAnL2VMqX9YxBfOT7NvUx3SzR3ODCVunscYZOIxJ6aKNgPLedSc+gAtanhOIabjr5+tmCqIEaRlGkbRblltvkWVJEZndsDQYtM50sJeKZcd0wAZU++Rv8A6dh116Wl5S0y6oCOZLvqQxyUKuy4mMtGsetiWW0J+K3GXH89ymlBJrkXpelIzOE7g7G27FNd1JkgTbVr/wAvp+4v8fqN+1t+VqL3ZFarVYBmpIfYGZ5jeyhiDucwM7Hdj8P1WiVfmAyxOHCAzMWZQnsBSSoXYAWJ4bwynQplaYzYhnc5vUb3nbc/gBkABlZdeKBulU16QJpMZq0h199R7wHzGR2I+Y0PbLBXOfwNuEMt8LR/WFcK6HErAkEb/wA6baW7o6/CzBk+x9bDvQWpTKOJUrn8trT7H1sLUvaUqZeowVQup/AeZ8rAFdoVq1zVbu9bmFmPKqFQWoXdcIZ6ksA5VnVABqSDn4Ra+FXBKMqgOZxMxMu7bs7e02mewgCAALVa/wB3r1DTvLIMFJ1ZbsQMdRVk4nOzg99V0UgE55C18OvS1AHQyrCQfiZBGxBkEbEEWbEie8DvH+bWVcSugbPQ9bNq47xtWL7xBmJWIwsV9YYj9LCVsHsAc4q2IAFumz65H46Hb5ghdoaCcSuFT6t4yACrQppsCCRUnJcMEk6QJkjOzOhdC5/Wwva66fYmioIFcPiWmypUvFQKoRZMd32mOU8tQZmLUyEUThfZZ+Q1Ph9SiXeUq3pywNQDJkowpw05BEmGeCTAgWdcS7H/AFThFemHxNgL1DszCCYHkFAz6Wb/AEf8Bq0rilOshp1VZ5BI0LkjMEjex3aqsTcb0j+LkVI8/s2ixWgzzfsW18qXXl4mSmysKNdWXFTIJGB1mShMxGa5xqY7uvA3o8LvqMCKqE80HqCpBHVSuc+trD9HhB4XRG4aoP8A8jH9bLeyVe8Xo3m6SrCmTRIaZai5dYxdacSp8yM8hY2QDv6OGBuNCBnhPTUO0zPnNhLvf6A4o1IJlWXmVahB+1wquAKP8rulvvtB0AFhbjf7tw9FuVSo2ALj5zIRTvRxnEEgTylZTE+MyTlAMXZLiP8A1DjdS8AfZpSIEjUQEGXmSxiw3oA07C9p7utKu7AUyGx1wqkhXAClwqgnA4UHLwtiB1BtR7m4fh3ESqwhrB08hiUxHphs57FcGVr7f3BZXu9YqADkyM9UMrKcmBwDI2sXGeH3ehw680kRUDJUZfN4LR65ZeQjbNJAIOz/ABrhb0qFO88sOqKrF6JOYUA97Cems2uXaCvSpVrvhcBqioKKKe8TTLMjf6VBJCmAz4ASADaodkOxtzrXW71atImpUHdUuyq5VyCzDamIzIidBmcp/pY4MyvcuW55j1CgfwwzYAsR4QIAAGgFj1Aj41wqnw+/3G8XRmi8VCjhmJnEygkznnjzB0IGlqz2r7FLdjRwVCRVqCn3gO4TvIOYtZ/+jVDVujXtga9F9mOGqogloIEVEycgeMKdSLEfStQKXem3uVUYEaEQ2hs6VBeoDxXs3euHXDmc4vy6ssFZgDScIIIOhDqpB2mRnaw8c4rWW83BKFXCjVWBp4FNSqid16zMwMYsNULAyUgg942tHEKeKg1OsvMWopXCD3nBGkjMADMtt6xbzrspfjWvlSpVpYbxdsSd0dxaZJRVA25Y7qjdfMZoD0riN6DlcNp+I3Saavo4jP12NllAHFoS2oHWzetfJQqylSeumttYqpxM5fdYnut4lAzIVckqKbHNmWMRn3BIOIagiMzba0okkyTmSQO8chpsIAAGwAG1uK7xVAJOeFSdlgsyrPViwJ9F96xZW3q4TzNuWtHBiaUkLAOWYP8ATOh9wnY+ViCn82+fS070wRBEg2W3emtMclJKKRIYksSxJVQx9hFUmM5y6Cac3h6LZ7en9CSU9WR3miXAIywmU1Enqw8wSANh5nLdCriE6HQjobGsLBXyiwBemAXA8JMB/Kdj521Ucmq/P6kXm0f5HeG2W0L3RAHMrJScgE02nEkgGDAImD1tlj7XhfiDwZ9i4P4fiLdAZj1/S3D6fEW6HiHrb5o9sSXiibs5emC1JpLUx7Omazvp66HY2b3GqrgMpkFcj8wfMEHIja3FXxfA2QvdTcqtS8UmZqdQAfVR/iV2IVMBPhk6n5yNK4EPuJcRSivekszQiKJeo0aKN+pOgEkwBNhOHcNZ2Fe8QXUHl0wZSh5j3qnV9tFjMt3wikrLzycdVxBcx3RuigEhVBEQCZiSWyNmV28PwsAdbr/NjZY6G7VDURZpP/UQeydMSjr5biBqBZm2q+o/K3a+L4GwIk5ivDKQykAgjMERqLVGqv2tQRMux/8AJiR+BFj+MXg3AGqqM92xTVVc2ogjOoo3AOo6Gds4OLkKwen33dVYLBAUEABqh1AyyXxNnpBIqLpiexyb41KFwlmYHBT9po1M+ygkSx0yGZIFo2oU2VucS1V4xPBGCMwKe6qpzG5OZM6F8JCgFpxVGjG58TRoPJRnCjIeskl16CuM9etmyQO4cVyw1D9oN4yqD3h+o2PkRbm+3pXER8bAXhYMHVTKsIkH9RZrcqiVARADgZgdPeHl/wAerWgMXpRJ2NpLvcbvQmslNTWqdyUVRUqsc8IOWfdkkmAASYAtqueXm0xMADxOdQFHWM50AkmBYu78OYnms/2kQIzWmpjurudBLHNiNgAASEis37sRQvYFK8gpVpACm1JjAoqAqKmMEEIAFMiSe9ligOuCdj6Fzp4buCG1LMZZyOp0+QA8rT38VMix8JlXAzU/wnI6ibdUL1VqAjKRqB+Y8j/aySGIeE8AW7Vr1VV2LXl8bqQIU4nbukbd82b0OGLVEOoK5HMTmDqAdxbboVbvWlas/wDTSRpjYa0lO0++w0Gw7x2Bb2EULtF2X4heqi1rtUNJsOCogqlKaFWbDTphVChaaMqHbEHEnM254rwy/vc7rTro1S9UL0HJLqS1MYiDimD7I62vtGulBjywRSPiQDwECMS/AAEfHbPq+3zHoMutklY7opn0rXepUp06l3VjUp1VYYAS2jCQBnkStmvH+B/WLuy1qkXV+XUWFitTYsg5SAwDzCYXF4WYzkALO7myggtn+lieLVwwCoRzPGpJgJh9s/HIDc+QNhrUEzjgVaQC6lHKgAEyUUaJO8HU+0ZPQCkXF+Vxy/IBk6I8bHupP4u1ro96pGkoQEFQBG6EDQnfrO+tgrtw+ma3PZBjIwmpHeIyyJ6ZCzqwuibiLC7hKhJFOQA21OdAx2Wcp2kbaNq95LoAijGwkYhkgHtHqMiAPaOWgJBZCkRkVI+BFq+LyQzti+0BIfOZJJhQNgqBBA3Mag2UW7B7Ev1UYcJzB1J1JOZJPUnO0VByDgfXZvfH79f+bHxYXiFzFVChLLOjKYZCMwQeoIB+FvXqtYnlp8Mw6EkwBmSdgNSbL69NjFVZkeFDlKnXEPeMA+UAdZKpMSBTY4sEKz5Dm1AoYygyCiVP+o+QkhhYi/F1KksmgHSqB1DLofmPI+dtFbQcRpvTmpRTGdWpgwXG5WcsUbb6Wkqtj7imMgX95QRIHUMQR6A+Ytr4rWj3/knJythZSd0lUSpUXExDzT70sSdTOpIne2WcBAMgBA/C2rZ/Zv8A0/1K8f0RYDp8bdA94eptyxy/3fvblqgBkmAJJJ0FvDPXI6p73wNkt/L30PSu5wIkhrwRPfAIw0Z1IkgvouYzOmmqm9+Asl2M98SHvA+4dVpn39W9nI4rWO60lRQqqFVVACgAAAaAAWYhZ2cvatR5WAUnowjUhosCAV+4YMehBzFnF1Hd+FlPEuHlmFakcNZCYOzAxKsNwYGXpoQCDOC30VUOWF1EOh1U/qDnB/UEAAMfUeo/K2x4vnbVTUeots+L5/pYAnqHMzplal8Cqh614IcMJJY5xUxP3CoOWCnTQUwRkTiOW7qqxvZKqSLsMncZGsRkUQ+57zDXQbkC9ouFFsD04QomFQANicoHsxAjyyiAQXQqsGrrgOJW+E2pY7TVzer4uM4XVlpCf6T0qSThH3i7H1W1nUSs7jJl3U/qOh3tWqfZKmKgqj+tzTUL595WY4kidMLET6HyttVozvuQPfbzX5YpVcLPdlqglFaSCMWR64h6WL4PejzLk95rAFqL11dBhZwOUzUo9oGmz5dQNpBK7PcBr0KwLsHpU6bUqS4YYIzKe+25ARRYm68NFNbopINehRNPwyqBuWOYZ3HKIUe0SdlNodlA9941eGc1zSpcqmiGr3m5tAVIbAqwFHLUqXBzYyZyAGXftrVomoKt3+zU1lputQd96Ic4SMMriCNBzjLrYC93O8JTq00VXF8ULUJcfYVGUq7FiJcEHLeQBnNt33gA5pqhGZjXcHvEqaVSiy4gswCGYZgA5HaxqLQf8Q7Z8tmWrdqipgqVEcNTYVEpriJAxSJBXWMyLI7x2uwqHWnXpPiOEPSJ8IVjiVSSUIMSPwIBsnoLXbFTrXesxN1WgjBZRPspeTMgmpkYHsixnAHVDd2FO+NhrQ61adRmHMouBgykrjRR5SOtjYZceL9qKFOjQeqy03rIrgw9RKQZcQLFVIzhsMwDhY6DPvhPae6o7XdqyCooLHEcz3cbMWOpw96bIq12vKrdaVAqgLgNUIx08S3U0YABBwAIqA7sWOmGVj8MSjXe7NeqafZU0FN0GOuTdxSBV5kZouWf42LCi9Xvil1ekay16OEHDjFRMOL3S0xOemthLpxalTBp1WUIdzHckxJ+5J19n08PmuJ6iKav1dWZbvUQYTyKk066DmDZyHYFtJFOzHhN2pGm9ZwBVXkcsMQx5RK0igJ8asVrL5zNkKj0hW5JMhWxZU5OTnrMGFAMs22WpIBKPCwVzM1DmzxGI9MM5KNAuw6mSaJ2ovBeryw+G8Ao1MYiVp0heqVKgCugLCqWbchs9gFvB+JVTXRj9ZdYbBgqlFpgXitPNpkjFCuikRIwWd2FF7QANOEEjJl94DpOjD5fO3VNFDiTNNtDmPn0g5EWrl1r1WuCVA5FTAgapqVJKqzZ7gFjn0tNcGNCtWSqxqAMEXGwAq1G5ApFgq5EiqUYrEimMiWFhugqy2XmhEJSJxkT91B7x89lG58lMLDw8RKYsSzKkiSN89zOcnf1Mp17T1aV2eu8NgrVRUIXxqrOilYOWGKZ/wBIPkbPuz+Ophd/FhBaNMRGcD1mwAXd3BUEdPy1ttzAJOQGZJ0A62h4hRqJUDUVDKzAVEmDByxr5jcbj0Fu3KuYBBRTmRo7A6eagj/cR0He9GGLaXc8+UKbfAuqOVfmkRTbIiIKAxDneTAnoAo2sc1p3WcjmD+NlNa9Ldiq1DFJmCq50QnRWOwOgJ3gb20j5PkQ3n+YYwsouB+0ZC0lSxmCMZZ5Oe+EQD/azO9hj3VyJGbe6vX1O39rQXm5AquDusngPT16g72tvM7XALyqnySxbLBf9VQZPKuNVjQ/tvbLaePDuT4cuxvh98vF3qVKF6WbugarTvcjCtNdVqyZxLiAGpPnmbHU7sbywaqIoHNKJ9sahqvXqKeg9qTkFPbziAwCigNWorc1qSgFcK6Gp0UNBjeIs37MYBd6ApvzEFOA+mKImV9kzIw7abW8A9kYN4vhYsH8rBE974fvYonP4WQzpDkfWwdbh5OGrSOGqo+DjKQw3B/kGCC00PraW6+H4fpZiFnB+O07wXQdytSYrVpNkyQT3s9UMSG6awZFtyb0d1u3XRrx6brS89X2hYLKO2sKFwhVasQhIKh67jKhSJIzTG8tOWEEHIxa1mcQnXOY65WBE6IBAAAAAAAEAAaADpYHiSnFTI0h5+aR+tjjr8LR3vwT6/mLSxorF8upnEvi/AjofL8dxYCnUDFsJzUwyyJQxIB9RmDv84dVKgspvF3SlVN4WmWrFRTVe9gdndFUuo1CzJPug65RqnRDVjL62QFRQDVYSAZhV0xv5dBqx0ykialcFCkGWJMs58Tt1J+QjQAADIWSC8AJzi8ySWc+2Zw4/QgAgbAgDKzC58XVltVMkjvV2CyGGJT+Vu+HhJCPn7rZ97yP3vz9Ztq8V8Zt3R4fzEZWkKwIkGCJGoOxGxsth7nF4uuFvLa0wuvMLIhIUd2o+4nVEPXZm2EgZmV3ReoqpQqVC9X264UDArMVpjX+o4BzAyidwTJd/sCFjubRYu0KiK+3RguEwaeWg0A0yGkeVhqdDmthcqzDNWIzYD4eIb/PqA/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RtzTpmqsjxrlPvD3W/nS2cGv4V2pk6GCN0YiQD6iM9/nDvgQwauHnVYGc5Rrn5RZZwZ5BBmVCqoIgmmF7jR5ksTpEgbWYXuKjlR4Rk598j2PMCe98BuYiv92LQ6ZVF0PUbqfI268G8qfY4sbSTj3JWFoqqAgggEHY6H1tl0vIcTEEZMp1U9D+9ub5UIEL42yX9SfIa/8AIt05lRzJPNQv4W7NixeLLmSZ+1IlgM8gFKQNAIG1jSLB1bpyoemCYEON6g97/VmT8TYulUDAMpkHQ2eF5VlHiPM8xqLZbu2W3M8zIrjwpLvShZZmaalRoL1W6sfjkBkBkBZXyGudU1aQLUGM1aQ9k6Y0Gk6ZaHTWDaw3s91fW0NAyc9INvnke8apV1cB0YMrLII3Gf8AI1BkWPB/IfpasVaDXd2ekJpnN6fn7yzofwOh2If3K8rUXGhDKdx5ZEEbEHIg5g2bAKXT42GvXEhRRci7v3Upr4naNugjMkwAJJItHfr+KYCBS9VycFMamNST7KjdjkPUgHrhFxwzUc46zLBbZR7iDZfxJzOwAJgo4GKit9aipUqCG92mvuU52GUk5sRJygCfhl5enUF3rMWYSKdQ/wCKOhPvgDfxesyxfb4Wh4hc1rAo3nBGqnKCDYAZb/AWX9pFP1VyBJXvR5KwZv8A7Q1ouHX11cUa/wDUiEfaqNv9357ZyA3Ph+dk0CPMOa71UNHBqSSWaXBAAXKRAOYaCRJ62nul9+s02FMMinEru2WKCVKUyNVMGamWRAABxYWH/RKVSpU+rKaVPNalVGbMnxLQBlVzkM4EDMLnJVncOzNOmgp06lVUQQommYGfVJso2ipZWtCsXdioCMZjJT1gaHow6bjMbwwoKOlmtXsfTcljUqTERkASNCSoGYOhg/G0fCOEguabVStVDmpTxDqO90ifmMjbWOJpUjOUOUc0e6dCR5j9bNKF5U5DI9LGLwhv8wf+B/8AdZb9RN4xKpHKBKtUgjm7FF+4D4m38I3sNkpC2pe1NUVlUGkDmROKpCsoqKBqqhmAHtSzD2JZV7+hGXeB+R+NiqXZ9h7aH/aRFgr7wo0dcPLc5tnFM9dJg6n4nrZJobQEHJyGnSbF3Gims97odrE3bgLgyWpsPVv2tu+3TlwMKtUYwiBm7x8zGSjUnYedqkxJC7i1RVq02LNkuFo8NKmzoxZumI0lUHYY29mxV9ZNZ73lbun2cqySWRixljJGI+Qw5AAAAbACwNTh/LhNjkpnJc/CctOnTTpYiuwm0tzGrs8Scuu1m91oBVyOu9l1K4lJ5gn/AEn97S3pBTXF3ugWR3zGQkaDcnYTapQfYmOJF7ME4ghZqiF+W5XusCDgpAAU4pnKTULt8M9QLImu17PdF6JQRrSSYAg6HrnZ+/Cyy4jPNJxYu7BY+QOQiABsIFo7pd2Zj3YAMMJEr+sef9xYjBrgHiR7m+G8MvKp3b0hkDM0RrGejdc/wsXxC7orioFArPFPmgAsikyWg5GIyJmJk5Ai0zXDLu4gfUfvYCvdWdWQA4sJDnIwCMk9W1IE93LLGLRKL3opTi+UQ8Hvpd1iSqyucyNYkHOTkc+tnxFqP2TulZLy6VabpL415rSWACjusTLRhgfdjYWvcW6+mlcTi6yNTFHE7oqsLzjamaQJfDpUSM1ZTkdAQdR8TaW6sWLMwAfQgHEEyDBQYE5EEnc+UWn4gwCEFcWLuhfeJyj+bTYHh7Gmxo1IxGWRgIFScyI2K6R0A6W1WkzHV4fvYMNlV5oPTqCpTZRSz5qNIER4kI0YdNx5gWcEWC4vSRqLhzClTmNR0I85ttLYzg9QB75JnmCn9x0bEvrnkd420tlldTCSTXp1+bPewxH3dD7sT5zbduXN7tnXS9pFrvx7qetorsc/9tu+IHJP50tDdjmf9P7289bHpHR8R9P3smq3MXGrVr0S7Ctkt0BGGrXaMJBPhEYixyjrGQcp4j8LK+Nq15LUaBAZJxVj/hMUICp/9QgnP2QZ3EsTG3BVU0hWBLPWAZnaMRyyWBkqrMBQSBmZJJJZXbw/7bJuzt/V6XKKCnUpQrUhooGQK/cMQOmh83FDwf7bAG6m3wt2fF87Rvt8LbJ7/wA7AEfG+FJeaZpPIBAIZTDIwMqynqCAbKbveqjMlyq1GcqIrV1AUVKmHEKQIMhigLsRmBAmWDGxNUAkkgALJJ2tVCxSuL4aUXZ2YyJxhmVUFZl6FFwga4STqYK1EWUUwqYVACgAAAAAAaAAaC0tDU+luAQVkEEEAgjQ+htJRGfwNmMlpfqbBdouCfWaYwVGo11hqdZNUYGQCPaWdV8zpJkukfz/AEsVjhZ2iwIr9zvb1it1rMBUVR9YamGCO8SadNtsiGY5GDkBJw2BECjCoAUCAAIAAyAAGlqbcb6tK9rVZGW7Vy5o1SxK8x2GJiPZVlUBT0k6MSLo2p/m9kgaO1/nztqsoIIIkHUWxTbb2Yit0ubc2ql3FS6eKkoBNZHJjlKB4wT4QOpGUDE04dd/8ViGqOBmPCqnMKnloSdWOeQgADtNJFPlgtXVmakoOU8t1Zm+6oefM4RqRY/g9VGo0+XOFVCw3iXCAIbzH466EWYhnR1Fq/xBBLBhIzs9pHMWVcSTvn1t0dNu0zn6nZMR3S91E5y3nCKCQUrzmVYkBGU+2DCj3sS694ginTL99vERhUa4F90eZgFjufICFvEnemQ4OaPKLlFSoUdVBnYYy56YbHcFZTTQKxIUAA7mBGfnlmOs26Iffa7bGMlULXIfdMwJ2ytBxOi+b0ApqhTAYwtT7rHaYidvgLT3czI87FXdNza5pcmF0wOhfWemhCFKjj+nUiUiAxaDmFJGmuQ3yJu9AIsAk7knVicyT5k/2yAssY4b5DMuJziUxmEFMqKc+blmA8ns5AtjB3qysRVSWwBxThy1lgkqynEjjxU22I/UbiwPC+JuXaheEwVkGKQDyqqf5iPpHvKYKmzwrZL2oEU1Zo5KsWrAmJphHOvk4ptG+ECxPy+ZBh+aoSJ6NIs3Mb0RfdB3I6n8B6kW1f7mKq4TIIMqw1RhoRYm6A8tMRxNhWSDIJgSZ3nrvbthbWKVGUm7sS3Lif2n1etC1wMQ2WsumJDvnquo9DaTAaryf6aHIe+439F/P0t3xsEU5VSSGUEjxqrMFcodmwk5j9Ld8Kk0lO2eHqVBIU/FYNhN5srLdZcyJotu2G2W2MaBeInwfG0V1OZ9P3tq2W8VbHvgN4vTVKrXeicLAA1Kn+UpMDCD4nYgxsIJOwLi6XZaS8tBCjQanPMknUknMk5k2y2WGJAvFOGlwtWkcFdCYbYjcMNwen7AgrgvERVptlhdBhddQDE5HcEZjfrnbVssIA1jp/NrdN4vnbLZZgLkP1t8/wD5dDEf57qYIYbU1M5HxEZ90d55VUMhBzBmR1tlssmJFfRzdThOd3eI60iT+KknTaZGpFn1MZ/A/pbLZYQzdI/n+lgaxN5dqI/o04FY71GIBFMDpBBY9IUTJK5bLMljO+3NKtM06igo23ToR0I2sp4beXu9QXas2MHKlU3IzhWH+05+UdCdWy0vcpbFhX+fhYfid+Wij1H8KiTAm2Wy1ckg3DLoylqtX+tU1GopqPDTU+WpO7SdMIA/EaJu7m8UxKN/Vp9c8mWcsQn46ea5bLMQ1u1YMFZTKsAQeoMEa+UWB4rWhyP5pbdsttgum2ZYytJPuVp6fNqI50YYqY91TBk/ebInoIGxntSaDu3+HPfj2T7wH5jp5iDlst0PSNnPzQxu7ksybzM+VjLzeRTploJiAANSSYA+JIGdstlnN+UzpOaQOeHg0itTN3OJmGz7FTqAuQHp1Jt1wy9ElqVT+qgBJGjqdG8j1H/Ay2Wh6VQrzJ2HkWWOvOqwc6dI5gjJ6kSJHRQQfUr0NtWyzfYmPLF91/7OotA53eoYoHU0m1NMjUr7p20PWzwi2WyzwuV2DF1Sly/qLeJNiK0QYLyWPRB4vidPjYCm31WotPWhUMU+tJj7Hmp2O3pbLZan3HHhDQ1BbLZbLdJlR//Z"/>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Google Shape;458;p67"/>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Lớp nội</a:t>
            </a:r>
            <a:endParaRPr/>
          </a:p>
        </p:txBody>
      </p:sp>
      <p:sp>
        <p:nvSpPr>
          <p:cNvPr id="459" name="Google Shape;459;p67"/>
          <p:cNvSpPr txBox="1">
            <a:spLocks noGrp="1"/>
          </p:cNvSpPr>
          <p:nvPr>
            <p:ph type="body" idx="1"/>
          </p:nvPr>
        </p:nvSpPr>
        <p:spPr>
          <a:xfrm>
            <a:off x="457200" y="1066800"/>
            <a:ext cx="8229600" cy="2438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ct val="100000"/>
              <a:buFont typeface="Noto Sans Symbols"/>
              <a:buChar char="❑"/>
            </a:pPr>
            <a:r>
              <a:rPr lang="en-US"/>
              <a:t>Lớp nội là lớp được khai báo bên trong một lớp khác</a:t>
            </a:r>
            <a:endParaRPr/>
          </a:p>
          <a:p>
            <a:pPr marL="342900" lvl="0" indent="-342900" algn="l" rtl="0">
              <a:spcBef>
                <a:spcPts val="518"/>
              </a:spcBef>
              <a:spcAft>
                <a:spcPts val="0"/>
              </a:spcAft>
              <a:buClr>
                <a:srgbClr val="FF5A33"/>
              </a:buClr>
              <a:buSzPct val="100000"/>
              <a:buFont typeface="Noto Sans Symbols"/>
              <a:buChar char="❑"/>
            </a:pPr>
            <a:r>
              <a:rPr lang="en-US"/>
              <a:t>Có hai loại: lớp nội tĩnh và lớp nội thông thường</a:t>
            </a:r>
            <a:endParaRPr/>
          </a:p>
          <a:p>
            <a:pPr marL="342900" lvl="0" indent="-342900" algn="l" rtl="0">
              <a:spcBef>
                <a:spcPts val="518"/>
              </a:spcBef>
              <a:spcAft>
                <a:spcPts val="0"/>
              </a:spcAft>
              <a:buClr>
                <a:srgbClr val="FF5A33"/>
              </a:buClr>
              <a:buSzPct val="100000"/>
              <a:buFont typeface="Noto Sans Symbols"/>
              <a:buChar char="❑"/>
            </a:pPr>
            <a:r>
              <a:rPr lang="en-US"/>
              <a:t>Lớp bên trong chỉ có thể xác định trong phạm vi lớp ngoài cùng và có thể truy cập các thành viên của lớp bao nó</a:t>
            </a:r>
            <a:endParaRPr/>
          </a:p>
          <a:p>
            <a:pPr marL="342900" lvl="0" indent="-178435" algn="l" rtl="0">
              <a:spcBef>
                <a:spcPts val="518"/>
              </a:spcBef>
              <a:spcAft>
                <a:spcPts val="0"/>
              </a:spcAft>
              <a:buClr>
                <a:srgbClr val="FF5A33"/>
              </a:buClr>
              <a:buSzPct val="100000"/>
              <a:buFont typeface="Noto Sans Symbols"/>
              <a:buNone/>
            </a:pPr>
            <a:endParaRPr/>
          </a:p>
        </p:txBody>
      </p:sp>
      <p:sp>
        <p:nvSpPr>
          <p:cNvPr id="460" name="Google Shape;460;p67"/>
          <p:cNvSpPr txBox="1"/>
          <p:nvPr/>
        </p:nvSpPr>
        <p:spPr>
          <a:xfrm>
            <a:off x="2068126" y="3429000"/>
            <a:ext cx="4485074" cy="1323439"/>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public class MyClass{</a:t>
            </a:r>
            <a:endParaRPr/>
          </a:p>
          <a:p>
            <a:pPr marL="0" marR="0" lvl="0" indent="0" algn="l" rtl="0">
              <a:spcBef>
                <a:spcPts val="0"/>
              </a:spcBef>
              <a:spcAft>
                <a:spcPts val="0"/>
              </a:spcAft>
              <a:buNone/>
            </a:pPr>
            <a:r>
              <a:rPr lang="en-US" sz="2000" b="1">
                <a:solidFill>
                  <a:srgbClr val="FF0000"/>
                </a:solidFill>
                <a:latin typeface="Calibri"/>
                <a:ea typeface="Calibri"/>
                <a:cs typeface="Calibri"/>
                <a:sym typeface="Calibri"/>
              </a:rPr>
              <a:t>     static</a:t>
            </a:r>
            <a:r>
              <a:rPr lang="en-US" sz="2000">
                <a:solidFill>
                  <a:schemeClr val="dk1"/>
                </a:solidFill>
                <a:latin typeface="Calibri"/>
                <a:ea typeface="Calibri"/>
                <a:cs typeface="Calibri"/>
                <a:sym typeface="Calibri"/>
              </a:rPr>
              <a:t> public class MyInnerStaticClass{}</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public class MyInnerClass{}</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61" name="Google Shape;461;p67"/>
          <p:cNvSpPr txBox="1"/>
          <p:nvPr/>
        </p:nvSpPr>
        <p:spPr>
          <a:xfrm>
            <a:off x="1004994" y="5715000"/>
            <a:ext cx="7224606" cy="707886"/>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MyClass.MyInnerStaticClass x = </a:t>
            </a:r>
            <a:r>
              <a:rPr lang="en-US" sz="2000" b="1">
                <a:solidFill>
                  <a:srgbClr val="FF0000"/>
                </a:solidFill>
                <a:latin typeface="Calibri"/>
                <a:ea typeface="Calibri"/>
                <a:cs typeface="Calibri"/>
                <a:sym typeface="Calibri"/>
              </a:rPr>
              <a:t>new MyClass.MyInnerStaticClass()</a:t>
            </a:r>
            <a:r>
              <a:rPr lang="en-US" sz="20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MyClass.MyInnerClass y = </a:t>
            </a:r>
            <a:r>
              <a:rPr lang="en-US" sz="2000" b="1">
                <a:solidFill>
                  <a:srgbClr val="0000FF"/>
                </a:solidFill>
                <a:latin typeface="Calibri"/>
                <a:ea typeface="Calibri"/>
                <a:cs typeface="Calibri"/>
                <a:sym typeface="Calibri"/>
              </a:rPr>
              <a:t>new MyClass().new MyInnerClass()</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cxnSp>
        <p:nvCxnSpPr>
          <p:cNvPr id="462" name="Google Shape;462;p67"/>
          <p:cNvCxnSpPr>
            <a:stCxn id="460" idx="2"/>
            <a:endCxn id="461" idx="1"/>
          </p:cNvCxnSpPr>
          <p:nvPr/>
        </p:nvCxnSpPr>
        <p:spPr>
          <a:xfrm rot="5400000">
            <a:off x="1999613" y="3757789"/>
            <a:ext cx="1316400" cy="3305700"/>
          </a:xfrm>
          <a:prstGeom prst="bentConnector4">
            <a:avLst>
              <a:gd name="adj1" fmla="val 36560"/>
              <a:gd name="adj2" fmla="val 106914"/>
            </a:avLst>
          </a:prstGeom>
          <a:noFill/>
          <a:ln w="9525" cap="flat" cmpd="sng">
            <a:solidFill>
              <a:srgbClr val="4A7DBA"/>
            </a:solidFill>
            <a:prstDash val="solid"/>
            <a:round/>
            <a:headEnd type="none" w="sm" len="sm"/>
            <a:tailEnd type="stealth" w="med" len="med"/>
          </a:ln>
        </p:spPr>
      </p:cxnSp>
      <p:sp>
        <p:nvSpPr>
          <p:cNvPr id="463" name="Google Shape;463;p67"/>
          <p:cNvSpPr txBox="1"/>
          <p:nvPr/>
        </p:nvSpPr>
        <p:spPr>
          <a:xfrm>
            <a:off x="1685356" y="5029200"/>
            <a:ext cx="1667444" cy="369332"/>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Sử dụng lớp nội</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8"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0" name="Google Shape;470;p68"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1" name="Google Shape;471;p68" descr="data:image/jpeg;base64,/9j/4AAQSkZJRgABAQAAAQABAAD/2wCEAAkGBxQTEhUUExQWFhQXGR8aGRcYGBcdGBUbHRgaHRwfHBccHyggHyAlHRgXITEiJSkrLi4vIB8zODMsNygtLisBCgoKDg0OGxAQGywkICY0LDAsLjAsLCwsLCwsLCwsLCwsLCwsLCwsLCwsLCwsLC4sLCwsNS0sLCwsLCwsLCwsLP/AABEIALcBEwMBIgACEQEDEQH/xAAcAAACAgMBAQAAAAAAAAAAAAAEBQMGAAECBwj/xABGEAACAQEGAwUECQIFAwIHAQABAhEDAAQSITFBBRNRBiIyYXFCUoGRBxQjYqGxwdHwM+FDU3KC8RUkkrLSJTRjoqOz4hb/xAAaAQADAQEBAQAAAAAAAAAAAAAAAQIDBAUG/8QAMhEAAgIABQIEAwgCAwAAAAAAAAECEQMSITFBBFETImHwBXHRFDJSgZGhseEjwTNCYv/aAAwDAQACEQMRAD8ApvFuz1e7nvocOzDNT+1lVvoo0gQQQCCDr6WqPHfo/o1QWpfZv5eEmdxbhngNbH0nT/F4vTFVep5XcL61JpEEHJlPhdehFjOH3Om7Vajlku1ODlm7Fz3KSzq5MiToATYniXZG80W76gJqahIFNRqSzHQfwTaJL1FNqV2JaDjNQiGc4SrcldVhC2Z7xBMRNjDjektjXqsaKWfBfmfbt3fauGD3jiTOQMKrSUyKIkqOhYnN207zT5AWZXW+o/kehshUW6i2/T/EcXAlpquxXU/Aum6iHZ9/e5aqZgyLdPRAGJfCdvcPT0Ox+Fq/duIOnmOh/ezq4cTVjkRJyKtuNwRuLe5gfEMLHacdJdnz6HynWfBep6S8yzQ7rj1okw2wJbd5rAOEVWOJSygZ5qGZlk9FBaSdNdMyuEOKyShallmxjnGZHdGlNDBGOSxzgrFurE6zDgvXt9Ty4dNOWvHcgb7MxAaqPY9mmdQahG+/LGek4RaAKcTF2xM2YYgDEuwgZDDOHCMhl1Nm44MQITCRsNP7fjYetc2XJ1IGsxoeoOnw3slOMmsRSTa49PRA4teVql73A8FswWI5ex1/D1HlbeC3ZGSkrRztNOmRUwNDofmPMedsug+zDunfJIWmZwnCQGdiM+WCQABBY5ZAE2nWlkSSFUZsx0X1/QDM7TaOtULFMsNMAKJydiGYqanQS74V2JzljlzYzqSUXV1fy/0+DaGqeZbbEQpmSzHEx1JjbQADJVGyjIW7CbHQ/h0I8xafBbeC3R4ccuWtDHO7zcg4Trr+B8xbMFiGXI5ZwY9Y/I27omKaMVIquMQRgDylkgFhoWJVsK6QMR2Bz8Vw8st+PX3yVkzarb+AZhh2BdgYU6BWBBZ/KCYXVvISRHTQ54jLT3j1PX00iMogZRFilpa7kmSTmWPUnc22aU5jUfiOn7f3snFxl4kvz9F6fLkpSUlkX5eoPy7dYciP5OxtOEt0tLUkwo1OwzgepJyAGZNtZ5XHzbGcW09NyGipWmrMsVmExkVog4gD0LtgYqNABiM5C0IpR+eZJJO5JOZPmbFVCSwkQugG4MASx3YqAOgiB1OYLZYCbTct/wDRpitJpLYFNP8AnT+1uCljVEZ21dlZEYtHMklSNKdPEFUkH/EZiwAzACM3Szc/C0e3H0BLPrzz9QKupTTx6x7nQn7+cgHTU7Wg5eWWljeV/P7/AK2jNOzSySzS539P6HeZUuAQ07dXZIDFgCZPLGwUASzz0LBQvtE9AbELRkx/wBuSdh52hr7YfDvlm/megE5D466T1HFb8/IrCff2yDBrOc5mdT5k2xV2+VpwtuK9HEpGIqfeHs+drlGvNHj+CE70ZqLZZrd7zCgY6NPorU0LRsSWzkiD8bZbk+3L8LNvA9T0bhl/WssrkRkyHxIY0P6Hf8huJ8ZFNhSpo1auwypJqBPidjki/eaPnlZb2mui0Ga/U25dcIaZlopVJnCaq+1gJLCMzpnlZh2RogXdX5bI9TvOXB5lRsUY3nMYgAwU+EECBFvDPTOLt2caowq35hWqAytID/t6O/dU+Nh77D0C2Vce7BUqjB7ueTU1kaE66WvFQZfH9LQvtaJQUtzbCxp4TuDo8Y7T9l61DvlBB8WHwzqWXoDuNrVyLfRtW6rUUq4lTkR/N7UTifZCji5dUYcX9KuMv9r7ZbE/tbmxenb1R7XQfGFhrJirTh9v6PLDbQtauMdhL1RPdTmrMSmvxH62V4qd28OCrXG+TUqJ8tqjjr4Qfei3MsN86HuS63ClFPDeZvZLf+l6sM4e700Za3eNZCtOiTDuCQZZvYRgpTPNgxA6201CpUo02pwrSSQoCYcTEuqhYwifZ2gdLIqlVmYsxLMxksT3iepNvQq1xNJgTnIBbzyzb1G/UZ6gz2YeNneW38z5z4n0ngtYjq5XaWiXvlhvCFIpIHPfAE+ZszVLA0FnSxaErrbuSpHht2wLiXDZUlR3gCQNM4y+BOR+etgbjdUqURUIqIScIQgYmcEgooMZiDJJgASYtZaTA6a2R3mqK15phZFNQV5sd1mDYmSn5tChnOUU8AzJtUMbEhpF6Eyw4y1aIrxwKpAZikLmtNScKHcyQMb7YzHQBRlYNrqdCpIOREaj4WsNSqYwzI62y7U5YR1t1Q6qUY5ZJMwl08W7TorhpEa/A7nyPmPx1t1gtceIXAVBmM+tq/c6K/aisjoabBRp9oWnBgJyOIAnosNMRbfB+IRSqaMcTpHdxF4p5Ekwo1YzlOggaknIAZm0bMS8kYVMYRvIUL39sWBViMgAQNy1hfs+zAMXWRogBwJOsNqxjIuRJ2AGVl9S4tOGJ9P087aePDEalatbL3yR4UoaVvuwLl23gsQ1Igwwz9In+ft5W1gt2wmpq4nLJOLpgjA8xSYFKGNV90CrixBdWmCsDMkr52krLiOa4QpMJIOA6HERkX1BO2gy1JcFZUeP0kU9CCQdX0IXbInYGGimUbjXOc+snWdZ8885tzwV4lf9ePnzXv5G0m1DXfk4wW0F2/hsRgtFeaLMpCNhbKGiQCDlI6bHyJttJNPMjOMrWVmkpTOgAEknRR1NoKwzBAhRsRmdsR8+g2BI1JJPvDgwqiFXMdWMkB29YYqNljcm0RS2a/zLN+n1Zo34by/r/QGUtwUsUUjLb8rYaUDEdCYA3cjYemUnb1gHVYicbf6EZWpaANNcNIU5kTmT4qhBJzPuIMCjq0k5gRGUsRWQziOu8aAbADoNvjuTbkraenjlTi9/9F4sraaAqjhPEYBMSep0sW9EoASO8RKgjQbMR06Df0ttackAqHzHdOhgzbTVS5LE4ifE3vtJLH0kwPIC0u1NYa23/LsUqcc/IG92JJMnPO2WLi2WPs0PX9RePMuZ7JiuGa+vzqrKQAJFK7yP8Jeo99szthmLF9nL64Ju15M1kHdf/PQHJv8AVHi669QHYH62D4lwwVkGeGonepuNVYaZ9LfNnsjSpp/Oloagy+dgeGcSLzSqjDXTxDQOAPGvlmJG0jUEEsqoy+dgRJdv1/a0V+uaVqbU6i4kYEEeojXY+dpLt/PwsmvfF6lV3oXMBnXJ6zCaVHyy8b74AekwDNmIS0qT06tDh1arUr0u8SzGKlVcyiNhEmlTVRjYkYiyLJEpZpxvsXdrzqgRoADJCx8Bll0tFV4Mbm63qkXqtGG8YjL1kJBxDYFSJAEDbKSbWW7V1dVdCGVhII31/kbZ2mUIyVM0w8aeHLNB0zxjjvYG8UCSg5lPqPEB5j9rWm7DHTpqdQBB30G9vQLxkrf6W/K1H4PRlU8gPytlDAUbOrquvxOoUc/F/uRVaPKzJhOugQk/gs/L08LGlXEHHChRLM2QAGpJOli71dFdSrAFWEEHQg62RpdiKq3YSadFQQCSSDBIqVGnrhp01IkYajCABboTOBk1S6PXEwadE+yZFSsPvb00+74jvhGR8/7Y8Vr0L/Ro0gzoaazQAybvOO7HhIAEEaQLeo3e8GcL5Hr1t5n9ItVaXFbnUYhVCCSdhjcfrZsEFXbjtaneEp1lmjW/pVSpVgfcqKdG20HXfIy/9vKN0rmk6VJWO8ApUyJ6gj8bAcc7V0GqUKQw1ldhJQgtTIZeW6/eDbbibCcQ4StbjfLqUsavTHdzhmCDwxnYzPYR6F2d7WXa+AijUBYaoQQwHWDqPMWj4reUqVVUHuU2K1HBEU8USAPegBS/sKzbnKkcSul1uF6u/wBVpMDeHFI1OYSKYxKKnKzJk4wMcxrh3Nh7rdmTi9+pUjh+xygZDu0iJXcSRaRnp9RzTyBkHQbiwdNZYetq/wBlOJreKGNJAlpRiSabjvMknYTK/dMZYYtH9HPHK95pPUqQWDkLA2ABz6620tUTqXPifDsaHDAeO6ToDGUjpZfdB3Up1FVKurEAHl6woeILsFLDWFg5yLA8F7eJXvFeg1Jk5GKakypwuFiIkEk5DOTkMzbTcXorXqtXIUBQxXOaQaFDPEgllRVJGSYQu5JmMmuRtJjPiHC6aAYJGekkzvJJzJk5mc7CVOGHBjUyRqIz9P5+9o7vxqlWyp1UcDSGBI+RtZuG0xg9c7dH2jEjFa7GXgwb2KtQurOJUT+fytzVQoYK97ZTPzbov/qiBuQ5vVz5NU1kfxLh5bZU8cyHY6hVXGWA1Ci3FSuhpDCDL95sQ7xJGrZDPTLKAIAAEW3XxCctGjH7HBaoQhSCZJOIzJ1xfwCOmnQW7K2M4hVAFKlyyWrEqrhckgTLEZ+g38tQLgKQlQjESwEkSwU7iBnEHTfLeOjpeshOTw6qtvp9DLqOmlFKe9kF5u4dWVswRB9D525ZiTn7Iwx7gHhT1CwWM5sW3mxtZCpw6Puf8v8A/vy211gWC5IQ5DI6jz626JO5rE4XPvhGMdIuHLI2SwdY4SowswZgowiYLZDLoTA+IsyZbRmRmGwwPEBJXYEDczoOsW2xNsy3RGHvl7g15pQSoIMZOQZBOhUHoNCd9NJkcphM7HWxFEyMhAHdC+6FyAy8s/ibdFbTCLlBS539+hUpZZZeCHDbLQV7tVLHDUCrsMOmVss88vwv9vqLLHuj1KjxBDvFiKN4UjUadbR1EGA5DawguSFhI3/S3y9nu0T8VuQqhWBw1FMo41Gu/TM/M9SCHw/tErvUoVvsrxRBZ1aAHp5fapnGHPPofLOxH/TxORYehtXe3V7SmopBi790uoJBFMNP2lVc6dPGFLHfCQBNmhNDnk1r5kS9C6mNCRWvA9dadM9fGdsORs/ud2Smgp00VEUEKqiAB5CyS4Negi42SowABbMYiBmfic7MKN5rRLUxpORs7FQ0jumyF0N1cuoJu7nvKMzTYnxKOnUb+ohijxkAQyMJ8rbXidNhBO2YIsCC67hqbMpBBRiCDIIKmCDalcPxFUKjYaenSzare2utRAiGrdqrYGVc3ou5AVgDqhJOL59cShlyw0mPIko1RWhqmElWVCPCoIKl/ESDEDMi3BhFfiLseXTgNMVKsStLqFGjVPLwrq0+Ew/V0oMKlHPaqCSXrAmcRJ1qAkkE9SuQOTq7U0wBUChAICgQFHSNrDXy4br8rVRJzVvFNlmQwIkEW8n+kW7CtxC6U3JwuoSRqAahG/rb0emqq0icB8Q3U+8BvO4+OuqTtR2TarerteUqACkVMROIBw2RBjMWfFABdmPo0pUq61zUZwhlVIEYhoSRrGu1mPFaZW+V27wR0oU5EguGZ+bTptIwu6hFLAjArMxIAtYReCuEgS7ThRdXjXyCjKWOQ9YBp3FrnejxW7vWV3u/LZWwj7JSyVAVA6eDNsyfkJaGmVZOE1rpxO7C+yyF5o/aM6iD3RLZwpK7Da1o4bVX/wD0F4Oz3fP/AMaX/tsL9I9Rg1wqmWWhWzqH3S1MjEevciTrrubcVav/AMdBAjFR237v9rNIGCcKvYud44nSZcSAGstMmJEE5HbxoJ8rWnsYlGjQxUSyUQOdiqA5U3PUakH7ONSQImcqZ9JyGheBUAyr0Gpn4EZ+eRX5Wvl7Z7vw+lTooalajRVsGUKeWVDNOpksVXUkToLLZhwU6hxRQ11vFEFLo19ZHBjFWZlX7aoRv36sLouERqSbl2k4FSpl71gmotJgDiMMApOB08JUzByn5W8br8SrC5Ld2olaePmLUwsM5OY2PiIyt7QOKi93JH9+jn/qKQ34zZrUCk8C7LUWAvl2dwjpU+zYDIMrIQGyPdaRvMA75L+x3Z/idW7rXud6KrJXl82oua5eGCh1tc/ovu3N4UqzhYNUCtE4TiJBjfM6WTU7veblcuVcZqs7q1bHh+yxUlqctKc5jCyY2n2lEa2ncZcbqbxVoU6dVsTqg5jqR9q41wnQqCM8oY5ZqDi7V2LHH4573n5jyP8AbaxVwvLvdKFSsuCsVGIARhO4A2GWlp7xdTVQVB4xl62taC3CaN4AADrEaGDFlPE4NUumGVBZGMRTcIQHMiBhOdnHCr6tVCpiVkMDG2s+n97KL+gLQoIp6idXzyy2QHMdcjoBbfpVc3Fcpowx3UU+wAgBEicJ8Mklo6sTmWOpnc20y2kw4T90/gf7/nbsrb2sJ+Wu2h5eJ96+4uAYVFWByyGLVCYFLCMUsOkA6bwN7dVlk5AhQcgdZ95h73lsMupM94Xu/EQoMYyDMemQJPT1FoaJlZ1JmeszJ/G0w/5MvC2+f9GkvuZuWB1acHEPiOtulz0sSVsNSpCmzlZBqd4zJCBRngGzOSi/OMzasSXhXJbdvUmCz6M4qVQCQQxI1hSRPqOmlstOEFstWSf4v2Qs8ex6C/gPwtxTyIO02Q8Nvt4o1Wu14QtSILUbyPCEUSVqknJlGhzJA3zNpRdmvjKWLJdTmqgkPeBGRYjNKZ2A7x+7ofl6PdslrcSeu5p3QiBIe8ETTpxqEH+I/kMhudiTdeDUqSmmoLYxNRnMvVY6s7bnpoAMgAMrMEoqgVEUKqrCqoAVQNgBkBbDmw9LMBLw1zdGFBz9iTFFz7HRGOw6dNNIixq3dPpYW8XdaiMjiVJ0suud6ajFKqZQiKdQ/wDpY/kfgdiQBjR8Q/m1jaCicwLB0fEP5taG+cTKvyqKipXIBCzC0xJ71RhOFem52BsMRz2hvCJKgMatSVprTjmEkHNSchGpY5DeyXsvQAosjDC6thalELSAARFUbrgRTiOZMzBlVe3LhnLZmd+ZWfx1SIn7qr7KDZfiZOdkd4vRLiqi4XjMHRh0b99vzfNA9g1qDUziXMbiyftx2ha73GpWokCopWAwkZuoMj0JsyPF8Q7qkHQg6g/z562pf0kEm4Vv9n/7UtdaEFPu30l3gEGpSpkH3cSkjykkW9I4PxQGh9YVudRrleTQJAcVmJBp4yYVZDMekNERLJOyN1pVuHUqdRQ+KmVA1My0ZDMGy/hNBaHDqtI1+5TeK1VAG5dSpgQrTJ9hA4LsPFLAZTMsY14X9IVzSqxeowdiA7NTIiDkowYlVFkwAY3kklj6LQrJWphlKujAEEQVIOhBt5vwv6OrlVuyioCK+GGqI7Zts4BJUg5MMswbLPo+47UutwvmYcXZmwgnKSDAHkWH42LAvvGBTRuWWXvZhSRiHmAc9bR/UqNV1fBTF5VTBCqGZBkSu+UwRtPmLeQ8J7J3i/03vbVu+7EgsCS5BzJYHLPIZHS12+jzijPRq06yK97uRYpzDHssBiY7AiGPSDrYsCy8T4DRvPKSpSD1VPMUNOBB71RQQWB2T242WTaTtD2fqtd2p0azIxZXNSAXLKytiOknugdAIAEAC3nV77Q8RFavWuRqXi7o5BqNTVpcKpcnCAYk5dFgbWuI+kQNww31KYNRGCvSLQAcSgw2ZjvAj1sNoAk3Jno8ioylXQoYEKGIhhh2BJJA206WWdiOE17vdzd66jErMFwmQQc/zLZWrzfSrTcy12ZZ1CurD8QLXyjxEGpDnDgpLW5hIP2ZOHMalsWQAktIGuZpMTFf0Y0ql0udWneab0sFViMSmWDBMOEbkmQAJk2W3PtoqG8/9uWNElGo4hjWkpjGpiGkgY/Rc4AAuPZ7j12vpZ0qK5TSmcjSU5SVOeJtC2g8Iyktxeat3JDU2pVEb3WVo9GHlaRibsz2hS+oXpqyhWK4WjIwDlBOWdrtw8rgAU+vW1Zutwp0v6aKqnPuqFD7Zge1Ajz/ADfYKXL5majykmTkABuSYAA1NqbtC5AOL01pszIoU1fEcvtWUfZoQfZ1Zo1CAG0FasXYsbT1uHcw/akq0QgkEKNdffkAkjcADICQ6CkMUbxDXz8xbfo2liox6lXhsxkmw1JyGYOrYABhYQeYWMBANcW5JyCyxORswK2Ev/dhhOIAnL2VMqX9YxBfOT7NvUx3SzR3ODCVunscYZOIxJ6aKNgPLedSc+gAtanhOIabjr5+tmCqIEaRlGkbRblltvkWVJEZndsDQYtM50sJeKZcd0wAZU++Rv8A6dh116Wl5S0y6oCOZLvqQxyUKuy4mMtGsetiWW0J+K3GXH89ymlBJrkXpelIzOE7g7G27FNd1JkgTbVr/wAvp+4v8fqN+1t+VqL3ZFarVYBmpIfYGZ5jeyhiDucwM7Hdj8P1WiVfmAyxOHCAzMWZQnsBSSoXYAWJ4bwynQplaYzYhnc5vUb3nbc/gBkABlZdeKBulU16QJpMZq0h199R7wHzGR2I+Y0PbLBXOfwNuEMt8LR/WFcK6HErAkEb/wA6baW7o6/CzBk+x9bDvQWpTKOJUrn8trT7H1sLUvaUqZeowVQup/AeZ8rAFdoVq1zVbu9bmFmPKqFQWoXdcIZ6ksA5VnVABqSDn4Ra+FXBKMqgOZxMxMu7bs7e02mewgCAALVa/wB3r1DTvLIMFJ1ZbsQMdRVk4nOzg99V0UgE55C18OvS1AHQyrCQfiZBGxBkEbEEWbEie8DvH+bWVcSugbPQ9bNq47xtWL7xBmJWIwsV9YYj9LCVsHsAc4q2IAFumz65H46Hb5ghdoaCcSuFT6t4yACrQppsCCRUnJcMEk6QJkjOzOhdC5/Wwva66fYmioIFcPiWmypUvFQKoRZMd32mOU8tQZmLUyEUThfZZ+Q1Ph9SiXeUq3pywNQDJkowpw05BEmGeCTAgWdcS7H/AFThFemHxNgL1DszCCYHkFAz6Wb/AEf8Bq0rilOshp1VZ5BI0LkjMEjex3aqsTcb0j+LkVI8/s2ixWgzzfsW18qXXl4mSmysKNdWXFTIJGB1mShMxGa5xqY7uvA3o8LvqMCKqE80HqCpBHVSuc+trD9HhB4XRG4aoP8A8jH9bLeyVe8Xo3m6SrCmTRIaZai5dYxdacSp8yM8hY2QDv6OGBuNCBnhPTUO0zPnNhLvf6A4o1IJlWXmVahB+1wquAKP8rulvvtB0AFhbjf7tw9FuVSo2ALj5zIRTvRxnEEgTylZTE+MyTlAMXZLiP8A1DjdS8AfZpSIEjUQEGXmSxiw3oA07C9p7utKu7AUyGx1wqkhXAClwqgnA4UHLwtiB1BtR7m4fh3ESqwhrB08hiUxHphs57FcGVr7f3BZXu9YqADkyM9UMrKcmBwDI2sXGeH3ehw680kRUDJUZfN4LR65ZeQjbNJAIOz/ABrhb0qFO88sOqKrF6JOYUA97Cems2uXaCvSpVrvhcBqioKKKe8TTLMjf6VBJCmAz4ASADaodkOxtzrXW71atImpUHdUuyq5VyCzDamIzIidBmcp/pY4MyvcuW55j1CgfwwzYAsR4QIAAGgFj1Aj41wqnw+/3G8XRmi8VCjhmJnEygkznnjzB0IGlqz2r7FLdjRwVCRVqCn3gO4TvIOYtZ/+jVDVujXtga9F9mOGqogloIEVEycgeMKdSLEfStQKXem3uVUYEaEQ2hs6VBeoDxXs3euHXDmc4vy6ssFZgDScIIIOhDqpB2mRnaw8c4rWW83BKFXCjVWBp4FNSqid16zMwMYsNULAyUgg942tHEKeKg1OsvMWopXCD3nBGkjMADMtt6xbzrspfjWvlSpVpYbxdsSd0dxaZJRVA25Y7qjdfMZoD0riN6DlcNp+I3Saavo4jP12NllAHFoS2oHWzetfJQqylSeumttYqpxM5fdYnut4lAzIVckqKbHNmWMRn3BIOIagiMzba0okkyTmSQO8chpsIAAGwAG1uK7xVAJOeFSdlgsyrPViwJ9F96xZW3q4TzNuWtHBiaUkLAOWYP8ATOh9wnY+ViCn82+fS070wRBEg2W3emtMclJKKRIYksSxJVQx9hFUmM5y6Cac3h6LZ7en9CSU9WR3miXAIywmU1Enqw8wSANh5nLdCriE6HQjobGsLBXyiwBemAXA8JMB/Kdj521Ucmq/P6kXm0f5HeG2W0L3RAHMrJScgE02nEkgGDAImD1tlj7XhfiDwZ9i4P4fiLdAZj1/S3D6fEW6HiHrb5o9sSXiibs5emC1JpLUx7Omazvp66HY2b3GqrgMpkFcj8wfMEHIja3FXxfA2QvdTcqtS8UmZqdQAfVR/iV2IVMBPhk6n5yNK4EPuJcRSivekszQiKJeo0aKN+pOgEkwBNhOHcNZ2Fe8QXUHl0wZSh5j3qnV9tFjMt3wikrLzycdVxBcx3RuigEhVBEQCZiSWyNmV28PwsAdbr/NjZY6G7VDURZpP/UQeydMSjr5biBqBZm2q+o/K3a+L4GwIk5ivDKQykAgjMERqLVGqv2tQRMux/8AJiR+BFj+MXg3AGqqM92xTVVc2ogjOoo3AOo6Gds4OLkKwen33dVYLBAUEABqh1AyyXxNnpBIqLpiexyb41KFwlmYHBT9po1M+ygkSx0yGZIFo2oU2VucS1V4xPBGCMwKe6qpzG5OZM6F8JCgFpxVGjG58TRoPJRnCjIeskl16CuM9etmyQO4cVyw1D9oN4yqD3h+o2PkRbm+3pXER8bAXhYMHVTKsIkH9RZrcqiVARADgZgdPeHl/wAerWgMXpRJ2NpLvcbvQmslNTWqdyUVRUqsc8IOWfdkkmAASYAtqueXm0xMADxOdQFHWM50AkmBYu78OYnms/2kQIzWmpjurudBLHNiNgAASEis37sRQvYFK8gpVpACm1JjAoqAqKmMEEIAFMiSe9ligOuCdj6Fzp4buCG1LMZZyOp0+QA8rT38VMix8JlXAzU/wnI6ibdUL1VqAjKRqB+Y8j/aySGIeE8AW7Vr1VV2LXl8bqQIU4nbukbd82b0OGLVEOoK5HMTmDqAdxbboVbvWlas/wDTSRpjYa0lO0++w0Gw7x2Bb2EULtF2X4heqi1rtUNJsOCogqlKaFWbDTphVChaaMqHbEHEnM254rwy/vc7rTro1S9UL0HJLqS1MYiDimD7I62vtGulBjywRSPiQDwECMS/AAEfHbPq+3zHoMutklY7opn0rXepUp06l3VjUp1VYYAS2jCQBnkStmvH+B/WLuy1qkXV+XUWFitTYsg5SAwDzCYXF4WYzkALO7myggtn+lieLVwwCoRzPGpJgJh9s/HIDc+QNhrUEzjgVaQC6lHKgAEyUUaJO8HU+0ZPQCkXF+Vxy/IBk6I8bHupP4u1ro96pGkoQEFQBG6EDQnfrO+tgrtw+ma3PZBjIwmpHeIyyJ6ZCzqwuibiLC7hKhJFOQA21OdAx2Wcp2kbaNq95LoAijGwkYhkgHtHqMiAPaOWgJBZCkRkVI+BFq+LyQzti+0BIfOZJJhQNgqBBA3Mag2UW7B7Ev1UYcJzB1J1JOZJPUnO0VByDgfXZvfH79f+bHxYXiFzFVChLLOjKYZCMwQeoIB+FvXqtYnlp8Mw6EkwBmSdgNSbL69NjFVZkeFDlKnXEPeMA+UAdZKpMSBTY4sEKz5Dm1AoYygyCiVP+o+QkhhYi/F1KksmgHSqB1DLofmPI+dtFbQcRpvTmpRTGdWpgwXG5WcsUbb6Wkqtj7imMgX95QRIHUMQR6A+Ytr4rWj3/knJythZSd0lUSpUXExDzT70sSdTOpIne2WcBAMgBA/C2rZ/Zv8A0/1K8f0RYDp8bdA94eptyxy/3fvblqgBkmAJJJ0FvDPXI6p73wNkt/L30PSu5wIkhrwRPfAIw0Z1IkgvouYzOmmqm9+Asl2M98SHvA+4dVpn39W9nI4rWO60lRQqqFVVACgAAAaAAWYhZ2cvatR5WAUnowjUhosCAV+4YMehBzFnF1Hd+FlPEuHlmFakcNZCYOzAxKsNwYGXpoQCDOC30VUOWF1EOh1U/qDnB/UEAAMfUeo/K2x4vnbVTUeots+L5/pYAnqHMzplal8Cqh614IcMJJY5xUxP3CoOWCnTQUwRkTiOW7qqxvZKqSLsMncZGsRkUQ+57zDXQbkC9ouFFsD04QomFQANicoHsxAjyyiAQXQqsGrrgOJW+E2pY7TVzer4uM4XVlpCf6T0qSThH3i7H1W1nUSs7jJl3U/qOh3tWqfZKmKgqj+tzTUL595WY4kidMLET6HyttVozvuQPfbzX5YpVcLPdlqglFaSCMWR64h6WL4PejzLk95rAFqL11dBhZwOUzUo9oGmz5dQNpBK7PcBr0KwLsHpU6bUqS4YYIzKe+25ARRYm68NFNbopINehRNPwyqBuWOYZ3HKIUe0SdlNodlA9941eGc1zSpcqmiGr3m5tAVIbAqwFHLUqXBzYyZyAGXftrVomoKt3+zU1lputQd96Ic4SMMriCNBzjLrYC93O8JTq00VXF8ULUJcfYVGUq7FiJcEHLeQBnNt33gA5pqhGZjXcHvEqaVSiy4gswCGYZgA5HaxqLQf8Q7Z8tmWrdqipgqVEcNTYVEpriJAxSJBXWMyLI7x2uwqHWnXpPiOEPSJ8IVjiVSSUIMSPwIBsnoLXbFTrXesxN1WgjBZRPspeTMgmpkYHsixnAHVDd2FO+NhrQ61adRmHMouBgykrjRR5SOtjYZceL9qKFOjQeqy03rIrgw9RKQZcQLFVIzhsMwDhY6DPvhPae6o7XdqyCooLHEcz3cbMWOpw96bIq12vKrdaVAqgLgNUIx08S3U0YABBwAIqA7sWOmGVj8MSjXe7NeqafZU0FN0GOuTdxSBV5kZouWf42LCi9Xvil1ekay16OEHDjFRMOL3S0xOemthLpxalTBp1WUIdzHckxJ+5J19n08PmuJ6iKav1dWZbvUQYTyKk066DmDZyHYFtJFOzHhN2pGm9ZwBVXkcsMQx5RK0igJ8asVrL5zNkKj0hW5JMhWxZU5OTnrMGFAMs22WpIBKPCwVzM1DmzxGI9MM5KNAuw6mSaJ2ovBeryw+G8Ao1MYiVp0heqVKgCugLCqWbchs9gFvB+JVTXRj9ZdYbBgqlFpgXitPNpkjFCuikRIwWd2FF7QANOEEjJl94DpOjD5fO3VNFDiTNNtDmPn0g5EWrl1r1WuCVA5FTAgapqVJKqzZ7gFjn0tNcGNCtWSqxqAMEXGwAq1G5ApFgq5EiqUYrEimMiWFhugqy2XmhEJSJxkT91B7x89lG58lMLDw8RKYsSzKkiSN89zOcnf1Mp17T1aV2eu8NgrVRUIXxqrOilYOWGKZ/wBIPkbPuz+Ophd/FhBaNMRGcD1mwAXd3BUEdPy1ttzAJOQGZJ0A62h4hRqJUDUVDKzAVEmDByxr5jcbj0Fu3KuYBBRTmRo7A6eagj/cR0He9GGLaXc8+UKbfAuqOVfmkRTbIiIKAxDneTAnoAo2sc1p3WcjmD+NlNa9Ldiq1DFJmCq50QnRWOwOgJ3gb20j5PkQ3n+YYwsouB+0ZC0lSxmCMZZ5Oe+EQD/azO9hj3VyJGbe6vX1O39rQXm5AquDusngPT16g72tvM7XALyqnySxbLBf9VQZPKuNVjQ/tvbLaePDuT4cuxvh98vF3qVKF6WbugarTvcjCtNdVqyZxLiAGpPnmbHU7sbywaqIoHNKJ9sahqvXqKeg9qTkFPbziAwCigNWorc1qSgFcK6Gp0UNBjeIs37MYBd6ApvzEFOA+mKImV9kzIw7abW8A9kYN4vhYsH8rBE974fvYonP4WQzpDkfWwdbh5OGrSOGqo+DjKQw3B/kGCC00PraW6+H4fpZiFnB+O07wXQdytSYrVpNkyQT3s9UMSG6awZFtyb0d1u3XRrx6brS89X2hYLKO2sKFwhVasQhIKh67jKhSJIzTG8tOWEEHIxa1mcQnXOY65WBE6IBAAAAAAAEAAaADpYHiSnFTI0h5+aR+tjjr8LR3vwT6/mLSxorF8upnEvi/AjofL8dxYCnUDFsJzUwyyJQxIB9RmDv84dVKgspvF3SlVN4WmWrFRTVe9gdndFUuo1CzJPug65RqnRDVjL62QFRQDVYSAZhV0xv5dBqx0ykialcFCkGWJMs58Tt1J+QjQAADIWSC8AJzi8ySWc+2Zw4/QgAgbAgDKzC58XVltVMkjvV2CyGGJT+Vu+HhJCPn7rZ97yP3vz9Ztq8V8Zt3R4fzEZWkKwIkGCJGoOxGxsth7nF4uuFvLa0wuvMLIhIUd2o+4nVEPXZm2EgZmV3ReoqpQqVC9X264UDArMVpjX+o4BzAyidwTJd/sCFjubRYu0KiK+3RguEwaeWg0A0yGkeVhqdDmthcqzDNWIzYD4eIb/PqA/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RtzTpmqsjxrlPvD3W/nS2cGv4V2pk6GCN0YiQD6iM9/nDvgQwauHnVYGc5Rrn5RZZwZ5BBmVCqoIgmmF7jR5ksTpEgbWYXuKjlR4Rk598j2PMCe98BuYiv92LQ6ZVF0PUbqfI268G8qfY4sbSTj3JWFoqqAgggEHY6H1tl0vIcTEEZMp1U9D+9ub5UIEL42yX9SfIa/8AIt05lRzJPNQv4W7NixeLLmSZ+1IlgM8gFKQNAIG1jSLB1bpyoemCYEON6g97/VmT8TYulUDAMpkHQ2eF5VlHiPM8xqLZbu2W3M8zIrjwpLvShZZmaalRoL1W6sfjkBkBkBZXyGudU1aQLUGM1aQ9k6Y0Gk6ZaHTWDaw3s91fW0NAyc9INvnke8apV1cB0YMrLII3Gf8AI1BkWPB/IfpasVaDXd2ekJpnN6fn7yzofwOh2If3K8rUXGhDKdx5ZEEbEHIg5g2bAKXT42GvXEhRRci7v3Upr4naNugjMkwAJJItHfr+KYCBS9VycFMamNST7KjdjkPUgHrhFxwzUc46zLBbZR7iDZfxJzOwAJgo4GKit9aipUqCG92mvuU52GUk5sRJygCfhl5enUF3rMWYSKdQ/wCKOhPvgDfxesyxfb4Wh4hc1rAo3nBGqnKCDYAZb/AWX9pFP1VyBJXvR5KwZv8A7Q1ouHX11cUa/wDUiEfaqNv9357ZyA3Ph+dk0CPMOa71UNHBqSSWaXBAAXKRAOYaCRJ62nul9+s02FMMinEru2WKCVKUyNVMGamWRAABxYWH/RKVSpU+rKaVPNalVGbMnxLQBlVzkM4EDMLnJVncOzNOmgp06lVUQQommYGfVJso2ipZWtCsXdioCMZjJT1gaHow6bjMbwwoKOlmtXsfTcljUqTERkASNCSoGYOhg/G0fCOEguabVStVDmpTxDqO90ifmMjbWOJpUjOUOUc0e6dCR5j9bNKF5U5DI9LGLwhv8wf+B/8AdZb9RN4xKpHKBKtUgjm7FF+4D4m38I3sNkpC2pe1NUVlUGkDmROKpCsoqKBqqhmAHtSzD2JZV7+hGXeB+R+NiqXZ9h7aH/aRFgr7wo0dcPLc5tnFM9dJg6n4nrZJobQEHJyGnSbF3Gims97odrE3bgLgyWpsPVv2tu+3TlwMKtUYwiBm7x8zGSjUnYedqkxJC7i1RVq02LNkuFo8NKmzoxZumI0lUHYY29mxV9ZNZ73lbun2cqySWRixljJGI+Qw5AAAAbACwNTh/LhNjkpnJc/CctOnTTpYiuwm0tzGrs8Scuu1m91oBVyOu9l1K4lJ5gn/AEn97S3pBTXF3ugWR3zGQkaDcnYTapQfYmOJF7ME4ghZqiF+W5XusCDgpAAU4pnKTULt8M9QLImu17PdF6JQRrSSYAg6HrnZ+/Cyy4jPNJxYu7BY+QOQiABsIFo7pd2Zj3YAMMJEr+sef9xYjBrgHiR7m+G8MvKp3b0hkDM0RrGejdc/wsXxC7orioFArPFPmgAsikyWg5GIyJmJk5Ai0zXDLu4gfUfvYCvdWdWQA4sJDnIwCMk9W1IE93LLGLRKL3opTi+UQ8Hvpd1iSqyucyNYkHOTkc+tnxFqP2TulZLy6VabpL415rSWACjusTLRhgfdjYWvcW6+mlcTi6yNTFHE7oqsLzjamaQJfDpUSM1ZTkdAQdR8TaW6sWLMwAfQgHEEyDBQYE5EEnc+UWn4gwCEFcWLuhfeJyj+bTYHh7Gmxo1IxGWRgIFScyI2K6R0A6W1WkzHV4fvYMNlV5oPTqCpTZRSz5qNIER4kI0YdNx5gWcEWC4vSRqLhzClTmNR0I85ttLYzg9QB75JnmCn9x0bEvrnkd420tlldTCSTXp1+bPewxH3dD7sT5zbduXN7tnXS9pFrvx7qetorsc/9tu+IHJP50tDdjmf9P7289bHpHR8R9P3smq3MXGrVr0S7Ctkt0BGGrXaMJBPhEYixyjrGQcp4j8LK+Nq15LUaBAZJxVj/hMUICp/9QgnP2QZ3EsTG3BVU0hWBLPWAZnaMRyyWBkqrMBQSBmZJJJZXbw/7bJuzt/V6XKKCnUpQrUhooGQK/cMQOmh83FDwf7bAG6m3wt2fF87Rvt8LbJ7/wA7AEfG+FJeaZpPIBAIZTDIwMqynqCAbKbveqjMlyq1GcqIrV1AUVKmHEKQIMhigLsRmBAmWDGxNUAkkgALJJ2tVCxSuL4aUXZ2YyJxhmVUFZl6FFwga4STqYK1EWUUwqYVACgAAAAAAaAAaC0tDU+luAQVkEEEAgjQ+htJRGfwNmMlpfqbBdouCfWaYwVGo11hqdZNUYGQCPaWdV8zpJkukfz/AEsVjhZ2iwIr9zvb1it1rMBUVR9YamGCO8SadNtsiGY5GDkBJw2BECjCoAUCAAIAAyAAGlqbcb6tK9rVZGW7Vy5o1SxK8x2GJiPZVlUBT0k6MSLo2p/m9kgaO1/nztqsoIIIkHUWxTbb2Yit0ubc2ql3FS6eKkoBNZHJjlKB4wT4QOpGUDE04dd/8ViGqOBmPCqnMKnloSdWOeQgADtNJFPlgtXVmakoOU8t1Zm+6oefM4RqRY/g9VGo0+XOFVCw3iXCAIbzH466EWYhnR1Fq/xBBLBhIzs9pHMWVcSTvn1t0dNu0zn6nZMR3S91E5y3nCKCQUrzmVYkBGU+2DCj3sS694ginTL99vERhUa4F90eZgFjufICFvEnemQ4OaPKLlFSoUdVBnYYy56YbHcFZTTQKxIUAA7mBGfnlmOs26Iffa7bGMlULXIfdMwJ2ytBxOi+b0ApqhTAYwtT7rHaYidvgLT3czI87FXdNza5pcmF0wOhfWemhCFKjj+nUiUiAxaDmFJGmuQ3yJu9AIsAk7knVicyT5k/2yAssY4b5DMuJziUxmEFMqKc+blmA8ns5AtjB3qysRVSWwBxThy1lgkqynEjjxU22I/UbiwPC+JuXaheEwVkGKQDyqqf5iPpHvKYKmzwrZL2oEU1Zo5KsWrAmJphHOvk4ptG+ECxPy+ZBh+aoSJ6NIs3Mb0RfdB3I6n8B6kW1f7mKq4TIIMqw1RhoRYm6A8tMRxNhWSDIJgSZ3nrvbthbWKVGUm7sS3Lif2n1etC1wMQ2WsumJDvnquo9DaTAaryf6aHIe+439F/P0t3xsEU5VSSGUEjxqrMFcodmwk5j9Ld8Kk0lO2eHqVBIU/FYNhN5srLdZcyJotu2G2W2MaBeInwfG0V1OZ9P3tq2W8VbHvgN4vTVKrXeicLAA1Kn+UpMDCD4nYgxsIJOwLi6XZaS8tBCjQanPMknUknMk5k2y2WGJAvFOGlwtWkcFdCYbYjcMNwen7AgrgvERVptlhdBhddQDE5HcEZjfrnbVssIA1jp/NrdN4vnbLZZgLkP1t8/wD5dDEf57qYIYbU1M5HxEZ90d55VUMhBzBmR1tlssmJFfRzdThOd3eI60iT+KknTaZGpFn1MZ/A/pbLZYQzdI/n+lgaxN5dqI/o04FY71GIBFMDpBBY9IUTJK5bLMljO+3NKtM06igo23ToR0I2sp4beXu9QXas2MHKlU3IzhWH+05+UdCdWy0vcpbFhX+fhYfid+Wij1H8KiTAm2Wy1ckg3DLoylqtX+tU1GopqPDTU+WpO7SdMIA/EaJu7m8UxKN/Vp9c8mWcsQn46ea5bLMQ1u1YMFZTKsAQeoMEa+UWB4rWhyP5pbdsttgum2ZYytJPuVp6fNqI50YYqY91TBk/ebInoIGxntSaDu3+HPfj2T7wH5jp5iDlst0PSNnPzQxu7ksybzM+VjLzeRTploJiAANSSYA+JIGdstlnN+UzpOaQOeHg0itTN3OJmGz7FTqAuQHp1Jt1wy9ElqVT+qgBJGjqdG8j1H/Ay2Wh6VQrzJ2HkWWOvOqwc6dI5gjJ6kSJHRQQfUr0NtWyzfYmPLF91/7OotA53eoYoHU0m1NMjUr7p20PWzwi2WyzwuV2DF1Sly/qLeJNiK0QYLyWPRB4vidPjYCm31WotPWhUMU+tJj7Hmp2O3pbLZan3HHhDQ1BbLZbLdJlR//Z"/>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72" name="Google Shape;472;p68" descr="https://www.simple-talk.com/iwritefor/articlefiles/901-DA1.JPG"/>
          <p:cNvPicPr preferRelativeResize="0"/>
          <p:nvPr/>
        </p:nvPicPr>
        <p:blipFill rotWithShape="1">
          <a:blip r:embed="rId3">
            <a:alphaModFix/>
          </a:blip>
          <a:srcRect/>
          <a:stretch/>
        </p:blipFill>
        <p:spPr>
          <a:xfrm>
            <a:off x="762000" y="3012281"/>
            <a:ext cx="3950940" cy="2975106"/>
          </a:xfrm>
          <a:prstGeom prst="rect">
            <a:avLst/>
          </a:prstGeom>
          <a:noFill/>
          <a:ln>
            <a:noFill/>
          </a:ln>
        </p:spPr>
      </p:pic>
      <p:sp>
        <p:nvSpPr>
          <p:cNvPr id="473" name="Google Shape;473;p68"/>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Đệ quy</a:t>
            </a:r>
            <a:endParaRPr/>
          </a:p>
        </p:txBody>
      </p:sp>
      <p:sp>
        <p:nvSpPr>
          <p:cNvPr id="474" name="Google Shape;474;p68"/>
          <p:cNvSpPr txBox="1">
            <a:spLocks noGrp="1"/>
          </p:cNvSpPr>
          <p:nvPr>
            <p:ph type="body" idx="1"/>
          </p:nvPr>
        </p:nvSpPr>
        <p:spPr>
          <a:xfrm>
            <a:off x="457200" y="1066799"/>
            <a:ext cx="8229600" cy="1945481"/>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rgbClr val="FF5A33"/>
              </a:buClr>
              <a:buSzPts val="2800"/>
              <a:buFont typeface="Noto Sans Symbols"/>
              <a:buChar char="❑"/>
            </a:pPr>
            <a:r>
              <a:rPr lang="en-US"/>
              <a:t>Một phương thức gọi chính nó</a:t>
            </a:r>
            <a:endParaRPr/>
          </a:p>
          <a:p>
            <a:pPr marL="342900" lvl="0" indent="-342900" algn="l" rtl="0">
              <a:spcBef>
                <a:spcPts val="560"/>
              </a:spcBef>
              <a:spcAft>
                <a:spcPts val="0"/>
              </a:spcAft>
              <a:buClr>
                <a:srgbClr val="FF5A33"/>
              </a:buClr>
              <a:buSzPts val="2800"/>
              <a:buFont typeface="Noto Sans Symbols"/>
              <a:buChar char="❑"/>
            </a:pPr>
            <a:r>
              <a:rPr lang="en-US"/>
              <a:t>Phải có lệnh dừng đệ quy trong phương thức để tránh vòng lặp vô hạn</a:t>
            </a:r>
            <a:endParaRPr/>
          </a:p>
          <a:p>
            <a:pPr marL="342900" lvl="0" indent="-342900" algn="l" rtl="0">
              <a:spcBef>
                <a:spcPts val="560"/>
              </a:spcBef>
              <a:spcAft>
                <a:spcPts val="0"/>
              </a:spcAft>
              <a:buClr>
                <a:srgbClr val="FF5A33"/>
              </a:buClr>
              <a:buSzPts val="2800"/>
              <a:buFont typeface="Noto Sans Symbols"/>
              <a:buChar char="❑"/>
            </a:pPr>
            <a:r>
              <a:rPr lang="en-US"/>
              <a:t>Đệ qui dễ hiểu nhưng rất tốn tài nguyên</a:t>
            </a:r>
            <a:endParaRPr/>
          </a:p>
          <a:p>
            <a:pPr marL="342900" lvl="0" indent="-165100" algn="l" rtl="0">
              <a:spcBef>
                <a:spcPts val="560"/>
              </a:spcBef>
              <a:spcAft>
                <a:spcPts val="0"/>
              </a:spcAft>
              <a:buClr>
                <a:srgbClr val="FF5A33"/>
              </a:buClr>
              <a:buSzPts val="2800"/>
              <a:buFont typeface="Noto Sans Symbols"/>
              <a:buNone/>
            </a:pPr>
            <a:endParaRPr/>
          </a:p>
          <a:p>
            <a:pPr marL="342900" lvl="0" indent="-165100" algn="l" rtl="0">
              <a:spcBef>
                <a:spcPts val="560"/>
              </a:spcBef>
              <a:spcAft>
                <a:spcPts val="0"/>
              </a:spcAft>
              <a:buClr>
                <a:srgbClr val="FF5A33"/>
              </a:buClr>
              <a:buSzPts val="2800"/>
              <a:buFont typeface="Noto Sans Symbols"/>
              <a:buNone/>
            </a:pPr>
            <a:endParaRPr/>
          </a:p>
          <a:p>
            <a:pPr marL="342900" lvl="0" indent="-165100" algn="l" rtl="0">
              <a:spcBef>
                <a:spcPts val="560"/>
              </a:spcBef>
              <a:spcAft>
                <a:spcPts val="0"/>
              </a:spcAft>
              <a:buClr>
                <a:srgbClr val="FF5A33"/>
              </a:buClr>
              <a:buSzPts val="2800"/>
              <a:buFont typeface="Noto Sans Symbols"/>
              <a:buNone/>
            </a:pPr>
            <a:endParaRPr/>
          </a:p>
        </p:txBody>
      </p:sp>
      <p:sp>
        <p:nvSpPr>
          <p:cNvPr id="475" name="Google Shape;475;p68"/>
          <p:cNvSpPr txBox="1"/>
          <p:nvPr/>
        </p:nvSpPr>
        <p:spPr>
          <a:xfrm>
            <a:off x="4953000" y="3012281"/>
            <a:ext cx="3652795" cy="3693319"/>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public void sort(int[] a, int i){</a:t>
            </a:r>
            <a:endParaRPr/>
          </a:p>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if(i &gt;= a.length){</a:t>
            </a:r>
            <a:endParaRPr/>
          </a:p>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return;</a:t>
            </a:r>
            <a:endParaRPr/>
          </a:p>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a:p>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for(int j = i + 1; j &lt; a.length; j++){</a:t>
            </a:r>
            <a:endParaRPr/>
          </a:p>
          <a:p>
            <a:pPr marL="914400" marR="0" lvl="2"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if(a[i] &lt; a[j]){</a:t>
            </a:r>
            <a:endParaRPr/>
          </a:p>
          <a:p>
            <a:pPr marL="914400" marR="0" lvl="2"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int tmp = a[i];</a:t>
            </a:r>
            <a:endParaRPr/>
          </a:p>
          <a:p>
            <a:pPr marL="914400" marR="0" lvl="2"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a[i] = a[j];</a:t>
            </a:r>
            <a:endParaRPr/>
          </a:p>
          <a:p>
            <a:pPr marL="914400" marR="0" lvl="2"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a[j] = tmp;</a:t>
            </a:r>
            <a:endParaRPr/>
          </a:p>
          <a:p>
            <a:pPr marL="914400" marR="0" lvl="2"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a:p>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a:p>
          <a:p>
            <a:pPr marL="457200" marR="0" lvl="1" indent="0" algn="l" rtl="0">
              <a:spcBef>
                <a:spcPts val="0"/>
              </a:spcBef>
              <a:spcAft>
                <a:spcPts val="0"/>
              </a:spcAft>
              <a:buNone/>
            </a:pPr>
            <a:r>
              <a:rPr lang="en-US" sz="1800" b="1" i="0" u="none" strike="noStrike" cap="none">
                <a:solidFill>
                  <a:srgbClr val="FF3300"/>
                </a:solidFill>
                <a:latin typeface="Calibri"/>
                <a:ea typeface="Calibri"/>
                <a:cs typeface="Calibri"/>
                <a:sym typeface="Calibri"/>
              </a:rPr>
              <a:t>sort(a, i + 1);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9"/>
          <p:cNvSpPr txBox="1"/>
          <p:nvPr/>
        </p:nvSpPr>
        <p:spPr>
          <a:xfrm>
            <a:off x="1600200" y="5334000"/>
            <a:ext cx="33666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Hiện thực hóa phương thức sort()</a:t>
            </a:r>
            <a:endParaRPr sz="1800">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487" name="Google Shape;487;p70" descr="D:\Compressed\PSD Collection 2011\WP-201 copy.png"/>
          <p:cNvPicPr preferRelativeResize="0"/>
          <p:nvPr/>
        </p:nvPicPr>
        <p:blipFill rotWithShape="1">
          <a:blip r:embed="rId3">
            <a:alphaModFix/>
          </a:blip>
          <a:srcRect/>
          <a:stretch/>
        </p:blipFill>
        <p:spPr>
          <a:xfrm flipH="1">
            <a:off x="6519025" y="2438400"/>
            <a:ext cx="2624974" cy="4419600"/>
          </a:xfrm>
          <a:prstGeom prst="rect">
            <a:avLst/>
          </a:prstGeom>
          <a:noFill/>
          <a:ln>
            <a:noFill/>
          </a:ln>
        </p:spPr>
      </p:pic>
      <p:sp>
        <p:nvSpPr>
          <p:cNvPr id="488" name="Google Shape;488;p70"/>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Tổng kết nội dung bài học</a:t>
            </a:r>
            <a:endParaRPr/>
          </a:p>
        </p:txBody>
      </p:sp>
      <p:sp>
        <p:nvSpPr>
          <p:cNvPr id="489" name="Google Shape;489;p70"/>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Tìm hiểu sâu về constructor</a:t>
            </a:r>
            <a:endParaRPr/>
          </a:p>
          <a:p>
            <a:pPr marL="342900" lvl="0" indent="-342900" algn="l" rtl="0">
              <a:spcBef>
                <a:spcPts val="560"/>
              </a:spcBef>
              <a:spcAft>
                <a:spcPts val="0"/>
              </a:spcAft>
              <a:buClr>
                <a:srgbClr val="FF5A33"/>
              </a:buClr>
              <a:buSzPts val="2800"/>
              <a:buFont typeface="Noto Sans Symbols"/>
              <a:buChar char="❑"/>
            </a:pPr>
            <a:r>
              <a:rPr lang="en-US"/>
              <a:t>Phân loại tham số</a:t>
            </a:r>
            <a:endParaRPr/>
          </a:p>
          <a:p>
            <a:pPr marL="342900" lvl="0" indent="-342900" algn="l" rtl="0">
              <a:spcBef>
                <a:spcPts val="560"/>
              </a:spcBef>
              <a:spcAft>
                <a:spcPts val="0"/>
              </a:spcAft>
              <a:buClr>
                <a:srgbClr val="FF5A33"/>
              </a:buClr>
              <a:buSzPts val="2800"/>
              <a:buFont typeface="Noto Sans Symbols"/>
              <a:buChar char="❑"/>
            </a:pPr>
            <a:r>
              <a:rPr lang="en-US"/>
              <a:t>Tham số biến đổi</a:t>
            </a:r>
            <a:endParaRPr/>
          </a:p>
          <a:p>
            <a:pPr marL="342900" lvl="0" indent="-342900" algn="l" rtl="0">
              <a:spcBef>
                <a:spcPts val="560"/>
              </a:spcBef>
              <a:spcAft>
                <a:spcPts val="0"/>
              </a:spcAft>
              <a:buClr>
                <a:srgbClr val="FF5A33"/>
              </a:buClr>
              <a:buSzPts val="2800"/>
              <a:buFont typeface="Noto Sans Symbols"/>
              <a:buChar char="❑"/>
            </a:pPr>
            <a:r>
              <a:rPr lang="en-US"/>
              <a:t>Sử dụng static</a:t>
            </a:r>
            <a:endParaRPr/>
          </a:p>
          <a:p>
            <a:pPr marL="342900" lvl="0" indent="-342900" algn="l" rtl="0">
              <a:spcBef>
                <a:spcPts val="560"/>
              </a:spcBef>
              <a:spcAft>
                <a:spcPts val="0"/>
              </a:spcAft>
              <a:buClr>
                <a:srgbClr val="FF5A33"/>
              </a:buClr>
              <a:buSzPts val="2800"/>
              <a:buFont typeface="Noto Sans Symbols"/>
              <a:buChar char="❑"/>
            </a:pPr>
            <a:r>
              <a:rPr lang="en-US"/>
              <a:t>Định nghĩa hằng</a:t>
            </a:r>
            <a:endParaRPr/>
          </a:p>
          <a:p>
            <a:pPr marL="342900" lvl="0" indent="-342900" algn="l" rtl="0">
              <a:spcBef>
                <a:spcPts val="560"/>
              </a:spcBef>
              <a:spcAft>
                <a:spcPts val="0"/>
              </a:spcAft>
              <a:buClr>
                <a:srgbClr val="FF5A33"/>
              </a:buClr>
              <a:buSzPts val="2800"/>
              <a:buFont typeface="Noto Sans Symbols"/>
              <a:buChar char="❑"/>
            </a:pPr>
            <a:r>
              <a:rPr lang="en-US"/>
              <a:t>Lớp nội</a:t>
            </a:r>
            <a:endParaRPr/>
          </a:p>
          <a:p>
            <a:pPr marL="342900" lvl="0" indent="-342900" algn="l" rtl="0">
              <a:spcBef>
                <a:spcPts val="560"/>
              </a:spcBef>
              <a:spcAft>
                <a:spcPts val="0"/>
              </a:spcAft>
              <a:buClr>
                <a:srgbClr val="FF5A33"/>
              </a:buClr>
              <a:buSzPts val="2800"/>
              <a:buFont typeface="Noto Sans Symbols"/>
              <a:buChar char="❑"/>
            </a:pPr>
            <a:r>
              <a:rPr lang="en-US"/>
              <a:t>Đệ quy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1"/>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Lab 8 buổi 2</a:t>
            </a:r>
            <a:endParaRPr/>
          </a:p>
        </p:txBody>
      </p:sp>
      <p:sp>
        <p:nvSpPr>
          <p:cNvPr id="495" name="Google Shape;495;p71"/>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Lab 8 – bài 3</a:t>
            </a:r>
            <a:endParaRPr/>
          </a:p>
          <a:p>
            <a:pPr marL="342900" lvl="0" indent="-342900" algn="l" rtl="0">
              <a:spcBef>
                <a:spcPts val="560"/>
              </a:spcBef>
              <a:spcAft>
                <a:spcPts val="0"/>
              </a:spcAft>
              <a:buClr>
                <a:srgbClr val="FF5A33"/>
              </a:buClr>
              <a:buSzPts val="2800"/>
              <a:buFont typeface="Noto Sans Symbols"/>
              <a:buChar char="❑"/>
            </a:pPr>
            <a:r>
              <a:rPr lang="en-US"/>
              <a:t>Lab 8 – bài 4</a:t>
            </a:r>
            <a:endParaRPr/>
          </a:p>
          <a:p>
            <a:pPr marL="342900" lvl="0" indent="-342900" algn="l" rtl="0">
              <a:spcBef>
                <a:spcPts val="560"/>
              </a:spcBef>
              <a:spcAft>
                <a:spcPts val="0"/>
              </a:spcAft>
              <a:buClr>
                <a:srgbClr val="FF5A33"/>
              </a:buClr>
              <a:buSzPts val="2800"/>
              <a:buFont typeface="Noto Sans Symbols"/>
              <a:buChar char="❑"/>
            </a:pPr>
            <a:r>
              <a:rPr lang="en-US"/>
              <a:t>Lab 8 – bài 5 (giảng viên cho thêm)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7"/>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Vấn đề về Constructor</a:t>
            </a:r>
            <a:endParaRPr/>
          </a:p>
        </p:txBody>
      </p:sp>
      <p:sp>
        <p:nvSpPr>
          <p:cNvPr id="237" name="Google Shape;237;p47"/>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fontScale="92500" lnSpcReduction="20000"/>
          </a:bodyPr>
          <a:lstStyle/>
          <a:p>
            <a:pPr marL="514350" lvl="0" indent="-514350" algn="l" rtl="0">
              <a:spcBef>
                <a:spcPts val="0"/>
              </a:spcBef>
              <a:spcAft>
                <a:spcPts val="0"/>
              </a:spcAft>
              <a:buSzPct val="100000"/>
              <a:buFont typeface="Calibri"/>
              <a:buAutoNum type="arabicParenR"/>
            </a:pPr>
            <a:r>
              <a:rPr lang="en-US"/>
              <a:t>Nếu một lớp không định nghĩa constructor thì Java tự động cung cấp </a:t>
            </a:r>
            <a:r>
              <a:rPr lang="en-US" b="1"/>
              <a:t>constructor mặc định </a:t>
            </a:r>
            <a:r>
              <a:rPr lang="en-US"/>
              <a:t>(không tham số) cho lớp.</a:t>
            </a:r>
            <a:endParaRPr/>
          </a:p>
          <a:p>
            <a:pPr marL="514350" lvl="0" indent="-514350" algn="l" rtl="0">
              <a:spcBef>
                <a:spcPts val="518"/>
              </a:spcBef>
              <a:spcAft>
                <a:spcPts val="0"/>
              </a:spcAft>
              <a:buSzPct val="100000"/>
              <a:buFont typeface="Calibri"/>
              <a:buAutoNum type="arabicParenR"/>
            </a:pPr>
            <a:r>
              <a:rPr lang="en-US"/>
              <a:t>Trong một constructor muốn gọi constructor khác cùng lớp thì sử dụng </a:t>
            </a:r>
            <a:r>
              <a:rPr lang="en-US" b="1"/>
              <a:t>this(tham số)</a:t>
            </a:r>
            <a:r>
              <a:rPr lang="en-US"/>
              <a:t>, muốn gọi constructor của lớp cha thì sử dụng </a:t>
            </a:r>
            <a:r>
              <a:rPr lang="en-US" b="1"/>
              <a:t>super(tham số)</a:t>
            </a:r>
            <a:endParaRPr/>
          </a:p>
          <a:p>
            <a:pPr marL="514350" lvl="0" indent="-514350" algn="l" rtl="0">
              <a:spcBef>
                <a:spcPts val="518"/>
              </a:spcBef>
              <a:spcAft>
                <a:spcPts val="0"/>
              </a:spcAft>
              <a:buSzPct val="100000"/>
              <a:buFont typeface="Calibri"/>
              <a:buAutoNum type="arabicParenR"/>
            </a:pPr>
            <a:r>
              <a:rPr lang="en-US"/>
              <a:t>Nếu trong constructor không gọi constructor khác thì nó tự gọi constructor không tham số của lớp cha </a:t>
            </a:r>
            <a:r>
              <a:rPr lang="en-US" b="1"/>
              <a:t>super()</a:t>
            </a:r>
            <a:endParaRPr/>
          </a:p>
          <a:p>
            <a:pPr marL="514350" lvl="0" indent="-514350" algn="l" rtl="0">
              <a:spcBef>
                <a:spcPts val="518"/>
              </a:spcBef>
              <a:spcAft>
                <a:spcPts val="0"/>
              </a:spcAft>
              <a:buSzPct val="100000"/>
              <a:buFont typeface="Calibri"/>
              <a:buAutoNum type="arabicParenR"/>
            </a:pPr>
            <a:r>
              <a:rPr lang="en-US"/>
              <a:t>Lời gọi constructor (super() hoặc this()) khác phải là lệnh đầu tiên</a:t>
            </a:r>
            <a:endParaRPr/>
          </a:p>
          <a:p>
            <a:pPr marL="514350" lvl="0" indent="-514350" algn="l" rtl="0">
              <a:spcBef>
                <a:spcPts val="518"/>
              </a:spcBef>
              <a:spcAft>
                <a:spcPts val="0"/>
              </a:spcAft>
              <a:buSzPct val="100000"/>
              <a:buFont typeface="Calibri"/>
              <a:buAutoNum type="arabicParenR"/>
            </a:pPr>
            <a:r>
              <a:rPr lang="en-US"/>
              <a:t>Khi đã định nghĩa các constructor cho một lớp thì chỉ được phép sử dụng các constructor này để tạo đối tượng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8"/>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Trắc nghiệm</a:t>
            </a:r>
            <a:endParaRPr/>
          </a:p>
        </p:txBody>
      </p:sp>
      <p:sp>
        <p:nvSpPr>
          <p:cNvPr id="243" name="Google Shape;243;p48"/>
          <p:cNvSpPr txBox="1">
            <a:spLocks noGrp="1"/>
          </p:cNvSpPr>
          <p:nvPr>
            <p:ph type="body" idx="1"/>
          </p:nvPr>
        </p:nvSpPr>
        <p:spPr>
          <a:xfrm>
            <a:off x="457200" y="1066800"/>
            <a:ext cx="8229600" cy="685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Hãy cho biết đoạn mã lệnh sau sai ở đâu? vì sao?</a:t>
            </a:r>
            <a:endParaRPr/>
          </a:p>
        </p:txBody>
      </p:sp>
      <p:sp>
        <p:nvSpPr>
          <p:cNvPr id="244" name="Google Shape;244;p48"/>
          <p:cNvSpPr txBox="1"/>
          <p:nvPr/>
        </p:nvSpPr>
        <p:spPr>
          <a:xfrm>
            <a:off x="2121407" y="2286000"/>
            <a:ext cx="5722850" cy="156966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Calibri"/>
                <a:ea typeface="Calibri"/>
                <a:cs typeface="Calibri"/>
                <a:sym typeface="Calibri"/>
              </a:rPr>
              <a:t>public class Parent{</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     public Parent(int x){}</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p:txBody>
      </p:sp>
      <p:sp>
        <p:nvSpPr>
          <p:cNvPr id="245" name="Google Shape;245;p48"/>
          <p:cNvSpPr txBox="1"/>
          <p:nvPr/>
        </p:nvSpPr>
        <p:spPr>
          <a:xfrm>
            <a:off x="2121408" y="4713982"/>
            <a:ext cx="5722849" cy="1077218"/>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public class Child extends Parent{</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p:txBody>
      </p:sp>
      <p:cxnSp>
        <p:nvCxnSpPr>
          <p:cNvPr id="246" name="Google Shape;246;p48"/>
          <p:cNvCxnSpPr>
            <a:stCxn id="245" idx="0"/>
            <a:endCxn id="244" idx="2"/>
          </p:cNvCxnSpPr>
          <p:nvPr/>
        </p:nvCxnSpPr>
        <p:spPr>
          <a:xfrm rot="10800000">
            <a:off x="4982833" y="3855682"/>
            <a:ext cx="0" cy="858300"/>
          </a:xfrm>
          <a:prstGeom prst="straightConnector1">
            <a:avLst/>
          </a:prstGeom>
          <a:noFill/>
          <a:ln w="9525" cap="flat" cmpd="sng">
            <a:solidFill>
              <a:srgbClr val="4A7DBA"/>
            </a:solidFill>
            <a:prstDash val="solid"/>
            <a:round/>
            <a:headEnd type="none" w="sm" len="sm"/>
            <a:tailEnd type="stealth"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9"/>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Giải thích</a:t>
            </a:r>
            <a:endParaRPr/>
          </a:p>
        </p:txBody>
      </p:sp>
      <p:sp>
        <p:nvSpPr>
          <p:cNvPr id="252" name="Google Shape;252;p49"/>
          <p:cNvSpPr txBox="1">
            <a:spLocks noGrp="1"/>
          </p:cNvSpPr>
          <p:nvPr>
            <p:ph type="body" idx="1"/>
          </p:nvPr>
        </p:nvSpPr>
        <p:spPr>
          <a:xfrm>
            <a:off x="457200" y="1066800"/>
            <a:ext cx="8229600" cy="1143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Chiếu theo điều 1) và điều 3) slide trước ta có sơ đồ tương đương</a:t>
            </a:r>
            <a:endParaRPr/>
          </a:p>
        </p:txBody>
      </p:sp>
      <p:cxnSp>
        <p:nvCxnSpPr>
          <p:cNvPr id="253" name="Google Shape;253;p49"/>
          <p:cNvCxnSpPr>
            <a:stCxn id="254" idx="0"/>
            <a:endCxn id="255" idx="2"/>
          </p:cNvCxnSpPr>
          <p:nvPr/>
        </p:nvCxnSpPr>
        <p:spPr>
          <a:xfrm rot="10800000">
            <a:off x="3169690" y="3257700"/>
            <a:ext cx="0" cy="476100"/>
          </a:xfrm>
          <a:prstGeom prst="straightConnector1">
            <a:avLst/>
          </a:prstGeom>
          <a:noFill/>
          <a:ln w="9525" cap="flat" cmpd="sng">
            <a:solidFill>
              <a:srgbClr val="4A7DBA"/>
            </a:solidFill>
            <a:prstDash val="solid"/>
            <a:round/>
            <a:headEnd type="none" w="sm" len="sm"/>
            <a:tailEnd type="stealth" w="med" len="med"/>
          </a:ln>
        </p:spPr>
      </p:cxnSp>
      <p:sp>
        <p:nvSpPr>
          <p:cNvPr id="255" name="Google Shape;255;p49"/>
          <p:cNvSpPr txBox="1"/>
          <p:nvPr/>
        </p:nvSpPr>
        <p:spPr>
          <a:xfrm>
            <a:off x="1005379" y="2057400"/>
            <a:ext cx="4328622" cy="1200329"/>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public class Parent{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public Parent(int x){}</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254" name="Google Shape;254;p49"/>
          <p:cNvSpPr txBox="1"/>
          <p:nvPr/>
        </p:nvSpPr>
        <p:spPr>
          <a:xfrm>
            <a:off x="1005379" y="3733800"/>
            <a:ext cx="4328621" cy="1938992"/>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public class Child extends Parent{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public Child(){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super()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256" name="Google Shape;256;p49"/>
          <p:cNvSpPr/>
          <p:nvPr/>
        </p:nvSpPr>
        <p:spPr>
          <a:xfrm>
            <a:off x="2895600" y="3962400"/>
            <a:ext cx="5867400" cy="2667000"/>
          </a:xfrm>
          <a:prstGeom prst="irregularSeal2">
            <a:avLst/>
          </a:prstGeom>
          <a:solidFill>
            <a:srgbClr val="FFFF00"/>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Chiếu theo điều 4 thì Parent không có constructor không tham số nên gây lỗi lúc dịch</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0"/>
          <p:cNvSpPr txBox="1"/>
          <p:nvPr/>
        </p:nvSpPr>
        <p:spPr>
          <a:xfrm>
            <a:off x="1600200" y="5334000"/>
            <a:ext cx="27510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Hiện thực hóa 2 slide trước</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51"/>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Tham số phương thức</a:t>
            </a:r>
            <a:endParaRPr/>
          </a:p>
        </p:txBody>
      </p:sp>
      <p:sp>
        <p:nvSpPr>
          <p:cNvPr id="268" name="Google Shape;268;p51"/>
          <p:cNvSpPr txBox="1">
            <a:spLocks noGrp="1"/>
          </p:cNvSpPr>
          <p:nvPr>
            <p:ph type="body" idx="1"/>
          </p:nvPr>
        </p:nvSpPr>
        <p:spPr>
          <a:xfrm>
            <a:off x="457200" y="1066800"/>
            <a:ext cx="8229600" cy="1905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Khi truyền tham số vào một phương thức, nếu phương thức có làm thay đổi giá trị của tham số thì giá trị của tham số sau khi gọi phương thức có bị thay đổi hay không?</a:t>
            </a:r>
            <a:endParaRPr/>
          </a:p>
        </p:txBody>
      </p:sp>
      <p:sp>
        <p:nvSpPr>
          <p:cNvPr id="269" name="Google Shape;269;p51"/>
          <p:cNvSpPr/>
          <p:nvPr/>
        </p:nvSpPr>
        <p:spPr>
          <a:xfrm>
            <a:off x="3124200" y="3238500"/>
            <a:ext cx="2438400" cy="11430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void m(int x){</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x+=5;</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270" name="Google Shape;270;p51"/>
          <p:cNvSpPr txBox="1"/>
          <p:nvPr/>
        </p:nvSpPr>
        <p:spPr>
          <a:xfrm>
            <a:off x="1695591" y="3579168"/>
            <a:ext cx="7411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x=3</a:t>
            </a:r>
            <a:endParaRPr sz="2400">
              <a:solidFill>
                <a:schemeClr val="dk1"/>
              </a:solidFill>
              <a:latin typeface="Calibri"/>
              <a:ea typeface="Calibri"/>
              <a:cs typeface="Calibri"/>
              <a:sym typeface="Calibri"/>
            </a:endParaRPr>
          </a:p>
        </p:txBody>
      </p:sp>
      <p:sp>
        <p:nvSpPr>
          <p:cNvPr id="271" name="Google Shape;271;p51"/>
          <p:cNvSpPr txBox="1"/>
          <p:nvPr/>
        </p:nvSpPr>
        <p:spPr>
          <a:xfrm>
            <a:off x="6172200" y="3579168"/>
            <a:ext cx="61427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x=?</a:t>
            </a:r>
            <a:endParaRPr sz="2400">
              <a:solidFill>
                <a:schemeClr val="dk1"/>
              </a:solidFill>
              <a:latin typeface="Calibri"/>
              <a:ea typeface="Calibri"/>
              <a:cs typeface="Calibri"/>
              <a:sym typeface="Calibri"/>
            </a:endParaRPr>
          </a:p>
        </p:txBody>
      </p:sp>
      <p:cxnSp>
        <p:nvCxnSpPr>
          <p:cNvPr id="272" name="Google Shape;272;p51"/>
          <p:cNvCxnSpPr>
            <a:stCxn id="269" idx="3"/>
            <a:endCxn id="271" idx="1"/>
          </p:cNvCxnSpPr>
          <p:nvPr/>
        </p:nvCxnSpPr>
        <p:spPr>
          <a:xfrm>
            <a:off x="5562600" y="3810000"/>
            <a:ext cx="609600" cy="0"/>
          </a:xfrm>
          <a:prstGeom prst="straightConnector1">
            <a:avLst/>
          </a:prstGeom>
          <a:noFill/>
          <a:ln w="9525" cap="flat" cmpd="sng">
            <a:solidFill>
              <a:srgbClr val="4A7DBA"/>
            </a:solidFill>
            <a:prstDash val="solid"/>
            <a:round/>
            <a:headEnd type="none" w="sm" len="sm"/>
            <a:tailEnd type="stealth" w="med" len="med"/>
          </a:ln>
        </p:spPr>
      </p:cxnSp>
      <p:cxnSp>
        <p:nvCxnSpPr>
          <p:cNvPr id="273" name="Google Shape;273;p51"/>
          <p:cNvCxnSpPr>
            <a:stCxn id="270" idx="3"/>
            <a:endCxn id="269" idx="1"/>
          </p:cNvCxnSpPr>
          <p:nvPr/>
        </p:nvCxnSpPr>
        <p:spPr>
          <a:xfrm>
            <a:off x="2436705" y="3810001"/>
            <a:ext cx="687600" cy="0"/>
          </a:xfrm>
          <a:prstGeom prst="straightConnector1">
            <a:avLst/>
          </a:prstGeom>
          <a:noFill/>
          <a:ln w="9525" cap="flat" cmpd="sng">
            <a:solidFill>
              <a:srgbClr val="4A7DBA"/>
            </a:solidFill>
            <a:prstDash val="solid"/>
            <a:round/>
            <a:headEnd type="none" w="sm" len="sm"/>
            <a:tailEnd type="stealth" w="med" len="med"/>
          </a:ln>
        </p:spPr>
      </p:cxnSp>
      <p:sp>
        <p:nvSpPr>
          <p:cNvPr id="274" name="Google Shape;274;p51"/>
          <p:cNvSpPr/>
          <p:nvPr/>
        </p:nvSpPr>
        <p:spPr>
          <a:xfrm>
            <a:off x="3124200" y="4648200"/>
            <a:ext cx="2438400" cy="11430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void m(int[] x){</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x[0]+=5;</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275" name="Google Shape;275;p51"/>
          <p:cNvSpPr txBox="1"/>
          <p:nvPr/>
        </p:nvSpPr>
        <p:spPr>
          <a:xfrm>
            <a:off x="1447800" y="4988868"/>
            <a:ext cx="103077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X[0]=3</a:t>
            </a:r>
            <a:endParaRPr sz="2400">
              <a:solidFill>
                <a:schemeClr val="dk1"/>
              </a:solidFill>
              <a:latin typeface="Calibri"/>
              <a:ea typeface="Calibri"/>
              <a:cs typeface="Calibri"/>
              <a:sym typeface="Calibri"/>
            </a:endParaRPr>
          </a:p>
        </p:txBody>
      </p:sp>
      <p:sp>
        <p:nvSpPr>
          <p:cNvPr id="276" name="Google Shape;276;p51"/>
          <p:cNvSpPr txBox="1"/>
          <p:nvPr/>
        </p:nvSpPr>
        <p:spPr>
          <a:xfrm>
            <a:off x="6172200" y="4988868"/>
            <a:ext cx="13716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X[0]=?</a:t>
            </a:r>
            <a:endParaRPr sz="2400">
              <a:solidFill>
                <a:schemeClr val="dk1"/>
              </a:solidFill>
              <a:latin typeface="Calibri"/>
              <a:ea typeface="Calibri"/>
              <a:cs typeface="Calibri"/>
              <a:sym typeface="Calibri"/>
            </a:endParaRPr>
          </a:p>
        </p:txBody>
      </p:sp>
      <p:cxnSp>
        <p:nvCxnSpPr>
          <p:cNvPr id="277" name="Google Shape;277;p51"/>
          <p:cNvCxnSpPr>
            <a:stCxn id="274" idx="3"/>
            <a:endCxn id="276" idx="1"/>
          </p:cNvCxnSpPr>
          <p:nvPr/>
        </p:nvCxnSpPr>
        <p:spPr>
          <a:xfrm>
            <a:off x="5562600" y="5219700"/>
            <a:ext cx="609600" cy="0"/>
          </a:xfrm>
          <a:prstGeom prst="straightConnector1">
            <a:avLst/>
          </a:prstGeom>
          <a:noFill/>
          <a:ln w="9525" cap="flat" cmpd="sng">
            <a:solidFill>
              <a:srgbClr val="4A7DBA"/>
            </a:solidFill>
            <a:prstDash val="solid"/>
            <a:round/>
            <a:headEnd type="none" w="sm" len="sm"/>
            <a:tailEnd type="stealth" w="med" len="med"/>
          </a:ln>
        </p:spPr>
      </p:cxnSp>
      <p:cxnSp>
        <p:nvCxnSpPr>
          <p:cNvPr id="278" name="Google Shape;278;p51"/>
          <p:cNvCxnSpPr>
            <a:stCxn id="275" idx="3"/>
            <a:endCxn id="274" idx="1"/>
          </p:cNvCxnSpPr>
          <p:nvPr/>
        </p:nvCxnSpPr>
        <p:spPr>
          <a:xfrm>
            <a:off x="2478571" y="5219701"/>
            <a:ext cx="645600" cy="0"/>
          </a:xfrm>
          <a:prstGeom prst="straightConnector1">
            <a:avLst/>
          </a:prstGeom>
          <a:noFill/>
          <a:ln w="9525" cap="flat" cmpd="sng">
            <a:solidFill>
              <a:srgbClr val="4A7DBA"/>
            </a:solidFill>
            <a:prstDash val="solid"/>
            <a:round/>
            <a:headEnd type="none" w="sm" len="sm"/>
            <a:tailEnd type="stealth"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2"/>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Phân loại tham số</a:t>
            </a:r>
            <a:endParaRPr/>
          </a:p>
        </p:txBody>
      </p:sp>
      <p:sp>
        <p:nvSpPr>
          <p:cNvPr id="284" name="Google Shape;284;p52"/>
          <p:cNvSpPr/>
          <p:nvPr/>
        </p:nvSpPr>
        <p:spPr>
          <a:xfrm>
            <a:off x="3886200" y="1524000"/>
            <a:ext cx="1752600" cy="685800"/>
          </a:xfrm>
          <a:prstGeom prst="rect">
            <a:avLst/>
          </a:prstGeom>
          <a:solidFill>
            <a:schemeClr val="accent1"/>
          </a:solidFill>
          <a:ln w="25400" cap="flat" cmpd="sng">
            <a:solidFill>
              <a:srgbClr val="395E8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Tham số</a:t>
            </a:r>
            <a:endParaRPr sz="1800">
              <a:solidFill>
                <a:schemeClr val="lt1"/>
              </a:solidFill>
              <a:latin typeface="Calibri"/>
              <a:ea typeface="Calibri"/>
              <a:cs typeface="Calibri"/>
              <a:sym typeface="Calibri"/>
            </a:endParaRPr>
          </a:p>
        </p:txBody>
      </p:sp>
      <p:sp>
        <p:nvSpPr>
          <p:cNvPr id="285" name="Google Shape;285;p52"/>
          <p:cNvSpPr/>
          <p:nvPr/>
        </p:nvSpPr>
        <p:spPr>
          <a:xfrm>
            <a:off x="1828800" y="3429000"/>
            <a:ext cx="1752600" cy="685800"/>
          </a:xfrm>
          <a:prstGeom prst="rect">
            <a:avLst/>
          </a:prstGeom>
          <a:solidFill>
            <a:schemeClr val="accent1"/>
          </a:solidFill>
          <a:ln w="25400" cap="flat" cmpd="sng">
            <a:solidFill>
              <a:srgbClr val="395E8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Tham biến</a:t>
            </a:r>
            <a:endParaRPr sz="1800">
              <a:solidFill>
                <a:schemeClr val="lt1"/>
              </a:solidFill>
              <a:latin typeface="Calibri"/>
              <a:ea typeface="Calibri"/>
              <a:cs typeface="Calibri"/>
              <a:sym typeface="Calibri"/>
            </a:endParaRPr>
          </a:p>
        </p:txBody>
      </p:sp>
      <p:sp>
        <p:nvSpPr>
          <p:cNvPr id="286" name="Google Shape;286;p52"/>
          <p:cNvSpPr/>
          <p:nvPr/>
        </p:nvSpPr>
        <p:spPr>
          <a:xfrm>
            <a:off x="6019800" y="3429000"/>
            <a:ext cx="1752600" cy="685800"/>
          </a:xfrm>
          <a:prstGeom prst="rect">
            <a:avLst/>
          </a:prstGeom>
          <a:solidFill>
            <a:schemeClr val="accent1"/>
          </a:solidFill>
          <a:ln w="25400" cap="flat" cmpd="sng">
            <a:solidFill>
              <a:srgbClr val="395E8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Tham trị</a:t>
            </a:r>
            <a:endParaRPr sz="1800">
              <a:solidFill>
                <a:schemeClr val="lt1"/>
              </a:solidFill>
              <a:latin typeface="Calibri"/>
              <a:ea typeface="Calibri"/>
              <a:cs typeface="Calibri"/>
              <a:sym typeface="Calibri"/>
            </a:endParaRPr>
          </a:p>
        </p:txBody>
      </p:sp>
      <p:sp>
        <p:nvSpPr>
          <p:cNvPr id="287" name="Google Shape;287;p52"/>
          <p:cNvSpPr/>
          <p:nvPr/>
        </p:nvSpPr>
        <p:spPr>
          <a:xfrm>
            <a:off x="1828800" y="4114800"/>
            <a:ext cx="1752600" cy="1143000"/>
          </a:xfrm>
          <a:prstGeom prst="foldedCorner">
            <a:avLst>
              <a:gd name="adj" fmla="val 16667"/>
            </a:avLst>
          </a:prstGeom>
          <a:solidFill>
            <a:schemeClr val="lt1"/>
          </a:solidFill>
          <a:ln w="25400" cap="flat" cmpd="sng">
            <a:solidFill>
              <a:schemeClr val="accent6"/>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Mảng</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Class</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Interface</a:t>
            </a:r>
            <a:endParaRPr sz="1800">
              <a:solidFill>
                <a:schemeClr val="dk1"/>
              </a:solidFill>
              <a:latin typeface="Calibri"/>
              <a:ea typeface="Calibri"/>
              <a:cs typeface="Calibri"/>
              <a:sym typeface="Calibri"/>
            </a:endParaRPr>
          </a:p>
        </p:txBody>
      </p:sp>
      <p:sp>
        <p:nvSpPr>
          <p:cNvPr id="288" name="Google Shape;288;p52"/>
          <p:cNvSpPr/>
          <p:nvPr/>
        </p:nvSpPr>
        <p:spPr>
          <a:xfrm>
            <a:off x="6019800" y="4114800"/>
            <a:ext cx="1752600" cy="1143000"/>
          </a:xfrm>
          <a:prstGeom prst="foldedCorner">
            <a:avLst>
              <a:gd name="adj" fmla="val 16667"/>
            </a:avLst>
          </a:prstGeom>
          <a:solidFill>
            <a:schemeClr val="lt1"/>
          </a:solidFill>
          <a:ln w="25400" cap="flat" cmpd="sng">
            <a:solidFill>
              <a:schemeClr val="accent6"/>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Các kiểu nguyên thủy</a:t>
            </a:r>
            <a:endParaRPr sz="1800">
              <a:solidFill>
                <a:schemeClr val="dk1"/>
              </a:solidFill>
              <a:latin typeface="Calibri"/>
              <a:ea typeface="Calibri"/>
              <a:cs typeface="Calibri"/>
              <a:sym typeface="Calibri"/>
            </a:endParaRPr>
          </a:p>
        </p:txBody>
      </p:sp>
      <p:cxnSp>
        <p:nvCxnSpPr>
          <p:cNvPr id="289" name="Google Shape;289;p52"/>
          <p:cNvCxnSpPr>
            <a:stCxn id="284" idx="2"/>
            <a:endCxn id="285" idx="0"/>
          </p:cNvCxnSpPr>
          <p:nvPr/>
        </p:nvCxnSpPr>
        <p:spPr>
          <a:xfrm rot="5400000">
            <a:off x="3124200" y="1790700"/>
            <a:ext cx="1219200" cy="2057400"/>
          </a:xfrm>
          <a:prstGeom prst="bentConnector3">
            <a:avLst>
              <a:gd name="adj1" fmla="val 50000"/>
            </a:avLst>
          </a:prstGeom>
          <a:noFill/>
          <a:ln w="9525" cap="flat" cmpd="sng">
            <a:solidFill>
              <a:srgbClr val="4A7DBA"/>
            </a:solidFill>
            <a:prstDash val="solid"/>
            <a:round/>
            <a:headEnd type="none" w="sm" len="sm"/>
            <a:tailEnd type="stealth" w="med" len="med"/>
          </a:ln>
        </p:spPr>
      </p:cxnSp>
      <p:cxnSp>
        <p:nvCxnSpPr>
          <p:cNvPr id="290" name="Google Shape;290;p52"/>
          <p:cNvCxnSpPr>
            <a:stCxn id="284" idx="2"/>
            <a:endCxn id="286" idx="0"/>
          </p:cNvCxnSpPr>
          <p:nvPr/>
        </p:nvCxnSpPr>
        <p:spPr>
          <a:xfrm rot="-5400000" flipH="1">
            <a:off x="5219700" y="1752600"/>
            <a:ext cx="1219200" cy="2133600"/>
          </a:xfrm>
          <a:prstGeom prst="bentConnector3">
            <a:avLst>
              <a:gd name="adj1" fmla="val 50000"/>
            </a:avLst>
          </a:prstGeom>
          <a:noFill/>
          <a:ln w="9525" cap="flat" cmpd="sng">
            <a:solidFill>
              <a:srgbClr val="4A7DBA"/>
            </a:solidFill>
            <a:prstDash val="solid"/>
            <a:round/>
            <a:headEnd type="none" w="sm" len="sm"/>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3"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53"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53" descr="data:image/jpeg;base64,/9j/4AAQSkZJRgABAQAAAQABAAD/2wCEAAkGBxQTEhUUExQWFhQXGR8aGRcYGBcdGBUbHRgaHRwfHBccHyggHyAlHRgXITEiJSkrLi4vIB8zODMsNygtLisBCgoKDg0OGxAQGywkICY0LDAsLjAsLCwsLCwsLCwsLCwsLCwsLCwsLCwsLCwsLC4sLCwsNS0sLCwsLCwsLCwsLP/AABEIALcBEwMBIgACEQEDEQH/xAAcAAACAgMBAQAAAAAAAAAAAAAEBQMGAAECBwj/xABGEAACAQEGAwUECQIFAwIHAQABAhEDAAQSITFBBRNRBiIyYXFCUoGRBxQjYqGxwdHwM+FDU3KC8RUkkrLSJTRjoqOz4hb/xAAaAQADAQEBAQAAAAAAAAAAAAAAAQIDBAUG/8QAMhEAAgIABQIEAwgCAwAAAAAAAAECEQMSITFBBFETImHwBXHRFDJSgZGhseEjwTNCYv/aAAwDAQACEQMRAD8ApvFuz1e7nvocOzDNT+1lVvoo0gQQQCCDr6WqPHfo/o1QWpfZv5eEmdxbhngNbH0nT/F4vTFVep5XcL61JpEEHJlPhdehFjOH3Om7Vajlku1ODlm7Fz3KSzq5MiToATYniXZG80W76gJqahIFNRqSzHQfwTaJL1FNqV2JaDjNQiGc4SrcldVhC2Z7xBMRNjDjektjXqsaKWfBfmfbt3fauGD3jiTOQMKrSUyKIkqOhYnN207zT5AWZXW+o/kehshUW6i2/T/EcXAlpquxXU/Aum6iHZ9/e5aqZgyLdPRAGJfCdvcPT0Ox+Fq/duIOnmOh/ezq4cTVjkRJyKtuNwRuLe5gfEMLHacdJdnz6HynWfBep6S8yzQ7rj1okw2wJbd5rAOEVWOJSygZ5qGZlk9FBaSdNdMyuEOKyShallmxjnGZHdGlNDBGOSxzgrFurE6zDgvXt9Ty4dNOWvHcgb7MxAaqPY9mmdQahG+/LGek4RaAKcTF2xM2YYgDEuwgZDDOHCMhl1Nm44MQITCRsNP7fjYetc2XJ1IGsxoeoOnw3slOMmsRSTa49PRA4teVql73A8FswWI5ex1/D1HlbeC3ZGSkrRztNOmRUwNDofmPMedsug+zDunfJIWmZwnCQGdiM+WCQABBY5ZAE2nWlkSSFUZsx0X1/QDM7TaOtULFMsNMAKJydiGYqanQS74V2JzljlzYzqSUXV1fy/0+DaGqeZbbEQpmSzHEx1JjbQADJVGyjIW7CbHQ/h0I8xafBbeC3R4ccuWtDHO7zcg4Trr+B8xbMFiGXI5ZwY9Y/I27omKaMVIquMQRgDylkgFhoWJVsK6QMR2Bz8Vw8st+PX3yVkzarb+AZhh2BdgYU6BWBBZ/KCYXVvISRHTQ54jLT3j1PX00iMogZRFilpa7kmSTmWPUnc22aU5jUfiOn7f3snFxl4kvz9F6fLkpSUlkX5eoPy7dYciP5OxtOEt0tLUkwo1OwzgepJyAGZNtZ5XHzbGcW09NyGipWmrMsVmExkVog4gD0LtgYqNABiM5C0IpR+eZJJO5JOZPmbFVCSwkQugG4MASx3YqAOgiB1OYLZYCbTct/wDRpitJpLYFNP8AnT+1uCljVEZ21dlZEYtHMklSNKdPEFUkH/EZiwAzACM3Szc/C0e3H0BLPrzz9QKupTTx6x7nQn7+cgHTU7Wg5eWWljeV/P7/AK2jNOzSySzS539P6HeZUuAQ07dXZIDFgCZPLGwUASzz0LBQvtE9AbELRkx/wBuSdh52hr7YfDvlm/megE5D466T1HFb8/IrCff2yDBrOc5mdT5k2xV2+VpwtuK9HEpGIqfeHs+drlGvNHj+CE70ZqLZZrd7zCgY6NPorU0LRsSWzkiD8bZbk+3L8LNvA9T0bhl/WssrkRkyHxIY0P6Hf8huJ8ZFNhSpo1auwypJqBPidjki/eaPnlZb2mui0Ga/U25dcIaZlopVJnCaq+1gJLCMzpnlZh2RogXdX5bI9TvOXB5lRsUY3nMYgAwU+EECBFvDPTOLt2caowq35hWqAytID/t6O/dU+Nh77D0C2Vce7BUqjB7ueTU1kaE66WvFQZfH9LQvtaJQUtzbCxp4TuDo8Y7T9l61DvlBB8WHwzqWXoDuNrVyLfRtW6rUUq4lTkR/N7UTifZCji5dUYcX9KuMv9r7ZbE/tbmxenb1R7XQfGFhrJirTh9v6PLDbQtauMdhL1RPdTmrMSmvxH62V4qd28OCrXG+TUqJ8tqjjr4Qfei3MsN86HuS63ClFPDeZvZLf+l6sM4e700Za3eNZCtOiTDuCQZZvYRgpTPNgxA6201CpUo02pwrSSQoCYcTEuqhYwifZ2gdLIqlVmYsxLMxksT3iepNvQq1xNJgTnIBbzyzb1G/UZ6gz2YeNneW38z5z4n0ngtYjq5XaWiXvlhvCFIpIHPfAE+ZszVLA0FnSxaErrbuSpHht2wLiXDZUlR3gCQNM4y+BOR+etgbjdUqURUIqIScIQgYmcEgooMZiDJJgASYtZaTA6a2R3mqK15phZFNQV5sd1mDYmSn5tChnOUU8AzJtUMbEhpF6Eyw4y1aIrxwKpAZikLmtNScKHcyQMb7YzHQBRlYNrqdCpIOREaj4WsNSqYwzI62y7U5YR1t1Q6qUY5ZJMwl08W7TorhpEa/A7nyPmPx1t1gtceIXAVBmM+tq/c6K/aisjoabBRp9oWnBgJyOIAnosNMRbfB+IRSqaMcTpHdxF4p5Ekwo1YzlOggaknIAZm0bMS8kYVMYRvIUL39sWBViMgAQNy1hfs+zAMXWRogBwJOsNqxjIuRJ2AGVl9S4tOGJ9P087aePDEalatbL3yR4UoaVvuwLl23gsQ1Igwwz9In+ft5W1gt2wmpq4nLJOLpgjA8xSYFKGNV90CrixBdWmCsDMkr52krLiOa4QpMJIOA6HERkX1BO2gy1JcFZUeP0kU9CCQdX0IXbInYGGimUbjXOc+snWdZ8885tzwV4lf9ePnzXv5G0m1DXfk4wW0F2/hsRgtFeaLMpCNhbKGiQCDlI6bHyJttJNPMjOMrWVmkpTOgAEknRR1NoKwzBAhRsRmdsR8+g2BI1JJPvDgwqiFXMdWMkB29YYqNljcm0RS2a/zLN+n1Zo34by/r/QGUtwUsUUjLb8rYaUDEdCYA3cjYemUnb1gHVYicbf6EZWpaANNcNIU5kTmT4qhBJzPuIMCjq0k5gRGUsRWQziOu8aAbADoNvjuTbkraenjlTi9/9F4sraaAqjhPEYBMSep0sW9EoASO8RKgjQbMR06Df0ttackAqHzHdOhgzbTVS5LE4ifE3vtJLH0kwPIC0u1NYa23/LsUqcc/IG92JJMnPO2WLi2WPs0PX9RePMuZ7JiuGa+vzqrKQAJFK7yP8Jeo99szthmLF9nL64Ju15M1kHdf/PQHJv8AVHi669QHYH62D4lwwVkGeGonepuNVYaZ9LfNnsjSpp/Oloagy+dgeGcSLzSqjDXTxDQOAPGvlmJG0jUEEsqoy+dgRJdv1/a0V+uaVqbU6i4kYEEeojXY+dpLt/PwsmvfF6lV3oXMBnXJ6zCaVHyy8b74AekwDNmIS0qT06tDh1arUr0u8SzGKlVcyiNhEmlTVRjYkYiyLJEpZpxvsXdrzqgRoADJCx8Bll0tFV4Mbm63qkXqtGG8YjL1kJBxDYFSJAEDbKSbWW7V1dVdCGVhII31/kbZ2mUIyVM0w8aeHLNB0zxjjvYG8UCSg5lPqPEB5j9rWm7DHTpqdQBB30G9vQLxkrf6W/K1H4PRlU8gPytlDAUbOrquvxOoUc/F/uRVaPKzJhOugQk/gs/L08LGlXEHHChRLM2QAGpJOli71dFdSrAFWEEHQg62RpdiKq3YSadFQQCSSDBIqVGnrhp01IkYajCABboTOBk1S6PXEwadE+yZFSsPvb00+74jvhGR8/7Y8Vr0L/Ro0gzoaazQAybvOO7HhIAEEaQLeo3e8GcL5Hr1t5n9ItVaXFbnUYhVCCSdhjcfrZsEFXbjtaneEp1lmjW/pVSpVgfcqKdG20HXfIy/9vKN0rmk6VJWO8ApUyJ6gj8bAcc7V0GqUKQw1ldhJQgtTIZeW6/eDbbibCcQ4StbjfLqUsavTHdzhmCDwxnYzPYR6F2d7WXa+AijUBYaoQQwHWDqPMWj4reUqVVUHuU2K1HBEU8USAPegBS/sKzbnKkcSul1uF6u/wBVpMDeHFI1OYSKYxKKnKzJk4wMcxrh3Nh7rdmTi9+pUjh+xygZDu0iJXcSRaRnp9RzTyBkHQbiwdNZYetq/wBlOJreKGNJAlpRiSabjvMknYTK/dMZYYtH9HPHK95pPUqQWDkLA2ABz6620tUTqXPifDsaHDAeO6ToDGUjpZfdB3Up1FVKurEAHl6woeILsFLDWFg5yLA8F7eJXvFeg1Jk5GKakypwuFiIkEk5DOTkMzbTcXorXqtXIUBQxXOaQaFDPEgllRVJGSYQu5JmMmuRtJjPiHC6aAYJGekkzvJJzJk5mc7CVOGHBjUyRqIz9P5+9o7vxqlWyp1UcDSGBI+RtZuG0xg9c7dH2jEjFa7GXgwb2KtQurOJUT+fytzVQoYK97ZTPzbov/qiBuQ5vVz5NU1kfxLh5bZU8cyHY6hVXGWA1Ci3FSuhpDCDL95sQ7xJGrZDPTLKAIAAEW3XxCctGjH7HBaoQhSCZJOIzJ1xfwCOmnQW7K2M4hVAFKlyyWrEqrhckgTLEZ+g38tQLgKQlQjESwEkSwU7iBnEHTfLeOjpeshOTw6qtvp9DLqOmlFKe9kF5u4dWVswRB9D525ZiTn7Iwx7gHhT1CwWM5sW3mxtZCpw6Puf8v8A/vy211gWC5IQ5DI6jz626JO5rE4XPvhGMdIuHLI2SwdY4SowswZgowiYLZDLoTA+IsyZbRmRmGwwPEBJXYEDczoOsW2xNsy3RGHvl7g15pQSoIMZOQZBOhUHoNCd9NJkcphM7HWxFEyMhAHdC+6FyAy8s/ibdFbTCLlBS539+hUpZZZeCHDbLQV7tVLHDUCrsMOmVss88vwv9vqLLHuj1KjxBDvFiKN4UjUadbR1EGA5DawguSFhI3/S3y9nu0T8VuQqhWBw1FMo41Gu/TM/M9SCHw/tErvUoVvsrxRBZ1aAHp5fapnGHPPofLOxH/TxORYehtXe3V7SmopBi790uoJBFMNP2lVc6dPGFLHfCQBNmhNDnk1r5kS9C6mNCRWvA9dadM9fGdsORs/ud2Smgp00VEUEKqiAB5CyS4Negi42SowABbMYiBmfic7MKN5rRLUxpORs7FQ0jumyF0N1cuoJu7nvKMzTYnxKOnUb+ohijxkAQyMJ8rbXidNhBO2YIsCC67hqbMpBBRiCDIIKmCDalcPxFUKjYaenSzare2utRAiGrdqrYGVc3ou5AVgDqhJOL59cShlyw0mPIko1RWhqmElWVCPCoIKl/ESDEDMi3BhFfiLseXTgNMVKsStLqFGjVPLwrq0+Ew/V0oMKlHPaqCSXrAmcRJ1qAkkE9SuQOTq7U0wBUChAICgQFHSNrDXy4br8rVRJzVvFNlmQwIkEW8n+kW7CtxC6U3JwuoSRqAahG/rb0emqq0icB8Q3U+8BvO4+OuqTtR2TarerteUqACkVMROIBw2RBjMWfFABdmPo0pUq61zUZwhlVIEYhoSRrGu1mPFaZW+V27wR0oU5EguGZ+bTptIwu6hFLAjArMxIAtYReCuEgS7ThRdXjXyCjKWOQ9YBp3FrnejxW7vWV3u/LZWwj7JSyVAVA6eDNsyfkJaGmVZOE1rpxO7C+yyF5o/aM6iD3RLZwpK7Da1o4bVX/wD0F4Oz3fP/AMaX/tsL9I9Rg1wqmWWhWzqH3S1MjEevciTrrubcVav/AMdBAjFR237v9rNIGCcKvYud44nSZcSAGstMmJEE5HbxoJ8rWnsYlGjQxUSyUQOdiqA5U3PUakH7ONSQImcqZ9JyGheBUAyr0Gpn4EZ+eRX5Wvl7Z7vw+lTooalajRVsGUKeWVDNOpksVXUkToLLZhwU6hxRQ11vFEFLo19ZHBjFWZlX7aoRv36sLouERqSbl2k4FSpl71gmotJgDiMMApOB08JUzByn5W8br8SrC5Ld2olaePmLUwsM5OY2PiIyt7QOKi93JH9+jn/qKQ34zZrUCk8C7LUWAvl2dwjpU+zYDIMrIQGyPdaRvMA75L+x3Z/idW7rXud6KrJXl82oua5eGCh1tc/ovu3N4UqzhYNUCtE4TiJBjfM6WTU7veblcuVcZqs7q1bHh+yxUlqctKc5jCyY2n2lEa2ncZcbqbxVoU6dVsTqg5jqR9q41wnQqCM8oY5ZqDi7V2LHH4573n5jyP8AbaxVwvLvdKFSsuCsVGIARhO4A2GWlp7xdTVQVB4xl62taC3CaN4AADrEaGDFlPE4NUumGVBZGMRTcIQHMiBhOdnHCr6tVCpiVkMDG2s+n97KL+gLQoIp6idXzyy2QHMdcjoBbfpVc3Fcpowx3UU+wAgBEicJ8Mklo6sTmWOpnc20y2kw4T90/gf7/nbsrb2sJ+Wu2h5eJ96+4uAYVFWByyGLVCYFLCMUsOkA6bwN7dVlk5AhQcgdZ95h73lsMupM94Xu/EQoMYyDMemQJPT1FoaJlZ1JmeszJ/G0w/5MvC2+f9GkvuZuWB1acHEPiOtulz0sSVsNSpCmzlZBqd4zJCBRngGzOSi/OMzasSXhXJbdvUmCz6M4qVQCQQxI1hSRPqOmlstOEFstWSf4v2Qs8ex6C/gPwtxTyIO02Q8Nvt4o1Wu14QtSILUbyPCEUSVqknJlGhzJA3zNpRdmvjKWLJdTmqgkPeBGRYjNKZ2A7x+7ofl6PdslrcSeu5p3QiBIe8ETTpxqEH+I/kMhudiTdeDUqSmmoLYxNRnMvVY6s7bnpoAMgAMrMEoqgVEUKqrCqoAVQNgBkBbDmw9LMBLw1zdGFBz9iTFFz7HRGOw6dNNIixq3dPpYW8XdaiMjiVJ0suud6ajFKqZQiKdQ/wDpY/kfgdiQBjR8Q/m1jaCicwLB0fEP5taG+cTKvyqKipXIBCzC0xJ71RhOFem52BsMRz2hvCJKgMatSVprTjmEkHNSchGpY5DeyXsvQAosjDC6thalELSAARFUbrgRTiOZMzBlVe3LhnLZmd+ZWfx1SIn7qr7KDZfiZOdkd4vRLiqi4XjMHRh0b99vzfNA9g1qDUziXMbiyftx2ha73GpWokCopWAwkZuoMj0JsyPF8Q7qkHQg6g/z562pf0kEm4Vv9n/7UtdaEFPu30l3gEGpSpkH3cSkjykkW9I4PxQGh9YVudRrleTQJAcVmJBp4yYVZDMekNERLJOyN1pVuHUqdRQ+KmVA1My0ZDMGy/hNBaHDqtI1+5TeK1VAG5dSpgQrTJ9hA4LsPFLAZTMsY14X9IVzSqxeowdiA7NTIiDkowYlVFkwAY3kklj6LQrJWphlKujAEEQVIOhBt5vwv6OrlVuyioCK+GGqI7Zts4BJUg5MMswbLPo+47UutwvmYcXZmwgnKSDAHkWH42LAvvGBTRuWWXvZhSRiHmAc9bR/UqNV1fBTF5VTBCqGZBkSu+UwRtPmLeQ8J7J3i/03vbVu+7EgsCS5BzJYHLPIZHS12+jzijPRq06yK97uRYpzDHssBiY7AiGPSDrYsCy8T4DRvPKSpSD1VPMUNOBB71RQQWB2T242WTaTtD2fqtd2p0azIxZXNSAXLKytiOknugdAIAEAC3nV77Q8RFavWuRqXi7o5BqNTVpcKpcnCAYk5dFgbWuI+kQNww31KYNRGCvSLQAcSgw2ZjvAj1sNoAk3Jno8ioylXQoYEKGIhhh2BJJA206WWdiOE17vdzd66jErMFwmQQc/zLZWrzfSrTcy12ZZ1CurD8QLXyjxEGpDnDgpLW5hIP2ZOHMalsWQAktIGuZpMTFf0Y0ql0udWneab0sFViMSmWDBMOEbkmQAJk2W3PtoqG8/9uWNElGo4hjWkpjGpiGkgY/Rc4AAuPZ7j12vpZ0qK5TSmcjSU5SVOeJtC2g8Iyktxeat3JDU2pVEb3WVo9GHlaRibsz2hS+oXpqyhWK4WjIwDlBOWdrtw8rgAU+vW1Zutwp0v6aKqnPuqFD7Zge1Ajz/ADfYKXL5majykmTkABuSYAA1NqbtC5AOL01pszIoU1fEcvtWUfZoQfZ1Zo1CAG0FasXYsbT1uHcw/akq0QgkEKNdffkAkjcADICQ6CkMUbxDXz8xbfo2liox6lXhsxkmw1JyGYOrYABhYQeYWMBANcW5JyCyxORswK2Ev/dhhOIAnL2VMqX9YxBfOT7NvUx3SzR3ODCVunscYZOIxJ6aKNgPLedSc+gAtanhOIabjr5+tmCqIEaRlGkbRblltvkWVJEZndsDQYtM50sJeKZcd0wAZU++Rv8A6dh116Wl5S0y6oCOZLvqQxyUKuy4mMtGsetiWW0J+K3GXH89ymlBJrkXpelIzOE7g7G27FNd1JkgTbVr/wAvp+4v8fqN+1t+VqL3ZFarVYBmpIfYGZ5jeyhiDucwM7Hdj8P1WiVfmAyxOHCAzMWZQnsBSSoXYAWJ4bwynQplaYzYhnc5vUb3nbc/gBkABlZdeKBulU16QJpMZq0h199R7wHzGR2I+Y0PbLBXOfwNuEMt8LR/WFcK6HErAkEb/wA6baW7o6/CzBk+x9bDvQWpTKOJUrn8trT7H1sLUvaUqZeowVQup/AeZ8rAFdoVq1zVbu9bmFmPKqFQWoXdcIZ6ksA5VnVABqSDn4Ra+FXBKMqgOZxMxMu7bs7e02mewgCAALVa/wB3r1DTvLIMFJ1ZbsQMdRVk4nOzg99V0UgE55C18OvS1AHQyrCQfiZBGxBkEbEEWbEie8DvH+bWVcSugbPQ9bNq47xtWL7xBmJWIwsV9YYj9LCVsHsAc4q2IAFumz65H46Hb5ghdoaCcSuFT6t4yACrQppsCCRUnJcMEk6QJkjOzOhdC5/Wwva66fYmioIFcPiWmypUvFQKoRZMd32mOU8tQZmLUyEUThfZZ+Q1Ph9SiXeUq3pywNQDJkowpw05BEmGeCTAgWdcS7H/AFThFemHxNgL1DszCCYHkFAz6Wb/AEf8Bq0rilOshp1VZ5BI0LkjMEjex3aqsTcb0j+LkVI8/s2ixWgzzfsW18qXXl4mSmysKNdWXFTIJGB1mShMxGa5xqY7uvA3o8LvqMCKqE80HqCpBHVSuc+trD9HhB4XRG4aoP8A8jH9bLeyVe8Xo3m6SrCmTRIaZai5dYxdacSp8yM8hY2QDv6OGBuNCBnhPTUO0zPnNhLvf6A4o1IJlWXmVahB+1wquAKP8rulvvtB0AFhbjf7tw9FuVSo2ALj5zIRTvRxnEEgTylZTE+MyTlAMXZLiP8A1DjdS8AfZpSIEjUQEGXmSxiw3oA07C9p7utKu7AUyGx1wqkhXAClwqgnA4UHLwtiB1BtR7m4fh3ESqwhrB08hiUxHphs57FcGVr7f3BZXu9YqADkyM9UMrKcmBwDI2sXGeH3ehw680kRUDJUZfN4LR65ZeQjbNJAIOz/ABrhb0qFO88sOqKrF6JOYUA97Cems2uXaCvSpVrvhcBqioKKKe8TTLMjf6VBJCmAz4ASADaodkOxtzrXW71atImpUHdUuyq5VyCzDamIzIidBmcp/pY4MyvcuW55j1CgfwwzYAsR4QIAAGgFj1Aj41wqnw+/3G8XRmi8VCjhmJnEygkznnjzB0IGlqz2r7FLdjRwVCRVqCn3gO4TvIOYtZ/+jVDVujXtga9F9mOGqogloIEVEycgeMKdSLEfStQKXem3uVUYEaEQ2hs6VBeoDxXs3euHXDmc4vy6ssFZgDScIIIOhDqpB2mRnaw8c4rWW83BKFXCjVWBp4FNSqid16zMwMYsNULAyUgg942tHEKeKg1OsvMWopXCD3nBGkjMADMtt6xbzrspfjWvlSpVpYbxdsSd0dxaZJRVA25Y7qjdfMZoD0riN6DlcNp+I3Saavo4jP12NllAHFoS2oHWzetfJQqylSeumttYqpxM5fdYnut4lAzIVckqKbHNmWMRn3BIOIagiMzba0okkyTmSQO8chpsIAAGwAG1uK7xVAJOeFSdlgsyrPViwJ9F96xZW3q4TzNuWtHBiaUkLAOWYP8ATOh9wnY+ViCn82+fS070wRBEg2W3emtMclJKKRIYksSxJVQx9hFUmM5y6Cac3h6LZ7en9CSU9WR3miXAIywmU1Enqw8wSANh5nLdCriE6HQjobGsLBXyiwBemAXA8JMB/Kdj521Ucmq/P6kXm0f5HeG2W0L3RAHMrJScgE02nEkgGDAImD1tlj7XhfiDwZ9i4P4fiLdAZj1/S3D6fEW6HiHrb5o9sSXiibs5emC1JpLUx7Omazvp66HY2b3GqrgMpkFcj8wfMEHIja3FXxfA2QvdTcqtS8UmZqdQAfVR/iV2IVMBPhk6n5yNK4EPuJcRSivekszQiKJeo0aKN+pOgEkwBNhOHcNZ2Fe8QXUHl0wZSh5j3qnV9tFjMt3wikrLzycdVxBcx3RuigEhVBEQCZiSWyNmV28PwsAdbr/NjZY6G7VDURZpP/UQeydMSjr5biBqBZm2q+o/K3a+L4GwIk5ivDKQykAgjMERqLVGqv2tQRMux/8AJiR+BFj+MXg3AGqqM92xTVVc2ogjOoo3AOo6Gds4OLkKwen33dVYLBAUEABqh1AyyXxNnpBIqLpiexyb41KFwlmYHBT9po1M+ygkSx0yGZIFo2oU2VucS1V4xPBGCMwKe6qpzG5OZM6F8JCgFpxVGjG58TRoPJRnCjIeskl16CuM9etmyQO4cVyw1D9oN4yqD3h+o2PkRbm+3pXER8bAXhYMHVTKsIkH9RZrcqiVARADgZgdPeHl/wAerWgMXpRJ2NpLvcbvQmslNTWqdyUVRUqsc8IOWfdkkmAASYAtqueXm0xMADxOdQFHWM50AkmBYu78OYnms/2kQIzWmpjurudBLHNiNgAASEis37sRQvYFK8gpVpACm1JjAoqAqKmMEEIAFMiSe9ligOuCdj6Fzp4buCG1LMZZyOp0+QA8rT38VMix8JlXAzU/wnI6ibdUL1VqAjKRqB+Y8j/aySGIeE8AW7Vr1VV2LXl8bqQIU4nbukbd82b0OGLVEOoK5HMTmDqAdxbboVbvWlas/wDTSRpjYa0lO0++w0Gw7x2Bb2EULtF2X4heqi1rtUNJsOCogqlKaFWbDTphVChaaMqHbEHEnM254rwy/vc7rTro1S9UL0HJLqS1MYiDimD7I62vtGulBjywRSPiQDwECMS/AAEfHbPq+3zHoMutklY7opn0rXepUp06l3VjUp1VYYAS2jCQBnkStmvH+B/WLuy1qkXV+XUWFitTYsg5SAwDzCYXF4WYzkALO7myggtn+lieLVwwCoRzPGpJgJh9s/HIDc+QNhrUEzjgVaQC6lHKgAEyUUaJO8HU+0ZPQCkXF+Vxy/IBk6I8bHupP4u1ro96pGkoQEFQBG6EDQnfrO+tgrtw+ma3PZBjIwmpHeIyyJ6ZCzqwuibiLC7hKhJFOQA21OdAx2Wcp2kbaNq95LoAijGwkYhkgHtHqMiAPaOWgJBZCkRkVI+BFq+LyQzti+0BIfOZJJhQNgqBBA3Mag2UW7B7Ev1UYcJzB1J1JOZJPUnO0VByDgfXZvfH79f+bHxYXiFzFVChLLOjKYZCMwQeoIB+FvXqtYnlp8Mw6EkwBmSdgNSbL69NjFVZkeFDlKnXEPeMA+UAdZKpMSBTY4sEKz5Dm1AoYygyCiVP+o+QkhhYi/F1KksmgHSqB1DLofmPI+dtFbQcRpvTmpRTGdWpgwXG5WcsUbb6Wkqtj7imMgX95QRIHUMQR6A+Ytr4rWj3/knJythZSd0lUSpUXExDzT70sSdTOpIne2WcBAMgBA/C2rZ/Zv8A0/1K8f0RYDp8bdA94eptyxy/3fvblqgBkmAJJJ0FvDPXI6p73wNkt/L30PSu5wIkhrwRPfAIw0Z1IkgvouYzOmmqm9+Asl2M98SHvA+4dVpn39W9nI4rWO60lRQqqFVVACgAAAaAAWYhZ2cvatR5WAUnowjUhosCAV+4YMehBzFnF1Hd+FlPEuHlmFakcNZCYOzAxKsNwYGXpoQCDOC30VUOWF1EOh1U/qDnB/UEAAMfUeo/K2x4vnbVTUeots+L5/pYAnqHMzplal8Cqh614IcMJJY5xUxP3CoOWCnTQUwRkTiOW7qqxvZKqSLsMncZGsRkUQ+57zDXQbkC9ouFFsD04QomFQANicoHsxAjyyiAQXQqsGrrgOJW+E2pY7TVzer4uM4XVlpCf6T0qSThH3i7H1W1nUSs7jJl3U/qOh3tWqfZKmKgqj+tzTUL595WY4kidMLET6HyttVozvuQPfbzX5YpVcLPdlqglFaSCMWR64h6WL4PejzLk95rAFqL11dBhZwOUzUo9oGmz5dQNpBK7PcBr0KwLsHpU6bUqS4YYIzKe+25ARRYm68NFNbopINehRNPwyqBuWOYZ3HKIUe0SdlNodlA9941eGc1zSpcqmiGr3m5tAVIbAqwFHLUqXBzYyZyAGXftrVomoKt3+zU1lputQd96Ic4SMMriCNBzjLrYC93O8JTq00VXF8ULUJcfYVGUq7FiJcEHLeQBnNt33gA5pqhGZjXcHvEqaVSiy4gswCGYZgA5HaxqLQf8Q7Z8tmWrdqipgqVEcNTYVEpriJAxSJBXWMyLI7x2uwqHWnXpPiOEPSJ8IVjiVSSUIMSPwIBsnoLXbFTrXesxN1WgjBZRPspeTMgmpkYHsixnAHVDd2FO+NhrQ61adRmHMouBgykrjRR5SOtjYZceL9qKFOjQeqy03rIrgw9RKQZcQLFVIzhsMwDhY6DPvhPae6o7XdqyCooLHEcz3cbMWOpw96bIq12vKrdaVAqgLgNUIx08S3U0YABBwAIqA7sWOmGVj8MSjXe7NeqafZU0FN0GOuTdxSBV5kZouWf42LCi9Xvil1ekay16OEHDjFRMOL3S0xOemthLpxalTBp1WUIdzHckxJ+5J19n08PmuJ6iKav1dWZbvUQYTyKk066DmDZyHYFtJFOzHhN2pGm9ZwBVXkcsMQx5RK0igJ8asVrL5zNkKj0hW5JMhWxZU5OTnrMGFAMs22WpIBKPCwVzM1DmzxGI9MM5KNAuw6mSaJ2ovBeryw+G8Ao1MYiVp0heqVKgCugLCqWbchs9gFvB+JVTXRj9ZdYbBgqlFpgXitPNpkjFCuikRIwWd2FF7QANOEEjJl94DpOjD5fO3VNFDiTNNtDmPn0g5EWrl1r1WuCVA5FTAgapqVJKqzZ7gFjn0tNcGNCtWSqxqAMEXGwAq1G5ApFgq5EiqUYrEimMiWFhugqy2XmhEJSJxkT91B7x89lG58lMLDw8RKYsSzKkiSN89zOcnf1Mp17T1aV2eu8NgrVRUIXxqrOilYOWGKZ/wBIPkbPuz+Ophd/FhBaNMRGcD1mwAXd3BUEdPy1ttzAJOQGZJ0A62h4hRqJUDUVDKzAVEmDByxr5jcbj0Fu3KuYBBRTmRo7A6eagj/cR0He9GGLaXc8+UKbfAuqOVfmkRTbIiIKAxDneTAnoAo2sc1p3WcjmD+NlNa9Ldiq1DFJmCq50QnRWOwOgJ3gb20j5PkQ3n+YYwsouB+0ZC0lSxmCMZZ5Oe+EQD/azO9hj3VyJGbe6vX1O39rQXm5AquDusngPT16g72tvM7XALyqnySxbLBf9VQZPKuNVjQ/tvbLaePDuT4cuxvh98vF3qVKF6WbugarTvcjCtNdVqyZxLiAGpPnmbHU7sbywaqIoHNKJ9sahqvXqKeg9qTkFPbziAwCigNWorc1qSgFcK6Gp0UNBjeIs37MYBd6ApvzEFOA+mKImV9kzIw7abW8A9kYN4vhYsH8rBE974fvYonP4WQzpDkfWwdbh5OGrSOGqo+DjKQw3B/kGCC00PraW6+H4fpZiFnB+O07wXQdytSYrVpNkyQT3s9UMSG6awZFtyb0d1u3XRrx6brS89X2hYLKO2sKFwhVasQhIKh67jKhSJIzTG8tOWEEHIxa1mcQnXOY65WBE6IBAAAAAAAEAAaADpYHiSnFTI0h5+aR+tjjr8LR3vwT6/mLSxorF8upnEvi/AjofL8dxYCnUDFsJzUwyyJQxIB9RmDv84dVKgspvF3SlVN4WmWrFRTVe9gdndFUuo1CzJPug65RqnRDVjL62QFRQDVYSAZhV0xv5dBqx0ykialcFCkGWJMs58Tt1J+QjQAADIWSC8AJzi8ySWc+2Zw4/QgAgbAgDKzC58XVltVMkjvV2CyGGJT+Vu+HhJCPn7rZ97yP3vz9Ztq8V8Zt3R4fzEZWkKwIkGCJGoOxGxsth7nF4uuFvLa0wuvMLIhIUd2o+4nVEPXZm2EgZmV3ReoqpQqVC9X264UDArMVpjX+o4BzAyidwTJd/sCFjubRYu0KiK+3RguEwaeWg0A0yGkeVhqdDmthcqzDNWIzYD4eIb/PqA/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RtzTpmqsjxrlPvD3W/nS2cGv4V2pk6GCN0YiQD6iM9/nDvgQwauHnVYGc5Rrn5RZZwZ5BBmVCqoIgmmF7jR5ksTpEgbWYXuKjlR4Rk598j2PMCe98BuYiv92LQ6ZVF0PUbqfI268G8qfY4sbSTj3JWFoqqAgggEHY6H1tl0vIcTEEZMp1U9D+9ub5UIEL42yX9SfIa/8AIt05lRzJPNQv4W7NixeLLmSZ+1IlgM8gFKQNAIG1jSLB1bpyoemCYEON6g97/VmT8TYulUDAMpkHQ2eF5VlHiPM8xqLZbu2W3M8zIrjwpLvShZZmaalRoL1W6sfjkBkBkBZXyGudU1aQLUGM1aQ9k6Y0Gk6ZaHTWDaw3s91fW0NAyc9INvnke8apV1cB0YMrLII3Gf8AI1BkWPB/IfpasVaDXd2ekJpnN6fn7yzofwOh2If3K8rUXGhDKdx5ZEEbEHIg5g2bAKXT42GvXEhRRci7v3Upr4naNugjMkwAJJItHfr+KYCBS9VycFMamNST7KjdjkPUgHrhFxwzUc46zLBbZR7iDZfxJzOwAJgo4GKit9aipUqCG92mvuU52GUk5sRJygCfhl5enUF3rMWYSKdQ/wCKOhPvgDfxesyxfb4Wh4hc1rAo3nBGqnKCDYAZb/AWX9pFP1VyBJXvR5KwZv8A7Q1ouHX11cUa/wDUiEfaqNv9357ZyA3Ph+dk0CPMOa71UNHBqSSWaXBAAXKRAOYaCRJ62nul9+s02FMMinEru2WKCVKUyNVMGamWRAABxYWH/RKVSpU+rKaVPNalVGbMnxLQBlVzkM4EDMLnJVncOzNOmgp06lVUQQommYGfVJso2ipZWtCsXdioCMZjJT1gaHow6bjMbwwoKOlmtXsfTcljUqTERkASNCSoGYOhg/G0fCOEguabVStVDmpTxDqO90ifmMjbWOJpUjOUOUc0e6dCR5j9bNKF5U5DI9LGLwhv8wf+B/8AdZb9RN4xKpHKBKtUgjm7FF+4D4m38I3sNkpC2pe1NUVlUGkDmROKpCsoqKBqqhmAHtSzD2JZV7+hGXeB+R+NiqXZ9h7aH/aRFgr7wo0dcPLc5tnFM9dJg6n4nrZJobQEHJyGnSbF3Gims97odrE3bgLgyWpsPVv2tu+3TlwMKtUYwiBm7x8zGSjUnYedqkxJC7i1RVq02LNkuFo8NKmzoxZumI0lUHYY29mxV9ZNZ73lbun2cqySWRixljJGI+Qw5AAAAbACwNTh/LhNjkpnJc/CctOnTTpYiuwm0tzGrs8Scuu1m91oBVyOu9l1K4lJ5gn/AEn97S3pBTXF3ugWR3zGQkaDcnYTapQfYmOJF7ME4ghZqiF+W5XusCDgpAAU4pnKTULt8M9QLImu17PdF6JQRrSSYAg6HrnZ+/Cyy4jPNJxYu7BY+QOQiABsIFo7pd2Zj3YAMMJEr+sef9xYjBrgHiR7m+G8MvKp3b0hkDM0RrGejdc/wsXxC7orioFArPFPmgAsikyWg5GIyJmJk5Ai0zXDLu4gfUfvYCvdWdWQA4sJDnIwCMk9W1IE93LLGLRKL3opTi+UQ8Hvpd1iSqyucyNYkHOTkc+tnxFqP2TulZLy6VabpL415rSWACjusTLRhgfdjYWvcW6+mlcTi6yNTFHE7oqsLzjamaQJfDpUSM1ZTkdAQdR8TaW6sWLMwAfQgHEEyDBQYE5EEnc+UWn4gwCEFcWLuhfeJyj+bTYHh7Gmxo1IxGWRgIFScyI2K6R0A6W1WkzHV4fvYMNlV5oPTqCpTZRSz5qNIER4kI0YdNx5gWcEWC4vSRqLhzClTmNR0I85ttLYzg9QB75JnmCn9x0bEvrnkd420tlldTCSTXp1+bPewxH3dD7sT5zbduXN7tnXS9pFrvx7qetorsc/9tu+IHJP50tDdjmf9P7289bHpHR8R9P3smq3MXGrVr0S7Ctkt0BGGrXaMJBPhEYixyjrGQcp4j8LK+Nq15LUaBAZJxVj/hMUICp/9QgnP2QZ3EsTG3BVU0hWBLPWAZnaMRyyWBkqrMBQSBmZJJJZXbw/7bJuzt/V6XKKCnUpQrUhooGQK/cMQOmh83FDwf7bAG6m3wt2fF87Rvt8LbJ7/wA7AEfG+FJeaZpPIBAIZTDIwMqynqCAbKbveqjMlyq1GcqIrV1AUVKmHEKQIMhigLsRmBAmWDGxNUAkkgALJJ2tVCxSuL4aUXZ2YyJxhmVUFZl6FFwga4STqYK1EWUUwqYVACgAAAAAAaAAaC0tDU+luAQVkEEEAgjQ+htJRGfwNmMlpfqbBdouCfWaYwVGo11hqdZNUYGQCPaWdV8zpJkukfz/AEsVjhZ2iwIr9zvb1it1rMBUVR9YamGCO8SadNtsiGY5GDkBJw2BECjCoAUCAAIAAyAAGlqbcb6tK9rVZGW7Vy5o1SxK8x2GJiPZVlUBT0k6MSLo2p/m9kgaO1/nztqsoIIIkHUWxTbb2Yit0ubc2ql3FS6eKkoBNZHJjlKB4wT4QOpGUDE04dd/8ViGqOBmPCqnMKnloSdWOeQgADtNJFPlgtXVmakoOU8t1Zm+6oefM4RqRY/g9VGo0+XOFVCw3iXCAIbzH466EWYhnR1Fq/xBBLBhIzs9pHMWVcSTvn1t0dNu0zn6nZMR3S91E5y3nCKCQUrzmVYkBGU+2DCj3sS694ginTL99vERhUa4F90eZgFjufICFvEnemQ4OaPKLlFSoUdVBnYYy56YbHcFZTTQKxIUAA7mBGfnlmOs26Iffa7bGMlULXIfdMwJ2ytBxOi+b0ApqhTAYwtT7rHaYidvgLT3czI87FXdNza5pcmF0wOhfWemhCFKjj+nUiUiAxaDmFJGmuQ3yJu9AIsAk7knVicyT5k/2yAssY4b5DMuJziUxmEFMqKc+blmA8ns5AtjB3qysRVSWwBxThy1lgkqynEjjxU22I/UbiwPC+JuXaheEwVkGKQDyqqf5iPpHvKYKmzwrZL2oEU1Zo5KsWrAmJphHOvk4ptG+ECxPy+ZBh+aoSJ6NIs3Mb0RfdB3I6n8B6kW1f7mKq4TIIMqw1RhoRYm6A8tMRxNhWSDIJgSZ3nrvbthbWKVGUm7sS3Lif2n1etC1wMQ2WsumJDvnquo9DaTAaryf6aHIe+439F/P0t3xsEU5VSSGUEjxqrMFcodmwk5j9Ld8Kk0lO2eHqVBIU/FYNhN5srLdZcyJotu2G2W2MaBeInwfG0V1OZ9P3tq2W8VbHvgN4vTVKrXeicLAA1Kn+UpMDCD4nYgxsIJOwLi6XZaS8tBCjQanPMknUknMk5k2y2WGJAvFOGlwtWkcFdCYbYjcMNwen7AgrgvERVptlhdBhddQDE5HcEZjfrnbVssIA1jp/NrdN4vnbLZZgLkP1t8/wD5dDEf57qYIYbU1M5HxEZ90d55VUMhBzBmR1tlssmJFfRzdThOd3eI60iT+KknTaZGpFn1MZ/A/pbLZYQzdI/n+lgaxN5dqI/o04FY71GIBFMDpBBY9IUTJK5bLMljO+3NKtM06igo23ToR0I2sp4beXu9QXas2MHKlU3IzhWH+05+UdCdWy0vcpbFhX+fhYfid+Wij1H8KiTAm2Wy1ckg3DLoylqtX+tU1GopqPDTU+WpO7SdMIA/EaJu7m8UxKN/Vp9c8mWcsQn46ea5bLMQ1u1YMFZTKsAQeoMEa+UWB4rWhyP5pbdsttgum2ZYytJPuVp6fNqI50YYqY91TBk/ebInoIGxntSaDu3+HPfj2T7wH5jp5iDlst0PSNnPzQxu7ksybzM+VjLzeRTploJiAANSSYA+JIGdstlnN+UzpOaQOeHg0itTN3OJmGz7FTqAuQHp1Jt1wy9ElqVT+qgBJGjqdG8j1H/Ay2Wh6VQrzJ2HkWWOvOqwc6dI5gjJ6kSJHRQQfUr0NtWyzfYmPLF91/7OotA53eoYoHU0m1NMjUr7p20PWzwi2WyzwuV2DF1Sly/qLeJNiK0QYLyWPRB4vidPjYCm31WotPWhUMU+tJj7Hmp2O3pbLZan3HHhDQ1BbLZbLdJlR//Z"/>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53"/>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Truyền tham số cho phương thức</a:t>
            </a:r>
            <a:endParaRPr/>
          </a:p>
        </p:txBody>
      </p:sp>
      <p:sp>
        <p:nvSpPr>
          <p:cNvPr id="300" name="Google Shape;300;p53"/>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Khi phương thức làm thay đổi giá trị của tham số thì</a:t>
            </a:r>
            <a:endParaRPr/>
          </a:p>
          <a:p>
            <a:pPr marL="742950" lvl="1" indent="-285750" algn="l" rtl="0">
              <a:spcBef>
                <a:spcPts val="480"/>
              </a:spcBef>
              <a:spcAft>
                <a:spcPts val="0"/>
              </a:spcAft>
              <a:buSzPts val="2400"/>
              <a:buChar char="❖"/>
            </a:pPr>
            <a:r>
              <a:rPr lang="en-US"/>
              <a:t>Nếu là tham trị: giá trị của tham số sẽ không bị thay đổi</a:t>
            </a:r>
            <a:endParaRPr/>
          </a:p>
          <a:p>
            <a:pPr marL="742950" lvl="1" indent="-285750" algn="l" rtl="0">
              <a:spcBef>
                <a:spcPts val="480"/>
              </a:spcBef>
              <a:spcAft>
                <a:spcPts val="0"/>
              </a:spcAft>
              <a:buSzPts val="2400"/>
              <a:buChar char="❖"/>
            </a:pPr>
            <a:r>
              <a:rPr lang="en-US"/>
              <a:t>Nếu là tham biến: giá trị của tham số sẽ bị thay đổi theo</a:t>
            </a:r>
            <a:endParaRPr/>
          </a:p>
        </p:txBody>
      </p:sp>
      <p:sp>
        <p:nvSpPr>
          <p:cNvPr id="301" name="Google Shape;301;p53"/>
          <p:cNvSpPr/>
          <p:nvPr/>
        </p:nvSpPr>
        <p:spPr>
          <a:xfrm>
            <a:off x="3124200" y="3695700"/>
            <a:ext cx="2438400" cy="1143000"/>
          </a:xfrm>
          <a:prstGeom prst="rect">
            <a:avLst/>
          </a:prstGeom>
          <a:solidFill>
            <a:schemeClr val="lt1"/>
          </a:solidFill>
          <a:ln w="25400" cap="flat" cmpd="sng">
            <a:solidFill>
              <a:schemeClr val="accent6"/>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void m(int x){</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x+=5;</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302" name="Google Shape;302;p53"/>
          <p:cNvSpPr txBox="1"/>
          <p:nvPr/>
        </p:nvSpPr>
        <p:spPr>
          <a:xfrm>
            <a:off x="1695591" y="4036368"/>
            <a:ext cx="7411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x=3</a:t>
            </a:r>
            <a:endParaRPr sz="2400">
              <a:solidFill>
                <a:schemeClr val="dk1"/>
              </a:solidFill>
              <a:latin typeface="Calibri"/>
              <a:ea typeface="Calibri"/>
              <a:cs typeface="Calibri"/>
              <a:sym typeface="Calibri"/>
            </a:endParaRPr>
          </a:p>
        </p:txBody>
      </p:sp>
      <p:sp>
        <p:nvSpPr>
          <p:cNvPr id="303" name="Google Shape;303;p53"/>
          <p:cNvSpPr txBox="1"/>
          <p:nvPr/>
        </p:nvSpPr>
        <p:spPr>
          <a:xfrm>
            <a:off x="6172200" y="4036368"/>
            <a:ext cx="62709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x=3</a:t>
            </a:r>
            <a:endParaRPr sz="2400">
              <a:solidFill>
                <a:schemeClr val="dk1"/>
              </a:solidFill>
              <a:latin typeface="Calibri"/>
              <a:ea typeface="Calibri"/>
              <a:cs typeface="Calibri"/>
              <a:sym typeface="Calibri"/>
            </a:endParaRPr>
          </a:p>
        </p:txBody>
      </p:sp>
      <p:cxnSp>
        <p:nvCxnSpPr>
          <p:cNvPr id="304" name="Google Shape;304;p53"/>
          <p:cNvCxnSpPr>
            <a:stCxn id="301" idx="3"/>
            <a:endCxn id="303" idx="1"/>
          </p:cNvCxnSpPr>
          <p:nvPr/>
        </p:nvCxnSpPr>
        <p:spPr>
          <a:xfrm>
            <a:off x="5562600" y="4267200"/>
            <a:ext cx="609600" cy="0"/>
          </a:xfrm>
          <a:prstGeom prst="straightConnector1">
            <a:avLst/>
          </a:prstGeom>
          <a:noFill/>
          <a:ln w="9525" cap="flat" cmpd="sng">
            <a:solidFill>
              <a:srgbClr val="4A7DBA"/>
            </a:solidFill>
            <a:prstDash val="solid"/>
            <a:round/>
            <a:headEnd type="none" w="sm" len="sm"/>
            <a:tailEnd type="stealth" w="med" len="med"/>
          </a:ln>
        </p:spPr>
      </p:cxnSp>
      <p:cxnSp>
        <p:nvCxnSpPr>
          <p:cNvPr id="305" name="Google Shape;305;p53"/>
          <p:cNvCxnSpPr>
            <a:stCxn id="302" idx="3"/>
            <a:endCxn id="301" idx="1"/>
          </p:cNvCxnSpPr>
          <p:nvPr/>
        </p:nvCxnSpPr>
        <p:spPr>
          <a:xfrm>
            <a:off x="2436705" y="4267201"/>
            <a:ext cx="687600" cy="0"/>
          </a:xfrm>
          <a:prstGeom prst="straightConnector1">
            <a:avLst/>
          </a:prstGeom>
          <a:noFill/>
          <a:ln w="9525" cap="flat" cmpd="sng">
            <a:solidFill>
              <a:srgbClr val="4A7DBA"/>
            </a:solidFill>
            <a:prstDash val="solid"/>
            <a:round/>
            <a:headEnd type="none" w="sm" len="sm"/>
            <a:tailEnd type="stealth" w="med" len="med"/>
          </a:ln>
        </p:spPr>
      </p:cxnSp>
      <p:sp>
        <p:nvSpPr>
          <p:cNvPr id="306" name="Google Shape;306;p53"/>
          <p:cNvSpPr/>
          <p:nvPr/>
        </p:nvSpPr>
        <p:spPr>
          <a:xfrm>
            <a:off x="3124200" y="5105400"/>
            <a:ext cx="2438400" cy="1143000"/>
          </a:xfrm>
          <a:prstGeom prst="rect">
            <a:avLst/>
          </a:prstGeom>
          <a:solidFill>
            <a:schemeClr val="lt1"/>
          </a:solidFill>
          <a:ln w="25400" cap="flat" cmpd="sng">
            <a:solidFill>
              <a:schemeClr val="accent6"/>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void m(int[] x){</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x[0]+=5;</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307" name="Google Shape;307;p53"/>
          <p:cNvSpPr txBox="1"/>
          <p:nvPr/>
        </p:nvSpPr>
        <p:spPr>
          <a:xfrm>
            <a:off x="1447800" y="5446068"/>
            <a:ext cx="103077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X[0]=3</a:t>
            </a:r>
            <a:endParaRPr sz="2400">
              <a:solidFill>
                <a:schemeClr val="dk1"/>
              </a:solidFill>
              <a:latin typeface="Calibri"/>
              <a:ea typeface="Calibri"/>
              <a:cs typeface="Calibri"/>
              <a:sym typeface="Calibri"/>
            </a:endParaRPr>
          </a:p>
        </p:txBody>
      </p:sp>
      <p:sp>
        <p:nvSpPr>
          <p:cNvPr id="308" name="Google Shape;308;p53"/>
          <p:cNvSpPr txBox="1"/>
          <p:nvPr/>
        </p:nvSpPr>
        <p:spPr>
          <a:xfrm>
            <a:off x="6172200" y="5446068"/>
            <a:ext cx="13716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X[0]=8</a:t>
            </a:r>
            <a:endParaRPr sz="2400">
              <a:solidFill>
                <a:schemeClr val="dk1"/>
              </a:solidFill>
              <a:latin typeface="Calibri"/>
              <a:ea typeface="Calibri"/>
              <a:cs typeface="Calibri"/>
              <a:sym typeface="Calibri"/>
            </a:endParaRPr>
          </a:p>
        </p:txBody>
      </p:sp>
      <p:cxnSp>
        <p:nvCxnSpPr>
          <p:cNvPr id="309" name="Google Shape;309;p53"/>
          <p:cNvCxnSpPr>
            <a:stCxn id="306" idx="3"/>
            <a:endCxn id="308" idx="1"/>
          </p:cNvCxnSpPr>
          <p:nvPr/>
        </p:nvCxnSpPr>
        <p:spPr>
          <a:xfrm>
            <a:off x="5562600" y="5676900"/>
            <a:ext cx="609600" cy="0"/>
          </a:xfrm>
          <a:prstGeom prst="straightConnector1">
            <a:avLst/>
          </a:prstGeom>
          <a:noFill/>
          <a:ln w="9525" cap="flat" cmpd="sng">
            <a:solidFill>
              <a:srgbClr val="4A7DBA"/>
            </a:solidFill>
            <a:prstDash val="solid"/>
            <a:round/>
            <a:headEnd type="none" w="sm" len="sm"/>
            <a:tailEnd type="stealth" w="med" len="med"/>
          </a:ln>
        </p:spPr>
      </p:cxnSp>
      <p:cxnSp>
        <p:nvCxnSpPr>
          <p:cNvPr id="310" name="Google Shape;310;p53"/>
          <p:cNvCxnSpPr>
            <a:stCxn id="307" idx="3"/>
            <a:endCxn id="306" idx="1"/>
          </p:cNvCxnSpPr>
          <p:nvPr/>
        </p:nvCxnSpPr>
        <p:spPr>
          <a:xfrm>
            <a:off x="2478571" y="5676901"/>
            <a:ext cx="645600" cy="0"/>
          </a:xfrm>
          <a:prstGeom prst="straightConnector1">
            <a:avLst/>
          </a:prstGeom>
          <a:noFill/>
          <a:ln w="9525" cap="flat" cmpd="sng">
            <a:solidFill>
              <a:srgbClr val="4A7DBA"/>
            </a:solidFill>
            <a:prstDash val="solid"/>
            <a:round/>
            <a:headEnd type="none" w="sm" len="sm"/>
            <a:tailEnd type="stealth" w="med" len="med"/>
          </a:ln>
        </p:spPr>
      </p:cxn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2244</Words>
  <Application>Microsoft Macintosh PowerPoint</Application>
  <PresentationFormat>On-screen Show (4:3)</PresentationFormat>
  <Paragraphs>365</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Courier New</vt:lpstr>
      <vt:lpstr>Roboto</vt:lpstr>
      <vt:lpstr>Quattrocento Sans</vt:lpstr>
      <vt:lpstr>Noto Sans Symbols</vt:lpstr>
      <vt:lpstr>Calibri</vt:lpstr>
      <vt:lpstr>Custom Design</vt:lpstr>
      <vt:lpstr>Lập trình Java 1</vt:lpstr>
      <vt:lpstr>Mục tiêu</vt:lpstr>
      <vt:lpstr>Vấn đề về Constructor</vt:lpstr>
      <vt:lpstr>Trắc nghiệm</vt:lpstr>
      <vt:lpstr>Giải thích</vt:lpstr>
      <vt:lpstr>PowerPoint Presentation</vt:lpstr>
      <vt:lpstr>Tham số phương thức</vt:lpstr>
      <vt:lpstr>Phân loại tham số</vt:lpstr>
      <vt:lpstr>Truyền tham số cho phương thức</vt:lpstr>
      <vt:lpstr>PowerPoint Presentation</vt:lpstr>
      <vt:lpstr>Tham số biến đổi (varargs)</vt:lpstr>
      <vt:lpstr>Truyền tham biến đổi (varargs)</vt:lpstr>
      <vt:lpstr>PowerPoint Presentation</vt:lpstr>
      <vt:lpstr>Lab 8 buổi 1</vt:lpstr>
      <vt:lpstr>Lập trình Java 1</vt:lpstr>
      <vt:lpstr>static</vt:lpstr>
      <vt:lpstr>static</vt:lpstr>
      <vt:lpstr>static</vt:lpstr>
      <vt:lpstr>PowerPoint Presentation</vt:lpstr>
      <vt:lpstr>Định nghĩa hằng</vt:lpstr>
      <vt:lpstr>Chọn đoạn mã đúng</vt:lpstr>
      <vt:lpstr>Lớp Object</vt:lpstr>
      <vt:lpstr>Lớp nội</vt:lpstr>
      <vt:lpstr>Đệ quy</vt:lpstr>
      <vt:lpstr>PowerPoint Presentation</vt:lpstr>
      <vt:lpstr>Tổng kết nội dung bài học</vt:lpstr>
      <vt:lpstr>Lab 8 buổi 2</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Java 1</dc:title>
  <cp:lastModifiedBy>Tram Ta</cp:lastModifiedBy>
  <cp:revision>2</cp:revision>
  <dcterms:modified xsi:type="dcterms:W3CDTF">2023-12-30T09:47:45Z</dcterms:modified>
</cp:coreProperties>
</file>