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80" r:id="rId8"/>
    <p:sldId id="281" r:id="rId9"/>
    <p:sldId id="282" r:id="rId10"/>
    <p:sldId id="263" r:id="rId11"/>
    <p:sldId id="264" r:id="rId12"/>
    <p:sldId id="265" r:id="rId13"/>
    <p:sldId id="266" r:id="rId14"/>
    <p:sldId id="267" r:id="rId15"/>
    <p:sldId id="268" r:id="rId16"/>
    <p:sldId id="279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rme" panose="020B0604020202020204" charset="0"/>
      <p:regular r:id="rId23"/>
    </p:embeddedFont>
    <p:embeddedFont>
      <p:font typeface="Questrial" panose="020B0604020202020204" charset="0"/>
      <p:regular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FADEE2-017B-465C-BA4E-2F7F6A1A3813}">
  <a:tblStyle styleId="{63FADEE2-017B-465C-BA4E-2F7F6A1A381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798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803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74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1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115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31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921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6689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22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30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96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56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63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195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705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131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10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-4095260" y="5729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0" y="6407780"/>
            <a:ext cx="9144000" cy="544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407780"/>
            <a:ext cx="9144000" cy="544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spcBef>
                <a:spcPts val="0"/>
              </a:spcBef>
              <a:buNone/>
              <a:defRPr sz="6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0" y="6407780"/>
            <a:ext cx="9144000" cy="544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spcBef>
                <a:spcPts val="0"/>
              </a:spcBef>
              <a:buNone/>
              <a:defRPr sz="6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0" y="6407780"/>
            <a:ext cx="9144000" cy="544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spcBef>
                <a:spcPts val="0"/>
              </a:spcBef>
              <a:buNone/>
              <a:defRPr sz="6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0" y="6407780"/>
            <a:ext cx="9144000" cy="544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spcBef>
                <a:spcPts val="0"/>
              </a:spcBef>
              <a:buNone/>
              <a:defRPr sz="6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0" y="6407780"/>
            <a:ext cx="9144000" cy="544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spcBef>
                <a:spcPts val="0"/>
              </a:spcBef>
              <a:buNone/>
              <a:defRPr sz="6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0" y="6407780"/>
            <a:ext cx="9144000" cy="544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spcBef>
                <a:spcPts val="0"/>
              </a:spcBef>
              <a:buNone/>
              <a:defRPr sz="6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0" y="6407780"/>
            <a:ext cx="9144000" cy="544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spcBef>
                <a:spcPts val="0"/>
              </a:spcBef>
              <a:buNone/>
              <a:defRPr sz="6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0" y="6407780"/>
            <a:ext cx="9144000" cy="544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spcBef>
                <a:spcPts val="0"/>
              </a:spcBef>
              <a:buNone/>
              <a:defRPr sz="6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0" y="6407780"/>
            <a:ext cx="9144000" cy="544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spcBef>
                <a:spcPts val="0"/>
              </a:spcBef>
              <a:buNone/>
              <a:defRPr sz="6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0" y="6407780"/>
            <a:ext cx="9144000" cy="544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just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" name="Shape 11" descr="Captura de Tela 2016-03-23 às 10.40.56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597616" y="6466394"/>
            <a:ext cx="10252857" cy="457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nalise@upangel.com.b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19ED15-7509-4432-954D-81F183B0A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  <p:sp>
        <p:nvSpPr>
          <p:cNvPr id="80" name="Shape 80"/>
          <p:cNvSpPr txBox="1"/>
          <p:nvPr/>
        </p:nvSpPr>
        <p:spPr>
          <a:xfrm>
            <a:off x="1230921" y="2090603"/>
            <a:ext cx="6799384" cy="18466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5400" b="1" dirty="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NOME DA EMPRESA </a:t>
            </a:r>
            <a:endParaRPr lang="pt-BR" sz="5400" b="1" i="0" u="none" strike="noStrike" cap="none" dirty="0">
              <a:solidFill>
                <a:schemeClr val="dk1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1230921" y="3914812"/>
            <a:ext cx="6799384" cy="165465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9144000" cy="1387230"/>
          </a:xfrm>
          <a:prstGeom prst="rect">
            <a:avLst/>
          </a:prstGeom>
          <a:solidFill>
            <a:srgbClr val="21756B">
              <a:alpha val="63921"/>
            </a:srgbClr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3250" y="2709368"/>
            <a:ext cx="4279900" cy="29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553204" y="395437"/>
            <a:ext cx="728587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600" b="1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DESTINAÇÃO DE RECURSOS</a:t>
            </a:r>
          </a:p>
        </p:txBody>
      </p:sp>
      <p:sp>
        <p:nvSpPr>
          <p:cNvPr id="153" name="Shape 153"/>
          <p:cNvSpPr/>
          <p:nvPr/>
        </p:nvSpPr>
        <p:spPr>
          <a:xfrm>
            <a:off x="625235" y="1082484"/>
            <a:ext cx="6334364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57200" y="1340332"/>
            <a:ext cx="3373437" cy="990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48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R$ </a:t>
            </a:r>
            <a:r>
              <a:rPr lang="pt-BR" sz="4800" b="1">
                <a:solidFill>
                  <a:srgbClr val="21756B"/>
                </a:solidFill>
                <a:latin typeface="Questrial"/>
                <a:ea typeface="Questrial"/>
                <a:cs typeface="Questrial"/>
                <a:sym typeface="Questrial"/>
              </a:rPr>
              <a:t>X mil</a:t>
            </a:r>
          </a:p>
        </p:txBody>
      </p:sp>
      <p:sp>
        <p:nvSpPr>
          <p:cNvPr id="155" name="Shape 155"/>
          <p:cNvSpPr/>
          <p:nvPr/>
        </p:nvSpPr>
        <p:spPr>
          <a:xfrm>
            <a:off x="457200" y="2520456"/>
            <a:ext cx="1600199" cy="76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28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R$ </a:t>
            </a:r>
            <a:r>
              <a:rPr lang="pt-BR" sz="2800" b="1">
                <a:solidFill>
                  <a:srgbClr val="21756B"/>
                </a:solidFill>
                <a:latin typeface="Trebuchet MS"/>
                <a:ea typeface="Trebuchet MS"/>
                <a:cs typeface="Trebuchet MS"/>
                <a:sym typeface="Trebuchet MS"/>
              </a:rPr>
              <a:t>X mil</a:t>
            </a: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8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Categoria 1</a:t>
            </a:r>
          </a:p>
        </p:txBody>
      </p:sp>
      <p:sp>
        <p:nvSpPr>
          <p:cNvPr id="156" name="Shape 156"/>
          <p:cNvSpPr/>
          <p:nvPr/>
        </p:nvSpPr>
        <p:spPr>
          <a:xfrm>
            <a:off x="457200" y="3511055"/>
            <a:ext cx="1600199" cy="76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28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R$ </a:t>
            </a:r>
            <a:r>
              <a:rPr lang="pt-BR" sz="2800" b="1">
                <a:solidFill>
                  <a:srgbClr val="21756B"/>
                </a:solidFill>
                <a:latin typeface="Trebuchet MS"/>
                <a:ea typeface="Trebuchet MS"/>
                <a:cs typeface="Trebuchet MS"/>
                <a:sym typeface="Trebuchet MS"/>
              </a:rPr>
              <a:t>Y mil</a:t>
            </a: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8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Categoria 2</a:t>
            </a:r>
          </a:p>
        </p:txBody>
      </p:sp>
      <p:sp>
        <p:nvSpPr>
          <p:cNvPr id="157" name="Shape 157"/>
          <p:cNvSpPr/>
          <p:nvPr/>
        </p:nvSpPr>
        <p:spPr>
          <a:xfrm>
            <a:off x="457200" y="4501655"/>
            <a:ext cx="1600199" cy="76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28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R$ </a:t>
            </a:r>
            <a:r>
              <a:rPr lang="pt-BR" sz="2800" b="1">
                <a:solidFill>
                  <a:srgbClr val="21756B"/>
                </a:solidFill>
                <a:latin typeface="Trebuchet MS"/>
                <a:ea typeface="Trebuchet MS"/>
                <a:cs typeface="Trebuchet MS"/>
                <a:sym typeface="Trebuchet MS"/>
              </a:rPr>
              <a:t>Z mil</a:t>
            </a: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8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Categoria 3</a:t>
            </a:r>
          </a:p>
        </p:txBody>
      </p:sp>
      <p:sp>
        <p:nvSpPr>
          <p:cNvPr id="158" name="Shape 158"/>
          <p:cNvSpPr/>
          <p:nvPr/>
        </p:nvSpPr>
        <p:spPr>
          <a:xfrm>
            <a:off x="457200" y="5492255"/>
            <a:ext cx="1600199" cy="76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28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R$ </a:t>
            </a:r>
            <a:r>
              <a:rPr lang="pt-BR" sz="2800" b="1">
                <a:solidFill>
                  <a:srgbClr val="21756B"/>
                </a:solidFill>
                <a:latin typeface="Trebuchet MS"/>
                <a:ea typeface="Trebuchet MS"/>
                <a:cs typeface="Trebuchet MS"/>
                <a:sym typeface="Trebuchet MS"/>
              </a:rPr>
              <a:t>W mil</a:t>
            </a: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8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Categoria 4</a:t>
            </a:r>
          </a:p>
        </p:txBody>
      </p:sp>
      <p:sp>
        <p:nvSpPr>
          <p:cNvPr id="159" name="Shape 159"/>
          <p:cNvSpPr/>
          <p:nvPr/>
        </p:nvSpPr>
        <p:spPr>
          <a:xfrm>
            <a:off x="1905000" y="2717306"/>
            <a:ext cx="22860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(Nome da Atividade)</a:t>
            </a:r>
          </a:p>
        </p:txBody>
      </p:sp>
      <p:sp>
        <p:nvSpPr>
          <p:cNvPr id="160" name="Shape 160"/>
          <p:cNvSpPr/>
          <p:nvPr/>
        </p:nvSpPr>
        <p:spPr>
          <a:xfrm>
            <a:off x="1905000" y="2930031"/>
            <a:ext cx="22860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(Nome da Atividade)</a:t>
            </a:r>
          </a:p>
        </p:txBody>
      </p:sp>
      <p:sp>
        <p:nvSpPr>
          <p:cNvPr id="161" name="Shape 161"/>
          <p:cNvSpPr/>
          <p:nvPr/>
        </p:nvSpPr>
        <p:spPr>
          <a:xfrm>
            <a:off x="1905000" y="3142756"/>
            <a:ext cx="2286000" cy="193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(Nome da Atividade)</a:t>
            </a:r>
          </a:p>
        </p:txBody>
      </p:sp>
      <p:sp>
        <p:nvSpPr>
          <p:cNvPr id="162" name="Shape 162"/>
          <p:cNvSpPr/>
          <p:nvPr/>
        </p:nvSpPr>
        <p:spPr>
          <a:xfrm>
            <a:off x="1905000" y="3495180"/>
            <a:ext cx="2286000" cy="5222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(Nome da Atividade)</a:t>
            </a:r>
          </a:p>
        </p:txBody>
      </p:sp>
      <p:sp>
        <p:nvSpPr>
          <p:cNvPr id="163" name="Shape 163"/>
          <p:cNvSpPr/>
          <p:nvPr/>
        </p:nvSpPr>
        <p:spPr>
          <a:xfrm>
            <a:off x="1905000" y="3739655"/>
            <a:ext cx="22860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(Nome da Atividade)</a:t>
            </a:r>
          </a:p>
        </p:txBody>
      </p:sp>
      <p:sp>
        <p:nvSpPr>
          <p:cNvPr id="164" name="Shape 164"/>
          <p:cNvSpPr/>
          <p:nvPr/>
        </p:nvSpPr>
        <p:spPr>
          <a:xfrm>
            <a:off x="1905000" y="4382594"/>
            <a:ext cx="2286000" cy="1952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(Nome da Atividade)</a:t>
            </a:r>
          </a:p>
        </p:txBody>
      </p:sp>
      <p:sp>
        <p:nvSpPr>
          <p:cNvPr id="165" name="Shape 165"/>
          <p:cNvSpPr/>
          <p:nvPr/>
        </p:nvSpPr>
        <p:spPr>
          <a:xfrm>
            <a:off x="1905000" y="3968255"/>
            <a:ext cx="22860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(Nome da Atividade)</a:t>
            </a:r>
          </a:p>
        </p:txBody>
      </p:sp>
      <p:sp>
        <p:nvSpPr>
          <p:cNvPr id="166" name="Shape 166"/>
          <p:cNvSpPr/>
          <p:nvPr/>
        </p:nvSpPr>
        <p:spPr>
          <a:xfrm>
            <a:off x="1905000" y="4654055"/>
            <a:ext cx="22860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(Nome da Atividade)</a:t>
            </a:r>
          </a:p>
        </p:txBody>
      </p:sp>
      <p:sp>
        <p:nvSpPr>
          <p:cNvPr id="167" name="Shape 167"/>
          <p:cNvSpPr/>
          <p:nvPr/>
        </p:nvSpPr>
        <p:spPr>
          <a:xfrm>
            <a:off x="8185150" y="2330932"/>
            <a:ext cx="4572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Mês</a:t>
            </a:r>
          </a:p>
        </p:txBody>
      </p:sp>
      <p:sp>
        <p:nvSpPr>
          <p:cNvPr id="168" name="Shape 168"/>
          <p:cNvSpPr/>
          <p:nvPr/>
        </p:nvSpPr>
        <p:spPr>
          <a:xfrm>
            <a:off x="4419600" y="2330932"/>
            <a:ext cx="4572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Mês</a:t>
            </a:r>
          </a:p>
        </p:txBody>
      </p:sp>
      <p:sp>
        <p:nvSpPr>
          <p:cNvPr id="169" name="Shape 169"/>
          <p:cNvSpPr/>
          <p:nvPr/>
        </p:nvSpPr>
        <p:spPr>
          <a:xfrm>
            <a:off x="5054600" y="2330932"/>
            <a:ext cx="4572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Mês</a:t>
            </a:r>
          </a:p>
        </p:txBody>
      </p:sp>
      <p:sp>
        <p:nvSpPr>
          <p:cNvPr id="170" name="Shape 170"/>
          <p:cNvSpPr/>
          <p:nvPr/>
        </p:nvSpPr>
        <p:spPr>
          <a:xfrm>
            <a:off x="5689600" y="2330932"/>
            <a:ext cx="4572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Mês</a:t>
            </a:r>
          </a:p>
        </p:txBody>
      </p:sp>
      <p:sp>
        <p:nvSpPr>
          <p:cNvPr id="171" name="Shape 171"/>
          <p:cNvSpPr/>
          <p:nvPr/>
        </p:nvSpPr>
        <p:spPr>
          <a:xfrm>
            <a:off x="6324600" y="2330932"/>
            <a:ext cx="4572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Mês</a:t>
            </a:r>
          </a:p>
        </p:txBody>
      </p:sp>
      <p:sp>
        <p:nvSpPr>
          <p:cNvPr id="172" name="Shape 172"/>
          <p:cNvSpPr/>
          <p:nvPr/>
        </p:nvSpPr>
        <p:spPr>
          <a:xfrm>
            <a:off x="6959600" y="2330932"/>
            <a:ext cx="4572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Mês</a:t>
            </a:r>
          </a:p>
        </p:txBody>
      </p:sp>
      <p:sp>
        <p:nvSpPr>
          <p:cNvPr id="173" name="Shape 173"/>
          <p:cNvSpPr/>
          <p:nvPr/>
        </p:nvSpPr>
        <p:spPr>
          <a:xfrm>
            <a:off x="7594600" y="2330932"/>
            <a:ext cx="4572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Mês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4419600" y="2717306"/>
            <a:ext cx="3632199" cy="2941637"/>
            <a:chOff x="4419600" y="2717306"/>
            <a:chExt cx="3632199" cy="2941637"/>
          </a:xfrm>
        </p:grpSpPr>
        <p:sp>
          <p:nvSpPr>
            <p:cNvPr id="175" name="Shape 175"/>
            <p:cNvSpPr/>
            <p:nvPr/>
          </p:nvSpPr>
          <p:spPr>
            <a:xfrm>
              <a:off x="5934075" y="2928443"/>
              <a:ext cx="90487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054725" y="2928443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324600" y="2928443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446837" y="2928443"/>
              <a:ext cx="90486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6569075" y="2928443"/>
              <a:ext cx="90487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689725" y="2928443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959600" y="2928443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081838" y="2928443"/>
              <a:ext cx="90486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7204075" y="2928443"/>
              <a:ext cx="90487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7324725" y="2928443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5054600" y="2717306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5176837" y="2717306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5299075" y="2717306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5419725" y="2717306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5689600" y="2717306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5811837" y="2717306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5934075" y="2717306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6054725" y="2717306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6324600" y="2717306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6446837" y="2717306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5689600" y="3141168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811837" y="3141168"/>
              <a:ext cx="90486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5934075" y="3141168"/>
              <a:ext cx="90487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054725" y="3141168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324600" y="3141168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446837" y="3141168"/>
              <a:ext cx="90486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569075" y="3141168"/>
              <a:ext cx="90487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689725" y="3141168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689600" y="34951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811837" y="3495180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934075" y="3495180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6054725" y="34951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324600" y="34951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6446837" y="3495180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6569075" y="3495180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689725" y="34951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6959600" y="34951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7081838" y="3495180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7204075" y="3495180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7324725" y="34951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689600" y="3707905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811837" y="3707905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934075" y="3707905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054725" y="3707905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324600" y="3707905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446837" y="3707905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569075" y="3707905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689725" y="3707905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959600" y="3707905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7081838" y="3707905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7204075" y="3707905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7324725" y="3707905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4419600" y="3919044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4541837" y="3919044"/>
              <a:ext cx="90486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4664075" y="3919044"/>
              <a:ext cx="90487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4784725" y="3919044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5689600" y="4131769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5811837" y="4131769"/>
              <a:ext cx="90486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5934075" y="4131769"/>
              <a:ext cx="90487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6054725" y="4131769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324600" y="4131769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6446837" y="4131769"/>
              <a:ext cx="90486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6569075" y="4131769"/>
              <a:ext cx="90487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6689725" y="4131769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6959600" y="4131769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7081838" y="4131769"/>
              <a:ext cx="90486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7204075" y="4131769"/>
              <a:ext cx="90487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7324725" y="4131769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324600" y="44857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6446837" y="4485780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69075" y="4485780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689725" y="44857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959600" y="44857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7081838" y="4485780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7204075" y="4485780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7324725" y="44857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7594600" y="44857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7716838" y="4485780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7839075" y="4485780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7959725" y="44857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689600" y="4698505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5811837" y="4698505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5934075" y="4698505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6054725" y="4698505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324600" y="4698505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446837" y="4698505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6569075" y="4698505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6689725" y="4698505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959600" y="4698505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081838" y="4698505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204075" y="4698505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324725" y="4698505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419725" y="4909644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689600" y="4909644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811837" y="4909644"/>
              <a:ext cx="90486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934075" y="4909644"/>
              <a:ext cx="90487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6054725" y="4909644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6324600" y="4909644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6446837" y="4909644"/>
              <a:ext cx="90486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6569075" y="4909644"/>
              <a:ext cx="90487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689725" y="4909644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959600" y="4909644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7081838" y="4909644"/>
              <a:ext cx="90486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7204075" y="4909644"/>
              <a:ext cx="90487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7324725" y="4909644"/>
              <a:ext cx="92074" cy="182561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5689600" y="54763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5811837" y="5476380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5934075" y="5476380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6054725" y="54763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6324600" y="54763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6446837" y="5476380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6569075" y="5476380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6689725" y="54763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6959600" y="54763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7081838" y="5476380"/>
              <a:ext cx="90486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7204075" y="5476380"/>
              <a:ext cx="90487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7324725" y="5476380"/>
              <a:ext cx="92074" cy="182563"/>
            </a:xfrm>
            <a:prstGeom prst="rect">
              <a:avLst/>
            </a:prstGeom>
            <a:solidFill>
              <a:srgbClr val="144A4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buClr>
                  <a:srgbClr val="000000"/>
                </a:buClr>
                <a:buFont typeface="Times New Roman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Shape 293"/>
          <p:cNvSpPr/>
          <p:nvPr/>
        </p:nvSpPr>
        <p:spPr>
          <a:xfrm>
            <a:off x="1905000" y="4882655"/>
            <a:ext cx="22860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(Nome da Atividade)</a:t>
            </a:r>
          </a:p>
        </p:txBody>
      </p:sp>
      <p:sp>
        <p:nvSpPr>
          <p:cNvPr id="294" name="Shape 294"/>
          <p:cNvSpPr/>
          <p:nvPr/>
        </p:nvSpPr>
        <p:spPr>
          <a:xfrm>
            <a:off x="1981200" y="5449394"/>
            <a:ext cx="2286000" cy="1952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(Nome da Atividade)</a:t>
            </a:r>
          </a:p>
        </p:txBody>
      </p:sp>
      <p:sp>
        <p:nvSpPr>
          <p:cNvPr id="295" name="Shape 295"/>
          <p:cNvSpPr/>
          <p:nvPr/>
        </p:nvSpPr>
        <p:spPr>
          <a:xfrm>
            <a:off x="1981200" y="5644655"/>
            <a:ext cx="2286000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r>
              <a:rPr lang="pt-BR" sz="14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Etc…</a:t>
            </a:r>
          </a:p>
        </p:txBody>
      </p:sp>
      <p:pic>
        <p:nvPicPr>
          <p:cNvPr id="146" name="Imagem 145">
            <a:extLst>
              <a:ext uri="{FF2B5EF4-FFF2-40B4-BE49-F238E27FC236}">
                <a16:creationId xmlns:a16="http://schemas.microsoft.com/office/drawing/2014/main" id="{F6BB75EE-5BC0-4C49-AD86-E97FD293E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0" y="0"/>
            <a:ext cx="9144000" cy="1387230"/>
          </a:xfrm>
          <a:prstGeom prst="rect">
            <a:avLst/>
          </a:prstGeom>
          <a:solidFill>
            <a:srgbClr val="21756B">
              <a:alpha val="63921"/>
            </a:srgbClr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994441" y="2438757"/>
            <a:ext cx="7074942" cy="17748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4000" b="1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II. EXPECTATIVAS DE MERCADO</a:t>
            </a:r>
          </a:p>
        </p:txBody>
      </p:sp>
      <p:sp>
        <p:nvSpPr>
          <p:cNvPr id="304" name="Shape 304"/>
          <p:cNvSpPr/>
          <p:nvPr/>
        </p:nvSpPr>
        <p:spPr>
          <a:xfrm>
            <a:off x="994441" y="4213601"/>
            <a:ext cx="2665467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2F0713-C645-446E-85A9-B8188A4BA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553204" y="395437"/>
            <a:ext cx="60373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600" b="1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MERCADO</a:t>
            </a:r>
          </a:p>
        </p:txBody>
      </p:sp>
      <p:sp>
        <p:nvSpPr>
          <p:cNvPr id="312" name="Shape 312"/>
          <p:cNvSpPr/>
          <p:nvPr/>
        </p:nvSpPr>
        <p:spPr>
          <a:xfrm>
            <a:off x="625235" y="1082484"/>
            <a:ext cx="2422763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25235" y="2346174"/>
            <a:ext cx="8466259" cy="35578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Identifique o perfil do cliente (segmento/público-alvo)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Calcule o tamanho do mercado (de cima para baixo ou de baixo para cima)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Utilize tabelas e gráficos para demonstrar o potencial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6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Coloque fontes da informação, ou racional da estimativa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625235" y="1699842"/>
            <a:ext cx="313893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POTENCIAL DO MERCADO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0F2728-5639-4029-BAB6-82855E21E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553204" y="395437"/>
            <a:ext cx="60373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600" b="1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MERCADO</a:t>
            </a:r>
          </a:p>
        </p:txBody>
      </p:sp>
      <p:sp>
        <p:nvSpPr>
          <p:cNvPr id="322" name="Shape 322"/>
          <p:cNvSpPr/>
          <p:nvPr/>
        </p:nvSpPr>
        <p:spPr>
          <a:xfrm>
            <a:off x="625235" y="1082484"/>
            <a:ext cx="2422763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25235" y="2346174"/>
            <a:ext cx="7893532" cy="40688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Apresente o custo médio mensal e gastos divididos entre as principais categorias.</a:t>
            </a:r>
            <a:b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pt-BR" sz="16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Demonstre projeção de receitas e lucros para os próximos 3 a 5 anos.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INCLUIR A SEGUINTE FRASE AO FINAL DO SLIDE: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400" i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600" i="1">
                <a:solidFill>
                  <a:srgbClr val="E61437"/>
                </a:solidFill>
                <a:latin typeface="Questrial"/>
                <a:ea typeface="Questrial"/>
                <a:cs typeface="Questrial"/>
                <a:sym typeface="Questrial"/>
              </a:rPr>
              <a:t>"As estimativas e projeções aqui descritas não representam e nem devem ser consideradas, a qualquer momento e sob qualquer hipótese, como promessa, garantia ou sugestão de rentabilidade futura aos investidores.”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625235" y="1699842"/>
            <a:ext cx="555298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DEMONSTRAÇÕES E EXPECTATIVAS FINANCEIRAS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B1FB26-22E5-4A02-9ACB-346698F27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553204" y="395437"/>
            <a:ext cx="60373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600" b="1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MERCADO</a:t>
            </a:r>
          </a:p>
        </p:txBody>
      </p:sp>
      <p:sp>
        <p:nvSpPr>
          <p:cNvPr id="332" name="Shape 332"/>
          <p:cNvSpPr/>
          <p:nvPr/>
        </p:nvSpPr>
        <p:spPr>
          <a:xfrm>
            <a:off x="625235" y="1082484"/>
            <a:ext cx="2422763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625235" y="2346174"/>
            <a:ext cx="7893532" cy="4561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Estabeleça as metas tangíveis (KPIs) que deverão ser reportadas periodicamente aos investidores.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Conforme detalhado no </a:t>
            </a:r>
            <a:r>
              <a:rPr lang="pt-BR" sz="1600">
                <a:latin typeface="Questrial"/>
                <a:ea typeface="Questrial"/>
                <a:cs typeface="Questrial"/>
                <a:sym typeface="Questrial"/>
              </a:rPr>
              <a:t>Título de Dívida Conversível,</a:t>
            </a: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o não cumprimento dessa cláusula acarreta o direito de resgate dos Títulos por parte dos investidores.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INCLUIR A SEGUINTE FRASE AO FINAL DO SLIDE: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400" i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600" i="1">
                <a:solidFill>
                  <a:srgbClr val="DA0027"/>
                </a:solidFill>
                <a:latin typeface="Questrial"/>
                <a:ea typeface="Questrial"/>
                <a:cs typeface="Questrial"/>
                <a:sym typeface="Questrial"/>
              </a:rPr>
              <a:t>“Os indicadores de performance comunicados na Oferta Pública deverão obrigatoriamente ser reportados trimestralmente, no mínimo, aos investidores.”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625235" y="1699842"/>
            <a:ext cx="380832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INDICADORES DE PERFORMANCE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73596E-3FCB-488D-8440-228E23663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553204" y="395437"/>
            <a:ext cx="60373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600" b="1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MERCADO</a:t>
            </a:r>
          </a:p>
        </p:txBody>
      </p:sp>
      <p:sp>
        <p:nvSpPr>
          <p:cNvPr id="342" name="Shape 342"/>
          <p:cNvSpPr/>
          <p:nvPr/>
        </p:nvSpPr>
        <p:spPr>
          <a:xfrm>
            <a:off x="625235" y="1082484"/>
            <a:ext cx="2422763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625235" y="2346174"/>
            <a:ext cx="7893532" cy="4284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AS POSSÍVEIS SAÍDAS PARA O INVESTIDOR SÃO: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400" b="1" i="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6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AQUISIÇÃO ESTRATÉGICA POR EMPRESA DE MAIOR PORTE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6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INVESTIMENTO SÉRIE A: </a:t>
            </a: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Aporte subsequênte por um Fundo de Investimento.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6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ABERTURA DE CAPITAL</a:t>
            </a: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Oferta Pública de Ações no segmento de acesso BOVESPA Mais.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6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DIVIDENDOS: </a:t>
            </a: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Distribuição de Lucros após conversão do Título de Dívida em Ações.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625235" y="1699842"/>
            <a:ext cx="52254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EXPECTATIVAS DE LIQUIDEZ DO INVESTIMENTO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5D55ED-9339-40C5-BCA2-DA08142EF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0" y="0"/>
            <a:ext cx="9144000" cy="1387230"/>
          </a:xfrm>
          <a:prstGeom prst="rect">
            <a:avLst/>
          </a:prstGeom>
          <a:solidFill>
            <a:srgbClr val="21756B">
              <a:alpha val="63921"/>
            </a:srgbClr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994441" y="2438757"/>
            <a:ext cx="7074942" cy="17748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4000" b="1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V. INFORMAÇÕES DE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4000" b="1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CONTATO</a:t>
            </a:r>
          </a:p>
        </p:txBody>
      </p:sp>
      <p:sp>
        <p:nvSpPr>
          <p:cNvPr id="459" name="Shape 459"/>
          <p:cNvSpPr/>
          <p:nvPr/>
        </p:nvSpPr>
        <p:spPr>
          <a:xfrm rot="10800000" flipH="1">
            <a:off x="1153836" y="4213600"/>
            <a:ext cx="2402164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7F2754-0456-4E55-8D57-6D0D3D4F9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742456" y="379879"/>
            <a:ext cx="2998762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5400" b="1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ÍNDICE</a:t>
            </a:r>
          </a:p>
        </p:txBody>
      </p:sp>
      <p:sp>
        <p:nvSpPr>
          <p:cNvPr id="100" name="Shape 100"/>
          <p:cNvSpPr/>
          <p:nvPr/>
        </p:nvSpPr>
        <p:spPr>
          <a:xfrm>
            <a:off x="857250" y="1333669"/>
            <a:ext cx="2335328" cy="165465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53204" y="2092239"/>
            <a:ext cx="7177921" cy="3564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marR="0" lvl="0" indent="-400050" algn="l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romanUcPeriod"/>
            </a:pPr>
            <a:r>
              <a:rPr lang="pt-BR" sz="180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INFORMAÇÕES SOBRE A EMPRESA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80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II. EXPECTATIVAS DE MERCADO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pt-BR" sz="180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III. INFORMAÇÕES DE CONTATO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1D6B5D-EEFF-4350-A0F3-AD58D72DF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994441" y="2438757"/>
            <a:ext cx="7074942" cy="17748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4000" b="1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I. INFORMAÇÕES SOBRE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4000" b="1">
                <a:solidFill>
                  <a:srgbClr val="000000"/>
                </a:solidFill>
                <a:latin typeface="Carme"/>
                <a:ea typeface="Carme"/>
                <a:cs typeface="Carme"/>
                <a:sym typeface="Carme"/>
              </a:rPr>
              <a:t>A EMPRESA</a:t>
            </a:r>
          </a:p>
        </p:txBody>
      </p:sp>
      <p:sp>
        <p:nvSpPr>
          <p:cNvPr id="111" name="Shape 111"/>
          <p:cNvSpPr/>
          <p:nvPr/>
        </p:nvSpPr>
        <p:spPr>
          <a:xfrm>
            <a:off x="994441" y="4213601"/>
            <a:ext cx="2971862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083241-AD75-4EE6-ABBD-91CACB189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60127" y="1487567"/>
            <a:ext cx="7724997" cy="502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2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APRESENTE DE MODO CONCISO O SEU NEGÓCIO: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53204" y="395437"/>
            <a:ext cx="60373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600" b="1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SOBRE A EMPRESA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98527" y="2274548"/>
            <a:ext cx="8466259" cy="38102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PROPÓSITO DA EMPRESA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Defina a empresa ou negócio em uma única frase. Qual é a sua razão de ser?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6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QUAL O PROBLEMA DE MERCADO E A SOLUÇÃO PROPOSTA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Demonstre a proposta de valor do negócio para fazer a vida do cliente melhor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MOMENTO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Defina tendências recentes que comprovem a viabilidade da solução proposta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625235" y="1082484"/>
            <a:ext cx="4317998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AAC274-31CE-44FE-ADBC-81CB2365D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60127" y="1487567"/>
            <a:ext cx="7724997" cy="502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2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APRESENTE DE MODO CONCISO O SEU NEGÓCIO: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53204" y="395437"/>
            <a:ext cx="60373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600" b="1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SOBRE A EMPRESA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98527" y="2274548"/>
            <a:ext cx="8466259" cy="4315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8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PRODUTO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Funcionalidades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Arquitetura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Cronograma de desenvolvimento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MODELO DE NEGÓCIO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Mostre a projeção de receitas e a estratégia de preço.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Fale sobre o modelo de vendas e de distribuição.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Liste os clientes estratégicos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625235" y="1082484"/>
            <a:ext cx="4317998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FA050C-B891-4DB5-B1B0-853D0D132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260127" y="1487567"/>
            <a:ext cx="7724997" cy="502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2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APRESENTE DE MODO CONCISO O SEU NEGÓCIO: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53204" y="395437"/>
            <a:ext cx="60373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600" b="1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SOBRE A EMPRESA</a:t>
            </a:r>
          </a:p>
        </p:txBody>
      </p:sp>
      <p:sp>
        <p:nvSpPr>
          <p:cNvPr id="142" name="Shape 142"/>
          <p:cNvSpPr/>
          <p:nvPr/>
        </p:nvSpPr>
        <p:spPr>
          <a:xfrm>
            <a:off x="625235" y="1082484"/>
            <a:ext cx="4317998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625235" y="2155616"/>
            <a:ext cx="8466259" cy="37487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8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COMPETIÇÃO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Liste os competidores e as vantagens competitivas do seu negócio comparado ao deles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8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EQUIPE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Apresente os fundadores, os principais gestores e, se houver, os conselheiros e mentores.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80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Descreva experiências profissionais e formação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8DB09F-1568-4C2B-870D-4B97DA69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20285" y="1356418"/>
            <a:ext cx="7724997" cy="502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200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APRESENTE VALOR DE VALUATION DA EMPRESA X % PARTICIPAÇÃO DA SOCIETÁRIA 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53204" y="395437"/>
            <a:ext cx="60373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VALUATION </a:t>
            </a:r>
          </a:p>
        </p:txBody>
      </p:sp>
      <p:sp>
        <p:nvSpPr>
          <p:cNvPr id="142" name="Shape 142"/>
          <p:cNvSpPr/>
          <p:nvPr/>
        </p:nvSpPr>
        <p:spPr>
          <a:xfrm>
            <a:off x="625235" y="1082484"/>
            <a:ext cx="4317998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553204" y="2713845"/>
            <a:ext cx="8466259" cy="37487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8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FORNEÇA INFORMAÇÕES CONSISTENTE DE COMO CHEGOU NESTE VALUATION.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endParaRPr lang="pt-BR" sz="18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8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VEJA MÉTODO DE VENTURE CAPITAL 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endParaRPr lang="pt-BR" sz="18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pt-BR" sz="18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VEJA MÉTODO FLUXO DE CAIXA DESCONTADO </a:t>
            </a:r>
            <a:endParaRPr sz="18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C42D12-1DA6-425E-9B0B-5E34DE8CF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1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909832" y="1718036"/>
            <a:ext cx="7724997" cy="502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/>
              <a:t>Resumindo:</a:t>
            </a:r>
            <a:endParaRPr lang="pt-BR" dirty="0"/>
          </a:p>
          <a:p>
            <a:endParaRPr lang="pt-BR" b="1" dirty="0"/>
          </a:p>
          <a:p>
            <a:pPr fontAlgn="base"/>
            <a:r>
              <a:rPr lang="pt-BR" dirty="0"/>
              <a:t>Investimento ser captado: 1 MM 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Receita anual atual : R$ 1,5 milhão;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Receita projetada para o ano de saída do investidor: R$ 5 milhões;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Suposta margem de lucro líquida: 20%;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Resultado (múltiplo) da relação preço/lucro da empresa: supostamente 15x sobre o lucro atual</a:t>
            </a:r>
          </a:p>
          <a:p>
            <a:pPr fontAlgn="base"/>
            <a:endParaRPr lang="pt-BR" dirty="0"/>
          </a:p>
          <a:p>
            <a:pPr fontAlgn="base"/>
            <a:r>
              <a:rPr lang="pt-BR" dirty="0" err="1"/>
              <a:t>Valuation</a:t>
            </a:r>
            <a:r>
              <a:rPr lang="pt-BR" dirty="0"/>
              <a:t> no ano de saída do investidor: lucro líquido do ano (R$ 1 milhão, 20% sobre 5MM ) x múltiplo preço/lucro (15, expectativa de retorno do ROI) = R$ 15 milhões;</a:t>
            </a:r>
          </a:p>
          <a:p>
            <a:pPr fontAlgn="base"/>
            <a:endParaRPr lang="pt-BR" dirty="0"/>
          </a:p>
          <a:p>
            <a:pPr fontAlgn="base"/>
            <a:r>
              <a:rPr lang="pt-BR" dirty="0" err="1"/>
              <a:t>Valuation</a:t>
            </a:r>
            <a:r>
              <a:rPr lang="pt-BR" dirty="0"/>
              <a:t> atual: valor para o ano de saída do investidor (R$ 15 milhões) – investimento solicitado da participação ( 1 MM) = R$ 14 milhões.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14 MM = 100% </a:t>
            </a:r>
          </a:p>
          <a:p>
            <a:pPr fontAlgn="base"/>
            <a:r>
              <a:rPr lang="pt-BR" dirty="0"/>
              <a:t>1 MM = 7% </a:t>
            </a:r>
          </a:p>
          <a:p>
            <a:endParaRPr lang="pt-BR" b="1" dirty="0"/>
          </a:p>
          <a:p>
            <a:endParaRPr lang="pt-BR" dirty="0"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endParaRPr lang="pt-BR" sz="2000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553204" y="395437"/>
            <a:ext cx="784483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VALUATION CAPITAL DE RISCO </a:t>
            </a:r>
          </a:p>
        </p:txBody>
      </p:sp>
      <p:sp>
        <p:nvSpPr>
          <p:cNvPr id="142" name="Shape 142"/>
          <p:cNvSpPr/>
          <p:nvPr/>
        </p:nvSpPr>
        <p:spPr>
          <a:xfrm>
            <a:off x="625235" y="1082484"/>
            <a:ext cx="4317998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C42D12-1DA6-425E-9B0B-5E34DE8CF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5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248095" y="1168918"/>
            <a:ext cx="7724997" cy="502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/>
              <a:t>Resumindo:</a:t>
            </a:r>
            <a:endParaRPr lang="pt-BR" dirty="0"/>
          </a:p>
          <a:p>
            <a:r>
              <a:rPr lang="pt-BR" dirty="0"/>
              <a:t>Esta metodologia leva em consideração quatro elementos-chave da gestão financeira de uma empresa:</a:t>
            </a:r>
            <a:br>
              <a:rPr lang="pt-BR" dirty="0"/>
            </a:br>
            <a:r>
              <a:rPr lang="pt-BR" dirty="0"/>
              <a:t>1. Estimativa de fluxo de caixa </a:t>
            </a:r>
            <a:br>
              <a:rPr lang="pt-BR" dirty="0"/>
            </a:br>
            <a:r>
              <a:rPr lang="pt-BR" dirty="0"/>
              <a:t>2. Determinação da taxa de desconto;</a:t>
            </a:r>
            <a:br>
              <a:rPr lang="pt-BR" dirty="0"/>
            </a:br>
            <a:r>
              <a:rPr lang="pt-BR" dirty="0"/>
              <a:t>3. Cálculo de valor residual;</a:t>
            </a:r>
            <a:br>
              <a:rPr lang="pt-BR" dirty="0"/>
            </a:br>
            <a:r>
              <a:rPr lang="pt-BR" dirty="0"/>
              <a:t>4. Cálculo de valor da empresa.</a:t>
            </a:r>
          </a:p>
          <a:p>
            <a:r>
              <a:rPr lang="pt-BR" dirty="0"/>
              <a:t>Basicamente, o valor de uma empresa no FDC é medido pela quantia de recursos que serão gerados no futuro do negócio, trazida ao seu valor nos dias atuais, descontada com o tempo e os riscos associados a estas estimativas futuras.</a:t>
            </a:r>
          </a:p>
          <a:p>
            <a:r>
              <a:rPr lang="pt-BR" dirty="0"/>
              <a:t>Exemplo fluxo de caixa descontado</a:t>
            </a:r>
          </a:p>
          <a:p>
            <a:r>
              <a:rPr lang="pt-BR" dirty="0"/>
              <a:t>Vamos supor a seguinte projeção de faturamento de uma empresa para quatro anos:</a:t>
            </a:r>
            <a:br>
              <a:rPr lang="pt-BR" dirty="0"/>
            </a:br>
            <a:r>
              <a:rPr lang="pt-BR" dirty="0"/>
              <a:t>1º Ano - R$ 58.400</a:t>
            </a:r>
            <a:br>
              <a:rPr lang="pt-BR" dirty="0"/>
            </a:br>
            <a:r>
              <a:rPr lang="pt-BR" dirty="0"/>
              <a:t>2º ano - R$ 64.200</a:t>
            </a:r>
            <a:br>
              <a:rPr lang="pt-BR" dirty="0"/>
            </a:br>
            <a:r>
              <a:rPr lang="pt-BR" dirty="0"/>
              <a:t>3º ano - R$ 73.800</a:t>
            </a:r>
            <a:br>
              <a:rPr lang="pt-BR" dirty="0"/>
            </a:br>
            <a:r>
              <a:rPr lang="pt-BR" dirty="0"/>
              <a:t>4º ano - R$ 87.500</a:t>
            </a:r>
          </a:p>
          <a:p>
            <a:r>
              <a:rPr lang="pt-BR" dirty="0"/>
              <a:t>Agora vamos supor que a sua empresa quer trazer este resultado para o presente com uma taxa de juros anual de 12%. Calcule o retorno de cada ano descontado com juros e faça a soma das partes:</a:t>
            </a:r>
          </a:p>
          <a:p>
            <a:r>
              <a:rPr lang="pt-BR" dirty="0"/>
              <a:t>1º ano: R$ 58.400/(1,12) = R$ 52.400</a:t>
            </a:r>
            <a:br>
              <a:rPr lang="pt-BR" dirty="0"/>
            </a:br>
            <a:r>
              <a:rPr lang="pt-BR" dirty="0"/>
              <a:t>2º ano: R$ 64.200/(1,12)^2 = R$ 51.180</a:t>
            </a:r>
            <a:br>
              <a:rPr lang="pt-BR" dirty="0"/>
            </a:br>
            <a:r>
              <a:rPr lang="pt-BR" dirty="0"/>
              <a:t>3º ano: R$ 73.800/(1,12)^3 = R$ 52.530</a:t>
            </a:r>
            <a:br>
              <a:rPr lang="pt-BR" dirty="0"/>
            </a:br>
            <a:r>
              <a:rPr lang="pt-BR" dirty="0"/>
              <a:t>4º ano: R$ 87.500/(1,12)^4 = R$ 55.610</a:t>
            </a:r>
            <a:br>
              <a:rPr lang="pt-BR" dirty="0"/>
            </a:br>
            <a:r>
              <a:rPr lang="pt-BR" dirty="0"/>
              <a:t>Total: 211.720,00</a:t>
            </a:r>
          </a:p>
          <a:p>
            <a:endParaRPr lang="pt-BR" b="1" dirty="0"/>
          </a:p>
          <a:p>
            <a:r>
              <a:rPr lang="pt-BR" b="1" dirty="0"/>
              <a:t>Solicite a planilha do fluxo de caixa descontado para  </a:t>
            </a:r>
            <a:r>
              <a:rPr lang="pt-BR" b="1" dirty="0">
                <a:hlinkClick r:id="rId3"/>
              </a:rPr>
              <a:t>analise@upangel.com.br</a:t>
            </a:r>
            <a:r>
              <a:rPr lang="pt-BR" b="1" dirty="0"/>
              <a:t> 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53204" y="395437"/>
            <a:ext cx="784483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rPr>
              <a:t>VALUATION FX DESCONTADO </a:t>
            </a:r>
          </a:p>
        </p:txBody>
      </p:sp>
      <p:sp>
        <p:nvSpPr>
          <p:cNvPr id="142" name="Shape 142"/>
          <p:cNvSpPr/>
          <p:nvPr/>
        </p:nvSpPr>
        <p:spPr>
          <a:xfrm>
            <a:off x="625235" y="1082484"/>
            <a:ext cx="4317998" cy="45718"/>
          </a:xfrm>
          <a:prstGeom prst="rect">
            <a:avLst/>
          </a:prstGeom>
          <a:solidFill>
            <a:srgbClr val="21756B"/>
          </a:solidFill>
          <a:ln w="9525" cap="flat" cmpd="sng">
            <a:solidFill>
              <a:srgbClr val="2175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C42D12-1DA6-425E-9B0B-5E34DE8CF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7489" y="5991725"/>
            <a:ext cx="656511" cy="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8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683</Words>
  <Application>Microsoft Office PowerPoint</Application>
  <PresentationFormat>Apresentação na tela (4:3)</PresentationFormat>
  <Paragraphs>156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Noto Sans Symbols</vt:lpstr>
      <vt:lpstr>Trebuchet MS</vt:lpstr>
      <vt:lpstr>Calibri</vt:lpstr>
      <vt:lpstr>Arial</vt:lpstr>
      <vt:lpstr>Questrial</vt:lpstr>
      <vt:lpstr>Carme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Gonçalves Rodrigues</dc:creator>
  <cp:lastModifiedBy>Diego Gonçalves Rodrigues</cp:lastModifiedBy>
  <cp:revision>10</cp:revision>
  <dcterms:modified xsi:type="dcterms:W3CDTF">2018-09-17T03:32:11Z</dcterms:modified>
</cp:coreProperties>
</file>