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370" r:id="rId3"/>
    <p:sldId id="467" r:id="rId4"/>
    <p:sldId id="371" r:id="rId5"/>
    <p:sldId id="374" r:id="rId6"/>
    <p:sldId id="372" r:id="rId7"/>
    <p:sldId id="360" r:id="rId8"/>
    <p:sldId id="375" r:id="rId9"/>
    <p:sldId id="376" r:id="rId10"/>
    <p:sldId id="377" r:id="rId11"/>
    <p:sldId id="455" r:id="rId12"/>
    <p:sldId id="378" r:id="rId13"/>
    <p:sldId id="361" r:id="rId14"/>
    <p:sldId id="379" r:id="rId15"/>
    <p:sldId id="380" r:id="rId16"/>
    <p:sldId id="381" r:id="rId17"/>
    <p:sldId id="437" r:id="rId18"/>
    <p:sldId id="382" r:id="rId19"/>
    <p:sldId id="466" r:id="rId20"/>
    <p:sldId id="383" r:id="rId21"/>
    <p:sldId id="362" r:id="rId22"/>
    <p:sldId id="456" r:id="rId23"/>
    <p:sldId id="384" r:id="rId24"/>
    <p:sldId id="457" r:id="rId25"/>
    <p:sldId id="410" r:id="rId26"/>
    <p:sldId id="363" r:id="rId27"/>
    <p:sldId id="386" r:id="rId28"/>
    <p:sldId id="411" r:id="rId29"/>
    <p:sldId id="389" r:id="rId30"/>
    <p:sldId id="390" r:id="rId31"/>
    <p:sldId id="391" r:id="rId32"/>
    <p:sldId id="388" r:id="rId33"/>
    <p:sldId id="392" r:id="rId34"/>
    <p:sldId id="465" r:id="rId35"/>
    <p:sldId id="393" r:id="rId36"/>
    <p:sldId id="394" r:id="rId37"/>
    <p:sldId id="395" r:id="rId38"/>
    <p:sldId id="387" r:id="rId39"/>
    <p:sldId id="396" r:id="rId40"/>
    <p:sldId id="399" r:id="rId41"/>
    <p:sldId id="400" r:id="rId42"/>
    <p:sldId id="397" r:id="rId43"/>
    <p:sldId id="401" r:id="rId44"/>
    <p:sldId id="398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3CC"/>
    <a:srgbClr val="FFFF00"/>
    <a:srgbClr val="FF9900"/>
    <a:srgbClr val="BBE0E3"/>
    <a:srgbClr val="990000"/>
    <a:srgbClr val="CC0000"/>
    <a:srgbClr val="A5002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093DE5-3D42-4188-84D5-2BAEDAD07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82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fld id="{A4AF3E52-D292-473A-AA5A-0D64734B50CF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58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fld id="{A4AF3E52-D292-473A-AA5A-0D64734B50CF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63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B6892-A801-4677-976D-5BA765F715E8}" type="datetime1">
              <a:rPr lang="en-US"/>
              <a:pPr>
                <a:defRPr/>
              </a:pPr>
              <a:t>8/18/2018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DD740-0487-4521-BF28-FABDFF772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8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29C9B-D970-45B8-AE85-01493ED77C76}" type="datetime1">
              <a:rPr lang="en-US"/>
              <a:pPr>
                <a:defRPr/>
              </a:pPr>
              <a:t>8/18/2018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2CC3D-B896-4BBA-897E-4434DB976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7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B2F55-70CC-439A-9B7D-4EA4862EEBA9}" type="datetime1">
              <a:rPr lang="en-US"/>
              <a:pPr>
                <a:defRPr/>
              </a:pPr>
              <a:t>8/18/2018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BDA3C-493C-4BAF-A96E-E723F411A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C944A-9758-4A99-8CF7-9DE48E78BFB2}" type="datetime1">
              <a:rPr lang="en-US"/>
              <a:pPr>
                <a:defRPr/>
              </a:pPr>
              <a:t>8/18/2018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57161-721E-4D4E-BACB-8A778D091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6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B7B9-B377-400E-8FBF-42F5E7653A8F}" type="datetime1">
              <a:rPr lang="en-US"/>
              <a:pPr>
                <a:defRPr/>
              </a:pPr>
              <a:t>8/18/2018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798DD-85BE-47C9-A660-295DBFCC4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4B8233-BFB0-4C4B-962C-E8B8D5969D88}" type="datetime1">
              <a:rPr lang="en-US"/>
              <a:pPr>
                <a:defRPr/>
              </a:pPr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6C3B99-7666-485E-BDE1-3521C3704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66447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77724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10000"/>
            <a:ext cx="77724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Using Java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1EC25-FF46-4EE6-9540-33F9831D9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6C13D-A5FF-4335-AF8D-4869E6C79759}" type="datetime1">
              <a:rPr lang="en-US"/>
              <a:pPr>
                <a:defRPr/>
              </a:pPr>
              <a:t>8/18/2018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2FE99-AB5D-4E28-8439-9719B888C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EF1A8-29D6-43A5-9502-E4D19D24595E}" type="datetime1">
              <a:rPr lang="en-US"/>
              <a:pPr>
                <a:defRPr/>
              </a:pPr>
              <a:t>8/18/2018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38506-7118-4CB9-8CE4-EE5526803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41563-CE43-4BBD-9548-FF809F23C594}" type="datetime1">
              <a:rPr lang="en-US"/>
              <a:pPr>
                <a:defRPr/>
              </a:pPr>
              <a:t>8/18/2018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BA49B-B8D7-4B50-8CFF-E0EEF0C47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8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A9316-AD19-46AC-BAD7-15A8D4B3437C}" type="datetime1">
              <a:rPr lang="en-US"/>
              <a:pPr>
                <a:defRPr/>
              </a:pPr>
              <a:t>8/18/2018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FF87C-5576-464F-973E-7C47D6F3D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9C34A-841E-45AD-BDA3-F858D2E538F3}" type="datetime1">
              <a:rPr lang="en-US"/>
              <a:pPr>
                <a:defRPr/>
              </a:pPr>
              <a:t>8/18/2018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19F9F-E456-4894-9A0E-D691A0105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7023-8AA9-4239-B01A-7D63EFC208D5}" type="datetime1">
              <a:rPr lang="en-US"/>
              <a:pPr>
                <a:defRPr/>
              </a:pPr>
              <a:t>8/18/2018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31A58-0654-493C-ABBB-0AC6C35F3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31CFD-6E55-4066-AE10-2B364DDE614A}" type="datetime1">
              <a:rPr lang="en-US"/>
              <a:pPr>
                <a:defRPr/>
              </a:pPr>
              <a:t>8/18/2018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A4D73-B592-4463-88D0-4682D70D3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8F530-5796-4BDD-B98F-9114E68810BF}" type="datetime1">
              <a:rPr lang="en-US"/>
              <a:pPr>
                <a:defRPr/>
              </a:pPr>
              <a:t>8/18/2018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D0DF2-3491-40C3-B2D1-6ABD90B68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4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7ABF4D5C-1F67-4CB3-90B3-6082B30DEDE2}" type="datetime1">
              <a:rPr lang="en-US"/>
              <a:pPr>
                <a:defRPr/>
              </a:pPr>
              <a:t>8/18/2018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4126AC8-36CB-4203-B1C0-C94D82DBC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989656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0"/>
                  </a:schemeClr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sz="4800" b="1" dirty="0">
                <a:solidFill>
                  <a:schemeClr val="bg1"/>
                </a:solidFill>
              </a:rPr>
              <a:t>Module 13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5125880"/>
            <a:ext cx="7467600" cy="17526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bg1"/>
                </a:solidFill>
              </a:rPr>
              <a:t>LQ Hashed Structure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CF483AD-A3BC-478A-BE0F-3B50C3C52D3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Preprocessing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Used to introduce randomness into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990000"/>
                </a:solidFill>
              </a:rPr>
              <a:t>Numeric keys</a:t>
            </a:r>
            <a:r>
              <a:rPr lang="en-US" sz="2400" dirty="0"/>
              <a:t>, k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3399"/>
                </a:solidFill>
              </a:rPr>
              <a:t>Numeric </a:t>
            </a:r>
            <a:r>
              <a:rPr lang="en-US" sz="2400" dirty="0" err="1">
                <a:solidFill>
                  <a:srgbClr val="003399"/>
                </a:solidFill>
              </a:rPr>
              <a:t>pseudokeys</a:t>
            </a:r>
            <a:r>
              <a:rPr lang="en-US" sz="2400" dirty="0"/>
              <a:t>, </a:t>
            </a:r>
            <a:r>
              <a:rPr lang="en-US" sz="2400" dirty="0" err="1"/>
              <a:t>pk</a:t>
            </a:r>
            <a:r>
              <a:rPr lang="en-US" sz="2400" dirty="0"/>
              <a:t>, generated from previously preprocessing alphanumeric keys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pseudo key </a:t>
            </a:r>
            <a:r>
              <a:rPr lang="en-US" sz="2800" dirty="0" err="1"/>
              <a:t>pk</a:t>
            </a:r>
            <a:r>
              <a:rPr lang="en-US" sz="2800" dirty="0"/>
              <a:t> is: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err="1">
                <a:solidFill>
                  <a:srgbClr val="990000"/>
                </a:solidFill>
              </a:rPr>
              <a:t>pk</a:t>
            </a:r>
            <a:r>
              <a:rPr lang="en-US" sz="2800" dirty="0">
                <a:solidFill>
                  <a:srgbClr val="990000"/>
                </a:solidFill>
              </a:rPr>
              <a:t> = p</a:t>
            </a:r>
            <a:r>
              <a:rPr lang="en-US" sz="1800" dirty="0">
                <a:solidFill>
                  <a:srgbClr val="990000"/>
                </a:solidFill>
              </a:rPr>
              <a:t>1</a:t>
            </a:r>
            <a:r>
              <a:rPr lang="en-US" sz="2800" dirty="0">
                <a:solidFill>
                  <a:srgbClr val="990000"/>
                </a:solidFill>
              </a:rPr>
              <a:t> * k + p</a:t>
            </a:r>
            <a:r>
              <a:rPr lang="en-US" sz="1800" dirty="0">
                <a:solidFill>
                  <a:srgbClr val="990000"/>
                </a:solidFill>
              </a:rPr>
              <a:t>2</a:t>
            </a:r>
            <a:r>
              <a:rPr lang="en-US" sz="2800" dirty="0"/>
              <a:t>,  or   </a:t>
            </a:r>
            <a:r>
              <a:rPr lang="en-US" sz="2800" dirty="0" err="1">
                <a:solidFill>
                  <a:srgbClr val="003399"/>
                </a:solidFill>
              </a:rPr>
              <a:t>pk</a:t>
            </a:r>
            <a:r>
              <a:rPr lang="en-US" sz="2800" dirty="0">
                <a:solidFill>
                  <a:srgbClr val="003399"/>
                </a:solidFill>
              </a:rPr>
              <a:t> = p</a:t>
            </a:r>
            <a:r>
              <a:rPr lang="en-US" sz="1800" dirty="0">
                <a:solidFill>
                  <a:srgbClr val="003399"/>
                </a:solidFill>
              </a:rPr>
              <a:t>1</a:t>
            </a:r>
            <a:r>
              <a:rPr lang="en-US" sz="2800" dirty="0">
                <a:solidFill>
                  <a:srgbClr val="003399"/>
                </a:solidFill>
              </a:rPr>
              <a:t> * </a:t>
            </a:r>
            <a:r>
              <a:rPr lang="en-US" sz="2800" dirty="0" err="1">
                <a:solidFill>
                  <a:srgbClr val="003399"/>
                </a:solidFill>
              </a:rPr>
              <a:t>pk</a:t>
            </a:r>
            <a:r>
              <a:rPr lang="en-US" sz="2800" dirty="0">
                <a:solidFill>
                  <a:srgbClr val="003399"/>
                </a:solidFill>
              </a:rPr>
              <a:t> + p</a:t>
            </a:r>
            <a:r>
              <a:rPr lang="en-US" sz="1800" dirty="0">
                <a:solidFill>
                  <a:srgbClr val="003399"/>
                </a:solidFill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where: p</a:t>
            </a:r>
            <a:r>
              <a:rPr lang="en-US" sz="2000" dirty="0"/>
              <a:t>1</a:t>
            </a:r>
            <a:r>
              <a:rPr lang="en-US" sz="2800" dirty="0"/>
              <a:t> and p</a:t>
            </a:r>
            <a:r>
              <a:rPr lang="en-US" sz="2000" dirty="0"/>
              <a:t>2</a:t>
            </a:r>
            <a:r>
              <a:rPr lang="en-US" sz="2800" dirty="0"/>
              <a:t> are </a:t>
            </a:r>
            <a:r>
              <a:rPr lang="en-US" sz="2800" dirty="0">
                <a:solidFill>
                  <a:srgbClr val="FF0000"/>
                </a:solidFill>
              </a:rPr>
              <a:t>primes</a:t>
            </a:r>
            <a:r>
              <a:rPr lang="en-US" sz="2800" dirty="0"/>
              <a:t> , overflow is ignored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E. g., </a:t>
            </a:r>
            <a:r>
              <a:rPr lang="en-US" sz="2400" dirty="0" err="1"/>
              <a:t>pk</a:t>
            </a:r>
            <a:r>
              <a:rPr lang="en-US" sz="2400" dirty="0"/>
              <a:t> = 2,132,249,406; p</a:t>
            </a:r>
            <a:r>
              <a:rPr lang="en-US" sz="1600" dirty="0"/>
              <a:t>1</a:t>
            </a:r>
            <a:r>
              <a:rPr lang="en-US" sz="2400" dirty="0"/>
              <a:t> = 13, p</a:t>
            </a:r>
            <a:r>
              <a:rPr lang="en-US" sz="1600" dirty="0"/>
              <a:t>2</a:t>
            </a:r>
            <a:r>
              <a:rPr lang="en-US" sz="2400" dirty="0"/>
              <a:t> = 53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        </a:t>
            </a:r>
            <a:r>
              <a:rPr lang="en-US" sz="2400" dirty="0" err="1"/>
              <a:t>pk</a:t>
            </a:r>
            <a:r>
              <a:rPr lang="en-US" sz="2400" dirty="0"/>
              <a:t> = 2,132,249,406 * 13 + 53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             = 1,949,438,555 (32 bit with overflow ignored)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0" y="1310192"/>
            <a:ext cx="91440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l" eaLnBrk="1" hangingPunct="1">
              <a:spcBef>
                <a:spcPts val="1200"/>
              </a:spcBef>
              <a:buFontTx/>
              <a:buChar char="•"/>
            </a:pPr>
            <a:r>
              <a:rPr lang="en-US" sz="2400" dirty="0"/>
              <a:t>Hash function for a string </a:t>
            </a:r>
            <a:r>
              <a:rPr lang="en-US" sz="2000" dirty="0">
                <a:latin typeface="Courier New" pitchFamily="-107" charset="0"/>
                <a:cs typeface="Courier New" pitchFamily="-107" charset="0"/>
              </a:rPr>
              <a:t>s</a:t>
            </a:r>
            <a:r>
              <a:rPr lang="en-US" sz="2400" dirty="0"/>
              <a:t> from standard library </a:t>
            </a:r>
          </a:p>
          <a:p>
            <a:pPr lvl="1" algn="l" eaLnBrk="1" hangingPunct="1">
              <a:spcBef>
                <a:spcPts val="1200"/>
              </a:spcBef>
            </a:pPr>
            <a:r>
              <a:rPr lang="en-US" sz="2000" dirty="0">
                <a:latin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final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HASH_MULTIPLIER = 31;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h = 0;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for (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= 0;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&lt;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s.length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();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++)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h = HASH_MULTIPLIER * h +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s.charAt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) </a:t>
            </a:r>
          </a:p>
          <a:p>
            <a:pPr algn="l" eaLnBrk="1" hangingPunct="1">
              <a:spcBef>
                <a:spcPts val="1200"/>
              </a:spcBef>
              <a:buFontTx/>
              <a:buChar char="•"/>
            </a:pPr>
            <a:r>
              <a:rPr lang="en-US" sz="2400" dirty="0"/>
              <a:t>For example, the hash code of </a:t>
            </a:r>
            <a:r>
              <a:rPr lang="en-US" sz="2400" i="1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"eat"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sz="2400" dirty="0"/>
              <a:t>is </a:t>
            </a:r>
          </a:p>
          <a:p>
            <a:pPr lvl="1" algn="l" eaLnBrk="1" hangingPunct="1">
              <a:spcBef>
                <a:spcPts val="1200"/>
              </a:spcBef>
            </a:pPr>
            <a:r>
              <a:rPr lang="en-US" sz="2400" dirty="0">
                <a:latin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31 * (31 * 'e' + 'a') + 't' = 100184 </a:t>
            </a:r>
          </a:p>
          <a:p>
            <a:pPr algn="l" eaLnBrk="1" hangingPunct="1">
              <a:spcBef>
                <a:spcPts val="1200"/>
              </a:spcBef>
              <a:buFontTx/>
              <a:buChar char="•"/>
            </a:pPr>
            <a:r>
              <a:rPr lang="en-US" sz="2400" dirty="0"/>
              <a:t>The hash code of </a:t>
            </a:r>
            <a:r>
              <a:rPr lang="en-US" sz="2400" i="1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"tea"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sz="2400" dirty="0"/>
              <a:t>is quite different, namely </a:t>
            </a:r>
          </a:p>
          <a:p>
            <a:pPr lvl="1" algn="l" eaLnBrk="1" hangingPunct="1">
              <a:spcBef>
                <a:spcPts val="1200"/>
              </a:spcBef>
            </a:pPr>
            <a:r>
              <a:rPr lang="en-US" sz="2400" dirty="0">
                <a:latin typeface="Courier New" pitchFamily="-107" charset="0"/>
              </a:rPr>
              <a:t>	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31 * (31 * 't' + 'e') + 'a' = 114704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66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66FF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66FF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66FF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66FF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66FF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66FF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66FF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66FF"/>
                </a:solidFill>
                <a:latin typeface="Arial" charset="0"/>
              </a:defRPr>
            </a:lvl9pPr>
          </a:lstStyle>
          <a:p>
            <a:r>
              <a:rPr lang="en-US"/>
              <a:t>Pseudorandom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0762FB0-E832-48C5-98B2-F73675F9D66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 Extraction Preprocessing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Like folding, used to reduce the length of multi-character keys (numeric or non-numeric)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Extracts characters </a:t>
            </a:r>
            <a:r>
              <a:rPr lang="en-US" sz="2800" dirty="0"/>
              <a:t>from keys that add </a:t>
            </a:r>
            <a:r>
              <a:rPr lang="en-US" sz="2800" dirty="0">
                <a:solidFill>
                  <a:srgbClr val="FF0000"/>
                </a:solidFill>
              </a:rPr>
              <a:t>no uniquenes</a:t>
            </a:r>
            <a:r>
              <a:rPr lang="en-US" sz="2800" dirty="0"/>
              <a:t>s (common to all keys)</a:t>
            </a:r>
          </a:p>
          <a:p>
            <a:pPr lvl="1"/>
            <a:r>
              <a:rPr lang="en-US" sz="2400" dirty="0"/>
              <a:t>If all keys begin with “Tom”, the first three characters would be eliminated from all keys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Extracts bits </a:t>
            </a:r>
            <a:r>
              <a:rPr lang="en-US" sz="2800" dirty="0"/>
              <a:t>from characters that add </a:t>
            </a:r>
            <a:r>
              <a:rPr lang="en-US" sz="2800" dirty="0">
                <a:solidFill>
                  <a:srgbClr val="FF0000"/>
                </a:solidFill>
              </a:rPr>
              <a:t>no uniqueness</a:t>
            </a:r>
          </a:p>
          <a:p>
            <a:pPr lvl="1"/>
            <a:r>
              <a:rPr lang="en-US" sz="2400" dirty="0"/>
              <a:t>If all key characters were lower case letters, the left most 3 bits (000) would be ignored in all characters</a:t>
            </a: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165097A-712A-46CE-A804-93A15FCFE4D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Algorithms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5266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sequence of locations they generate is called a “</a:t>
            </a:r>
            <a:r>
              <a:rPr lang="en-US" dirty="0">
                <a:solidFill>
                  <a:srgbClr val="FF0000"/>
                </a:solidFill>
              </a:rPr>
              <a:t>collision path</a:t>
            </a:r>
            <a:r>
              <a:rPr lang="en-US" dirty="0"/>
              <a:t>”</a:t>
            </a:r>
          </a:p>
          <a:p>
            <a:pPr>
              <a:lnSpc>
                <a:spcPct val="90000"/>
              </a:lnSpc>
            </a:pPr>
            <a:r>
              <a:rPr lang="en-US" dirty="0"/>
              <a:t>Two types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Open addressing collision algorithms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Used when </a:t>
            </a:r>
            <a:r>
              <a:rPr lang="en-US" dirty="0">
                <a:solidFill>
                  <a:srgbClr val="FF0000"/>
                </a:solidFill>
              </a:rPr>
              <a:t>each location </a:t>
            </a:r>
            <a:r>
              <a:rPr lang="en-US" dirty="0"/>
              <a:t>in the primary storage area references a </a:t>
            </a:r>
            <a:r>
              <a:rPr lang="en-US" dirty="0">
                <a:solidFill>
                  <a:srgbClr val="FF0000"/>
                </a:solidFill>
              </a:rPr>
              <a:t>single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Non-open (closed) addressing collision algorithms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Used when </a:t>
            </a:r>
            <a:r>
              <a:rPr lang="en-US" dirty="0">
                <a:solidFill>
                  <a:srgbClr val="FF0000"/>
                </a:solidFill>
              </a:rPr>
              <a:t>each location </a:t>
            </a:r>
            <a:r>
              <a:rPr lang="en-US" dirty="0"/>
              <a:t>in the primary storage area can reference </a:t>
            </a:r>
            <a:r>
              <a:rPr lang="en-US" dirty="0">
                <a:solidFill>
                  <a:srgbClr val="FF0000"/>
                </a:solidFill>
              </a:rPr>
              <a:t>multiple nodes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A reference to an array of nodes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A reference to a linked list of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Often used in dynamic implementations</a:t>
            </a:r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3BEFF04-28B8-4577-AE60-5318560F846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Addressing Collision Algorithms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2871788"/>
            <a:ext cx="5978525" cy="363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Bad collision algorithms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Synonyms (keys that hash into the same address) follow the same collision path, called </a:t>
            </a:r>
            <a:r>
              <a:rPr lang="en-US" sz="2400" i="1">
                <a:solidFill>
                  <a:srgbClr val="990000"/>
                </a:solidFill>
              </a:rPr>
              <a:t>clustering</a:t>
            </a:r>
            <a:r>
              <a:rPr lang="en-US" sz="2400"/>
              <a:t>;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Sequential paths:  </a:t>
            </a:r>
            <a:r>
              <a:rPr lang="en-US" sz="2000" i="1">
                <a:solidFill>
                  <a:srgbClr val="990000"/>
                </a:solidFill>
              </a:rPr>
              <a:t>primary clustering</a:t>
            </a:r>
            <a:endParaRPr lang="en-US" sz="2000" i="1"/>
          </a:p>
          <a:p>
            <a:pPr lvl="2">
              <a:lnSpc>
                <a:spcPct val="90000"/>
              </a:lnSpc>
            </a:pPr>
            <a:r>
              <a:rPr lang="en-US" sz="2000"/>
              <a:t>Non-sequential paths: </a:t>
            </a:r>
            <a:r>
              <a:rPr lang="en-US" sz="2000" i="1">
                <a:solidFill>
                  <a:srgbClr val="990000"/>
                </a:solidFill>
              </a:rPr>
              <a:t>secondary clustering</a:t>
            </a:r>
            <a:endParaRPr lang="en-US" sz="2000" i="1"/>
          </a:p>
          <a:p>
            <a:pPr lvl="1">
              <a:lnSpc>
                <a:spcPct val="90000"/>
              </a:lnSpc>
            </a:pPr>
            <a:r>
              <a:rPr lang="en-US" sz="2400"/>
              <a:t>Generate a location twice before every location is generated once, called </a:t>
            </a:r>
            <a:r>
              <a:rPr lang="en-US" sz="2400" i="1">
                <a:solidFill>
                  <a:srgbClr val="990000"/>
                </a:solidFill>
              </a:rPr>
              <a:t>repetitive addressing</a:t>
            </a:r>
            <a:endParaRPr lang="en-US" sz="2400" i="1"/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433388" y="1390650"/>
            <a:ext cx="8229600" cy="20145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</a:defRPr>
            </a:lvl2pPr>
            <a:lvl3pPr marL="9144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71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18288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2860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Linear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Quadratic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FF0000"/>
                </a:solidFill>
              </a:rPr>
              <a:t>Linear-Quotient</a:t>
            </a:r>
            <a:r>
              <a:rPr lang="en-US" sz="2800" dirty="0"/>
              <a:t>  algorithms are open addressing algorithms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/>
              <a:t>The Linear-Quotient is the best of these three</a:t>
            </a: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4EFE3FA-D5CC-4C7F-BA07-57A7D5C3382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Linear and Quadratic Collision algorithms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Linear algorithm:		i</a:t>
            </a:r>
            <a:r>
              <a:rPr lang="en-US" sz="2000"/>
              <a:t>p</a:t>
            </a:r>
            <a:r>
              <a:rPr lang="en-US" sz="2800"/>
              <a:t> = (i</a:t>
            </a:r>
            <a:r>
              <a:rPr lang="en-US" sz="2000"/>
              <a:t>p</a:t>
            </a:r>
            <a:r>
              <a:rPr lang="en-US" sz="2800"/>
              <a:t> + 1) % N</a:t>
            </a:r>
          </a:p>
          <a:p>
            <a:pPr>
              <a:buFontTx/>
              <a:buNone/>
            </a:pPr>
            <a:r>
              <a:rPr lang="en-US" sz="2800"/>
              <a:t>   Quadratic algorithm: 		i</a:t>
            </a:r>
            <a:r>
              <a:rPr lang="en-US" sz="2000"/>
              <a:t>p</a:t>
            </a:r>
            <a:r>
              <a:rPr lang="en-US" sz="2800"/>
              <a:t> = (i</a:t>
            </a:r>
            <a:r>
              <a:rPr lang="en-US" sz="2000"/>
              <a:t>p</a:t>
            </a:r>
            <a:r>
              <a:rPr lang="en-US" sz="2800"/>
              <a:t> + p*p) % N</a:t>
            </a:r>
          </a:p>
          <a:p>
            <a:pPr>
              <a:buFontTx/>
              <a:buNone/>
            </a:pPr>
            <a:r>
              <a:rPr lang="en-US" sz="2000"/>
              <a:t>           where: N is the array size,</a:t>
            </a:r>
          </a:p>
          <a:p>
            <a:pPr>
              <a:buFontTx/>
              <a:buNone/>
            </a:pPr>
            <a:r>
              <a:rPr lang="en-US" sz="2000"/>
              <a:t>                       p is the pass number though the collision algorithm</a:t>
            </a:r>
          </a:p>
          <a:p>
            <a:pPr algn="ctr">
              <a:buFontTx/>
              <a:buNone/>
            </a:pPr>
            <a:endParaRPr lang="en-US" sz="2000"/>
          </a:p>
          <a:p>
            <a:r>
              <a:rPr lang="en-US" sz="2800"/>
              <a:t>The linear algorithm exhibits </a:t>
            </a:r>
            <a:r>
              <a:rPr lang="en-US" sz="2800" i="1"/>
              <a:t>primary</a:t>
            </a:r>
            <a:r>
              <a:rPr lang="en-US" sz="2800"/>
              <a:t> clustering</a:t>
            </a:r>
          </a:p>
          <a:p>
            <a:r>
              <a:rPr lang="en-US" sz="2800"/>
              <a:t>The quadratic algorithm exhibits </a:t>
            </a:r>
            <a:r>
              <a:rPr lang="en-US" sz="2800" i="1"/>
              <a:t>secondary</a:t>
            </a:r>
            <a:r>
              <a:rPr lang="en-US" sz="2800"/>
              <a:t> clustering and </a:t>
            </a:r>
            <a:r>
              <a:rPr lang="en-US" sz="2800" i="1"/>
              <a:t>repetitive addressing</a:t>
            </a: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62D0C49-6478-48AF-8525-440650056AF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Quadratic Collision Paths </a:t>
            </a:r>
            <a:r>
              <a:rPr lang="en-US" sz="3200" dirty="0"/>
              <a:t>Array size, N = 19; hashed </a:t>
            </a:r>
            <a:r>
              <a:rPr lang="en-US" sz="3200" dirty="0" err="1"/>
              <a:t>ip</a:t>
            </a:r>
            <a:r>
              <a:rPr lang="en-US" sz="3200" dirty="0"/>
              <a:t> = 4</a:t>
            </a:r>
          </a:p>
        </p:txBody>
      </p:sp>
      <p:graphicFrame>
        <p:nvGraphicFramePr>
          <p:cNvPr id="100848" name="Group 496"/>
          <p:cNvGraphicFramePr>
            <a:graphicFrameLocks noGrp="1"/>
          </p:cNvGraphicFramePr>
          <p:nvPr>
            <p:ph sz="half" idx="1"/>
          </p:nvPr>
        </p:nvGraphicFramePr>
        <p:xfrm>
          <a:off x="415925" y="3119438"/>
          <a:ext cx="4038600" cy="3352800"/>
        </p:xfrm>
        <a:graphic>
          <a:graphicData uri="http://schemas.openxmlformats.org/drawingml/2006/table">
            <a:tbl>
              <a:tblPr/>
              <a:tblGrid>
                <a:gridCol w="137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963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Pass Number,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Collision Algorithm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Linear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Quadric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0849" name="Group 497"/>
          <p:cNvGraphicFramePr>
            <a:graphicFrameLocks noGrp="1"/>
          </p:cNvGraphicFramePr>
          <p:nvPr>
            <p:ph sz="half" idx="2"/>
          </p:nvPr>
        </p:nvGraphicFramePr>
        <p:xfrm>
          <a:off x="4770438" y="3100388"/>
          <a:ext cx="4038600" cy="3352800"/>
        </p:xfrm>
        <a:graphic>
          <a:graphicData uri="http://schemas.openxmlformats.org/drawingml/2006/table">
            <a:tbl>
              <a:tblPr/>
              <a:tblGrid>
                <a:gridCol w="137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96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Pass Number, p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Collision Algorithm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Linear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Quadric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0842" name="Text Box 490"/>
          <p:cNvSpPr txBox="1">
            <a:spLocks noChangeArrowheads="1"/>
          </p:cNvSpPr>
          <p:nvPr/>
        </p:nvSpPr>
        <p:spPr bwMode="auto">
          <a:xfrm>
            <a:off x="376238" y="1408113"/>
            <a:ext cx="8502650" cy="160496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</a:defRPr>
            </a:lvl2pPr>
            <a:lvl3pPr marL="9144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71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18288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2860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US" sz="2800"/>
              <a:t>Collision paths for pass1, 2, …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/>
              <a:t>    Linear:      ip = (4 + 1) % 19 = 5;        ip = (5 + 1) % 19 = 6; ……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/>
              <a:t>   Quadratic: ip =(4 + 1*1) % 19 = 5;      ip =(5 + 2*2) % 19 = 9; ….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/>
              <a:t> </a:t>
            </a:r>
            <a:r>
              <a:rPr lang="en-US" sz="2000" i="1"/>
              <a:t>Repetitive addresses</a:t>
            </a:r>
            <a:r>
              <a:rPr lang="en-US" sz="2000"/>
              <a:t>: in</a:t>
            </a:r>
            <a:r>
              <a:rPr lang="en-US" sz="2000">
                <a:solidFill>
                  <a:srgbClr val="990000"/>
                </a:solidFill>
              </a:rPr>
              <a:t> red; </a:t>
            </a:r>
            <a:r>
              <a:rPr lang="en-US" sz="2000" i="1"/>
              <a:t>Clustering</a:t>
            </a:r>
            <a:r>
              <a:rPr lang="en-US" sz="2000"/>
              <a:t>: same path for all synonyms of 4 </a:t>
            </a: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36525" y="6441743"/>
            <a:ext cx="3507475" cy="416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6A4BA6-64DF-4ECE-B128-F1F03CEAE40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7424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sz="3200" dirty="0">
                <a:latin typeface="Lucida Sans" pitchFamily="-107" charset="0"/>
              </a:rPr>
              <a:t>Primary Clustering</a:t>
            </a:r>
          </a:p>
        </p:txBody>
      </p:sp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86200"/>
            <a:ext cx="1241425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4" descr="Fig09-11"/>
          <p:cNvGraphicFramePr>
            <a:graphicFrameLocks noGrp="1" noChangeAspect="1"/>
          </p:cNvGraphicFramePr>
          <p:nvPr>
            <p:ph sz="half" idx="1"/>
          </p:nvPr>
        </p:nvGraphicFramePr>
        <p:xfrm>
          <a:off x="609600" y="1224888"/>
          <a:ext cx="8328025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05" name="Bitmap Image" r:id="rId4" imgW="4877223" imgH="830476" progId="PBrush">
                  <p:embed/>
                </p:oleObj>
              </mc:Choice>
              <mc:Fallback>
                <p:oleObj name="Bitmap Image" r:id="rId4" imgW="4877223" imgH="830476" progId="PBrush">
                  <p:embed/>
                  <p:pic>
                    <p:nvPicPr>
                      <p:cNvPr id="0" name="Picture 6" descr="Fig09-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24888"/>
                        <a:ext cx="8328025" cy="141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742666" y="2580565"/>
            <a:ext cx="794067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2000" dirty="0"/>
              <a:t>Primary clustering - The tendency of elements to become unevenly distributed in the hash table, with many element clustering around a single hash location.  Causes inefficiency of insertion and deletion/retrieval operations.</a:t>
            </a:r>
          </a:p>
          <a:p>
            <a:pPr algn="l" eaLnBrk="0" hangingPunct="0"/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1000" y="2209800"/>
            <a:ext cx="6781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4398975-ACE8-486E-B83D-3E1B2848A41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7688"/>
            <a:ext cx="8229600" cy="1143000"/>
          </a:xfrm>
        </p:spPr>
        <p:txBody>
          <a:bodyPr/>
          <a:lstStyle/>
          <a:p>
            <a:r>
              <a:rPr lang="en-US" sz="3200"/>
              <a:t>Linear-Quotient Collision Algorithm</a:t>
            </a:r>
            <a:br>
              <a:rPr lang="en-US" sz="3200"/>
            </a:br>
            <a:r>
              <a:rPr lang="en-US" sz="3200"/>
              <a:t>For an array of Size </a:t>
            </a:r>
            <a:r>
              <a:rPr lang="en-US" b="1">
                <a:latin typeface="Courier New" pitchFamily="49" charset="0"/>
              </a:rPr>
              <a:t>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88" y="3306763"/>
            <a:ext cx="8059737" cy="2628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No repetitive addressing (multiple accesses)</a:t>
            </a:r>
          </a:p>
          <a:p>
            <a:pPr>
              <a:lnSpc>
                <a:spcPct val="90000"/>
              </a:lnSpc>
            </a:pPr>
            <a:r>
              <a:rPr lang="en-US" sz="2800"/>
              <a:t>Minimal secondary clustering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only when q % N is the same for two synonyms (probably &lt; 1/(N-1))</a:t>
            </a:r>
          </a:p>
          <a:p>
            <a:pPr>
              <a:lnSpc>
                <a:spcPct val="90000"/>
              </a:lnSpc>
            </a:pPr>
            <a:r>
              <a:rPr lang="en-US" sz="2800"/>
              <a:t>Minimal primary clustering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only when q == 1 (probability 1/(N-1))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969963" y="2020888"/>
            <a:ext cx="7123112" cy="1076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/>
            <a:r>
              <a:rPr lang="en-US" sz="2400"/>
              <a:t>ip = (ip + offset) % N</a:t>
            </a:r>
          </a:p>
          <a:p>
            <a:r>
              <a:rPr lang="en-US" sz="2000"/>
              <a:t>where:</a:t>
            </a:r>
            <a:r>
              <a:rPr lang="en-US" sz="2000" b="1"/>
              <a:t> </a:t>
            </a:r>
            <a:r>
              <a:rPr lang="en-US" sz="2000"/>
              <a:t>offset = </a:t>
            </a:r>
            <a:r>
              <a:rPr lang="en-US" sz="2000">
                <a:solidFill>
                  <a:srgbClr val="CC0000"/>
                </a:solidFill>
              </a:rPr>
              <a:t>q</a:t>
            </a:r>
            <a:r>
              <a:rPr lang="en-US" sz="2000"/>
              <a:t> </a:t>
            </a:r>
            <a:r>
              <a:rPr lang="en-US" sz="2000" b="1"/>
              <a:t>if</a:t>
            </a:r>
            <a:r>
              <a:rPr lang="en-US" sz="2000"/>
              <a:t> (</a:t>
            </a:r>
            <a:r>
              <a:rPr lang="en-US" sz="2000">
                <a:solidFill>
                  <a:srgbClr val="CC0000"/>
                </a:solidFill>
              </a:rPr>
              <a:t>q</a:t>
            </a:r>
            <a:r>
              <a:rPr lang="en-US" sz="2000"/>
              <a:t>%N != 0) ; </a:t>
            </a:r>
            <a:r>
              <a:rPr lang="en-US" sz="2000" b="1"/>
              <a:t>else</a:t>
            </a:r>
            <a:r>
              <a:rPr lang="en-US" sz="2000"/>
              <a:t> offset = a 4k+3 prime</a:t>
            </a:r>
          </a:p>
          <a:p>
            <a:r>
              <a:rPr lang="en-US" sz="2000"/>
              <a:t>            N is the array size, </a:t>
            </a:r>
            <a:r>
              <a:rPr lang="en-US" sz="2000">
                <a:solidFill>
                  <a:srgbClr val="CC0000"/>
                </a:solidFill>
              </a:rPr>
              <a:t>q</a:t>
            </a:r>
            <a:r>
              <a:rPr lang="en-US" sz="2000"/>
              <a:t> = pk / N </a:t>
            </a:r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1799091"/>
          </a:xfrm>
        </p:spPr>
        <p:txBody>
          <a:bodyPr/>
          <a:lstStyle/>
          <a:p>
            <a:r>
              <a:rPr lang="en-US" sz="3200" dirty="0"/>
              <a:t>Another Look at the</a:t>
            </a:r>
            <a:br>
              <a:rPr lang="en-US" sz="3200" dirty="0"/>
            </a:br>
            <a:r>
              <a:rPr lang="en-US" sz="3200" dirty="0"/>
              <a:t>Linear-Quotient Collision Algorithm</a:t>
            </a:r>
            <a:br>
              <a:rPr lang="en-US" sz="3200" dirty="0"/>
            </a:br>
            <a:r>
              <a:rPr lang="en-US" sz="3200" dirty="0"/>
              <a:t>For an array of Size </a:t>
            </a:r>
            <a:r>
              <a:rPr lang="en-US" b="1" dirty="0">
                <a:latin typeface="Courier New" pitchFamily="49" charset="0"/>
              </a:rPr>
              <a:t>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1657F-E626-4728-9D91-DCB8550A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399" y="2139043"/>
            <a:ext cx="4490358" cy="3954463"/>
          </a:xfrm>
        </p:spPr>
        <p:txBody>
          <a:bodyPr/>
          <a:lstStyle/>
          <a:p>
            <a:r>
              <a:rPr lang="en-US" sz="2800" dirty="0"/>
              <a:t>Note: Do Step 1 first.  If there are no collisions, go directly to Step 4.</a:t>
            </a:r>
          </a:p>
          <a:p>
            <a:r>
              <a:rPr lang="en-US" sz="2800" dirty="0"/>
              <a:t>If there </a:t>
            </a:r>
            <a:r>
              <a:rPr lang="en-US" sz="2800" i="1" dirty="0"/>
              <a:t>are</a:t>
            </a:r>
            <a:r>
              <a:rPr lang="en-US" sz="2800" dirty="0"/>
              <a:t> collisions, do Step 2 once and repeat Step 3, modifying </a:t>
            </a:r>
            <a:r>
              <a:rPr lang="en-US" sz="2800" dirty="0" err="1"/>
              <a:t>i</a:t>
            </a:r>
            <a:r>
              <a:rPr lang="en-US" sz="2800" baseline="-25000" dirty="0" err="1"/>
              <a:t>p</a:t>
            </a:r>
            <a:r>
              <a:rPr lang="en-US" sz="2800" dirty="0"/>
              <a:t> with the </a:t>
            </a:r>
            <a:r>
              <a:rPr lang="en-US" sz="2800" i="1" dirty="0"/>
              <a:t>same</a:t>
            </a:r>
            <a:r>
              <a:rPr lang="en-US" sz="2800" dirty="0"/>
              <a:t> offset for each iteration.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4398975-ACE8-486E-B83D-3E1B2848A41B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888320" y="2298474"/>
            <a:ext cx="3226480" cy="3170099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/>
              <a:t>LQ Hashing:</a:t>
            </a:r>
          </a:p>
          <a:p>
            <a:pPr>
              <a:defRPr/>
            </a:pPr>
            <a:r>
              <a:rPr lang="en-US" sz="2000" dirty="0"/>
              <a:t>1. </a:t>
            </a:r>
            <a:r>
              <a:rPr lang="en-US" sz="2000" dirty="0" err="1"/>
              <a:t>i</a:t>
            </a:r>
            <a:r>
              <a:rPr lang="en-US" sz="1600" dirty="0" err="1"/>
              <a:t>p</a:t>
            </a:r>
            <a:r>
              <a:rPr lang="en-US" sz="2000" dirty="0"/>
              <a:t> = pk % N</a:t>
            </a:r>
          </a:p>
          <a:p>
            <a:pPr>
              <a:defRPr/>
            </a:pPr>
            <a:r>
              <a:rPr lang="en-US" sz="2000" dirty="0"/>
              <a:t>2. q=pk/N</a:t>
            </a:r>
          </a:p>
          <a:p>
            <a:pPr>
              <a:defRPr/>
            </a:pPr>
            <a:r>
              <a:rPr lang="en-US" sz="2000" dirty="0"/>
              <a:t>    if (</a:t>
            </a:r>
            <a:r>
              <a:rPr lang="en-US" sz="2000" dirty="0" err="1"/>
              <a:t>q%N</a:t>
            </a:r>
            <a:r>
              <a:rPr lang="en-US" sz="2000" dirty="0"/>
              <a:t> != 0)</a:t>
            </a:r>
          </a:p>
          <a:p>
            <a:pPr>
              <a:defRPr/>
            </a:pPr>
            <a:r>
              <a:rPr lang="en-US" sz="2000" dirty="0"/>
              <a:t>        offset = q</a:t>
            </a:r>
          </a:p>
          <a:p>
            <a:pPr>
              <a:defRPr/>
            </a:pPr>
            <a:r>
              <a:rPr lang="en-US" sz="2000" dirty="0"/>
              <a:t>    else</a:t>
            </a:r>
          </a:p>
          <a:p>
            <a:pPr>
              <a:defRPr/>
            </a:pPr>
            <a:r>
              <a:rPr lang="en-US" sz="2000" dirty="0"/>
              <a:t>        offset = 4k+3 prime</a:t>
            </a:r>
          </a:p>
          <a:p>
            <a:pPr>
              <a:defRPr/>
            </a:pPr>
            <a:r>
              <a:rPr lang="en-US" sz="2000" dirty="0"/>
              <a:t>3. While collisions:</a:t>
            </a:r>
          </a:p>
          <a:p>
            <a:pPr>
              <a:defRPr/>
            </a:pPr>
            <a:r>
              <a:rPr lang="en-US" sz="2000" dirty="0"/>
              <a:t>         </a:t>
            </a:r>
            <a:r>
              <a:rPr lang="en-US" sz="2000" dirty="0" err="1"/>
              <a:t>i</a:t>
            </a:r>
            <a:r>
              <a:rPr lang="en-US" sz="1600" dirty="0" err="1"/>
              <a:t>p</a:t>
            </a:r>
            <a:r>
              <a:rPr lang="en-US" sz="1600" baseline="30000" dirty="0"/>
              <a:t>’</a:t>
            </a:r>
            <a:r>
              <a:rPr lang="en-US" sz="2000" dirty="0"/>
              <a:t> = (</a:t>
            </a:r>
            <a:r>
              <a:rPr lang="en-US" sz="2000" dirty="0" err="1"/>
              <a:t>i</a:t>
            </a:r>
            <a:r>
              <a:rPr lang="en-US" sz="1600" dirty="0" err="1"/>
              <a:t>p</a:t>
            </a:r>
            <a:r>
              <a:rPr lang="en-US" sz="2000" dirty="0"/>
              <a:t> + offset) % N</a:t>
            </a:r>
          </a:p>
          <a:p>
            <a:pPr>
              <a:defRPr/>
            </a:pPr>
            <a:r>
              <a:rPr lang="en-US" sz="2000" dirty="0"/>
              <a:t>4. Set Array[</a:t>
            </a:r>
            <a:r>
              <a:rPr lang="en-US" sz="2000" dirty="0" err="1"/>
              <a:t>i</a:t>
            </a:r>
            <a:r>
              <a:rPr lang="en-US" sz="1600" dirty="0" err="1"/>
              <a:t>p</a:t>
            </a:r>
            <a:r>
              <a:rPr lang="en-US" sz="2000" dirty="0"/>
              <a:t>]=key</a:t>
            </a:r>
          </a:p>
        </p:txBody>
      </p:sp>
    </p:spTree>
    <p:extLst>
      <p:ext uri="{BB962C8B-B14F-4D97-AF65-F5344CB8AC3E}">
        <p14:creationId xmlns:p14="http://schemas.microsoft.com/office/powerpoint/2010/main" val="124762238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3F0254E-6AAD-4F8B-B248-32E5E707278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Overview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543" y="1191987"/>
            <a:ext cx="8588829" cy="4552950"/>
          </a:xfrm>
        </p:spPr>
        <p:txBody>
          <a:bodyPr/>
          <a:lstStyle/>
          <a:p>
            <a:r>
              <a:rPr lang="en-US" b="1" dirty="0">
                <a:solidFill>
                  <a:srgbClr val="003399"/>
                </a:solidFill>
              </a:rPr>
              <a:t>Three steps:</a:t>
            </a:r>
          </a:p>
          <a:p>
            <a:endParaRPr lang="en-US" b="1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3399"/>
              </a:solidFill>
            </a:endParaRPr>
          </a:p>
          <a:p>
            <a:r>
              <a:rPr lang="en-US" sz="2000" u="sng" dirty="0">
                <a:solidFill>
                  <a:srgbClr val="003399"/>
                </a:solidFill>
              </a:rPr>
              <a:t>Preliminary Step</a:t>
            </a:r>
            <a:r>
              <a:rPr lang="en-US" sz="2000" dirty="0">
                <a:solidFill>
                  <a:srgbClr val="003399"/>
                </a:solidFill>
              </a:rPr>
              <a:t>: determine the size N of the hash table.  </a:t>
            </a:r>
          </a:p>
          <a:p>
            <a:pPr lvl="1"/>
            <a:r>
              <a:rPr lang="en-US" sz="1600" dirty="0">
                <a:solidFill>
                  <a:srgbClr val="003399"/>
                </a:solidFill>
              </a:rPr>
              <a:t>For </a:t>
            </a:r>
            <a:r>
              <a:rPr lang="en-US" sz="1600" dirty="0" err="1">
                <a:solidFill>
                  <a:srgbClr val="003399"/>
                </a:solidFill>
              </a:rPr>
              <a:t>LQHashing</a:t>
            </a:r>
            <a:r>
              <a:rPr lang="en-US" sz="1600" dirty="0">
                <a:solidFill>
                  <a:srgbClr val="003399"/>
                </a:solidFill>
              </a:rPr>
              <a:t>, use 4k+3 Prime (next slides)</a:t>
            </a:r>
          </a:p>
          <a:p>
            <a:pPr marL="0" indent="0">
              <a:buNone/>
            </a:pPr>
            <a:endParaRPr lang="en-US" sz="2000" dirty="0">
              <a:solidFill>
                <a:srgbClr val="003399"/>
              </a:solidFill>
            </a:endParaRPr>
          </a:p>
          <a:p>
            <a:r>
              <a:rPr lang="en-US" sz="2000" u="sng" dirty="0">
                <a:solidFill>
                  <a:srgbClr val="003399"/>
                </a:solidFill>
              </a:rPr>
              <a:t>Step 1</a:t>
            </a:r>
            <a:r>
              <a:rPr lang="en-US" sz="2000" dirty="0">
                <a:solidFill>
                  <a:srgbClr val="003399"/>
                </a:solidFill>
              </a:rPr>
              <a:t>: compute an integer pk from the key k (usually an object)</a:t>
            </a:r>
          </a:p>
          <a:p>
            <a:pPr lvl="1"/>
            <a:r>
              <a:rPr lang="en-US" sz="1600" dirty="0">
                <a:solidFill>
                  <a:srgbClr val="003399"/>
                </a:solidFill>
              </a:rPr>
              <a:t>See three preprocessing algorithms below</a:t>
            </a:r>
          </a:p>
          <a:p>
            <a:r>
              <a:rPr lang="en-US" sz="2000" u="sng" dirty="0">
                <a:solidFill>
                  <a:srgbClr val="003399"/>
                </a:solidFill>
              </a:rPr>
              <a:t>Step 2</a:t>
            </a:r>
            <a:r>
              <a:rPr lang="en-US" sz="2000" dirty="0">
                <a:solidFill>
                  <a:srgbClr val="003399"/>
                </a:solidFill>
              </a:rPr>
              <a:t>: hash the integer into a primary storage location </a:t>
            </a:r>
            <a:r>
              <a:rPr lang="en-US" sz="2000" dirty="0" err="1">
                <a:solidFill>
                  <a:srgbClr val="003399"/>
                </a:solidFill>
              </a:rPr>
              <a:t>i</a:t>
            </a:r>
            <a:r>
              <a:rPr lang="en-US" sz="2000" baseline="-25000" dirty="0" err="1">
                <a:solidFill>
                  <a:srgbClr val="003399"/>
                </a:solidFill>
              </a:rPr>
              <a:t>p</a:t>
            </a:r>
            <a:endParaRPr lang="en-US" sz="2000" dirty="0">
              <a:solidFill>
                <a:srgbClr val="003399"/>
              </a:solidFill>
            </a:endParaRPr>
          </a:p>
          <a:p>
            <a:pPr lvl="1"/>
            <a:r>
              <a:rPr lang="en-US" sz="1600" dirty="0">
                <a:solidFill>
                  <a:srgbClr val="003399"/>
                </a:solidFill>
              </a:rPr>
              <a:t>For LQ Hashing, use division hashing</a:t>
            </a:r>
          </a:p>
          <a:p>
            <a:r>
              <a:rPr lang="en-US" sz="2000" u="sng" dirty="0">
                <a:solidFill>
                  <a:srgbClr val="003399"/>
                </a:solidFill>
              </a:rPr>
              <a:t>Step 3</a:t>
            </a:r>
            <a:r>
              <a:rPr lang="en-US" sz="2000" dirty="0">
                <a:solidFill>
                  <a:srgbClr val="003399"/>
                </a:solidFill>
              </a:rPr>
              <a:t>: if there is a collision, run the collision algorithm </a:t>
            </a:r>
          </a:p>
          <a:p>
            <a:pPr lvl="1"/>
            <a:r>
              <a:rPr lang="en-US" sz="1600" dirty="0">
                <a:solidFill>
                  <a:srgbClr val="003399"/>
                </a:solidFill>
              </a:rPr>
              <a:t>Linear, Quadratic, and Linear-Quotient  algorithms are open-addressing algorithms</a:t>
            </a:r>
          </a:p>
          <a:p>
            <a:endParaRPr lang="en-US" b="1" dirty="0">
              <a:solidFill>
                <a:srgbClr val="003399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05D64D-BC2C-49DF-A97F-BC3014520055}"/>
              </a:ext>
            </a:extLst>
          </p:cNvPr>
          <p:cNvGrpSpPr/>
          <p:nvPr/>
        </p:nvGrpSpPr>
        <p:grpSpPr>
          <a:xfrm>
            <a:off x="299356" y="1382078"/>
            <a:ext cx="8485415" cy="1314261"/>
            <a:chOff x="136071" y="2541408"/>
            <a:chExt cx="8485415" cy="1314261"/>
          </a:xfrm>
        </p:grpSpPr>
        <p:sp>
          <p:nvSpPr>
            <p:cNvPr id="9" name="AutoShape 28">
              <a:extLst>
                <a:ext uri="{FF2B5EF4-FFF2-40B4-BE49-F238E27FC236}">
                  <a16:creationId xmlns:a16="http://schemas.microsoft.com/office/drawing/2014/main" id="{913ADF4F-F3C2-4312-8B86-3B9FB36AEB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071" y="2994227"/>
              <a:ext cx="6604832" cy="86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9">
              <a:extLst>
                <a:ext uri="{FF2B5EF4-FFF2-40B4-BE49-F238E27FC236}">
                  <a16:creationId xmlns:a16="http://schemas.microsoft.com/office/drawing/2014/main" id="{32B99A8B-F5D2-441B-A15F-8D18A3263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6117" y="3029834"/>
              <a:ext cx="1411862" cy="82187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600" b="1" dirty="0">
                  <a:solidFill>
                    <a:srgbClr val="003399"/>
                  </a:solidFill>
                </a:rPr>
                <a:t>Hashing Function</a:t>
              </a:r>
              <a:r>
                <a:rPr lang="en-US" sz="1600" b="1" dirty="0"/>
                <a:t>  </a:t>
              </a:r>
            </a:p>
            <a:p>
              <a:pPr algn="ctr" eaLnBrk="1" hangingPunct="1"/>
              <a:r>
                <a:rPr lang="en-US" sz="1600" b="1" dirty="0"/>
                <a:t> </a:t>
              </a:r>
              <a:r>
                <a:rPr lang="en-US" sz="1600" b="1" dirty="0" err="1">
                  <a:solidFill>
                    <a:srgbClr val="003399"/>
                  </a:solidFill>
                </a:rPr>
                <a:t>i</a:t>
              </a:r>
              <a:r>
                <a:rPr lang="en-US" sz="1600" b="1" baseline="-25000" dirty="0" err="1">
                  <a:solidFill>
                    <a:srgbClr val="003399"/>
                  </a:solidFill>
                </a:rPr>
                <a:t>p</a:t>
              </a:r>
              <a:r>
                <a:rPr lang="en-US" sz="1600" b="1" dirty="0">
                  <a:solidFill>
                    <a:srgbClr val="003399"/>
                  </a:solidFill>
                </a:rPr>
                <a:t> = h(pk)</a:t>
              </a:r>
            </a:p>
          </p:txBody>
        </p:sp>
        <p:sp>
          <p:nvSpPr>
            <p:cNvPr id="11" name="Line 30">
              <a:extLst>
                <a:ext uri="{FF2B5EF4-FFF2-40B4-BE49-F238E27FC236}">
                  <a16:creationId xmlns:a16="http://schemas.microsoft.com/office/drawing/2014/main" id="{4CE52C4A-7666-459C-91F7-A1BF1AC01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93" y="3485471"/>
              <a:ext cx="642938" cy="4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1">
              <a:extLst>
                <a:ext uri="{FF2B5EF4-FFF2-40B4-BE49-F238E27FC236}">
                  <a16:creationId xmlns:a16="http://schemas.microsoft.com/office/drawing/2014/main" id="{87778E08-AF0C-4D02-91C3-4997DB3AB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3185" y="3450634"/>
              <a:ext cx="1271672" cy="110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2">
              <a:extLst>
                <a:ext uri="{FF2B5EF4-FFF2-40B4-BE49-F238E27FC236}">
                  <a16:creationId xmlns:a16="http://schemas.microsoft.com/office/drawing/2014/main" id="{A742CFD6-1E41-4AEB-B648-54D97835D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66" y="3109424"/>
              <a:ext cx="1215667" cy="30461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rgbClr val="990000"/>
                  </a:solidFill>
                </a:rPr>
                <a:t> key, k</a:t>
              </a:r>
            </a:p>
          </p:txBody>
        </p:sp>
        <p:sp>
          <p:nvSpPr>
            <p:cNvPr id="14" name="Text Box 33">
              <a:extLst>
                <a:ext uri="{FF2B5EF4-FFF2-40B4-BE49-F238E27FC236}">
                  <a16:creationId xmlns:a16="http://schemas.microsoft.com/office/drawing/2014/main" id="{3176E2D6-7521-4A83-A8AE-7325BC812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283" y="2541408"/>
              <a:ext cx="1511202" cy="4626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600" b="1" dirty="0">
                  <a:solidFill>
                    <a:srgbClr val="990000"/>
                  </a:solidFill>
                </a:rPr>
                <a:t>the primary storage area location, </a:t>
              </a:r>
              <a:r>
                <a:rPr lang="en-US" sz="1600" b="1" dirty="0" err="1">
                  <a:solidFill>
                    <a:srgbClr val="990000"/>
                  </a:solidFill>
                </a:rPr>
                <a:t>i</a:t>
              </a:r>
              <a:r>
                <a:rPr lang="en-US" sz="1600" b="1" baseline="-25000" dirty="0" err="1">
                  <a:solidFill>
                    <a:srgbClr val="990000"/>
                  </a:solidFill>
                </a:rPr>
                <a:t>p</a:t>
              </a:r>
              <a:r>
                <a:rPr lang="en-US" sz="1600" b="1" dirty="0"/>
                <a:t> </a:t>
              </a:r>
            </a:p>
          </p:txBody>
        </p:sp>
        <p:sp>
          <p:nvSpPr>
            <p:cNvPr id="15" name="Text Box 34">
              <a:extLst>
                <a:ext uri="{FF2B5EF4-FFF2-40B4-BE49-F238E27FC236}">
                  <a16:creationId xmlns:a16="http://schemas.microsoft.com/office/drawing/2014/main" id="{41F0A9BA-13BB-4CCD-97DC-D7831FA60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688" y="3013505"/>
              <a:ext cx="1620475" cy="821871"/>
            </a:xfrm>
            <a:prstGeom prst="rect">
              <a:avLst/>
            </a:prstGeom>
            <a:solidFill>
              <a:srgbClr val="A50021">
                <a:alpha val="2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sz="800" b="1" dirty="0">
                <a:solidFill>
                  <a:srgbClr val="003399"/>
                </a:solidFill>
              </a:endParaRPr>
            </a:p>
            <a:p>
              <a:pPr algn="ctr" eaLnBrk="1" hangingPunct="1"/>
              <a:r>
                <a:rPr lang="en-US" sz="1600" b="1" dirty="0">
                  <a:solidFill>
                    <a:srgbClr val="003399"/>
                  </a:solidFill>
                </a:rPr>
                <a:t>Preprocessing</a:t>
              </a:r>
            </a:p>
            <a:p>
              <a:pPr algn="ctr" eaLnBrk="1" hangingPunct="1"/>
              <a:r>
                <a:rPr lang="en-US" sz="1600" b="1" dirty="0">
                  <a:solidFill>
                    <a:srgbClr val="003399"/>
                  </a:solidFill>
                </a:rPr>
                <a:t> algorithm</a:t>
              </a:r>
            </a:p>
          </p:txBody>
        </p:sp>
        <p:sp>
          <p:nvSpPr>
            <p:cNvPr id="16" name="Line 35">
              <a:extLst>
                <a:ext uri="{FF2B5EF4-FFF2-40B4-BE49-F238E27FC236}">
                  <a16:creationId xmlns:a16="http://schemas.microsoft.com/office/drawing/2014/main" id="{8FE02022-35DA-49E1-9050-B7B58D0D9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6164" y="3459475"/>
              <a:ext cx="944479" cy="69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36">
              <a:extLst>
                <a:ext uri="{FF2B5EF4-FFF2-40B4-BE49-F238E27FC236}">
                  <a16:creationId xmlns:a16="http://schemas.microsoft.com/office/drawing/2014/main" id="{4446973B-35B0-4A99-9322-D77AB14EC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285" y="2869424"/>
              <a:ext cx="1104658" cy="4697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600" b="1" dirty="0">
                  <a:solidFill>
                    <a:srgbClr val="990000"/>
                  </a:solidFill>
                </a:rPr>
                <a:t>pseudo key, pk</a:t>
              </a:r>
            </a:p>
          </p:txBody>
        </p:sp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3363DFD6-B4AB-4392-BBDA-BECCF8B18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5353" y="3016931"/>
              <a:ext cx="1249363" cy="801687"/>
            </a:xfrm>
            <a:prstGeom prst="rect">
              <a:avLst/>
            </a:prstGeom>
            <a:solidFill>
              <a:srgbClr val="003399">
                <a:alpha val="30196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600" b="1" dirty="0">
                <a:solidFill>
                  <a:srgbClr val="990000"/>
                </a:solidFill>
              </a:endParaRPr>
            </a:p>
            <a:p>
              <a:pPr algn="ctr"/>
              <a:r>
                <a:rPr lang="en-US" sz="1600" b="1" dirty="0">
                  <a:solidFill>
                    <a:srgbClr val="003399"/>
                  </a:solidFill>
                </a:rPr>
                <a:t>collision algorithm</a:t>
              </a:r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835D8AA-D831-459C-984F-07D87E48A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4719" y="3459388"/>
              <a:ext cx="1023482" cy="2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14AF0FA4-CD1A-46F3-BD6D-B1C92BAF8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3322" y="2619150"/>
              <a:ext cx="1278164" cy="80985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990000"/>
                  </a:solidFill>
                </a:rPr>
                <a:t>the corrected location</a:t>
              </a:r>
            </a:p>
          </p:txBody>
        </p:sp>
      </p:grp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D6782A0-DF49-40D4-BCCB-ACB219334E6F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38" y="274638"/>
            <a:ext cx="8763000" cy="1143000"/>
          </a:xfrm>
        </p:spPr>
        <p:txBody>
          <a:bodyPr/>
          <a:lstStyle/>
          <a:p>
            <a:r>
              <a:rPr lang="en-US" sz="3200"/>
              <a:t>Linear-Quotient Collision Path For 3 Synonyms</a:t>
            </a:r>
            <a:br>
              <a:rPr lang="en-US" sz="3200"/>
            </a:br>
            <a:r>
              <a:rPr lang="en-US" sz="3200"/>
              <a:t>N = 19, ip = 4, 4k+3 prime = </a:t>
            </a:r>
            <a:r>
              <a:rPr lang="en-US" sz="3200" b="1"/>
              <a:t>23</a:t>
            </a:r>
          </a:p>
        </p:txBody>
      </p:sp>
      <p:graphicFrame>
        <p:nvGraphicFramePr>
          <p:cNvPr id="105148" name="Group 700"/>
          <p:cNvGraphicFramePr>
            <a:graphicFrameLocks noGrp="1"/>
          </p:cNvGraphicFramePr>
          <p:nvPr>
            <p:ph sz="half" idx="1"/>
          </p:nvPr>
        </p:nvGraphicFramePr>
        <p:xfrm>
          <a:off x="388938" y="2673350"/>
          <a:ext cx="4006850" cy="3474720"/>
        </p:xfrm>
        <a:graphic>
          <a:graphicData uri="http://schemas.openxmlformats.org/drawingml/2006/table">
            <a:tbl>
              <a:tblPr/>
              <a:tblGrid>
                <a:gridCol w="43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69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Case 1,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pk = 593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Case 2,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pk = 5058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Case 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pk = 251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</a:t>
                      </a:r>
                      <a:r>
                        <a:rPr kumimoji="0" lang="en-US" sz="12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= 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  i</a:t>
                      </a:r>
                      <a:r>
                        <a:rPr kumimoji="0" lang="en-US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= 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       i</a:t>
                      </a:r>
                      <a:r>
                        <a:rPr kumimoji="0" lang="en-US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= 17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5146" name="Group 698"/>
          <p:cNvGraphicFramePr>
            <a:graphicFrameLocks noGrp="1"/>
          </p:cNvGraphicFramePr>
          <p:nvPr>
            <p:ph sz="half" idx="2"/>
          </p:nvPr>
        </p:nvGraphicFramePr>
        <p:xfrm>
          <a:off x="4879975" y="2670175"/>
          <a:ext cx="3813175" cy="3474720"/>
        </p:xfrm>
        <a:graphic>
          <a:graphicData uri="http://schemas.openxmlformats.org/drawingml/2006/table">
            <a:tbl>
              <a:tblPr/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Case 1,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pk = 593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Case 2,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pk = 5058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Case 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pk = 251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5147" name="Rectangle 699"/>
          <p:cNvSpPr>
            <a:spLocks noChangeArrowheads="1"/>
          </p:cNvSpPr>
          <p:nvPr/>
        </p:nvSpPr>
        <p:spPr bwMode="auto">
          <a:xfrm>
            <a:off x="457200" y="1600200"/>
            <a:ext cx="82296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/>
            <a:r>
              <a:rPr lang="en-US" b="1">
                <a:latin typeface="Times New Roman" pitchFamily="18" charset="0"/>
                <a:cs typeface="Times New Roman" pitchFamily="18" charset="0"/>
              </a:rPr>
              <a:t>Case 1, 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pk = 593: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q = 593/19 =31;      q%19 = 31%19  = 12;  i</a:t>
            </a:r>
            <a:r>
              <a:rPr lang="en-US" baseline="-300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(i</a:t>
            </a:r>
            <a:r>
              <a:rPr lang="en-US" baseline="-300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+ 31) % 19</a:t>
            </a:r>
          </a:p>
          <a:p>
            <a:pPr marL="342900" indent="-342900" eaLnBrk="0" hangingPunct="0"/>
            <a:r>
              <a:rPr lang="en-US" b="1">
                <a:latin typeface="Times New Roman" pitchFamily="18" charset="0"/>
                <a:cs typeface="Times New Roman" pitchFamily="18" charset="0"/>
              </a:rPr>
              <a:t>Case 2, 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pk = 5058: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q = 5058/19 =266;  </a:t>
            </a:r>
            <a:r>
              <a:rPr lang="en-US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q%19 = 266%19 = 0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;   i</a:t>
            </a:r>
            <a:r>
              <a:rPr lang="en-US" baseline="-300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(i</a:t>
            </a:r>
            <a:r>
              <a:rPr lang="en-US" baseline="-300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 % 19</a:t>
            </a:r>
          </a:p>
          <a:p>
            <a:pPr marL="342900" indent="-342900" eaLnBrk="0" hangingPunct="0"/>
            <a:r>
              <a:rPr lang="en-US" b="1">
                <a:latin typeface="Times New Roman" pitchFamily="18" charset="0"/>
                <a:cs typeface="Times New Roman" pitchFamily="18" charset="0"/>
              </a:rPr>
              <a:t>Case 3  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pk = 251: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q = 251/19 =13;      q%19 = 13%19 = 13;   i</a:t>
            </a:r>
            <a:r>
              <a:rPr lang="en-US" baseline="-300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(i</a:t>
            </a:r>
            <a:r>
              <a:rPr lang="en-US" baseline="-300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+ 13) % 19</a:t>
            </a:r>
            <a:endParaRPr lang="en-US"/>
          </a:p>
          <a:p>
            <a:pPr marL="342900" indent="-342900" eaLnBrk="0" hangingPunct="0"/>
            <a:endParaRPr lang="en-US"/>
          </a:p>
          <a:p>
            <a:pPr marL="342900" indent="-342900" eaLnBrk="0" hangingPunct="0"/>
            <a:endParaRPr lang="en-US" sz="140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3" name="Oval 2"/>
          <p:cNvSpPr/>
          <p:nvPr/>
        </p:nvSpPr>
        <p:spPr>
          <a:xfrm>
            <a:off x="6332561" y="1600200"/>
            <a:ext cx="1869743" cy="378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1194" y="1789563"/>
            <a:ext cx="5991367" cy="4830439"/>
            <a:chOff x="341194" y="1789563"/>
            <a:chExt cx="5991367" cy="4830439"/>
          </a:xfrm>
        </p:grpSpPr>
        <p:sp>
          <p:nvSpPr>
            <p:cNvPr id="2" name="TextBox 1"/>
            <p:cNvSpPr txBox="1"/>
            <p:nvPr/>
          </p:nvSpPr>
          <p:spPr>
            <a:xfrm>
              <a:off x="341194" y="6250670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 + 31)%19 = 16</a:t>
              </a:r>
            </a:p>
          </p:txBody>
        </p:sp>
        <p:cxnSp>
          <p:nvCxnSpPr>
            <p:cNvPr id="5" name="Straight Arrow Connector 4"/>
            <p:cNvCxnSpPr>
              <a:stCxn id="3" idx="2"/>
            </p:cNvCxnSpPr>
            <p:nvPr/>
          </p:nvCxnSpPr>
          <p:spPr>
            <a:xfrm flipH="1">
              <a:off x="2308399" y="1789563"/>
              <a:ext cx="4024162" cy="46457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Arc 7"/>
          <p:cNvSpPr/>
          <p:nvPr/>
        </p:nvSpPr>
        <p:spPr>
          <a:xfrm>
            <a:off x="341194" y="6435336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386913" y="3753134"/>
            <a:ext cx="459248" cy="268220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245660" y="6412476"/>
            <a:ext cx="95534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645744" y="4112449"/>
            <a:ext cx="2963717" cy="2576629"/>
            <a:chOff x="1645744" y="4112449"/>
            <a:chExt cx="2963717" cy="2576629"/>
          </a:xfrm>
        </p:grpSpPr>
        <p:sp>
          <p:nvSpPr>
            <p:cNvPr id="13" name="TextBox 12"/>
            <p:cNvSpPr txBox="1"/>
            <p:nvPr/>
          </p:nvSpPr>
          <p:spPr>
            <a:xfrm>
              <a:off x="2770496" y="6319746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(16+31)%19 = 9</a:t>
              </a:r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H="1" flipV="1">
              <a:off x="1645744" y="4112449"/>
              <a:ext cx="2963717" cy="239196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 flipH="1" flipV="1">
            <a:off x="1645744" y="3862316"/>
            <a:ext cx="510602" cy="2573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B36D93E-792A-41CA-8E70-77A95B6F7A0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Delete Problem</a:t>
            </a:r>
            <a:br>
              <a:rPr lang="en-US" sz="3200"/>
            </a:br>
            <a:r>
              <a:rPr lang="en-US" sz="3200"/>
              <a:t>Occurs When A Synonym Is Deleted </a:t>
            </a:r>
          </a:p>
        </p:txBody>
      </p:sp>
      <p:sp>
        <p:nvSpPr>
          <p:cNvPr id="73733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20100" cy="4525963"/>
          </a:xfrm>
          <a:noFill/>
          <a:ln/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Consider an initialized structure. All of primary storage is </a:t>
            </a:r>
            <a:r>
              <a:rPr lang="en-US" sz="2400" b="1"/>
              <a:t>null</a:t>
            </a:r>
          </a:p>
          <a:p>
            <a:pPr>
              <a:lnSpc>
                <a:spcPct val="90000"/>
              </a:lnSpc>
            </a:pPr>
            <a:r>
              <a:rPr lang="en-US" sz="2400"/>
              <a:t>Nodes C and D are synonyms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Both hash into i</a:t>
            </a:r>
            <a:r>
              <a:rPr lang="en-US" sz="1600"/>
              <a:t>p</a:t>
            </a:r>
            <a:r>
              <a:rPr lang="en-US" sz="2000"/>
              <a:t> = 4</a:t>
            </a:r>
          </a:p>
          <a:p>
            <a:pPr>
              <a:lnSpc>
                <a:spcPct val="90000"/>
              </a:lnSpc>
            </a:pPr>
            <a:r>
              <a:rPr lang="en-US" sz="2400"/>
              <a:t>C is inserted first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reference to C is stored in data[4]</a:t>
            </a:r>
          </a:p>
          <a:p>
            <a:pPr>
              <a:lnSpc>
                <a:spcPct val="90000"/>
              </a:lnSpc>
            </a:pPr>
            <a:r>
              <a:rPr lang="en-US" sz="2400"/>
              <a:t>D is then inserted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Collides with C (for i</a:t>
            </a:r>
            <a:r>
              <a:rPr lang="en-US" sz="1600"/>
              <a:t>p</a:t>
            </a:r>
            <a:r>
              <a:rPr lang="en-US" sz="2000"/>
              <a:t> = 4), collision algorithm generates i</a:t>
            </a:r>
            <a:r>
              <a:rPr lang="en-US" sz="1600"/>
              <a:t>p</a:t>
            </a:r>
            <a:r>
              <a:rPr lang="en-US" sz="2000"/>
              <a:t> = 9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reference to D is stored in data[9]</a:t>
            </a:r>
          </a:p>
          <a:p>
            <a:pPr>
              <a:lnSpc>
                <a:spcPct val="90000"/>
              </a:lnSpc>
            </a:pPr>
            <a:r>
              <a:rPr lang="en-US" sz="2400"/>
              <a:t>C is deleted, data[4] is set to </a:t>
            </a:r>
            <a:r>
              <a:rPr lang="en-US" sz="2400" b="1"/>
              <a:t>null</a:t>
            </a:r>
          </a:p>
          <a:p>
            <a:pPr>
              <a:lnSpc>
                <a:spcPct val="90000"/>
              </a:lnSpc>
            </a:pPr>
            <a:r>
              <a:rPr lang="en-US" sz="2400"/>
              <a:t>D is to be fetched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It hashes into i</a:t>
            </a:r>
            <a:r>
              <a:rPr lang="en-US" sz="1800"/>
              <a:t>p</a:t>
            </a:r>
            <a:r>
              <a:rPr lang="en-US" sz="2000"/>
              <a:t> = 4, but data[4] is </a:t>
            </a:r>
            <a:r>
              <a:rPr lang="en-US" sz="2000" b="1"/>
              <a:t>null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 is assumed to be </a:t>
            </a:r>
            <a:r>
              <a:rPr lang="en-US" sz="2000" i="1"/>
              <a:t>not</a:t>
            </a:r>
            <a:r>
              <a:rPr lang="en-US" sz="2000"/>
              <a:t> in the structure,         </a:t>
            </a:r>
            <a:r>
              <a:rPr lang="en-US" sz="2000" i="1"/>
              <a:t>but it still is</a:t>
            </a:r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5800725" y="5553075"/>
            <a:ext cx="395288" cy="409575"/>
          </a:xfrm>
          <a:prstGeom prst="smileyFace">
            <a:avLst>
              <a:gd name="adj" fmla="val -4653"/>
            </a:avLst>
          </a:prstGeom>
          <a:solidFill>
            <a:srgbClr val="990000">
              <a:alpha val="24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AutoShape 7"/>
          <p:cNvSpPr>
            <a:spLocks noChangeArrowheads="1"/>
          </p:cNvSpPr>
          <p:nvPr/>
        </p:nvSpPr>
        <p:spPr bwMode="auto">
          <a:xfrm>
            <a:off x="820738" y="889000"/>
            <a:ext cx="395287" cy="409575"/>
          </a:xfrm>
          <a:prstGeom prst="smileyFace">
            <a:avLst>
              <a:gd name="adj" fmla="val -4653"/>
            </a:avLst>
          </a:prstGeom>
          <a:solidFill>
            <a:srgbClr val="990000">
              <a:alpha val="24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AutoShape 8"/>
          <p:cNvSpPr>
            <a:spLocks noChangeArrowheads="1"/>
          </p:cNvSpPr>
          <p:nvPr/>
        </p:nvSpPr>
        <p:spPr bwMode="auto">
          <a:xfrm>
            <a:off x="7974013" y="903288"/>
            <a:ext cx="395287" cy="409575"/>
          </a:xfrm>
          <a:prstGeom prst="smileyFace">
            <a:avLst>
              <a:gd name="adj" fmla="val -4653"/>
            </a:avLst>
          </a:prstGeom>
          <a:solidFill>
            <a:srgbClr val="990000">
              <a:alpha val="24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AutoShape 10"/>
          <p:cNvSpPr>
            <a:spLocks noChangeArrowheads="1"/>
          </p:cNvSpPr>
          <p:nvPr/>
        </p:nvSpPr>
        <p:spPr bwMode="auto">
          <a:xfrm>
            <a:off x="5516563" y="4559300"/>
            <a:ext cx="395287" cy="409575"/>
          </a:xfrm>
          <a:prstGeom prst="smileyFace">
            <a:avLst>
              <a:gd name="adj" fmla="val -1264"/>
            </a:avLst>
          </a:prstGeom>
          <a:solidFill>
            <a:srgbClr val="FF9900">
              <a:alpha val="36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5114925" y="2078038"/>
            <a:ext cx="3451225" cy="650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(</a:t>
            </a:r>
            <a:r>
              <a:rPr lang="en-US" i="1"/>
              <a:t>synonyms’ keys  hash into the with the same initial index</a:t>
            </a:r>
            <a:r>
              <a:rPr lang="en-US"/>
              <a:t>)</a:t>
            </a:r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fld id="{18248087-4688-48CE-B2CD-ECF7B033FE2A}" type="slidenum">
              <a:rPr lang="en-US" smtClean="0">
                <a:solidFill>
                  <a:srgbClr val="898989"/>
                </a:solidFill>
              </a:rPr>
              <a:pPr eaLnBrk="1" hangingPunct="1"/>
              <a:t>22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endParaRPr lang="en-US" altLang="en-US" sz="800" b="1" dirty="0">
              <a:latin typeface="Courier New" pitchFamily="-107" charset="0"/>
            </a:endParaRPr>
          </a:p>
          <a:p>
            <a:pPr eaLnBrk="1" hangingPunct="1">
              <a:buFontTx/>
              <a:buNone/>
            </a:pPr>
            <a:endParaRPr lang="en-US" altLang="en-US" sz="800" b="1" dirty="0">
              <a:latin typeface="Courier New" pitchFamily="-107" charset="0"/>
            </a:endParaRPr>
          </a:p>
          <a:p>
            <a:pPr eaLnBrk="1" hangingPunct="1">
              <a:buFontTx/>
              <a:buNone/>
            </a:pPr>
            <a:endParaRPr lang="en-US" altLang="en-US" sz="2800" b="1" dirty="0">
              <a:latin typeface="Courier New" pitchFamily="-107" charset="0"/>
            </a:endParaRPr>
          </a:p>
          <a:p>
            <a:pPr eaLnBrk="1" hangingPunct="1"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endParaRPr lang="en-US" altLang="en-US" sz="2800" b="1" dirty="0">
              <a:latin typeface="Courier New" pitchFamily="-107" charset="0"/>
            </a:endParaRPr>
          </a:p>
          <a:p>
            <a:pPr eaLnBrk="1" hangingPunct="1">
              <a:buFontTx/>
              <a:buNone/>
            </a:pPr>
            <a:endParaRPr lang="en-US" altLang="en-US" sz="2800" b="1" dirty="0">
              <a:latin typeface="Courier New" pitchFamily="-107" charset="0"/>
            </a:endParaRPr>
          </a:p>
          <a:p>
            <a:pPr eaLnBrk="1" hangingPunct="1"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r>
              <a:rPr lang="en-US" altLang="en-US" sz="2800" b="1" dirty="0">
                <a:latin typeface="Courier New" pitchFamily="-107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0" y="0"/>
            <a:ext cx="8515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l" eaLnBrk="0" hangingPunct="0"/>
            <a:r>
              <a:rPr lang="en-US" altLang="en-US" sz="2400" b="1" dirty="0">
                <a:latin typeface="Lucida Sans" pitchFamily="-107" charset="0"/>
              </a:rPr>
              <a:t>The Delete Problem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7525" y="1782763"/>
            <a:ext cx="2133600" cy="4961797"/>
            <a:chOff x="517525" y="1782763"/>
            <a:chExt cx="2133600" cy="4961797"/>
          </a:xfrm>
        </p:grpSpPr>
        <p:sp>
          <p:nvSpPr>
            <p:cNvPr id="50182" name="Rectangle 5"/>
            <p:cNvSpPr>
              <a:spLocks noChangeArrowheads="1"/>
            </p:cNvSpPr>
            <p:nvPr/>
          </p:nvSpPr>
          <p:spPr bwMode="auto">
            <a:xfrm>
              <a:off x="1479550" y="2130425"/>
              <a:ext cx="1162050" cy="13350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Line 6"/>
            <p:cNvSpPr>
              <a:spLocks noChangeShapeType="1"/>
            </p:cNvSpPr>
            <p:nvPr/>
          </p:nvSpPr>
          <p:spPr bwMode="auto">
            <a:xfrm>
              <a:off x="1471613" y="2536825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Line 7"/>
            <p:cNvSpPr>
              <a:spLocks noChangeShapeType="1"/>
            </p:cNvSpPr>
            <p:nvPr/>
          </p:nvSpPr>
          <p:spPr bwMode="auto">
            <a:xfrm>
              <a:off x="1471613" y="2998788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5" name="Line 8"/>
            <p:cNvSpPr>
              <a:spLocks noChangeShapeType="1"/>
            </p:cNvSpPr>
            <p:nvPr/>
          </p:nvSpPr>
          <p:spPr bwMode="auto">
            <a:xfrm>
              <a:off x="1471613" y="3465513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Rectangle 9"/>
            <p:cNvSpPr>
              <a:spLocks noChangeArrowheads="1"/>
            </p:cNvSpPr>
            <p:nvPr/>
          </p:nvSpPr>
          <p:spPr bwMode="auto">
            <a:xfrm>
              <a:off x="517525" y="2236788"/>
              <a:ext cx="498475" cy="307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[ 0 ]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[ 1 ]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[ 2 ]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[ 3 ]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[ 4 ]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</p:txBody>
        </p:sp>
        <p:sp>
          <p:nvSpPr>
            <p:cNvPr id="50187" name="Rectangle 10"/>
            <p:cNvSpPr>
              <a:spLocks noChangeArrowheads="1"/>
            </p:cNvSpPr>
            <p:nvPr/>
          </p:nvSpPr>
          <p:spPr bwMode="auto">
            <a:xfrm>
              <a:off x="1254125" y="1782763"/>
              <a:ext cx="1254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000" b="1"/>
                <a:t>    values</a:t>
              </a:r>
            </a:p>
          </p:txBody>
        </p:sp>
        <p:sp>
          <p:nvSpPr>
            <p:cNvPr id="50188" name="Rectangle 11"/>
            <p:cNvSpPr>
              <a:spLocks noChangeArrowheads="1"/>
            </p:cNvSpPr>
            <p:nvPr/>
          </p:nvSpPr>
          <p:spPr bwMode="auto">
            <a:xfrm>
              <a:off x="1479550" y="3468688"/>
              <a:ext cx="1162050" cy="31337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9" name="Line 12"/>
            <p:cNvSpPr>
              <a:spLocks noChangeShapeType="1"/>
            </p:cNvSpPr>
            <p:nvPr/>
          </p:nvSpPr>
          <p:spPr bwMode="auto">
            <a:xfrm>
              <a:off x="1476375" y="3875088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Line 13"/>
            <p:cNvSpPr>
              <a:spLocks noChangeShapeType="1"/>
            </p:cNvSpPr>
            <p:nvPr/>
          </p:nvSpPr>
          <p:spPr bwMode="auto">
            <a:xfrm>
              <a:off x="1476375" y="4337050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1" name="Line 14"/>
            <p:cNvSpPr>
              <a:spLocks noChangeShapeType="1"/>
            </p:cNvSpPr>
            <p:nvPr/>
          </p:nvSpPr>
          <p:spPr bwMode="auto">
            <a:xfrm>
              <a:off x="1476375" y="5265738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Line 15"/>
            <p:cNvSpPr>
              <a:spLocks noChangeShapeType="1"/>
            </p:cNvSpPr>
            <p:nvPr/>
          </p:nvSpPr>
          <p:spPr bwMode="auto">
            <a:xfrm>
              <a:off x="1476375" y="5734050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Line 16"/>
            <p:cNvSpPr>
              <a:spLocks noChangeShapeType="1"/>
            </p:cNvSpPr>
            <p:nvPr/>
          </p:nvSpPr>
          <p:spPr bwMode="auto">
            <a:xfrm>
              <a:off x="1476375" y="6196013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Rectangle 17"/>
            <p:cNvSpPr>
              <a:spLocks noChangeArrowheads="1"/>
            </p:cNvSpPr>
            <p:nvPr/>
          </p:nvSpPr>
          <p:spPr bwMode="auto">
            <a:xfrm>
              <a:off x="522288" y="3657600"/>
              <a:ext cx="547687" cy="285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 </a:t>
              </a: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 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[ 97]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[ 98]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[ 99]</a:t>
              </a:r>
            </a:p>
          </p:txBody>
        </p:sp>
        <p:sp>
          <p:nvSpPr>
            <p:cNvPr id="50195" name="Rectangle 18"/>
            <p:cNvSpPr>
              <a:spLocks noChangeArrowheads="1"/>
            </p:cNvSpPr>
            <p:nvPr/>
          </p:nvSpPr>
          <p:spPr bwMode="auto">
            <a:xfrm>
              <a:off x="1824038" y="3635375"/>
              <a:ext cx="583493" cy="3109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/>
                <a:t>7803</a:t>
              </a:r>
            </a:p>
            <a:p>
              <a:pPr eaLnBrk="0" hangingPunct="0"/>
              <a:endParaRPr lang="en-US" altLang="en-US" sz="1400" b="1" dirty="0"/>
            </a:p>
            <a:p>
              <a:pPr eaLnBrk="0" hangingPunct="0"/>
              <a:r>
                <a:rPr lang="en-US" altLang="en-US" sz="1400" b="1" dirty="0"/>
                <a:t>6702</a:t>
              </a:r>
            </a:p>
            <a:p>
              <a:pPr eaLnBrk="0" hangingPunct="0"/>
              <a:endParaRPr lang="en-US" altLang="en-US" sz="1400" b="1" dirty="0"/>
            </a:p>
            <a:p>
              <a:pPr eaLnBrk="0" hangingPunct="0"/>
              <a:r>
                <a:rPr lang="en-US" altLang="en-US" sz="1400" b="1" dirty="0">
                  <a:latin typeface="Arial Black" pitchFamily="34" charset="0"/>
                </a:rPr>
                <a:t>.</a:t>
              </a:r>
            </a:p>
            <a:p>
              <a:pPr eaLnBrk="0" hangingPunct="0"/>
              <a:r>
                <a:rPr lang="en-US" altLang="en-US" sz="1400" b="1" dirty="0">
                  <a:latin typeface="Arial Black" pitchFamily="34" charset="0"/>
                </a:rPr>
                <a:t>.</a:t>
              </a:r>
            </a:p>
            <a:p>
              <a:pPr eaLnBrk="0" hangingPunct="0"/>
              <a:r>
                <a:rPr lang="en-US" altLang="en-US" sz="1400" b="1" dirty="0">
                  <a:latin typeface="Arial Black" pitchFamily="34" charset="0"/>
                </a:rPr>
                <a:t>.</a:t>
              </a:r>
              <a:endParaRPr lang="en-US" altLang="en-US" sz="1400" b="1" dirty="0"/>
            </a:p>
            <a:p>
              <a:pPr eaLnBrk="0" hangingPunct="0"/>
              <a:endParaRPr lang="en-US" altLang="en-US" sz="1400" b="1" dirty="0"/>
            </a:p>
            <a:p>
              <a:pPr eaLnBrk="0" hangingPunct="0"/>
              <a:r>
                <a:rPr lang="en-US" altLang="en-US" sz="1400" b="1" dirty="0"/>
                <a:t>null</a:t>
              </a:r>
            </a:p>
            <a:p>
              <a:pPr eaLnBrk="0" hangingPunct="0"/>
              <a:endParaRPr lang="en-US" altLang="en-US" sz="1400" b="1" dirty="0"/>
            </a:p>
            <a:p>
              <a:pPr eaLnBrk="0" hangingPunct="0"/>
              <a:r>
                <a:rPr lang="en-US" altLang="en-US" sz="1400" b="1" dirty="0"/>
                <a:t>2298</a:t>
              </a:r>
            </a:p>
            <a:p>
              <a:pPr eaLnBrk="0" hangingPunct="0"/>
              <a:endParaRPr lang="en-US" altLang="en-US" sz="1400" b="1" dirty="0"/>
            </a:p>
            <a:p>
              <a:pPr eaLnBrk="0" hangingPunct="0"/>
              <a:r>
                <a:rPr lang="en-US" altLang="en-US" sz="1400" b="1" dirty="0"/>
                <a:t>3699</a:t>
              </a:r>
            </a:p>
            <a:p>
              <a:pPr eaLnBrk="0" hangingPunct="0"/>
              <a:endParaRPr lang="en-US" altLang="en-US" sz="1400" b="1" dirty="0"/>
            </a:p>
          </p:txBody>
        </p:sp>
        <p:sp>
          <p:nvSpPr>
            <p:cNvPr id="50196" name="Rectangle 19"/>
            <p:cNvSpPr>
              <a:spLocks noChangeArrowheads="1"/>
            </p:cNvSpPr>
            <p:nvPr/>
          </p:nvSpPr>
          <p:spPr bwMode="auto">
            <a:xfrm>
              <a:off x="1819275" y="2297113"/>
              <a:ext cx="583493" cy="138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/>
                <a:t>null</a:t>
              </a:r>
            </a:p>
            <a:p>
              <a:pPr eaLnBrk="0" hangingPunct="0"/>
              <a:endParaRPr lang="en-US" altLang="en-US" sz="1400" b="1" dirty="0"/>
            </a:p>
            <a:p>
              <a:pPr eaLnBrk="0" hangingPunct="0"/>
              <a:r>
                <a:rPr lang="en-US" altLang="en-US" sz="1400" b="1" dirty="0"/>
                <a:t>4501</a:t>
              </a:r>
            </a:p>
            <a:p>
              <a:pPr eaLnBrk="0" hangingPunct="0"/>
              <a:endParaRPr lang="en-US" altLang="en-US" sz="1400" b="1" dirty="0"/>
            </a:p>
            <a:p>
              <a:pPr eaLnBrk="0" hangingPunct="0"/>
              <a:r>
                <a:rPr lang="en-US" altLang="en-US" sz="1400" b="1" dirty="0"/>
                <a:t>5502</a:t>
              </a:r>
            </a:p>
            <a:p>
              <a:pPr eaLnBrk="0" hangingPunct="0"/>
              <a:endParaRPr lang="en-US" altLang="en-US" sz="14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19890" y="1125940"/>
            <a:ext cx="548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would happen if we deleted 5502, and then</a:t>
            </a:r>
          </a:p>
          <a:p>
            <a:r>
              <a:rPr lang="en-US" b="1" dirty="0"/>
              <a:t>searched for 6702?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319890" y="1744663"/>
            <a:ext cx="2133600" cy="4961797"/>
            <a:chOff x="517525" y="1782763"/>
            <a:chExt cx="2133600" cy="4961797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479550" y="2130425"/>
              <a:ext cx="1162050" cy="13350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1471613" y="2536825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1471613" y="2998788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471613" y="3465513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517525" y="2236788"/>
              <a:ext cx="498475" cy="307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[ 0 ]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[ 1 ]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[ 2 ]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[ 3 ]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[ 4 ]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1254125" y="1782763"/>
              <a:ext cx="1254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000" b="1"/>
                <a:t>    values</a:t>
              </a: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1479550" y="3468688"/>
              <a:ext cx="1162050" cy="31337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1476375" y="3875088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476375" y="4337050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1476375" y="5265738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>
              <a:off x="1476375" y="5734050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1476375" y="6196013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17"/>
            <p:cNvSpPr>
              <a:spLocks noChangeArrowheads="1"/>
            </p:cNvSpPr>
            <p:nvPr/>
          </p:nvSpPr>
          <p:spPr bwMode="auto">
            <a:xfrm>
              <a:off x="522288" y="3657600"/>
              <a:ext cx="547687" cy="285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 </a:t>
              </a: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 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[ 97]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[ 98]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[ 99]</a:t>
              </a:r>
            </a:p>
          </p:txBody>
        </p:sp>
        <p:sp>
          <p:nvSpPr>
            <p:cNvPr id="42" name="Rectangle 18"/>
            <p:cNvSpPr>
              <a:spLocks noChangeArrowheads="1"/>
            </p:cNvSpPr>
            <p:nvPr/>
          </p:nvSpPr>
          <p:spPr bwMode="auto">
            <a:xfrm>
              <a:off x="1824038" y="3635375"/>
              <a:ext cx="583493" cy="3109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/>
                <a:t>7803</a:t>
              </a:r>
            </a:p>
            <a:p>
              <a:pPr eaLnBrk="0" hangingPunct="0"/>
              <a:endParaRPr lang="en-US" altLang="en-US" sz="1400" b="1" dirty="0"/>
            </a:p>
            <a:p>
              <a:pPr eaLnBrk="0" hangingPunct="0"/>
              <a:r>
                <a:rPr lang="en-US" altLang="en-US" sz="1400" b="1" dirty="0"/>
                <a:t>6702</a:t>
              </a:r>
            </a:p>
            <a:p>
              <a:pPr eaLnBrk="0" hangingPunct="0"/>
              <a:endParaRPr lang="en-US" altLang="en-US" sz="1400" b="1" dirty="0"/>
            </a:p>
            <a:p>
              <a:pPr eaLnBrk="0" hangingPunct="0"/>
              <a:r>
                <a:rPr lang="en-US" altLang="en-US" sz="1400" b="1" dirty="0">
                  <a:latin typeface="Arial Black" pitchFamily="34" charset="0"/>
                </a:rPr>
                <a:t>.</a:t>
              </a:r>
            </a:p>
            <a:p>
              <a:pPr eaLnBrk="0" hangingPunct="0"/>
              <a:r>
                <a:rPr lang="en-US" altLang="en-US" sz="1400" b="1" dirty="0">
                  <a:latin typeface="Arial Black" pitchFamily="34" charset="0"/>
                </a:rPr>
                <a:t>.</a:t>
              </a:r>
            </a:p>
            <a:p>
              <a:pPr eaLnBrk="0" hangingPunct="0"/>
              <a:r>
                <a:rPr lang="en-US" altLang="en-US" sz="1400" b="1" dirty="0">
                  <a:latin typeface="Arial Black" pitchFamily="34" charset="0"/>
                </a:rPr>
                <a:t>.</a:t>
              </a:r>
              <a:endParaRPr lang="en-US" altLang="en-US" sz="1400" b="1" dirty="0"/>
            </a:p>
            <a:p>
              <a:pPr eaLnBrk="0" hangingPunct="0"/>
              <a:endParaRPr lang="en-US" altLang="en-US" sz="1400" b="1" dirty="0"/>
            </a:p>
            <a:p>
              <a:pPr eaLnBrk="0" hangingPunct="0"/>
              <a:r>
                <a:rPr lang="en-US" altLang="en-US" sz="1400" b="1" dirty="0"/>
                <a:t>null</a:t>
              </a:r>
            </a:p>
            <a:p>
              <a:pPr eaLnBrk="0" hangingPunct="0"/>
              <a:endParaRPr lang="en-US" altLang="en-US" sz="1400" b="1" dirty="0"/>
            </a:p>
            <a:p>
              <a:pPr eaLnBrk="0" hangingPunct="0"/>
              <a:r>
                <a:rPr lang="en-US" altLang="en-US" sz="1400" b="1" dirty="0"/>
                <a:t>2298</a:t>
              </a:r>
            </a:p>
            <a:p>
              <a:pPr eaLnBrk="0" hangingPunct="0"/>
              <a:endParaRPr lang="en-US" altLang="en-US" sz="1400" b="1" dirty="0"/>
            </a:p>
            <a:p>
              <a:pPr eaLnBrk="0" hangingPunct="0"/>
              <a:r>
                <a:rPr lang="en-US" altLang="en-US" sz="1400" b="1" dirty="0"/>
                <a:t>3699</a:t>
              </a:r>
            </a:p>
            <a:p>
              <a:pPr eaLnBrk="0" hangingPunct="0"/>
              <a:endParaRPr lang="en-US" altLang="en-US" sz="1400" b="1" dirty="0"/>
            </a:p>
          </p:txBody>
        </p:sp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1819275" y="2297113"/>
              <a:ext cx="583493" cy="138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/>
                <a:t>null</a:t>
              </a:r>
            </a:p>
            <a:p>
              <a:pPr eaLnBrk="0" hangingPunct="0"/>
              <a:endParaRPr lang="en-US" altLang="en-US" sz="1400" b="1" dirty="0"/>
            </a:p>
            <a:p>
              <a:pPr eaLnBrk="0" hangingPunct="0"/>
              <a:r>
                <a:rPr lang="en-US" altLang="en-US" sz="1400" b="1" dirty="0"/>
                <a:t>4501</a:t>
              </a:r>
            </a:p>
            <a:p>
              <a:pPr eaLnBrk="0" hangingPunct="0"/>
              <a:endParaRPr lang="en-US" altLang="en-US" sz="1400" b="1" dirty="0"/>
            </a:p>
            <a:p>
              <a:pPr eaLnBrk="0" hangingPunct="0"/>
              <a:r>
                <a:rPr lang="en-US" altLang="en-US" sz="1400" b="1" dirty="0"/>
                <a:t>null</a:t>
              </a:r>
            </a:p>
            <a:p>
              <a:pPr eaLnBrk="0" hangingPunct="0"/>
              <a:endParaRPr lang="en-US" altLang="en-US" sz="14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005792" y="2797969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6702 % 100 = 2</a:t>
            </a:r>
          </a:p>
          <a:p>
            <a:r>
              <a:rPr lang="en-US" b="1" dirty="0"/>
              <a:t>[2] holds null – 6702 does</a:t>
            </a:r>
          </a:p>
          <a:p>
            <a:r>
              <a:rPr lang="en-US" b="1" dirty="0"/>
              <a:t>                         not exist</a:t>
            </a:r>
          </a:p>
        </p:txBody>
      </p:sp>
    </p:spTree>
    <p:extLst>
      <p:ext uri="{BB962C8B-B14F-4D97-AF65-F5344CB8AC3E}">
        <p14:creationId xmlns:p14="http://schemas.microsoft.com/office/powerpoint/2010/main" val="1365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DF07D81-5BE8-47C2-9FBE-2517EACD4CF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Solution To The Delete Problem</a:t>
            </a:r>
            <a:br>
              <a:rPr lang="en-US" sz="3200"/>
            </a:br>
            <a:r>
              <a:rPr lang="en-US" sz="3200"/>
              <a:t>“Remember” That A Synonym Was Deleted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93113" cy="4525963"/>
          </a:xfrm>
        </p:spPr>
        <p:txBody>
          <a:bodyPr/>
          <a:lstStyle/>
          <a:p>
            <a:r>
              <a:rPr lang="en-US"/>
              <a:t>When Deleting a node</a:t>
            </a:r>
          </a:p>
          <a:p>
            <a:pPr lvl="1"/>
            <a:r>
              <a:rPr lang="en-US"/>
              <a:t>Its reference is not set to </a:t>
            </a:r>
            <a:r>
              <a:rPr lang="en-US" b="1"/>
              <a:t>null</a:t>
            </a:r>
            <a:r>
              <a:rPr lang="en-US"/>
              <a:t>, but to the address of a dummy node, v</a:t>
            </a:r>
            <a:r>
              <a:rPr lang="en-US" sz="2000"/>
              <a:t>2</a:t>
            </a:r>
          </a:p>
          <a:p>
            <a:r>
              <a:rPr lang="en-US"/>
              <a:t>v</a:t>
            </a:r>
            <a:r>
              <a:rPr lang="en-US" sz="2400"/>
              <a:t>2</a:t>
            </a:r>
            <a:r>
              <a:rPr lang="en-US"/>
              <a:t> indicates a node was deleted from this reference</a:t>
            </a:r>
          </a:p>
          <a:p>
            <a:r>
              <a:rPr lang="en-US" b="1"/>
              <a:t>null</a:t>
            </a:r>
            <a:r>
              <a:rPr lang="en-US"/>
              <a:t> indicates there was never a node at this reference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109573" name="AutoShape 5"/>
          <p:cNvSpPr>
            <a:spLocks noChangeArrowheads="1"/>
          </p:cNvSpPr>
          <p:nvPr/>
        </p:nvSpPr>
        <p:spPr bwMode="auto">
          <a:xfrm>
            <a:off x="249238" y="858838"/>
            <a:ext cx="395287" cy="409575"/>
          </a:xfrm>
          <a:prstGeom prst="smileyFace">
            <a:avLst>
              <a:gd name="adj" fmla="val 4653"/>
            </a:avLst>
          </a:prstGeom>
          <a:solidFill>
            <a:srgbClr val="0033CC">
              <a:alpha val="1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AutoShape 6"/>
          <p:cNvSpPr>
            <a:spLocks noChangeArrowheads="1"/>
          </p:cNvSpPr>
          <p:nvPr/>
        </p:nvSpPr>
        <p:spPr bwMode="auto">
          <a:xfrm>
            <a:off x="8507413" y="890588"/>
            <a:ext cx="395287" cy="409575"/>
          </a:xfrm>
          <a:prstGeom prst="smileyFace">
            <a:avLst>
              <a:gd name="adj" fmla="val 4653"/>
            </a:avLst>
          </a:prstGeom>
          <a:solidFill>
            <a:srgbClr val="0033CC">
              <a:alpha val="1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fld id="{18248087-4688-48CE-B2CD-ECF7B033FE2A}" type="slidenum">
              <a:rPr lang="en-US" smtClean="0">
                <a:solidFill>
                  <a:srgbClr val="898989"/>
                </a:solidFill>
              </a:rPr>
              <a:pPr eaLnBrk="1" hangingPunct="1"/>
              <a:t>24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endParaRPr lang="en-US" altLang="en-US" sz="800" b="1" dirty="0">
              <a:latin typeface="Courier New" pitchFamily="-107" charset="0"/>
            </a:endParaRPr>
          </a:p>
          <a:p>
            <a:pPr eaLnBrk="1" hangingPunct="1">
              <a:buFontTx/>
              <a:buNone/>
            </a:pPr>
            <a:endParaRPr lang="en-US" altLang="en-US" sz="800" b="1" dirty="0">
              <a:latin typeface="Courier New" pitchFamily="-107" charset="0"/>
            </a:endParaRPr>
          </a:p>
          <a:p>
            <a:pPr eaLnBrk="1" hangingPunct="1">
              <a:buFontTx/>
              <a:buNone/>
            </a:pPr>
            <a:endParaRPr lang="en-US" altLang="en-US" sz="2800" b="1" dirty="0">
              <a:latin typeface="Courier New" pitchFamily="-107" charset="0"/>
            </a:endParaRPr>
          </a:p>
          <a:p>
            <a:pPr eaLnBrk="1" hangingPunct="1"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endParaRPr lang="en-US" altLang="en-US" sz="2800" b="1" dirty="0">
              <a:latin typeface="Courier New" pitchFamily="-107" charset="0"/>
            </a:endParaRPr>
          </a:p>
          <a:p>
            <a:pPr eaLnBrk="1" hangingPunct="1">
              <a:buFontTx/>
              <a:buNone/>
            </a:pPr>
            <a:endParaRPr lang="en-US" altLang="en-US" sz="2800" b="1" dirty="0">
              <a:latin typeface="Courier New" pitchFamily="-107" charset="0"/>
            </a:endParaRPr>
          </a:p>
          <a:p>
            <a:pPr eaLnBrk="1" hangingPunct="1"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r>
              <a:rPr lang="en-US" altLang="en-US" sz="2800" b="1" dirty="0">
                <a:latin typeface="Courier New" pitchFamily="-107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0" y="0"/>
            <a:ext cx="8515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l" eaLnBrk="0" hangingPunct="0"/>
            <a:r>
              <a:rPr lang="en-US" altLang="en-US" sz="2400" b="1" dirty="0">
                <a:latin typeface="Lucida Sans" pitchFamily="-107" charset="0"/>
              </a:rPr>
              <a:t>The Delete Problem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7525" y="1782763"/>
            <a:ext cx="2133600" cy="4922837"/>
            <a:chOff x="517525" y="1782763"/>
            <a:chExt cx="2133600" cy="4922837"/>
          </a:xfrm>
        </p:grpSpPr>
        <p:sp>
          <p:nvSpPr>
            <p:cNvPr id="50182" name="Rectangle 5"/>
            <p:cNvSpPr>
              <a:spLocks noChangeArrowheads="1"/>
            </p:cNvSpPr>
            <p:nvPr/>
          </p:nvSpPr>
          <p:spPr bwMode="auto">
            <a:xfrm>
              <a:off x="1479550" y="2130425"/>
              <a:ext cx="1162050" cy="13350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Line 6"/>
            <p:cNvSpPr>
              <a:spLocks noChangeShapeType="1"/>
            </p:cNvSpPr>
            <p:nvPr/>
          </p:nvSpPr>
          <p:spPr bwMode="auto">
            <a:xfrm>
              <a:off x="1471613" y="2536825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Line 7"/>
            <p:cNvSpPr>
              <a:spLocks noChangeShapeType="1"/>
            </p:cNvSpPr>
            <p:nvPr/>
          </p:nvSpPr>
          <p:spPr bwMode="auto">
            <a:xfrm>
              <a:off x="1471613" y="2998788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5" name="Line 8"/>
            <p:cNvSpPr>
              <a:spLocks noChangeShapeType="1"/>
            </p:cNvSpPr>
            <p:nvPr/>
          </p:nvSpPr>
          <p:spPr bwMode="auto">
            <a:xfrm>
              <a:off x="1471613" y="3465513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Rectangle 9"/>
            <p:cNvSpPr>
              <a:spLocks noChangeArrowheads="1"/>
            </p:cNvSpPr>
            <p:nvPr/>
          </p:nvSpPr>
          <p:spPr bwMode="auto">
            <a:xfrm>
              <a:off x="517525" y="2236788"/>
              <a:ext cx="498475" cy="307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[ 0 ]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[ 1 ]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[ 2 ]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[ 3 ]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[ 4 ]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  <a:latin typeface="Arial Black" pitchFamily="34" charset="0"/>
                </a:rPr>
                <a:t>  .</a:t>
              </a:r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</p:txBody>
        </p:sp>
        <p:sp>
          <p:nvSpPr>
            <p:cNvPr id="50187" name="Rectangle 10"/>
            <p:cNvSpPr>
              <a:spLocks noChangeArrowheads="1"/>
            </p:cNvSpPr>
            <p:nvPr/>
          </p:nvSpPr>
          <p:spPr bwMode="auto">
            <a:xfrm>
              <a:off x="1254125" y="1782763"/>
              <a:ext cx="1254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000" b="1"/>
                <a:t>    values</a:t>
              </a:r>
            </a:p>
          </p:txBody>
        </p:sp>
        <p:sp>
          <p:nvSpPr>
            <p:cNvPr id="50188" name="Rectangle 11"/>
            <p:cNvSpPr>
              <a:spLocks noChangeArrowheads="1"/>
            </p:cNvSpPr>
            <p:nvPr/>
          </p:nvSpPr>
          <p:spPr bwMode="auto">
            <a:xfrm>
              <a:off x="1479550" y="3468688"/>
              <a:ext cx="1162050" cy="31337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9" name="Line 12"/>
            <p:cNvSpPr>
              <a:spLocks noChangeShapeType="1"/>
            </p:cNvSpPr>
            <p:nvPr/>
          </p:nvSpPr>
          <p:spPr bwMode="auto">
            <a:xfrm>
              <a:off x="1476375" y="3875088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Line 13"/>
            <p:cNvSpPr>
              <a:spLocks noChangeShapeType="1"/>
            </p:cNvSpPr>
            <p:nvPr/>
          </p:nvSpPr>
          <p:spPr bwMode="auto">
            <a:xfrm>
              <a:off x="1476375" y="4337050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1" name="Line 14"/>
            <p:cNvSpPr>
              <a:spLocks noChangeShapeType="1"/>
            </p:cNvSpPr>
            <p:nvPr/>
          </p:nvSpPr>
          <p:spPr bwMode="auto">
            <a:xfrm>
              <a:off x="1476375" y="5265738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Line 15"/>
            <p:cNvSpPr>
              <a:spLocks noChangeShapeType="1"/>
            </p:cNvSpPr>
            <p:nvPr/>
          </p:nvSpPr>
          <p:spPr bwMode="auto">
            <a:xfrm>
              <a:off x="1476375" y="5734050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Line 16"/>
            <p:cNvSpPr>
              <a:spLocks noChangeShapeType="1"/>
            </p:cNvSpPr>
            <p:nvPr/>
          </p:nvSpPr>
          <p:spPr bwMode="auto">
            <a:xfrm>
              <a:off x="1476375" y="6196013"/>
              <a:ext cx="1174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Rectangle 17"/>
            <p:cNvSpPr>
              <a:spLocks noChangeArrowheads="1"/>
            </p:cNvSpPr>
            <p:nvPr/>
          </p:nvSpPr>
          <p:spPr bwMode="auto">
            <a:xfrm>
              <a:off x="522288" y="3657600"/>
              <a:ext cx="547687" cy="285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 </a:t>
              </a: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 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[ 97]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[ 98]</a:t>
              </a:r>
            </a:p>
            <a:p>
              <a:pPr eaLnBrk="0" hangingPunct="0"/>
              <a:endParaRPr lang="en-US" altLang="en-US" sz="1400" b="1">
                <a:solidFill>
                  <a:srgbClr val="CC0000"/>
                </a:solidFill>
              </a:endParaRPr>
            </a:p>
            <a:p>
              <a:pPr eaLnBrk="0" hangingPunct="0"/>
              <a:r>
                <a:rPr lang="en-US" altLang="en-US" sz="1400" b="1">
                  <a:solidFill>
                    <a:srgbClr val="CC0000"/>
                  </a:solidFill>
                </a:rPr>
                <a:t>[ 99]</a:t>
              </a:r>
            </a:p>
          </p:txBody>
        </p:sp>
        <p:sp>
          <p:nvSpPr>
            <p:cNvPr id="50195" name="Rectangle 18"/>
            <p:cNvSpPr>
              <a:spLocks noChangeArrowheads="1"/>
            </p:cNvSpPr>
            <p:nvPr/>
          </p:nvSpPr>
          <p:spPr bwMode="auto">
            <a:xfrm>
              <a:off x="1824038" y="3635375"/>
              <a:ext cx="727075" cy="307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/>
                <a:t>7803</a:t>
              </a:r>
            </a:p>
            <a:p>
              <a:pPr eaLnBrk="0" hangingPunct="0"/>
              <a:endParaRPr lang="en-US" altLang="en-US" sz="1400" b="1"/>
            </a:p>
            <a:p>
              <a:pPr eaLnBrk="0" hangingPunct="0"/>
              <a:r>
                <a:rPr lang="en-US" altLang="en-US" sz="1400" b="1"/>
                <a:t>6702</a:t>
              </a:r>
            </a:p>
            <a:p>
              <a:pPr eaLnBrk="0" hangingPunct="0"/>
              <a:endParaRPr lang="en-US" altLang="en-US" sz="1400" b="1"/>
            </a:p>
            <a:p>
              <a:pPr eaLnBrk="0" hangingPunct="0"/>
              <a:r>
                <a:rPr lang="en-US" altLang="en-US" sz="1400" b="1">
                  <a:latin typeface="Arial Black" pitchFamily="34" charset="0"/>
                </a:rPr>
                <a:t>.</a:t>
              </a:r>
            </a:p>
            <a:p>
              <a:pPr eaLnBrk="0" hangingPunct="0"/>
              <a:r>
                <a:rPr lang="en-US" altLang="en-US" sz="1400" b="1">
                  <a:latin typeface="Arial Black" pitchFamily="34" charset="0"/>
                </a:rPr>
                <a:t>.</a:t>
              </a:r>
            </a:p>
            <a:p>
              <a:pPr eaLnBrk="0" hangingPunct="0"/>
              <a:r>
                <a:rPr lang="en-US" altLang="en-US" sz="1400" b="1">
                  <a:latin typeface="Arial Black" pitchFamily="34" charset="0"/>
                </a:rPr>
                <a:t>.</a:t>
              </a:r>
              <a:endParaRPr lang="en-US" altLang="en-US" sz="1400" b="1"/>
            </a:p>
            <a:p>
              <a:pPr eaLnBrk="0" hangingPunct="0"/>
              <a:endParaRPr lang="en-US" altLang="en-US" sz="1400" b="1"/>
            </a:p>
            <a:p>
              <a:pPr eaLnBrk="0" hangingPunct="0"/>
              <a:r>
                <a:rPr lang="en-US" altLang="en-US" sz="1400" b="1"/>
                <a:t>Empty</a:t>
              </a:r>
            </a:p>
            <a:p>
              <a:pPr eaLnBrk="0" hangingPunct="0"/>
              <a:endParaRPr lang="en-US" altLang="en-US" sz="1400" b="1"/>
            </a:p>
            <a:p>
              <a:pPr eaLnBrk="0" hangingPunct="0"/>
              <a:r>
                <a:rPr lang="en-US" altLang="en-US" sz="1400" b="1"/>
                <a:t>2298</a:t>
              </a:r>
            </a:p>
            <a:p>
              <a:pPr eaLnBrk="0" hangingPunct="0"/>
              <a:endParaRPr lang="en-US" altLang="en-US" sz="1400" b="1"/>
            </a:p>
            <a:p>
              <a:pPr eaLnBrk="0" hangingPunct="0"/>
              <a:r>
                <a:rPr lang="en-US" altLang="en-US" sz="1400" b="1"/>
                <a:t>3699</a:t>
              </a:r>
            </a:p>
            <a:p>
              <a:pPr eaLnBrk="0" hangingPunct="0"/>
              <a:endParaRPr lang="en-US" altLang="en-US" sz="1400" b="1"/>
            </a:p>
          </p:txBody>
        </p:sp>
        <p:sp>
          <p:nvSpPr>
            <p:cNvPr id="50196" name="Rectangle 19"/>
            <p:cNvSpPr>
              <a:spLocks noChangeArrowheads="1"/>
            </p:cNvSpPr>
            <p:nvPr/>
          </p:nvSpPr>
          <p:spPr bwMode="auto">
            <a:xfrm>
              <a:off x="1819275" y="2297113"/>
              <a:ext cx="734175" cy="138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1400" b="1" dirty="0"/>
                <a:t>Empty</a:t>
              </a:r>
            </a:p>
            <a:p>
              <a:pPr eaLnBrk="0" hangingPunct="0"/>
              <a:endParaRPr lang="en-US" altLang="en-US" sz="1400" b="1" dirty="0"/>
            </a:p>
            <a:p>
              <a:pPr eaLnBrk="0" hangingPunct="0"/>
              <a:r>
                <a:rPr lang="en-US" altLang="en-US" sz="1400" b="1" dirty="0"/>
                <a:t>4501</a:t>
              </a:r>
            </a:p>
            <a:p>
              <a:pPr eaLnBrk="0" hangingPunct="0"/>
              <a:endParaRPr lang="en-US" altLang="en-US" sz="1400" b="1" dirty="0"/>
            </a:p>
            <a:p>
              <a:pPr eaLnBrk="0" hangingPunct="0"/>
              <a:r>
                <a:rPr lang="en-US" altLang="en-US" sz="1400" b="1" dirty="0"/>
                <a:t>-1</a:t>
              </a:r>
            </a:p>
            <a:p>
              <a:pPr eaLnBrk="0" hangingPunct="0"/>
              <a:endParaRPr lang="en-US" altLang="en-US" sz="14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35798" y="2277909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6702 % 100 = 2</a:t>
            </a:r>
          </a:p>
          <a:p>
            <a:r>
              <a:rPr lang="en-US" b="1" dirty="0"/>
              <a:t>[2] holds (-1) – keep looking</a:t>
            </a:r>
          </a:p>
        </p:txBody>
      </p:sp>
    </p:spTree>
    <p:extLst>
      <p:ext uri="{BB962C8B-B14F-4D97-AF65-F5344CB8AC3E}">
        <p14:creationId xmlns:p14="http://schemas.microsoft.com/office/powerpoint/2010/main" val="1960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7F93589-D611-4729-AD17-6AD90FE3399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Solution To The Delete Problem</a:t>
            </a:r>
            <a:br>
              <a:rPr lang="en-US" sz="3200"/>
            </a:br>
            <a:r>
              <a:rPr lang="en-US" sz="3200"/>
              <a:t>(continued)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93113" cy="4525963"/>
          </a:xfrm>
        </p:spPr>
        <p:txBody>
          <a:bodyPr/>
          <a:lstStyle/>
          <a:p>
            <a:r>
              <a:rPr lang="en-US"/>
              <a:t>The Fetch and Delete operations</a:t>
            </a:r>
          </a:p>
          <a:p>
            <a:pPr lvl="1"/>
            <a:r>
              <a:rPr lang="en-US"/>
              <a:t>Continue along the collision path ignoring v</a:t>
            </a:r>
            <a:r>
              <a:rPr lang="en-US" sz="2000"/>
              <a:t>2</a:t>
            </a:r>
            <a:r>
              <a:rPr lang="en-US"/>
              <a:t> references until</a:t>
            </a:r>
          </a:p>
          <a:p>
            <a:pPr lvl="2"/>
            <a:r>
              <a:rPr lang="en-US"/>
              <a:t>The node is found, or</a:t>
            </a:r>
          </a:p>
          <a:p>
            <a:pPr lvl="2"/>
            <a:r>
              <a:rPr lang="en-US"/>
              <a:t>The element of primary storage contains a </a:t>
            </a:r>
            <a:r>
              <a:rPr lang="en-US" b="1"/>
              <a:t>null</a:t>
            </a:r>
          </a:p>
          <a:p>
            <a:r>
              <a:rPr lang="en-US"/>
              <a:t>The Insert operation continues searching primary storage until a value of </a:t>
            </a:r>
            <a:r>
              <a:rPr lang="en-US" b="1"/>
              <a:t>null</a:t>
            </a:r>
            <a:r>
              <a:rPr lang="en-US"/>
              <a:t> or v</a:t>
            </a:r>
            <a:r>
              <a:rPr lang="en-US" sz="2400"/>
              <a:t>2</a:t>
            </a:r>
            <a:r>
              <a:rPr lang="en-US"/>
              <a:t> is found</a:t>
            </a:r>
          </a:p>
          <a:p>
            <a:pPr lvl="1"/>
            <a:r>
              <a:rPr lang="en-US"/>
              <a:t>Overwriting v</a:t>
            </a:r>
            <a:r>
              <a:rPr lang="en-US" sz="2000"/>
              <a:t>2</a:t>
            </a:r>
            <a:r>
              <a:rPr lang="en-US"/>
              <a:t> references reclaims the garbage</a:t>
            </a:r>
          </a:p>
          <a:p>
            <a:endParaRPr lang="en-US"/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F681DEC-8682-41B5-9D21-F477A2EE5EAE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LQHashed Data Structure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21688" cy="4525963"/>
          </a:xfrm>
        </p:spPr>
        <p:txBody>
          <a:bodyPr/>
          <a:lstStyle/>
          <a:p>
            <a:r>
              <a:rPr lang="en-US" sz="2800" dirty="0"/>
              <a:t>Runs at the </a:t>
            </a:r>
            <a:r>
              <a:rPr lang="en-US" sz="2800" dirty="0">
                <a:solidFill>
                  <a:srgbClr val="FF0000"/>
                </a:solidFill>
              </a:rPr>
              <a:t>optimum loading factor</a:t>
            </a:r>
          </a:p>
          <a:p>
            <a:pPr lvl="1"/>
            <a:r>
              <a:rPr lang="en-US" sz="2400" dirty="0"/>
              <a:t>Its primary storage size, N, is the first 4k+3 prime above  n /0.75 (n is the maximum nodes to be stored)</a:t>
            </a:r>
          </a:p>
          <a:p>
            <a:r>
              <a:rPr lang="en-US" sz="2800" dirty="0"/>
              <a:t>Its operation algorithms use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Folding preprocessing</a:t>
            </a:r>
            <a:r>
              <a:rPr lang="en-US" sz="2400" dirty="0"/>
              <a:t>, the </a:t>
            </a:r>
            <a:r>
              <a:rPr lang="en-US" sz="2400" dirty="0">
                <a:solidFill>
                  <a:srgbClr val="FF0000"/>
                </a:solidFill>
              </a:rPr>
              <a:t>Division Hashing </a:t>
            </a:r>
            <a:r>
              <a:rPr lang="en-US" sz="2400" dirty="0"/>
              <a:t>function, the </a:t>
            </a:r>
            <a:r>
              <a:rPr lang="en-US" sz="2400" dirty="0">
                <a:solidFill>
                  <a:srgbClr val="FF0000"/>
                </a:solidFill>
              </a:rPr>
              <a:t>Linear-Quotient collision </a:t>
            </a:r>
            <a:r>
              <a:rPr lang="en-US" sz="2400" dirty="0"/>
              <a:t>algorithm, and the </a:t>
            </a:r>
            <a:r>
              <a:rPr lang="en-US" sz="2400" dirty="0">
                <a:solidFill>
                  <a:srgbClr val="FF0000"/>
                </a:solidFill>
              </a:rPr>
              <a:t>delete problem solution</a:t>
            </a:r>
          </a:p>
          <a:p>
            <a:r>
              <a:rPr lang="en-US" sz="2800" dirty="0"/>
              <a:t>Its implementation is fairly straight forward</a:t>
            </a:r>
          </a:p>
          <a:p>
            <a:r>
              <a:rPr lang="en-US" sz="2800" dirty="0"/>
              <a:t>Its performance is always </a:t>
            </a:r>
            <a:r>
              <a:rPr lang="en-US" sz="2800" dirty="0">
                <a:solidFill>
                  <a:srgbClr val="FF0000"/>
                </a:solidFill>
              </a:rPr>
              <a:t>excellent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8BD8D42-32C2-44B5-9E65-6216BB36D3D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Operation Algorithms</a:t>
            </a:r>
            <a:br>
              <a:rPr lang="en-US" sz="3200"/>
            </a:br>
            <a:r>
              <a:rPr lang="en-US" sz="3200"/>
              <a:t>Of the LQHashed Structure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operation algorithms are adaptations of the generalized algorithm</a:t>
            </a:r>
          </a:p>
          <a:p>
            <a:pPr lvl="1"/>
            <a:r>
              <a:rPr lang="en-US" dirty="0"/>
              <a:t>Insert inserts when a </a:t>
            </a:r>
            <a:r>
              <a:rPr lang="en-US" b="1" dirty="0"/>
              <a:t>null</a:t>
            </a:r>
            <a:r>
              <a:rPr lang="en-US" dirty="0"/>
              <a:t> or v</a:t>
            </a:r>
            <a:r>
              <a:rPr lang="en-US" sz="2000" dirty="0"/>
              <a:t>2</a:t>
            </a:r>
            <a:r>
              <a:rPr lang="en-US" dirty="0"/>
              <a:t> is found</a:t>
            </a:r>
          </a:p>
          <a:p>
            <a:pPr lvl="1"/>
            <a:r>
              <a:rPr lang="en-US" dirty="0"/>
              <a:t>Fetch and Delete are very similar</a:t>
            </a:r>
          </a:p>
          <a:p>
            <a:pPr lvl="2"/>
            <a:r>
              <a:rPr lang="en-US" dirty="0"/>
              <a:t>Both end unsuccessful when a </a:t>
            </a:r>
            <a:r>
              <a:rPr lang="en-US" b="1" dirty="0"/>
              <a:t>null</a:t>
            </a:r>
            <a:r>
              <a:rPr lang="en-US" dirty="0"/>
              <a:t> is found</a:t>
            </a:r>
          </a:p>
          <a:p>
            <a:r>
              <a:rPr lang="en-US" dirty="0"/>
              <a:t>Update is the Delete algorithm followed by the Insert operation</a:t>
            </a:r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D9E7128-BF22-42E4-BADD-58E9D2A7AE8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Hashed Structure Operation Algorithm </a:t>
            </a:r>
          </a:p>
        </p:txBody>
      </p:sp>
      <p:sp>
        <p:nvSpPr>
          <p:cNvPr id="143363" name="AutoShape 3"/>
          <p:cNvSpPr>
            <a:spLocks noChangeAspect="1" noChangeArrowheads="1"/>
          </p:cNvSpPr>
          <p:nvPr/>
        </p:nvSpPr>
        <p:spPr bwMode="auto">
          <a:xfrm>
            <a:off x="2465388" y="790575"/>
            <a:ext cx="4960937" cy="559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2568575" y="2506663"/>
            <a:ext cx="2887663" cy="903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hashing algorithm generates the array location,</a:t>
            </a:r>
          </a:p>
          <a:p>
            <a:pPr algn="ctr"/>
            <a:r>
              <a:rPr lang="en-US" sz="1600"/>
              <a:t>i</a:t>
            </a:r>
            <a:r>
              <a:rPr lang="en-US" sz="1600" baseline="-25000"/>
              <a:t>p</a:t>
            </a:r>
            <a:r>
              <a:rPr lang="en-US" sz="1600"/>
              <a:t> = h(pk)</a:t>
            </a:r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>
            <a:off x="3984625" y="3409950"/>
            <a:ext cx="0" cy="327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2641600" y="1228725"/>
            <a:ext cx="2698750" cy="963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Preprocessing algorithm generates pseudo key, pk from the given key, k</a:t>
            </a:r>
          </a:p>
        </p:txBody>
      </p:sp>
      <p:sp>
        <p:nvSpPr>
          <p:cNvPr id="143367" name="Line 7"/>
          <p:cNvSpPr>
            <a:spLocks noChangeShapeType="1"/>
          </p:cNvSpPr>
          <p:nvPr/>
        </p:nvSpPr>
        <p:spPr bwMode="auto">
          <a:xfrm flipH="1">
            <a:off x="3984625" y="2209800"/>
            <a:ext cx="0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>
            <a:off x="4010025" y="4760913"/>
            <a:ext cx="1588" cy="217487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9" name="AutoShape 9"/>
          <p:cNvSpPr>
            <a:spLocks noChangeArrowheads="1"/>
          </p:cNvSpPr>
          <p:nvPr/>
        </p:nvSpPr>
        <p:spPr bwMode="auto">
          <a:xfrm>
            <a:off x="3100388" y="3736975"/>
            <a:ext cx="1792287" cy="1008063"/>
          </a:xfrm>
          <a:prstGeom prst="flowChartDecision">
            <a:avLst/>
          </a:prstGeom>
          <a:solidFill>
            <a:srgbClr val="990000">
              <a:alpha val="2599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/>
          <a:lstStyle/>
          <a:p>
            <a:pPr algn="ctr"/>
            <a:r>
              <a:rPr lang="en-US" sz="1600"/>
              <a:t>correct location?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2924175" y="4937125"/>
            <a:ext cx="2303463" cy="763588"/>
          </a:xfrm>
          <a:prstGeom prst="rect">
            <a:avLst/>
          </a:prstGeom>
          <a:solidFill>
            <a:srgbClr val="990000">
              <a:alpha val="25999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collision algorithm generates new location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3719513" y="4613275"/>
            <a:ext cx="1076325" cy="4349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600"/>
              <a:t>No</a:t>
            </a:r>
          </a:p>
        </p:txBody>
      </p:sp>
      <p:sp>
        <p:nvSpPr>
          <p:cNvPr id="143372" name="Line 12"/>
          <p:cNvSpPr>
            <a:spLocks noChangeShapeType="1"/>
          </p:cNvSpPr>
          <p:nvPr/>
        </p:nvSpPr>
        <p:spPr bwMode="auto">
          <a:xfrm>
            <a:off x="3984625" y="5700713"/>
            <a:ext cx="0" cy="219075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3" name="Line 13"/>
          <p:cNvSpPr>
            <a:spLocks noChangeShapeType="1"/>
          </p:cNvSpPr>
          <p:nvPr/>
        </p:nvSpPr>
        <p:spPr bwMode="auto">
          <a:xfrm flipH="1">
            <a:off x="2746375" y="5919788"/>
            <a:ext cx="1254125" cy="1587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 flipV="1">
            <a:off x="2746375" y="3614738"/>
            <a:ext cx="0" cy="230505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>
            <a:off x="2705100" y="3627438"/>
            <a:ext cx="1254125" cy="1587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6" name="Line 16"/>
          <p:cNvSpPr>
            <a:spLocks noChangeShapeType="1"/>
          </p:cNvSpPr>
          <p:nvPr/>
        </p:nvSpPr>
        <p:spPr bwMode="auto">
          <a:xfrm>
            <a:off x="4870450" y="4173538"/>
            <a:ext cx="16144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7" name="Line 17"/>
          <p:cNvSpPr>
            <a:spLocks noChangeShapeType="1"/>
          </p:cNvSpPr>
          <p:nvPr/>
        </p:nvSpPr>
        <p:spPr bwMode="auto">
          <a:xfrm>
            <a:off x="6464300" y="4173538"/>
            <a:ext cx="0" cy="763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5756275" y="4937125"/>
            <a:ext cx="1433513" cy="8334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perform operation on node at i</a:t>
            </a:r>
            <a:r>
              <a:rPr lang="en-US" sz="1600" baseline="-25000"/>
              <a:t>p</a:t>
            </a:r>
            <a:endParaRPr lang="en-US" sz="1600"/>
          </a:p>
        </p:txBody>
      </p:sp>
      <p:sp>
        <p:nvSpPr>
          <p:cNvPr id="143379" name="Text Box 19"/>
          <p:cNvSpPr txBox="1">
            <a:spLocks noChangeArrowheads="1"/>
          </p:cNvSpPr>
          <p:nvPr/>
        </p:nvSpPr>
        <p:spPr bwMode="auto">
          <a:xfrm>
            <a:off x="4781550" y="3884613"/>
            <a:ext cx="1077913" cy="4349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1600"/>
              <a:t>Yes</a:t>
            </a:r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>
            <a:off x="5934075" y="6029325"/>
            <a:ext cx="1254125" cy="325438"/>
          </a:xfrm>
          <a:prstGeom prst="flowChartTerminator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end</a:t>
            </a:r>
          </a:p>
        </p:txBody>
      </p:sp>
      <p:sp>
        <p:nvSpPr>
          <p:cNvPr id="143381" name="Line 21"/>
          <p:cNvSpPr>
            <a:spLocks noChangeShapeType="1"/>
          </p:cNvSpPr>
          <p:nvPr/>
        </p:nvSpPr>
        <p:spPr bwMode="auto">
          <a:xfrm>
            <a:off x="6464300" y="5700713"/>
            <a:ext cx="0" cy="328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DB24E84-E667-43D6-9309-58DA68CC69CC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LQHashed Structure’s Insert Algorithm</a:t>
            </a:r>
          </a:p>
        </p:txBody>
      </p:sp>
      <p:sp>
        <p:nvSpPr>
          <p:cNvPr id="114693" name="AutoShape 5"/>
          <p:cNvSpPr>
            <a:spLocks noChangeAspect="1" noChangeArrowheads="1"/>
          </p:cNvSpPr>
          <p:nvPr/>
        </p:nvSpPr>
        <p:spPr bwMode="auto">
          <a:xfrm>
            <a:off x="601663" y="1131888"/>
            <a:ext cx="6548437" cy="546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1993900" y="1214438"/>
            <a:ext cx="3762375" cy="461962"/>
          </a:xfrm>
          <a:prstGeom prst="flowChartAlternate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 Fold preprocess key, k, into pseudo key, pk</a:t>
            </a:r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>
            <a:off x="2938463" y="1885950"/>
            <a:ext cx="1773237" cy="946150"/>
          </a:xfrm>
          <a:prstGeom prst="flowChartAlternate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pass = 0</a:t>
            </a:r>
          </a:p>
          <a:p>
            <a:pPr algn="ctr"/>
            <a:r>
              <a:rPr lang="en-US" sz="1400"/>
              <a:t>q = pk / N</a:t>
            </a:r>
          </a:p>
          <a:p>
            <a:pPr algn="ctr"/>
            <a:r>
              <a:rPr lang="en-US" sz="1400"/>
              <a:t>offset = q </a:t>
            </a:r>
          </a:p>
          <a:p>
            <a:pPr algn="ctr"/>
            <a:r>
              <a:rPr lang="en-US" sz="1400"/>
              <a:t>ip = pk % N</a:t>
            </a:r>
          </a:p>
        </p:txBody>
      </p:sp>
      <p:sp>
        <p:nvSpPr>
          <p:cNvPr id="114697" name="AutoShape 9"/>
          <p:cNvSpPr>
            <a:spLocks noChangeArrowheads="1"/>
          </p:cNvSpPr>
          <p:nvPr/>
        </p:nvSpPr>
        <p:spPr bwMode="auto">
          <a:xfrm>
            <a:off x="2928938" y="3017838"/>
            <a:ext cx="1689100" cy="636587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q % N == 0?</a:t>
            </a:r>
          </a:p>
        </p:txBody>
      </p:sp>
      <p:sp>
        <p:nvSpPr>
          <p:cNvPr id="114698" name="AutoShape 10"/>
          <p:cNvSpPr>
            <a:spLocks noChangeArrowheads="1"/>
          </p:cNvSpPr>
          <p:nvPr/>
        </p:nvSpPr>
        <p:spPr bwMode="auto">
          <a:xfrm>
            <a:off x="4738688" y="3587750"/>
            <a:ext cx="2617787" cy="319088"/>
          </a:xfrm>
          <a:prstGeom prst="flowChartAlternate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offset = 9,967 (a 4k+3 prime)</a:t>
            </a:r>
          </a:p>
        </p:txBody>
      </p:sp>
      <p:sp>
        <p:nvSpPr>
          <p:cNvPr id="114699" name="AutoShape 11"/>
          <p:cNvSpPr>
            <a:spLocks noChangeArrowheads="1"/>
          </p:cNvSpPr>
          <p:nvPr/>
        </p:nvSpPr>
        <p:spPr bwMode="auto">
          <a:xfrm>
            <a:off x="2911475" y="4038600"/>
            <a:ext cx="1724025" cy="608013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/>
          <a:lstStyle/>
          <a:p>
            <a:pPr algn="ctr"/>
            <a:r>
              <a:rPr lang="en-US" sz="1400"/>
              <a:t>pass &lt; N?</a:t>
            </a:r>
          </a:p>
        </p:txBody>
      </p:sp>
      <p:sp>
        <p:nvSpPr>
          <p:cNvPr id="114700" name="AutoShape 12"/>
          <p:cNvSpPr>
            <a:spLocks noChangeArrowheads="1"/>
          </p:cNvSpPr>
          <p:nvPr/>
        </p:nvSpPr>
        <p:spPr bwMode="auto">
          <a:xfrm>
            <a:off x="2509838" y="4764088"/>
            <a:ext cx="2255837" cy="661987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/>
          <a:lstStyle/>
          <a:p>
            <a:pPr algn="ctr"/>
            <a:r>
              <a:rPr lang="en-US" sz="1400"/>
              <a:t>data[ip] == v</a:t>
            </a:r>
            <a:r>
              <a:rPr lang="en-US" sz="1400" baseline="-25000"/>
              <a:t>1</a:t>
            </a:r>
            <a:r>
              <a:rPr lang="en-US" sz="1400"/>
              <a:t> </a:t>
            </a:r>
            <a:r>
              <a:rPr lang="en-US" sz="1200"/>
              <a:t>or</a:t>
            </a:r>
            <a:r>
              <a:rPr lang="en-US" sz="1400"/>
              <a:t> v</a:t>
            </a:r>
            <a:r>
              <a:rPr lang="en-US" sz="1400" baseline="-25000"/>
              <a:t>2</a:t>
            </a:r>
            <a:r>
              <a:rPr lang="en-US" sz="1400"/>
              <a:t> </a:t>
            </a:r>
          </a:p>
        </p:txBody>
      </p:sp>
      <p:sp>
        <p:nvSpPr>
          <p:cNvPr id="114701" name="AutoShape 13"/>
          <p:cNvSpPr>
            <a:spLocks noChangeArrowheads="1"/>
          </p:cNvSpPr>
          <p:nvPr/>
        </p:nvSpPr>
        <p:spPr bwMode="auto">
          <a:xfrm>
            <a:off x="5121275" y="5373688"/>
            <a:ext cx="2814638" cy="300037"/>
          </a:xfrm>
          <a:prstGeom prst="flowChartAlternate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insert node at data[ ip ]</a:t>
            </a:r>
          </a:p>
        </p:txBody>
      </p:sp>
      <p:sp>
        <p:nvSpPr>
          <p:cNvPr id="114702" name="AutoShape 14"/>
          <p:cNvSpPr>
            <a:spLocks noChangeArrowheads="1"/>
          </p:cNvSpPr>
          <p:nvPr/>
        </p:nvSpPr>
        <p:spPr bwMode="auto">
          <a:xfrm>
            <a:off x="2719388" y="5572125"/>
            <a:ext cx="2166937" cy="766763"/>
          </a:xfrm>
          <a:prstGeom prst="flowChartAlternate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ip = (ip + offset) % N</a:t>
            </a:r>
          </a:p>
          <a:p>
            <a:pPr algn="ctr"/>
            <a:r>
              <a:rPr lang="en-US" sz="1600"/>
              <a:t>pass = pass + 1</a:t>
            </a:r>
          </a:p>
        </p:txBody>
      </p:sp>
      <p:sp>
        <p:nvSpPr>
          <p:cNvPr id="114703" name="AutoShape 15"/>
          <p:cNvSpPr>
            <a:spLocks noChangeArrowheads="1"/>
          </p:cNvSpPr>
          <p:nvPr/>
        </p:nvSpPr>
        <p:spPr bwMode="auto">
          <a:xfrm>
            <a:off x="4843463" y="4540250"/>
            <a:ext cx="3332162" cy="382588"/>
          </a:xfrm>
          <a:prstGeom prst="flowChartAlternateProcess">
            <a:avLst/>
          </a:prstGeom>
          <a:solidFill>
            <a:srgbClr val="990000">
              <a:alpha val="19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b="1"/>
              <a:t>return</a:t>
            </a:r>
            <a:r>
              <a:rPr lang="en-US" sz="1400"/>
              <a:t> noError = </a:t>
            </a:r>
            <a:r>
              <a:rPr lang="en-US" sz="1400" b="1"/>
              <a:t>false</a:t>
            </a:r>
            <a:r>
              <a:rPr lang="en-US" sz="1400"/>
              <a:t> and end</a:t>
            </a:r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>
            <a:off x="3806825" y="1703388"/>
            <a:ext cx="0" cy="184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3790950" y="2859088"/>
            <a:ext cx="0" cy="184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>
            <a:off x="3789363" y="3683000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>
            <a:off x="4438650" y="3444875"/>
            <a:ext cx="1365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>
            <a:off x="5803900" y="3444875"/>
            <a:ext cx="0" cy="184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5803900" y="3906838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 flipH="1">
            <a:off x="3865563" y="3998913"/>
            <a:ext cx="1938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>
            <a:off x="3757613" y="4646613"/>
            <a:ext cx="0" cy="185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3" name="Line 25"/>
          <p:cNvSpPr>
            <a:spLocks noChangeShapeType="1"/>
          </p:cNvSpPr>
          <p:nvPr/>
        </p:nvSpPr>
        <p:spPr bwMode="auto">
          <a:xfrm>
            <a:off x="4575175" y="4370388"/>
            <a:ext cx="1228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>
            <a:off x="5803900" y="4370388"/>
            <a:ext cx="0" cy="184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5" name="Line 27"/>
          <p:cNvSpPr>
            <a:spLocks noChangeShapeType="1"/>
          </p:cNvSpPr>
          <p:nvPr/>
        </p:nvSpPr>
        <p:spPr bwMode="auto">
          <a:xfrm>
            <a:off x="3757613" y="5386388"/>
            <a:ext cx="0" cy="185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 flipH="1" flipV="1">
            <a:off x="2255838" y="6127750"/>
            <a:ext cx="425450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 flipV="1">
            <a:off x="2255838" y="3998913"/>
            <a:ext cx="1587" cy="2128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9" name="Line 31"/>
          <p:cNvSpPr>
            <a:spLocks noChangeShapeType="1"/>
          </p:cNvSpPr>
          <p:nvPr/>
        </p:nvSpPr>
        <p:spPr bwMode="auto">
          <a:xfrm>
            <a:off x="2255838" y="3998913"/>
            <a:ext cx="14065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0" name="Line 32"/>
          <p:cNvSpPr>
            <a:spLocks noChangeShapeType="1"/>
          </p:cNvSpPr>
          <p:nvPr/>
        </p:nvSpPr>
        <p:spPr bwMode="auto">
          <a:xfrm>
            <a:off x="4687888" y="5095875"/>
            <a:ext cx="1901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1" name="Line 33"/>
          <p:cNvSpPr>
            <a:spLocks noChangeShapeType="1"/>
          </p:cNvSpPr>
          <p:nvPr/>
        </p:nvSpPr>
        <p:spPr bwMode="auto">
          <a:xfrm>
            <a:off x="6559550" y="5084763"/>
            <a:ext cx="0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2" name="Line 34"/>
          <p:cNvSpPr>
            <a:spLocks noChangeShapeType="1"/>
          </p:cNvSpPr>
          <p:nvPr/>
        </p:nvSpPr>
        <p:spPr bwMode="auto">
          <a:xfrm>
            <a:off x="6532563" y="5670550"/>
            <a:ext cx="0" cy="184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3" name="Text Box 35"/>
          <p:cNvSpPr txBox="1">
            <a:spLocks noChangeArrowheads="1"/>
          </p:cNvSpPr>
          <p:nvPr/>
        </p:nvSpPr>
        <p:spPr bwMode="auto">
          <a:xfrm>
            <a:off x="4672013" y="3162300"/>
            <a:ext cx="741362" cy="2921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yes</a:t>
            </a:r>
          </a:p>
        </p:txBody>
      </p:sp>
      <p:sp>
        <p:nvSpPr>
          <p:cNvPr id="114724" name="Text Box 36"/>
          <p:cNvSpPr txBox="1">
            <a:spLocks noChangeArrowheads="1"/>
          </p:cNvSpPr>
          <p:nvPr/>
        </p:nvSpPr>
        <p:spPr bwMode="auto">
          <a:xfrm>
            <a:off x="4652963" y="4841875"/>
            <a:ext cx="855662" cy="2635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yes</a:t>
            </a:r>
          </a:p>
        </p:txBody>
      </p:sp>
      <p:sp>
        <p:nvSpPr>
          <p:cNvPr id="114725" name="Text Box 37"/>
          <p:cNvSpPr txBox="1">
            <a:spLocks noChangeArrowheads="1"/>
          </p:cNvSpPr>
          <p:nvPr/>
        </p:nvSpPr>
        <p:spPr bwMode="auto">
          <a:xfrm>
            <a:off x="3238500" y="4537075"/>
            <a:ext cx="790575" cy="3048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yes</a:t>
            </a:r>
          </a:p>
        </p:txBody>
      </p:sp>
      <p:sp>
        <p:nvSpPr>
          <p:cNvPr id="114726" name="Text Box 38"/>
          <p:cNvSpPr txBox="1">
            <a:spLocks noChangeArrowheads="1"/>
          </p:cNvSpPr>
          <p:nvPr/>
        </p:nvSpPr>
        <p:spPr bwMode="auto">
          <a:xfrm>
            <a:off x="3417888" y="3635375"/>
            <a:ext cx="546100" cy="27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no</a:t>
            </a:r>
          </a:p>
        </p:txBody>
      </p:sp>
      <p:sp>
        <p:nvSpPr>
          <p:cNvPr id="114727" name="Text Box 39"/>
          <p:cNvSpPr txBox="1">
            <a:spLocks noChangeArrowheads="1"/>
          </p:cNvSpPr>
          <p:nvPr/>
        </p:nvSpPr>
        <p:spPr bwMode="auto">
          <a:xfrm>
            <a:off x="4659313" y="4087813"/>
            <a:ext cx="546100" cy="2778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no</a:t>
            </a:r>
          </a:p>
        </p:txBody>
      </p:sp>
      <p:sp>
        <p:nvSpPr>
          <p:cNvPr id="114728" name="Text Box 40"/>
          <p:cNvSpPr txBox="1">
            <a:spLocks noChangeArrowheads="1"/>
          </p:cNvSpPr>
          <p:nvPr/>
        </p:nvSpPr>
        <p:spPr bwMode="auto">
          <a:xfrm>
            <a:off x="3260725" y="5310188"/>
            <a:ext cx="546100" cy="2778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no</a:t>
            </a:r>
          </a:p>
        </p:txBody>
      </p:sp>
      <p:sp>
        <p:nvSpPr>
          <p:cNvPr id="114730" name="AutoShape 42"/>
          <p:cNvSpPr>
            <a:spLocks noChangeArrowheads="1"/>
          </p:cNvSpPr>
          <p:nvPr/>
        </p:nvSpPr>
        <p:spPr bwMode="auto">
          <a:xfrm>
            <a:off x="5080000" y="5842000"/>
            <a:ext cx="2789238" cy="315913"/>
          </a:xfrm>
          <a:prstGeom prst="flowChartAlternateProcess">
            <a:avLst/>
          </a:prstGeom>
          <a:solidFill>
            <a:srgbClr val="0033CC">
              <a:alpha val="17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b="1"/>
              <a:t>return</a:t>
            </a:r>
            <a:r>
              <a:rPr lang="en-US" sz="1400"/>
              <a:t> noError = </a:t>
            </a:r>
            <a:r>
              <a:rPr lang="en-US" sz="1400" b="1"/>
              <a:t>true</a:t>
            </a:r>
            <a:r>
              <a:rPr lang="en-US" sz="1400"/>
              <a:t> and end</a:t>
            </a:r>
          </a:p>
        </p:txBody>
      </p:sp>
      <p:sp>
        <p:nvSpPr>
          <p:cNvPr id="114734" name="Text Box 46"/>
          <p:cNvSpPr txBox="1">
            <a:spLocks noChangeArrowheads="1"/>
          </p:cNvSpPr>
          <p:nvPr/>
        </p:nvSpPr>
        <p:spPr bwMode="auto">
          <a:xfrm>
            <a:off x="4749800" y="2098675"/>
            <a:ext cx="3276600" cy="6413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3399"/>
                </a:solidFill>
              </a:rPr>
              <a:t>N is the size of the primary storage area array, </a:t>
            </a:r>
            <a:r>
              <a:rPr lang="en-US" b="1">
                <a:solidFill>
                  <a:srgbClr val="003399"/>
                </a:solidFill>
                <a:latin typeface="Courier New" pitchFamily="49" charset="0"/>
              </a:rPr>
              <a:t>data</a:t>
            </a:r>
          </a:p>
        </p:txBody>
      </p:sp>
      <p:sp>
        <p:nvSpPr>
          <p:cNvPr id="114735" name="Text Box 47"/>
          <p:cNvSpPr txBox="1">
            <a:spLocks noChangeArrowheads="1"/>
          </p:cNvSpPr>
          <p:nvPr/>
        </p:nvSpPr>
        <p:spPr bwMode="auto">
          <a:xfrm>
            <a:off x="341313" y="4489450"/>
            <a:ext cx="1911350" cy="13287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990000"/>
              </a:solidFill>
            </a:endParaRPr>
          </a:p>
          <a:p>
            <a:pPr algn="ctr"/>
            <a:r>
              <a:rPr lang="en-US">
                <a:solidFill>
                  <a:srgbClr val="003399"/>
                </a:solidFill>
              </a:rPr>
              <a:t>V</a:t>
            </a:r>
            <a:r>
              <a:rPr lang="en-US" sz="1600">
                <a:solidFill>
                  <a:srgbClr val="003399"/>
                </a:solidFill>
              </a:rPr>
              <a:t>1</a:t>
            </a:r>
            <a:r>
              <a:rPr lang="en-US">
                <a:solidFill>
                  <a:srgbClr val="003399"/>
                </a:solidFill>
              </a:rPr>
              <a:t> is </a:t>
            </a:r>
            <a:r>
              <a:rPr lang="en-US" b="1">
                <a:solidFill>
                  <a:srgbClr val="003399"/>
                </a:solidFill>
              </a:rPr>
              <a:t>null, </a:t>
            </a:r>
            <a:r>
              <a:rPr lang="en-US">
                <a:solidFill>
                  <a:srgbClr val="003399"/>
                </a:solidFill>
              </a:rPr>
              <a:t>V</a:t>
            </a:r>
            <a:r>
              <a:rPr lang="en-US" sz="1600">
                <a:solidFill>
                  <a:srgbClr val="003399"/>
                </a:solidFill>
              </a:rPr>
              <a:t>2</a:t>
            </a:r>
            <a:r>
              <a:rPr lang="en-US">
                <a:solidFill>
                  <a:srgbClr val="003399"/>
                </a:solidFill>
              </a:rPr>
              <a:t> is the dummy node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98422" y="2832100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Searched through</a:t>
            </a:r>
          </a:p>
          <a:p>
            <a:r>
              <a:rPr lang="en-US" dirty="0"/>
              <a:t>All elements in array</a:t>
            </a: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7356475" y="3478431"/>
            <a:ext cx="579438" cy="1011019"/>
          </a:xfrm>
          <a:prstGeom prst="straightConnector1">
            <a:avLst/>
          </a:prstGeom>
          <a:ln w="28575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3F0254E-6AAD-4F8B-B248-32E5E707278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4k + 3 Primes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56588" cy="4552950"/>
          </a:xfrm>
        </p:spPr>
        <p:txBody>
          <a:bodyPr/>
          <a:lstStyle/>
          <a:p>
            <a:r>
              <a:rPr lang="en-US" dirty="0"/>
              <a:t>Prime numbers are integers only divisible evenly by themselves and 1</a:t>
            </a:r>
          </a:p>
          <a:p>
            <a:r>
              <a:rPr lang="en-US" dirty="0"/>
              <a:t>A prime, p, is a 4k+3 prime if there is an integer, k, such that p = 4k + 3</a:t>
            </a:r>
          </a:p>
          <a:p>
            <a:r>
              <a:rPr lang="en-US" dirty="0"/>
              <a:t>Test: set p = 4k+3, solve for k, is k an </a:t>
            </a:r>
            <a:r>
              <a:rPr lang="en-US" dirty="0" err="1"/>
              <a:t>int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For example, 857 and 859 are primes</a:t>
            </a:r>
          </a:p>
          <a:p>
            <a:pPr lvl="2"/>
            <a:r>
              <a:rPr lang="en-US" dirty="0"/>
              <a:t>857 is </a:t>
            </a:r>
            <a:r>
              <a:rPr lang="en-US" i="1" dirty="0"/>
              <a:t>not</a:t>
            </a:r>
            <a:r>
              <a:rPr lang="en-US" dirty="0"/>
              <a:t> a 4k+3 prime: k = (857 - 3) / 4 = 213</a:t>
            </a:r>
            <a:r>
              <a:rPr lang="en-US" dirty="0">
                <a:solidFill>
                  <a:srgbClr val="990000"/>
                </a:solidFill>
              </a:rPr>
              <a:t>.</a:t>
            </a:r>
            <a:r>
              <a:rPr lang="en-US" i="1" u="sng" dirty="0">
                <a:solidFill>
                  <a:srgbClr val="990000"/>
                </a:solidFill>
              </a:rPr>
              <a:t>5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859 </a:t>
            </a:r>
            <a:r>
              <a:rPr lang="en-US" i="1" dirty="0"/>
              <a:t>is</a:t>
            </a:r>
            <a:r>
              <a:rPr lang="en-US" dirty="0"/>
              <a:t> a 4k+3 prime: k = (859 - 3) / 4 = 214</a:t>
            </a:r>
            <a:r>
              <a:rPr lang="en-US" dirty="0">
                <a:solidFill>
                  <a:srgbClr val="003399"/>
                </a:solidFill>
              </a:rPr>
              <a:t>.</a:t>
            </a:r>
            <a:r>
              <a:rPr lang="en-US" i="1" u="sng" dirty="0">
                <a:solidFill>
                  <a:srgbClr val="003399"/>
                </a:solidFill>
              </a:rPr>
              <a:t>0</a:t>
            </a:r>
          </a:p>
        </p:txBody>
      </p:sp>
      <p:sp>
        <p:nvSpPr>
          <p:cNvPr id="88069" name="AutoShape 5"/>
          <p:cNvSpPr>
            <a:spLocks noChangeArrowheads="1"/>
          </p:cNvSpPr>
          <p:nvPr/>
        </p:nvSpPr>
        <p:spPr bwMode="auto">
          <a:xfrm>
            <a:off x="7835900" y="5353050"/>
            <a:ext cx="300038" cy="312738"/>
          </a:xfrm>
          <a:prstGeom prst="smileyFace">
            <a:avLst>
              <a:gd name="adj" fmla="val 4653"/>
            </a:avLst>
          </a:prstGeom>
          <a:solidFill>
            <a:srgbClr val="0033CC">
              <a:alpha val="33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AutoShape 6"/>
          <p:cNvSpPr>
            <a:spLocks noChangeArrowheads="1"/>
          </p:cNvSpPr>
          <p:nvPr/>
        </p:nvSpPr>
        <p:spPr bwMode="auto">
          <a:xfrm>
            <a:off x="8288338" y="4889500"/>
            <a:ext cx="300037" cy="312738"/>
          </a:xfrm>
          <a:prstGeom prst="smileyFace">
            <a:avLst>
              <a:gd name="adj" fmla="val -4653"/>
            </a:avLst>
          </a:prstGeom>
          <a:solidFill>
            <a:srgbClr val="990000">
              <a:alpha val="23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74765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925B22E-3C9D-44F4-9C74-891E097C917E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LQHashed Structure’s Fetch Algorithm</a:t>
            </a:r>
          </a:p>
        </p:txBody>
      </p:sp>
      <p:sp>
        <p:nvSpPr>
          <p:cNvPr id="115757" name="Text Box 45"/>
          <p:cNvSpPr txBox="1">
            <a:spLocks noChangeArrowheads="1"/>
          </p:cNvSpPr>
          <p:nvPr/>
        </p:nvSpPr>
        <p:spPr bwMode="auto">
          <a:xfrm>
            <a:off x="5181600" y="5226050"/>
            <a:ext cx="715963" cy="3190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yes</a:t>
            </a:r>
          </a:p>
        </p:txBody>
      </p:sp>
      <p:sp>
        <p:nvSpPr>
          <p:cNvPr id="115718" name="AutoShape 6"/>
          <p:cNvSpPr>
            <a:spLocks noChangeAspect="1" noChangeArrowheads="1"/>
          </p:cNvSpPr>
          <p:nvPr/>
        </p:nvSpPr>
        <p:spPr bwMode="auto">
          <a:xfrm>
            <a:off x="2655888" y="1025525"/>
            <a:ext cx="4038600" cy="549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1966913" y="1241425"/>
            <a:ext cx="4762500" cy="441325"/>
          </a:xfrm>
          <a:prstGeom prst="flowChartAlternate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Fold preprocess key, k, into pseudo key, pk</a:t>
            </a:r>
          </a:p>
        </p:txBody>
      </p:sp>
      <p:sp>
        <p:nvSpPr>
          <p:cNvPr id="115721" name="AutoShape 9"/>
          <p:cNvSpPr>
            <a:spLocks noChangeArrowheads="1"/>
          </p:cNvSpPr>
          <p:nvPr/>
        </p:nvSpPr>
        <p:spPr bwMode="auto">
          <a:xfrm>
            <a:off x="2706688" y="1884363"/>
            <a:ext cx="2673350" cy="569912"/>
          </a:xfrm>
          <a:prstGeom prst="flowChartAlternate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pass = 0;  q = pk / N</a:t>
            </a:r>
          </a:p>
          <a:p>
            <a:pPr algn="ctr"/>
            <a:r>
              <a:rPr lang="en-US" sz="1400"/>
              <a:t>offset = q;   ip = pk % N</a:t>
            </a:r>
          </a:p>
        </p:txBody>
      </p:sp>
      <p:sp>
        <p:nvSpPr>
          <p:cNvPr id="115722" name="AutoShape 10"/>
          <p:cNvSpPr>
            <a:spLocks noChangeArrowheads="1"/>
          </p:cNvSpPr>
          <p:nvPr/>
        </p:nvSpPr>
        <p:spPr bwMode="auto">
          <a:xfrm>
            <a:off x="3009900" y="2673350"/>
            <a:ext cx="1895475" cy="6223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q%N = 0?</a:t>
            </a:r>
          </a:p>
        </p:txBody>
      </p:sp>
      <p:sp>
        <p:nvSpPr>
          <p:cNvPr id="115723" name="AutoShape 11"/>
          <p:cNvSpPr>
            <a:spLocks noChangeArrowheads="1"/>
          </p:cNvSpPr>
          <p:nvPr/>
        </p:nvSpPr>
        <p:spPr bwMode="auto">
          <a:xfrm>
            <a:off x="4951413" y="3168650"/>
            <a:ext cx="2659062" cy="306388"/>
          </a:xfrm>
          <a:prstGeom prst="flowChartAlternate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offset = 9,967 (a 4k+3 prime)</a:t>
            </a:r>
          </a:p>
        </p:txBody>
      </p:sp>
      <p:sp>
        <p:nvSpPr>
          <p:cNvPr id="115724" name="AutoShape 12"/>
          <p:cNvSpPr>
            <a:spLocks noChangeArrowheads="1"/>
          </p:cNvSpPr>
          <p:nvPr/>
        </p:nvSpPr>
        <p:spPr bwMode="auto">
          <a:xfrm>
            <a:off x="3011488" y="3567113"/>
            <a:ext cx="1906587" cy="530225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pass &lt; N?</a:t>
            </a:r>
          </a:p>
        </p:txBody>
      </p:sp>
      <p:sp>
        <p:nvSpPr>
          <p:cNvPr id="115725" name="AutoShape 13"/>
          <p:cNvSpPr>
            <a:spLocks noChangeArrowheads="1"/>
          </p:cNvSpPr>
          <p:nvPr/>
        </p:nvSpPr>
        <p:spPr bwMode="auto">
          <a:xfrm>
            <a:off x="2714625" y="4302125"/>
            <a:ext cx="2316163" cy="69215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/>
          <a:lstStyle/>
          <a:p>
            <a:pPr algn="ctr"/>
            <a:r>
              <a:rPr lang="en-US" sz="1400"/>
              <a:t>data[ip] = = v</a:t>
            </a:r>
            <a:r>
              <a:rPr lang="en-US" sz="1400" baseline="-25000"/>
              <a:t>1 </a:t>
            </a:r>
            <a:endParaRPr lang="en-US"/>
          </a:p>
        </p:txBody>
      </p:sp>
      <p:sp>
        <p:nvSpPr>
          <p:cNvPr id="115726" name="AutoShape 14"/>
          <p:cNvSpPr>
            <a:spLocks noChangeArrowheads="1"/>
          </p:cNvSpPr>
          <p:nvPr/>
        </p:nvSpPr>
        <p:spPr bwMode="auto">
          <a:xfrm>
            <a:off x="5208588" y="5870575"/>
            <a:ext cx="2986087" cy="352425"/>
          </a:xfrm>
          <a:prstGeom prst="flowChartAlternateProcess">
            <a:avLst/>
          </a:prstGeom>
          <a:solidFill>
            <a:srgbClr val="0033CC">
              <a:alpha val="21001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b="1"/>
              <a:t>return</a:t>
            </a:r>
            <a:r>
              <a:rPr lang="en-US" sz="1400"/>
              <a:t> node at data[ip] and end</a:t>
            </a:r>
          </a:p>
        </p:txBody>
      </p:sp>
      <p:sp>
        <p:nvSpPr>
          <p:cNvPr id="115727" name="AutoShape 15"/>
          <p:cNvSpPr>
            <a:spLocks noChangeArrowheads="1"/>
          </p:cNvSpPr>
          <p:nvPr/>
        </p:nvSpPr>
        <p:spPr bwMode="auto">
          <a:xfrm>
            <a:off x="2924175" y="5957888"/>
            <a:ext cx="2114550" cy="550862"/>
          </a:xfrm>
          <a:prstGeom prst="flowChartAlternate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ip = (ip + offset) % N</a:t>
            </a:r>
          </a:p>
          <a:p>
            <a:pPr algn="ctr"/>
            <a:r>
              <a:rPr lang="en-US" sz="1600"/>
              <a:t>pass = pass + 1</a:t>
            </a:r>
          </a:p>
        </p:txBody>
      </p:sp>
      <p:sp>
        <p:nvSpPr>
          <p:cNvPr id="115728" name="AutoShape 16"/>
          <p:cNvSpPr>
            <a:spLocks noChangeArrowheads="1"/>
          </p:cNvSpPr>
          <p:nvPr/>
        </p:nvSpPr>
        <p:spPr bwMode="auto">
          <a:xfrm>
            <a:off x="5113338" y="4740275"/>
            <a:ext cx="2284412" cy="341313"/>
          </a:xfrm>
          <a:prstGeom prst="flowChartAlternateProcess">
            <a:avLst/>
          </a:prstGeom>
          <a:solidFill>
            <a:srgbClr val="990000">
              <a:alpha val="1799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b="1"/>
              <a:t>return null </a:t>
            </a:r>
            <a:r>
              <a:rPr lang="en-US" sz="1400"/>
              <a:t>and end</a:t>
            </a:r>
          </a:p>
        </p:txBody>
      </p:sp>
      <p:sp>
        <p:nvSpPr>
          <p:cNvPr id="115730" name="Line 18"/>
          <p:cNvSpPr>
            <a:spLocks noChangeShapeType="1"/>
          </p:cNvSpPr>
          <p:nvPr/>
        </p:nvSpPr>
        <p:spPr bwMode="auto">
          <a:xfrm>
            <a:off x="3951288" y="1695450"/>
            <a:ext cx="0" cy="176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1" name="Line 19"/>
          <p:cNvSpPr>
            <a:spLocks noChangeShapeType="1"/>
          </p:cNvSpPr>
          <p:nvPr/>
        </p:nvSpPr>
        <p:spPr bwMode="auto">
          <a:xfrm>
            <a:off x="3938588" y="2497138"/>
            <a:ext cx="0" cy="176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>
            <a:off x="3965575" y="3309938"/>
            <a:ext cx="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3" name="Line 21"/>
          <p:cNvSpPr>
            <a:spLocks noChangeShapeType="1"/>
          </p:cNvSpPr>
          <p:nvPr/>
        </p:nvSpPr>
        <p:spPr bwMode="auto">
          <a:xfrm>
            <a:off x="4864100" y="3003550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4" name="Line 22"/>
          <p:cNvSpPr>
            <a:spLocks noChangeShapeType="1"/>
          </p:cNvSpPr>
          <p:nvPr/>
        </p:nvSpPr>
        <p:spPr bwMode="auto">
          <a:xfrm>
            <a:off x="6021388" y="2990850"/>
            <a:ext cx="0" cy="179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5" name="Line 23"/>
          <p:cNvSpPr>
            <a:spLocks noChangeShapeType="1"/>
          </p:cNvSpPr>
          <p:nvPr/>
        </p:nvSpPr>
        <p:spPr bwMode="auto">
          <a:xfrm>
            <a:off x="6088063" y="3473450"/>
            <a:ext cx="0" cy="87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6" name="Line 24"/>
          <p:cNvSpPr>
            <a:spLocks noChangeShapeType="1"/>
          </p:cNvSpPr>
          <p:nvPr/>
        </p:nvSpPr>
        <p:spPr bwMode="auto">
          <a:xfrm flipH="1">
            <a:off x="4032250" y="3533775"/>
            <a:ext cx="20574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>
            <a:off x="3965575" y="4097338"/>
            <a:ext cx="0" cy="176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4876800" y="3844925"/>
            <a:ext cx="142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9" name="Line 27"/>
          <p:cNvSpPr>
            <a:spLocks noChangeShapeType="1"/>
          </p:cNvSpPr>
          <p:nvPr/>
        </p:nvSpPr>
        <p:spPr bwMode="auto">
          <a:xfrm>
            <a:off x="6319838" y="3832225"/>
            <a:ext cx="0" cy="882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0" name="Line 28"/>
          <p:cNvSpPr>
            <a:spLocks noChangeShapeType="1"/>
          </p:cNvSpPr>
          <p:nvPr/>
        </p:nvSpPr>
        <p:spPr bwMode="auto">
          <a:xfrm>
            <a:off x="3984625" y="5006975"/>
            <a:ext cx="1588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2" name="Line 30"/>
          <p:cNvSpPr>
            <a:spLocks noChangeShapeType="1"/>
          </p:cNvSpPr>
          <p:nvPr/>
        </p:nvSpPr>
        <p:spPr bwMode="auto">
          <a:xfrm flipH="1">
            <a:off x="2516188" y="6297613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3" name="Line 31"/>
          <p:cNvSpPr>
            <a:spLocks noChangeShapeType="1"/>
          </p:cNvSpPr>
          <p:nvPr/>
        </p:nvSpPr>
        <p:spPr bwMode="auto">
          <a:xfrm flipV="1">
            <a:off x="2489200" y="3546475"/>
            <a:ext cx="0" cy="272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4" name="Line 32"/>
          <p:cNvSpPr>
            <a:spLocks noChangeShapeType="1"/>
          </p:cNvSpPr>
          <p:nvPr/>
        </p:nvSpPr>
        <p:spPr bwMode="auto">
          <a:xfrm>
            <a:off x="2489200" y="3546475"/>
            <a:ext cx="1406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5" name="Text Box 33"/>
          <p:cNvSpPr txBox="1">
            <a:spLocks noChangeArrowheads="1"/>
          </p:cNvSpPr>
          <p:nvPr/>
        </p:nvSpPr>
        <p:spPr bwMode="auto">
          <a:xfrm>
            <a:off x="4995863" y="2733675"/>
            <a:ext cx="730250" cy="2635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yes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4987925" y="4351338"/>
            <a:ext cx="715963" cy="3190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yes</a:t>
            </a:r>
          </a:p>
        </p:txBody>
      </p:sp>
      <p:sp>
        <p:nvSpPr>
          <p:cNvPr id="115747" name="Text Box 35"/>
          <p:cNvSpPr txBox="1">
            <a:spLocks noChangeArrowheads="1"/>
          </p:cNvSpPr>
          <p:nvPr/>
        </p:nvSpPr>
        <p:spPr bwMode="auto">
          <a:xfrm>
            <a:off x="3476625" y="4043363"/>
            <a:ext cx="606425" cy="2651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yes</a:t>
            </a:r>
          </a:p>
        </p:txBody>
      </p:sp>
      <p:sp>
        <p:nvSpPr>
          <p:cNvPr id="115748" name="Text Box 36"/>
          <p:cNvSpPr txBox="1">
            <a:spLocks noChangeArrowheads="1"/>
          </p:cNvSpPr>
          <p:nvPr/>
        </p:nvSpPr>
        <p:spPr bwMode="auto">
          <a:xfrm>
            <a:off x="3614738" y="3236913"/>
            <a:ext cx="457200" cy="2651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no</a:t>
            </a:r>
          </a:p>
        </p:txBody>
      </p:sp>
      <p:sp>
        <p:nvSpPr>
          <p:cNvPr id="115749" name="Text Box 37"/>
          <p:cNvSpPr txBox="1">
            <a:spLocks noChangeArrowheads="1"/>
          </p:cNvSpPr>
          <p:nvPr/>
        </p:nvSpPr>
        <p:spPr bwMode="auto">
          <a:xfrm>
            <a:off x="4994275" y="3587750"/>
            <a:ext cx="457200" cy="26511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no</a:t>
            </a:r>
          </a:p>
        </p:txBody>
      </p:sp>
      <p:sp>
        <p:nvSpPr>
          <p:cNvPr id="115750" name="Text Box 38"/>
          <p:cNvSpPr txBox="1">
            <a:spLocks noChangeArrowheads="1"/>
          </p:cNvSpPr>
          <p:nvPr/>
        </p:nvSpPr>
        <p:spPr bwMode="auto">
          <a:xfrm>
            <a:off x="3551238" y="4918075"/>
            <a:ext cx="457200" cy="2635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no</a:t>
            </a:r>
          </a:p>
        </p:txBody>
      </p:sp>
      <p:sp>
        <p:nvSpPr>
          <p:cNvPr id="115751" name="Line 39"/>
          <p:cNvSpPr>
            <a:spLocks noChangeShapeType="1"/>
          </p:cNvSpPr>
          <p:nvPr/>
        </p:nvSpPr>
        <p:spPr bwMode="auto">
          <a:xfrm>
            <a:off x="5002213" y="4648200"/>
            <a:ext cx="1249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2" name="AutoShape 40"/>
          <p:cNvSpPr>
            <a:spLocks noChangeArrowheads="1"/>
          </p:cNvSpPr>
          <p:nvPr/>
        </p:nvSpPr>
        <p:spPr bwMode="auto">
          <a:xfrm>
            <a:off x="2754313" y="5172075"/>
            <a:ext cx="2438400" cy="6223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data[ip]’s key == k</a:t>
            </a:r>
          </a:p>
        </p:txBody>
      </p:sp>
      <p:sp>
        <p:nvSpPr>
          <p:cNvPr id="115753" name="Line 41"/>
          <p:cNvSpPr>
            <a:spLocks noChangeShapeType="1"/>
          </p:cNvSpPr>
          <p:nvPr/>
        </p:nvSpPr>
        <p:spPr bwMode="auto">
          <a:xfrm>
            <a:off x="5165725" y="5516563"/>
            <a:ext cx="8429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4" name="Line 42"/>
          <p:cNvSpPr>
            <a:spLocks noChangeShapeType="1"/>
          </p:cNvSpPr>
          <p:nvPr/>
        </p:nvSpPr>
        <p:spPr bwMode="auto">
          <a:xfrm>
            <a:off x="6008688" y="5516563"/>
            <a:ext cx="0" cy="354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5" name="Line 43"/>
          <p:cNvSpPr>
            <a:spLocks noChangeShapeType="1"/>
          </p:cNvSpPr>
          <p:nvPr/>
        </p:nvSpPr>
        <p:spPr bwMode="auto">
          <a:xfrm>
            <a:off x="4017963" y="5789613"/>
            <a:ext cx="1587" cy="176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8" name="Text Box 46"/>
          <p:cNvSpPr txBox="1">
            <a:spLocks noChangeArrowheads="1"/>
          </p:cNvSpPr>
          <p:nvPr/>
        </p:nvSpPr>
        <p:spPr bwMode="auto">
          <a:xfrm>
            <a:off x="3608388" y="5672138"/>
            <a:ext cx="457200" cy="2635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no</a:t>
            </a:r>
          </a:p>
        </p:txBody>
      </p:sp>
      <p:sp>
        <p:nvSpPr>
          <p:cNvPr id="115794" name="Text Box 82"/>
          <p:cNvSpPr txBox="1">
            <a:spLocks noChangeArrowheads="1"/>
          </p:cNvSpPr>
          <p:nvPr/>
        </p:nvSpPr>
        <p:spPr bwMode="auto">
          <a:xfrm>
            <a:off x="5486400" y="1881188"/>
            <a:ext cx="3276600" cy="6413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3399"/>
                </a:solidFill>
              </a:rPr>
              <a:t>N is the size of the primary storage area array, data</a:t>
            </a:r>
          </a:p>
        </p:txBody>
      </p:sp>
      <p:sp>
        <p:nvSpPr>
          <p:cNvPr id="115797" name="Text Box 85"/>
          <p:cNvSpPr txBox="1">
            <a:spLocks noChangeArrowheads="1"/>
          </p:cNvSpPr>
          <p:nvPr/>
        </p:nvSpPr>
        <p:spPr bwMode="auto">
          <a:xfrm>
            <a:off x="723900" y="4162425"/>
            <a:ext cx="1911350" cy="10541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990000"/>
              </a:solidFill>
            </a:endParaRPr>
          </a:p>
          <a:p>
            <a:pPr algn="ctr"/>
            <a:r>
              <a:rPr lang="en-US">
                <a:solidFill>
                  <a:srgbClr val="003399"/>
                </a:solidFill>
              </a:rPr>
              <a:t>V</a:t>
            </a:r>
            <a:r>
              <a:rPr lang="en-US" sz="1600">
                <a:solidFill>
                  <a:srgbClr val="003399"/>
                </a:solidFill>
              </a:rPr>
              <a:t>1</a:t>
            </a:r>
            <a:r>
              <a:rPr lang="en-US">
                <a:solidFill>
                  <a:srgbClr val="003399"/>
                </a:solidFill>
              </a:rPr>
              <a:t> is </a:t>
            </a:r>
            <a:r>
              <a:rPr lang="en-US" b="1">
                <a:solidFill>
                  <a:srgbClr val="003399"/>
                </a:solidFill>
              </a:rPr>
              <a:t>null</a:t>
            </a:r>
            <a:endParaRPr lang="en-US">
              <a:solidFill>
                <a:srgbClr val="003399"/>
              </a:solidFill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C98E5BE-169C-4D67-85B4-0F66064062B1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LQHashed Structure’s Delete Algorithm</a:t>
            </a:r>
          </a:p>
        </p:txBody>
      </p:sp>
      <p:sp>
        <p:nvSpPr>
          <p:cNvPr id="116814" name="AutoShape 78"/>
          <p:cNvSpPr>
            <a:spLocks noChangeAspect="1" noChangeArrowheads="1"/>
          </p:cNvSpPr>
          <p:nvPr/>
        </p:nvSpPr>
        <p:spPr bwMode="auto">
          <a:xfrm>
            <a:off x="2655888" y="1025525"/>
            <a:ext cx="4038600" cy="549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15" name="AutoShape 79"/>
          <p:cNvSpPr>
            <a:spLocks noChangeArrowheads="1"/>
          </p:cNvSpPr>
          <p:nvPr/>
        </p:nvSpPr>
        <p:spPr bwMode="auto">
          <a:xfrm>
            <a:off x="1966913" y="1241425"/>
            <a:ext cx="4762500" cy="441325"/>
          </a:xfrm>
          <a:prstGeom prst="flowChartAlternate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Fold preprocess key, k, into pseudo key, pk</a:t>
            </a:r>
          </a:p>
        </p:txBody>
      </p:sp>
      <p:sp>
        <p:nvSpPr>
          <p:cNvPr id="116816" name="AutoShape 80"/>
          <p:cNvSpPr>
            <a:spLocks noChangeArrowheads="1"/>
          </p:cNvSpPr>
          <p:nvPr/>
        </p:nvSpPr>
        <p:spPr bwMode="auto">
          <a:xfrm>
            <a:off x="2706688" y="1884363"/>
            <a:ext cx="2673350" cy="569912"/>
          </a:xfrm>
          <a:prstGeom prst="flowChartAlternate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pass = 0;  q = pk / N</a:t>
            </a:r>
          </a:p>
          <a:p>
            <a:pPr algn="ctr"/>
            <a:r>
              <a:rPr lang="en-US" sz="1400"/>
              <a:t>offset = q;   ip = pk % N</a:t>
            </a:r>
          </a:p>
        </p:txBody>
      </p:sp>
      <p:sp>
        <p:nvSpPr>
          <p:cNvPr id="116817" name="AutoShape 81"/>
          <p:cNvSpPr>
            <a:spLocks noChangeArrowheads="1"/>
          </p:cNvSpPr>
          <p:nvPr/>
        </p:nvSpPr>
        <p:spPr bwMode="auto">
          <a:xfrm>
            <a:off x="3009900" y="2673350"/>
            <a:ext cx="1895475" cy="6223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q%N = 0?</a:t>
            </a:r>
          </a:p>
        </p:txBody>
      </p:sp>
      <p:sp>
        <p:nvSpPr>
          <p:cNvPr id="116818" name="AutoShape 82"/>
          <p:cNvSpPr>
            <a:spLocks noChangeArrowheads="1"/>
          </p:cNvSpPr>
          <p:nvPr/>
        </p:nvSpPr>
        <p:spPr bwMode="auto">
          <a:xfrm>
            <a:off x="4951413" y="3168650"/>
            <a:ext cx="2659062" cy="306388"/>
          </a:xfrm>
          <a:prstGeom prst="flowChartAlternate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offset = 9,967 (a 4k+3 prime)</a:t>
            </a:r>
          </a:p>
        </p:txBody>
      </p:sp>
      <p:sp>
        <p:nvSpPr>
          <p:cNvPr id="116819" name="AutoShape 83"/>
          <p:cNvSpPr>
            <a:spLocks noChangeArrowheads="1"/>
          </p:cNvSpPr>
          <p:nvPr/>
        </p:nvSpPr>
        <p:spPr bwMode="auto">
          <a:xfrm>
            <a:off x="3011488" y="3567113"/>
            <a:ext cx="1906587" cy="530225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pass &lt; N?</a:t>
            </a:r>
          </a:p>
        </p:txBody>
      </p:sp>
      <p:sp>
        <p:nvSpPr>
          <p:cNvPr id="116820" name="AutoShape 84"/>
          <p:cNvSpPr>
            <a:spLocks noChangeArrowheads="1"/>
          </p:cNvSpPr>
          <p:nvPr/>
        </p:nvSpPr>
        <p:spPr bwMode="auto">
          <a:xfrm>
            <a:off x="2824163" y="4302125"/>
            <a:ext cx="2219325" cy="69215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/>
          <a:lstStyle/>
          <a:p>
            <a:pPr algn="ctr"/>
            <a:r>
              <a:rPr lang="en-US" sz="1400"/>
              <a:t>data[ip] == v</a:t>
            </a:r>
            <a:r>
              <a:rPr lang="en-US" sz="1400" baseline="-25000"/>
              <a:t>1 </a:t>
            </a:r>
            <a:endParaRPr lang="en-US"/>
          </a:p>
        </p:txBody>
      </p:sp>
      <p:sp>
        <p:nvSpPr>
          <p:cNvPr id="116821" name="AutoShape 85"/>
          <p:cNvSpPr>
            <a:spLocks noChangeArrowheads="1"/>
          </p:cNvSpPr>
          <p:nvPr/>
        </p:nvSpPr>
        <p:spPr bwMode="auto">
          <a:xfrm>
            <a:off x="5208588" y="5870575"/>
            <a:ext cx="3271837" cy="352425"/>
          </a:xfrm>
          <a:prstGeom prst="flowChartAlternateProcess">
            <a:avLst/>
          </a:prstGeom>
          <a:solidFill>
            <a:srgbClr val="0033CC">
              <a:alpha val="22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data[ip] = </a:t>
            </a:r>
            <a:r>
              <a:rPr lang="en-US"/>
              <a:t>v</a:t>
            </a:r>
            <a:r>
              <a:rPr lang="en-US" sz="1200"/>
              <a:t>2</a:t>
            </a:r>
            <a:r>
              <a:rPr lang="en-US" sz="1400"/>
              <a:t>; </a:t>
            </a:r>
            <a:r>
              <a:rPr lang="en-US" sz="1400" b="1"/>
              <a:t>return</a:t>
            </a:r>
            <a:r>
              <a:rPr lang="en-US" sz="1400"/>
              <a:t> </a:t>
            </a:r>
            <a:r>
              <a:rPr lang="en-US" sz="1400" b="1"/>
              <a:t>true</a:t>
            </a:r>
            <a:r>
              <a:rPr lang="en-US" sz="1400"/>
              <a:t> and end</a:t>
            </a:r>
          </a:p>
        </p:txBody>
      </p:sp>
      <p:sp>
        <p:nvSpPr>
          <p:cNvPr id="116822" name="AutoShape 86"/>
          <p:cNvSpPr>
            <a:spLocks noChangeArrowheads="1"/>
          </p:cNvSpPr>
          <p:nvPr/>
        </p:nvSpPr>
        <p:spPr bwMode="auto">
          <a:xfrm>
            <a:off x="2924175" y="5957888"/>
            <a:ext cx="2114550" cy="550862"/>
          </a:xfrm>
          <a:prstGeom prst="flowChartAlternateProcess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600"/>
              <a:t>ip = (ip + offset) % N</a:t>
            </a:r>
          </a:p>
          <a:p>
            <a:pPr algn="ctr"/>
            <a:r>
              <a:rPr lang="en-US" sz="1600"/>
              <a:t>pass = pass + 1</a:t>
            </a:r>
          </a:p>
        </p:txBody>
      </p:sp>
      <p:sp>
        <p:nvSpPr>
          <p:cNvPr id="116823" name="AutoShape 87"/>
          <p:cNvSpPr>
            <a:spLocks noChangeArrowheads="1"/>
          </p:cNvSpPr>
          <p:nvPr/>
        </p:nvSpPr>
        <p:spPr bwMode="auto">
          <a:xfrm>
            <a:off x="5113338" y="4740275"/>
            <a:ext cx="2706687" cy="341313"/>
          </a:xfrm>
          <a:prstGeom prst="flowChartAlternateProcess">
            <a:avLst/>
          </a:prstGeom>
          <a:solidFill>
            <a:srgbClr val="990000">
              <a:alpha val="1799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b="1"/>
              <a:t>return noE</a:t>
            </a:r>
            <a:r>
              <a:rPr lang="en-US" sz="1400"/>
              <a:t>rror =</a:t>
            </a:r>
            <a:r>
              <a:rPr lang="en-US" sz="1400" b="1"/>
              <a:t> false </a:t>
            </a:r>
            <a:r>
              <a:rPr lang="en-US" sz="1400"/>
              <a:t>and end</a:t>
            </a:r>
          </a:p>
        </p:txBody>
      </p:sp>
      <p:sp>
        <p:nvSpPr>
          <p:cNvPr id="116824" name="Line 88"/>
          <p:cNvSpPr>
            <a:spLocks noChangeShapeType="1"/>
          </p:cNvSpPr>
          <p:nvPr/>
        </p:nvSpPr>
        <p:spPr bwMode="auto">
          <a:xfrm>
            <a:off x="3951288" y="1695450"/>
            <a:ext cx="0" cy="176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25" name="Line 89"/>
          <p:cNvSpPr>
            <a:spLocks noChangeShapeType="1"/>
          </p:cNvSpPr>
          <p:nvPr/>
        </p:nvSpPr>
        <p:spPr bwMode="auto">
          <a:xfrm>
            <a:off x="3938588" y="2497138"/>
            <a:ext cx="0" cy="176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26" name="Line 90"/>
          <p:cNvSpPr>
            <a:spLocks noChangeShapeType="1"/>
          </p:cNvSpPr>
          <p:nvPr/>
        </p:nvSpPr>
        <p:spPr bwMode="auto">
          <a:xfrm>
            <a:off x="3965575" y="3309938"/>
            <a:ext cx="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27" name="Line 91"/>
          <p:cNvSpPr>
            <a:spLocks noChangeShapeType="1"/>
          </p:cNvSpPr>
          <p:nvPr/>
        </p:nvSpPr>
        <p:spPr bwMode="auto">
          <a:xfrm>
            <a:off x="4864100" y="3003550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28" name="Line 92"/>
          <p:cNvSpPr>
            <a:spLocks noChangeShapeType="1"/>
          </p:cNvSpPr>
          <p:nvPr/>
        </p:nvSpPr>
        <p:spPr bwMode="auto">
          <a:xfrm>
            <a:off x="6021388" y="2990850"/>
            <a:ext cx="0" cy="179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29" name="Line 93"/>
          <p:cNvSpPr>
            <a:spLocks noChangeShapeType="1"/>
          </p:cNvSpPr>
          <p:nvPr/>
        </p:nvSpPr>
        <p:spPr bwMode="auto">
          <a:xfrm>
            <a:off x="6088063" y="3473450"/>
            <a:ext cx="0" cy="87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0" name="Line 94"/>
          <p:cNvSpPr>
            <a:spLocks noChangeShapeType="1"/>
          </p:cNvSpPr>
          <p:nvPr/>
        </p:nvSpPr>
        <p:spPr bwMode="auto">
          <a:xfrm flipH="1">
            <a:off x="4032250" y="3533775"/>
            <a:ext cx="20574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1" name="Line 95"/>
          <p:cNvSpPr>
            <a:spLocks noChangeShapeType="1"/>
          </p:cNvSpPr>
          <p:nvPr/>
        </p:nvSpPr>
        <p:spPr bwMode="auto">
          <a:xfrm>
            <a:off x="3965575" y="4097338"/>
            <a:ext cx="0" cy="176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2" name="Line 96"/>
          <p:cNvSpPr>
            <a:spLocks noChangeShapeType="1"/>
          </p:cNvSpPr>
          <p:nvPr/>
        </p:nvSpPr>
        <p:spPr bwMode="auto">
          <a:xfrm>
            <a:off x="4876800" y="3844925"/>
            <a:ext cx="142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3" name="Line 97"/>
          <p:cNvSpPr>
            <a:spLocks noChangeShapeType="1"/>
          </p:cNvSpPr>
          <p:nvPr/>
        </p:nvSpPr>
        <p:spPr bwMode="auto">
          <a:xfrm>
            <a:off x="6319838" y="3832225"/>
            <a:ext cx="0" cy="882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4" name="Line 98"/>
          <p:cNvSpPr>
            <a:spLocks noChangeShapeType="1"/>
          </p:cNvSpPr>
          <p:nvPr/>
        </p:nvSpPr>
        <p:spPr bwMode="auto">
          <a:xfrm>
            <a:off x="3984625" y="5006975"/>
            <a:ext cx="1588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5" name="Line 99"/>
          <p:cNvSpPr>
            <a:spLocks noChangeShapeType="1"/>
          </p:cNvSpPr>
          <p:nvPr/>
        </p:nvSpPr>
        <p:spPr bwMode="auto">
          <a:xfrm flipH="1">
            <a:off x="2516188" y="6297613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6" name="Line 100"/>
          <p:cNvSpPr>
            <a:spLocks noChangeShapeType="1"/>
          </p:cNvSpPr>
          <p:nvPr/>
        </p:nvSpPr>
        <p:spPr bwMode="auto">
          <a:xfrm flipV="1">
            <a:off x="2489200" y="3546475"/>
            <a:ext cx="0" cy="272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7" name="Line 101"/>
          <p:cNvSpPr>
            <a:spLocks noChangeShapeType="1"/>
          </p:cNvSpPr>
          <p:nvPr/>
        </p:nvSpPr>
        <p:spPr bwMode="auto">
          <a:xfrm>
            <a:off x="2489200" y="3546475"/>
            <a:ext cx="1406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38" name="Text Box 102"/>
          <p:cNvSpPr txBox="1">
            <a:spLocks noChangeArrowheads="1"/>
          </p:cNvSpPr>
          <p:nvPr/>
        </p:nvSpPr>
        <p:spPr bwMode="auto">
          <a:xfrm>
            <a:off x="4995863" y="2733675"/>
            <a:ext cx="730250" cy="2635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yes</a:t>
            </a:r>
          </a:p>
        </p:txBody>
      </p:sp>
      <p:sp>
        <p:nvSpPr>
          <p:cNvPr id="116839" name="Text Box 103"/>
          <p:cNvSpPr txBox="1">
            <a:spLocks noChangeArrowheads="1"/>
          </p:cNvSpPr>
          <p:nvPr/>
        </p:nvSpPr>
        <p:spPr bwMode="auto">
          <a:xfrm>
            <a:off x="4987925" y="4351338"/>
            <a:ext cx="715963" cy="3190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yes</a:t>
            </a:r>
          </a:p>
        </p:txBody>
      </p:sp>
      <p:sp>
        <p:nvSpPr>
          <p:cNvPr id="116840" name="Text Box 104"/>
          <p:cNvSpPr txBox="1">
            <a:spLocks noChangeArrowheads="1"/>
          </p:cNvSpPr>
          <p:nvPr/>
        </p:nvSpPr>
        <p:spPr bwMode="auto">
          <a:xfrm>
            <a:off x="3476625" y="4043363"/>
            <a:ext cx="606425" cy="2651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yes</a:t>
            </a:r>
          </a:p>
        </p:txBody>
      </p:sp>
      <p:sp>
        <p:nvSpPr>
          <p:cNvPr id="116841" name="Text Box 105"/>
          <p:cNvSpPr txBox="1">
            <a:spLocks noChangeArrowheads="1"/>
          </p:cNvSpPr>
          <p:nvPr/>
        </p:nvSpPr>
        <p:spPr bwMode="auto">
          <a:xfrm>
            <a:off x="3614738" y="3236913"/>
            <a:ext cx="457200" cy="2651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no</a:t>
            </a:r>
          </a:p>
        </p:txBody>
      </p:sp>
      <p:sp>
        <p:nvSpPr>
          <p:cNvPr id="116842" name="Text Box 106"/>
          <p:cNvSpPr txBox="1">
            <a:spLocks noChangeArrowheads="1"/>
          </p:cNvSpPr>
          <p:nvPr/>
        </p:nvSpPr>
        <p:spPr bwMode="auto">
          <a:xfrm>
            <a:off x="4994275" y="3587750"/>
            <a:ext cx="457200" cy="26511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no</a:t>
            </a:r>
          </a:p>
        </p:txBody>
      </p:sp>
      <p:sp>
        <p:nvSpPr>
          <p:cNvPr id="116843" name="Text Box 107"/>
          <p:cNvSpPr txBox="1">
            <a:spLocks noChangeArrowheads="1"/>
          </p:cNvSpPr>
          <p:nvPr/>
        </p:nvSpPr>
        <p:spPr bwMode="auto">
          <a:xfrm>
            <a:off x="3551238" y="4918075"/>
            <a:ext cx="457200" cy="2635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no</a:t>
            </a:r>
          </a:p>
        </p:txBody>
      </p:sp>
      <p:sp>
        <p:nvSpPr>
          <p:cNvPr id="116844" name="Line 108"/>
          <p:cNvSpPr>
            <a:spLocks noChangeShapeType="1"/>
          </p:cNvSpPr>
          <p:nvPr/>
        </p:nvSpPr>
        <p:spPr bwMode="auto">
          <a:xfrm>
            <a:off x="5002213" y="4648200"/>
            <a:ext cx="1249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45" name="AutoShape 109"/>
          <p:cNvSpPr>
            <a:spLocks noChangeArrowheads="1"/>
          </p:cNvSpPr>
          <p:nvPr/>
        </p:nvSpPr>
        <p:spPr bwMode="auto">
          <a:xfrm>
            <a:off x="2754313" y="5172075"/>
            <a:ext cx="2438400" cy="622300"/>
          </a:xfrm>
          <a:prstGeom prst="flowChartDecision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/>
              <a:t>data[ip]’s  key == k</a:t>
            </a:r>
          </a:p>
        </p:txBody>
      </p:sp>
      <p:sp>
        <p:nvSpPr>
          <p:cNvPr id="116846" name="Line 110"/>
          <p:cNvSpPr>
            <a:spLocks noChangeShapeType="1"/>
          </p:cNvSpPr>
          <p:nvPr/>
        </p:nvSpPr>
        <p:spPr bwMode="auto">
          <a:xfrm>
            <a:off x="5165725" y="5516563"/>
            <a:ext cx="8429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47" name="Line 111"/>
          <p:cNvSpPr>
            <a:spLocks noChangeShapeType="1"/>
          </p:cNvSpPr>
          <p:nvPr/>
        </p:nvSpPr>
        <p:spPr bwMode="auto">
          <a:xfrm>
            <a:off x="6008688" y="5516563"/>
            <a:ext cx="0" cy="354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48" name="Line 112"/>
          <p:cNvSpPr>
            <a:spLocks noChangeShapeType="1"/>
          </p:cNvSpPr>
          <p:nvPr/>
        </p:nvSpPr>
        <p:spPr bwMode="auto">
          <a:xfrm>
            <a:off x="4017963" y="5789613"/>
            <a:ext cx="1587" cy="176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849" name="Text Box 113"/>
          <p:cNvSpPr txBox="1">
            <a:spLocks noChangeArrowheads="1"/>
          </p:cNvSpPr>
          <p:nvPr/>
        </p:nvSpPr>
        <p:spPr bwMode="auto">
          <a:xfrm>
            <a:off x="3608388" y="5672138"/>
            <a:ext cx="457200" cy="2635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b="1"/>
              <a:t>no</a:t>
            </a:r>
          </a:p>
        </p:txBody>
      </p:sp>
      <p:sp>
        <p:nvSpPr>
          <p:cNvPr id="116850" name="Text Box 114"/>
          <p:cNvSpPr txBox="1">
            <a:spLocks noChangeArrowheads="1"/>
          </p:cNvSpPr>
          <p:nvPr/>
        </p:nvSpPr>
        <p:spPr bwMode="auto">
          <a:xfrm>
            <a:off x="5486400" y="1881188"/>
            <a:ext cx="3276600" cy="6413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3399"/>
                </a:solidFill>
              </a:rPr>
              <a:t>N is the size of the primary storage area array, data</a:t>
            </a:r>
          </a:p>
        </p:txBody>
      </p:sp>
      <p:sp>
        <p:nvSpPr>
          <p:cNvPr id="116851" name="Text Box 115"/>
          <p:cNvSpPr txBox="1">
            <a:spLocks noChangeArrowheads="1"/>
          </p:cNvSpPr>
          <p:nvPr/>
        </p:nvSpPr>
        <p:spPr bwMode="auto">
          <a:xfrm>
            <a:off x="328613" y="4162425"/>
            <a:ext cx="2046287" cy="13287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solidFill>
                <a:srgbClr val="990000"/>
              </a:solidFill>
            </a:endParaRPr>
          </a:p>
          <a:p>
            <a:pPr algn="ctr"/>
            <a:r>
              <a:rPr lang="en-US">
                <a:solidFill>
                  <a:srgbClr val="003399"/>
                </a:solidFill>
              </a:rPr>
              <a:t>V</a:t>
            </a:r>
            <a:r>
              <a:rPr lang="en-US" sz="1400">
                <a:solidFill>
                  <a:srgbClr val="003399"/>
                </a:solidFill>
              </a:rPr>
              <a:t>1</a:t>
            </a:r>
            <a:r>
              <a:rPr lang="en-US">
                <a:solidFill>
                  <a:srgbClr val="003399"/>
                </a:solidFill>
              </a:rPr>
              <a:t> is </a:t>
            </a:r>
            <a:r>
              <a:rPr lang="en-US" b="1">
                <a:solidFill>
                  <a:srgbClr val="003399"/>
                </a:solidFill>
              </a:rPr>
              <a:t>null, </a:t>
            </a:r>
            <a:r>
              <a:rPr lang="en-US">
                <a:solidFill>
                  <a:srgbClr val="003399"/>
                </a:solidFill>
              </a:rPr>
              <a:t>V</a:t>
            </a:r>
            <a:r>
              <a:rPr lang="en-US" sz="1400">
                <a:solidFill>
                  <a:srgbClr val="003399"/>
                </a:solidFill>
              </a:rPr>
              <a:t>2</a:t>
            </a:r>
            <a:r>
              <a:rPr lang="en-US">
                <a:solidFill>
                  <a:srgbClr val="003399"/>
                </a:solidFill>
              </a:rPr>
              <a:t> is the dummy node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5DFE8D1-1F55-493F-B8AE-03F447BABEC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Implementation</a:t>
            </a:r>
            <a:br>
              <a:rPr lang="en-US" sz="3200" dirty="0"/>
            </a:br>
            <a:r>
              <a:rPr lang="en-US" sz="3200" dirty="0"/>
              <a:t> Of the </a:t>
            </a:r>
            <a:r>
              <a:rPr lang="en-US" sz="3200" dirty="0" err="1"/>
              <a:t>LQHashed</a:t>
            </a:r>
            <a:r>
              <a:rPr lang="en-US" sz="3200" dirty="0"/>
              <a:t> Structure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3988"/>
            <a:ext cx="8229600" cy="4879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The operation methods are the Java equivalent of the operation flowcharts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Methods are included to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Generate a 4k+3 prime </a:t>
            </a:r>
            <a:r>
              <a:rPr lang="en-US" sz="2400" dirty="0"/>
              <a:t>a given percent larger than a given integer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Output all the nodes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Perform </a:t>
            </a:r>
            <a:r>
              <a:rPr lang="en-US" sz="2400" dirty="0">
                <a:solidFill>
                  <a:srgbClr val="FF0000"/>
                </a:solidFill>
              </a:rPr>
              <a:t>Folding preprocessing </a:t>
            </a:r>
            <a:r>
              <a:rPr lang="en-US" sz="2400" dirty="0"/>
              <a:t>on a String key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 one parameter constructor is included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Passed the maximum number of nodes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Invokes the 4k+3 prime generator to size the array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Create the dummy node, named </a:t>
            </a:r>
            <a:r>
              <a:rPr lang="en-US" sz="2400" dirty="0">
                <a:latin typeface="Courier New" pitchFamily="49" charset="0"/>
              </a:rPr>
              <a:t>deleted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client’s node definition class (e.g., Listing) must provide a 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getKey</a:t>
            </a:r>
            <a:r>
              <a:rPr lang="en-US" sz="2800" dirty="0"/>
              <a:t> method</a:t>
            </a:r>
          </a:p>
        </p:txBody>
      </p:sp>
    </p:spTree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F206051-7138-4442-9C0D-F6122003B11B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4k+3 Prime Number Generator</a:t>
            </a:r>
            <a:br>
              <a:rPr lang="en-US" dirty="0"/>
            </a:br>
            <a:r>
              <a:rPr lang="en-US" sz="2400" dirty="0"/>
              <a:t>(using percent increase)</a:t>
            </a: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38288"/>
            <a:ext cx="4132263" cy="4525962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1400" b="1" dirty="0"/>
              <a:t>public static </a:t>
            </a:r>
            <a:r>
              <a:rPr lang="en-US" sz="1400" b="1" dirty="0" err="1"/>
              <a:t>int</a:t>
            </a:r>
            <a:r>
              <a:rPr lang="en-US" sz="1400" dirty="0"/>
              <a:t> fourKPlus3(</a:t>
            </a:r>
            <a:r>
              <a:rPr lang="en-US" sz="1400" b="1" dirty="0" err="1"/>
              <a:t>int</a:t>
            </a:r>
            <a:r>
              <a:rPr lang="en-US" sz="1400" dirty="0"/>
              <a:t> n, 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pct</a:t>
            </a:r>
            <a:r>
              <a:rPr lang="en-US" sz="14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sz="1400" dirty="0"/>
              <a:t>{  </a:t>
            </a:r>
            <a:r>
              <a:rPr lang="en-US" sz="1400" b="1" dirty="0" err="1"/>
              <a:t>boolean</a:t>
            </a:r>
            <a:r>
              <a:rPr lang="en-US" sz="1400" dirty="0"/>
              <a:t> fkp3 = </a:t>
            </a:r>
            <a:r>
              <a:rPr lang="en-US" sz="1400" b="1" dirty="0"/>
              <a:t>false</a:t>
            </a:r>
            <a:r>
              <a:rPr lang="en-US" sz="1400" dirty="0"/>
              <a:t>;</a:t>
            </a:r>
            <a:endParaRPr lang="en-US" sz="1400" b="1" dirty="0"/>
          </a:p>
          <a:p>
            <a:pPr marL="609600" indent="-609600">
              <a:buFontTx/>
              <a:buAutoNum type="arabicPeriod"/>
            </a:pPr>
            <a:r>
              <a:rPr lang="en-US" sz="1400" b="1" dirty="0"/>
              <a:t>   </a:t>
            </a:r>
            <a:r>
              <a:rPr lang="en-US" sz="1400" b="1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aPrime</a:t>
            </a:r>
            <a:r>
              <a:rPr lang="en-US" sz="1400" dirty="0"/>
              <a:t> = </a:t>
            </a:r>
            <a:r>
              <a:rPr lang="en-US" sz="1400" b="1" dirty="0"/>
              <a:t>false</a:t>
            </a:r>
            <a:r>
              <a:rPr lang="en-US" sz="1400" dirty="0"/>
              <a:t>;</a:t>
            </a:r>
            <a:endParaRPr lang="en-US" sz="1400" b="1" dirty="0"/>
          </a:p>
          <a:p>
            <a:pPr marL="609600" indent="-609600">
              <a:buFontTx/>
              <a:buAutoNum type="arabicPeriod"/>
            </a:pPr>
            <a:r>
              <a:rPr lang="en-US" sz="1400" b="1" dirty="0"/>
              <a:t>  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dirty="0"/>
              <a:t>prime, </a:t>
            </a:r>
            <a:r>
              <a:rPr lang="en-US" sz="1400" dirty="0" err="1"/>
              <a:t>highDivisor</a:t>
            </a:r>
            <a:r>
              <a:rPr lang="en-US" sz="1400" dirty="0"/>
              <a:t>, d;</a:t>
            </a:r>
            <a:endParaRPr lang="en-US" sz="1400" b="1" dirty="0"/>
          </a:p>
          <a:p>
            <a:pPr marL="609600" indent="-609600">
              <a:buFontTx/>
              <a:buAutoNum type="arabicPeriod"/>
            </a:pPr>
            <a:r>
              <a:rPr lang="en-US" sz="1400" b="1" dirty="0"/>
              <a:t>   double</a:t>
            </a:r>
            <a:r>
              <a:rPr lang="en-US" sz="1400" dirty="0"/>
              <a:t> </a:t>
            </a:r>
            <a:r>
              <a:rPr lang="en-US" sz="1400" dirty="0" err="1"/>
              <a:t>pctd</a:t>
            </a:r>
            <a:r>
              <a:rPr lang="en-US" sz="1400" dirty="0"/>
              <a:t> = </a:t>
            </a:r>
            <a:r>
              <a:rPr lang="en-US" sz="1400" dirty="0" err="1"/>
              <a:t>pct</a:t>
            </a:r>
            <a:r>
              <a:rPr lang="en-US" sz="1400" dirty="0"/>
              <a:t>;</a:t>
            </a:r>
          </a:p>
          <a:p>
            <a:pPr marL="609600" indent="-609600">
              <a:buFontTx/>
              <a:buAutoNum type="arabicPeriod"/>
            </a:pPr>
            <a:endParaRPr lang="en-US" sz="1400" dirty="0"/>
          </a:p>
          <a:p>
            <a:pPr marL="609600" indent="-609600">
              <a:buFontTx/>
              <a:buAutoNum type="arabicPeriod"/>
            </a:pPr>
            <a:r>
              <a:rPr lang="en-US" sz="1400" dirty="0"/>
              <a:t>   prime = (</a:t>
            </a:r>
            <a:r>
              <a:rPr lang="en-US" sz="1400" b="1" dirty="0" err="1"/>
              <a:t>int</a:t>
            </a:r>
            <a:r>
              <a:rPr lang="en-US" sz="1400" dirty="0"/>
              <a:t>)(n * (1.0 + (</a:t>
            </a:r>
            <a:r>
              <a:rPr lang="en-US" sz="1400" dirty="0" err="1"/>
              <a:t>pctd</a:t>
            </a:r>
            <a:r>
              <a:rPr lang="en-US" sz="1400" dirty="0"/>
              <a:t> / 100.0)));  </a:t>
            </a:r>
          </a:p>
          <a:p>
            <a:pPr marL="609600" indent="-609600">
              <a:buFontTx/>
              <a:buAutoNum type="arabicPeriod"/>
            </a:pPr>
            <a:r>
              <a:rPr lang="en-US" sz="1400" b="1" dirty="0"/>
              <a:t>   if</a:t>
            </a:r>
            <a:r>
              <a:rPr lang="en-US" sz="1400" dirty="0"/>
              <a:t>(prime % 2 == 0) </a:t>
            </a:r>
            <a:r>
              <a:rPr lang="en-US" sz="1400" dirty="0">
                <a:solidFill>
                  <a:srgbClr val="003399"/>
                </a:solidFill>
              </a:rPr>
              <a:t>// if even make odd</a:t>
            </a:r>
          </a:p>
          <a:p>
            <a:pPr marL="609600" indent="-609600">
              <a:buFontTx/>
              <a:buAutoNum type="arabicPeriod"/>
            </a:pPr>
            <a:r>
              <a:rPr lang="en-US" sz="1400" dirty="0"/>
              <a:t>      prime = prime +1;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59263" y="1427163"/>
            <a:ext cx="4884737" cy="4525962"/>
          </a:xfrm>
        </p:spPr>
        <p:txBody>
          <a:bodyPr/>
          <a:lstStyle/>
          <a:p>
            <a:pPr marL="533400" indent="-533400">
              <a:buFontTx/>
              <a:buAutoNum type="arabicPeriod" startAt="9"/>
            </a:pPr>
            <a:r>
              <a:rPr lang="en-US" sz="1400" b="1"/>
              <a:t>while</a:t>
            </a:r>
            <a:r>
              <a:rPr lang="en-US" sz="1400"/>
              <a:t>(fkp3 == </a:t>
            </a:r>
            <a:r>
              <a:rPr lang="en-US" sz="1400" b="1"/>
              <a:t>false</a:t>
            </a:r>
            <a:r>
              <a:rPr lang="en-US" sz="1400"/>
              <a:t>) </a:t>
            </a:r>
            <a:r>
              <a:rPr lang="en-US" sz="1400">
                <a:solidFill>
                  <a:srgbClr val="003399"/>
                </a:solidFill>
              </a:rPr>
              <a:t>// not a 4k+3 prime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/>
              <a:t>   {  </a:t>
            </a:r>
            <a:r>
              <a:rPr lang="en-US" sz="1400" b="1"/>
              <a:t>while</a:t>
            </a:r>
            <a:r>
              <a:rPr lang="en-US" sz="1400"/>
              <a:t>(aPrime == </a:t>
            </a:r>
            <a:r>
              <a:rPr lang="en-US" sz="1400" b="1"/>
              <a:t>false</a:t>
            </a:r>
            <a:r>
              <a:rPr lang="en-US" sz="1400"/>
              <a:t>) </a:t>
            </a:r>
            <a:r>
              <a:rPr lang="en-US" sz="1400">
                <a:solidFill>
                  <a:srgbClr val="003399"/>
                </a:solidFill>
              </a:rPr>
              <a:t>// not a prime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/>
              <a:t>      {  highDivisor = (</a:t>
            </a:r>
            <a:r>
              <a:rPr lang="en-US" sz="1400" b="1"/>
              <a:t>int</a:t>
            </a:r>
            <a:r>
              <a:rPr lang="en-US" sz="1400"/>
              <a:t>)(Math.sqrt(prime) + 0.5);</a:t>
            </a:r>
            <a:endParaRPr lang="en-US" sz="1400" b="1"/>
          </a:p>
          <a:p>
            <a:pPr marL="533400" indent="-533400">
              <a:buFontTx/>
              <a:buAutoNum type="arabicPeriod" startAt="9"/>
            </a:pPr>
            <a:r>
              <a:rPr lang="en-US" sz="1400" b="1"/>
              <a:t>         for</a:t>
            </a:r>
            <a:r>
              <a:rPr lang="en-US" sz="1400"/>
              <a:t>(d = highDivisor; d &gt; 1; d--)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/>
              <a:t>         {  </a:t>
            </a:r>
            <a:r>
              <a:rPr lang="en-US" sz="1400" b="1"/>
              <a:t>if</a:t>
            </a:r>
            <a:r>
              <a:rPr lang="en-US" sz="1400"/>
              <a:t>(prime % d == 0)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/>
              <a:t>               </a:t>
            </a:r>
            <a:r>
              <a:rPr lang="en-US" sz="1400" b="1"/>
              <a:t>break</a:t>
            </a:r>
            <a:r>
              <a:rPr lang="en-US" sz="1400"/>
              <a:t>; </a:t>
            </a:r>
            <a:r>
              <a:rPr lang="en-US" sz="1400">
                <a:solidFill>
                  <a:srgbClr val="003399"/>
                </a:solidFill>
              </a:rPr>
              <a:t>// not a prime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/>
              <a:t>         }</a:t>
            </a:r>
            <a:endParaRPr lang="en-US" sz="1400" b="1"/>
          </a:p>
          <a:p>
            <a:pPr marL="533400" indent="-533400">
              <a:buFontTx/>
              <a:buAutoNum type="arabicPeriod" startAt="9"/>
            </a:pPr>
            <a:r>
              <a:rPr lang="en-US" sz="1400" b="1"/>
              <a:t>         if</a:t>
            </a:r>
            <a:r>
              <a:rPr lang="en-US" sz="1400"/>
              <a:t>(d != 1) </a:t>
            </a:r>
            <a:r>
              <a:rPr lang="en-US" sz="1400">
                <a:solidFill>
                  <a:srgbClr val="003399"/>
                </a:solidFill>
              </a:rPr>
              <a:t>// prime not found</a:t>
            </a:r>
            <a:endParaRPr lang="en-US" sz="1400" b="1">
              <a:solidFill>
                <a:srgbClr val="003399"/>
              </a:solidFill>
            </a:endParaRPr>
          </a:p>
          <a:p>
            <a:pPr marL="533400" indent="-533400">
              <a:buFontTx/>
              <a:buAutoNum type="arabicPeriod" startAt="9"/>
            </a:pPr>
            <a:r>
              <a:rPr lang="en-US" sz="1400" b="1"/>
              <a:t>            </a:t>
            </a:r>
            <a:r>
              <a:rPr lang="en-US" sz="1400"/>
              <a:t>prime = prime + 2;</a:t>
            </a:r>
            <a:endParaRPr lang="en-US" sz="1400" b="1"/>
          </a:p>
          <a:p>
            <a:pPr marL="533400" indent="-533400">
              <a:buFontTx/>
              <a:buAutoNum type="arabicPeriod" startAt="9"/>
            </a:pPr>
            <a:r>
              <a:rPr lang="en-US" sz="1400" b="1"/>
              <a:t>         else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 b="1"/>
              <a:t>            </a:t>
            </a:r>
            <a:r>
              <a:rPr lang="en-US" sz="1400"/>
              <a:t>aPrime = </a:t>
            </a:r>
            <a:r>
              <a:rPr lang="en-US" sz="1400" b="1"/>
              <a:t>true</a:t>
            </a:r>
            <a:r>
              <a:rPr lang="en-US" sz="1400"/>
              <a:t>;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/>
              <a:t>      } </a:t>
            </a:r>
            <a:r>
              <a:rPr lang="en-US" sz="1400">
                <a:solidFill>
                  <a:srgbClr val="003399"/>
                </a:solidFill>
              </a:rPr>
              <a:t>// end of the prime search loop</a:t>
            </a:r>
            <a:endParaRPr lang="en-US" sz="1400" b="1">
              <a:solidFill>
                <a:srgbClr val="003399"/>
              </a:solidFill>
            </a:endParaRPr>
          </a:p>
          <a:p>
            <a:pPr marL="533400" indent="-533400">
              <a:buFontTx/>
              <a:buAutoNum type="arabicPeriod" startAt="9"/>
            </a:pPr>
            <a:r>
              <a:rPr lang="en-US" sz="1400" b="1"/>
              <a:t>      if</a:t>
            </a:r>
            <a:r>
              <a:rPr lang="en-US" sz="1400"/>
              <a:t>((prime - 3) % 4 == 0)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/>
              <a:t>         fkp3 = </a:t>
            </a:r>
            <a:r>
              <a:rPr lang="en-US" sz="1400" b="1"/>
              <a:t>true</a:t>
            </a:r>
            <a:r>
              <a:rPr lang="en-US" sz="1400"/>
              <a:t>;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/>
              <a:t>      </a:t>
            </a:r>
            <a:r>
              <a:rPr lang="en-US" sz="1400" b="1"/>
              <a:t>else</a:t>
            </a:r>
            <a:endParaRPr lang="en-US" sz="1400"/>
          </a:p>
          <a:p>
            <a:pPr marL="533400" indent="-533400">
              <a:buFontTx/>
              <a:buAutoNum type="arabicPeriod" startAt="9"/>
            </a:pPr>
            <a:r>
              <a:rPr lang="en-US" sz="1400"/>
              <a:t>      {  prime = prime + 2;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/>
              <a:t>         aPrime = </a:t>
            </a:r>
            <a:r>
              <a:rPr lang="en-US" sz="1400" b="1"/>
              <a:t>false</a:t>
            </a:r>
            <a:r>
              <a:rPr lang="en-US" sz="1400"/>
              <a:t>;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/>
              <a:t>      }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/>
              <a:t>   } </a:t>
            </a:r>
            <a:r>
              <a:rPr lang="en-US" sz="1400">
                <a:solidFill>
                  <a:srgbClr val="003399"/>
                </a:solidFill>
              </a:rPr>
              <a:t>// end of 4k+3 prime search loop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/>
              <a:t>   </a:t>
            </a:r>
            <a:r>
              <a:rPr lang="en-US" sz="1400" b="1"/>
              <a:t>return</a:t>
            </a:r>
            <a:r>
              <a:rPr lang="en-US" sz="1400"/>
              <a:t> prime;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/>
              <a:t>}</a:t>
            </a:r>
          </a:p>
          <a:p>
            <a:pPr marL="533400" indent="-533400"/>
            <a:endParaRPr lang="en-US" sz="1400"/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 flipH="1">
            <a:off x="4217988" y="1324356"/>
            <a:ext cx="12700" cy="544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F206051-7138-4442-9C0D-F6122003B11B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4k+3 Prime Number Generator</a:t>
            </a:r>
            <a:br>
              <a:rPr lang="en-US" dirty="0"/>
            </a:br>
            <a:r>
              <a:rPr lang="en-US" sz="2400" dirty="0"/>
              <a:t>(using </a:t>
            </a:r>
            <a:r>
              <a:rPr lang="en-US" sz="2400" dirty="0" err="1"/>
              <a:t>loadfactor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38288"/>
            <a:ext cx="4132263" cy="4525962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1400" b="1" dirty="0"/>
              <a:t>public static </a:t>
            </a:r>
            <a:r>
              <a:rPr lang="en-US" sz="1400" b="1" dirty="0" err="1"/>
              <a:t>int</a:t>
            </a:r>
            <a:r>
              <a:rPr lang="en-US" sz="1400" dirty="0"/>
              <a:t> fourKPlus3(</a:t>
            </a:r>
            <a:r>
              <a:rPr lang="en-US" sz="1400" b="1" dirty="0" err="1"/>
              <a:t>int</a:t>
            </a:r>
            <a:r>
              <a:rPr lang="en-US" sz="1400" dirty="0"/>
              <a:t> n, </a:t>
            </a:r>
            <a:r>
              <a:rPr lang="en-US" sz="1400" b="1" dirty="0"/>
              <a:t>double </a:t>
            </a:r>
            <a:r>
              <a:rPr lang="en-US" sz="1400" dirty="0" err="1"/>
              <a:t>loadfactor</a:t>
            </a:r>
            <a:r>
              <a:rPr lang="en-US" sz="14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sz="1400" dirty="0"/>
              <a:t>{  </a:t>
            </a:r>
            <a:r>
              <a:rPr lang="en-US" sz="1400" b="1" dirty="0" err="1"/>
              <a:t>boolean</a:t>
            </a:r>
            <a:r>
              <a:rPr lang="en-US" sz="1400" dirty="0"/>
              <a:t> fkp3 = </a:t>
            </a:r>
            <a:r>
              <a:rPr lang="en-US" sz="1400" b="1" dirty="0"/>
              <a:t>false</a:t>
            </a:r>
            <a:r>
              <a:rPr lang="en-US" sz="1400" dirty="0"/>
              <a:t>;</a:t>
            </a:r>
            <a:endParaRPr lang="en-US" sz="1400" b="1" dirty="0"/>
          </a:p>
          <a:p>
            <a:pPr marL="609600" indent="-609600">
              <a:buFontTx/>
              <a:buAutoNum type="arabicPeriod"/>
            </a:pPr>
            <a:r>
              <a:rPr lang="en-US" sz="1400" b="1" dirty="0"/>
              <a:t>   </a:t>
            </a:r>
            <a:r>
              <a:rPr lang="en-US" sz="1400" b="1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aPrime</a:t>
            </a:r>
            <a:r>
              <a:rPr lang="en-US" sz="1400" dirty="0"/>
              <a:t> = </a:t>
            </a:r>
            <a:r>
              <a:rPr lang="en-US" sz="1400" b="1" dirty="0"/>
              <a:t>false</a:t>
            </a:r>
            <a:r>
              <a:rPr lang="en-US" sz="1400" dirty="0"/>
              <a:t>;</a:t>
            </a:r>
            <a:endParaRPr lang="en-US" sz="1400" b="1" dirty="0"/>
          </a:p>
          <a:p>
            <a:pPr marL="609600" indent="-609600">
              <a:buFontTx/>
              <a:buAutoNum type="arabicPeriod"/>
            </a:pPr>
            <a:r>
              <a:rPr lang="en-US" sz="1400" b="1" dirty="0"/>
              <a:t>  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dirty="0"/>
              <a:t>prime, </a:t>
            </a:r>
            <a:r>
              <a:rPr lang="en-US" sz="1400" dirty="0" err="1"/>
              <a:t>highDivisor</a:t>
            </a:r>
            <a:r>
              <a:rPr lang="en-US" sz="1400" dirty="0"/>
              <a:t>, d;</a:t>
            </a:r>
            <a:endParaRPr lang="en-US" sz="1400" b="1" dirty="0"/>
          </a:p>
          <a:p>
            <a:pPr marL="609600" indent="-609600">
              <a:buFontTx/>
              <a:buAutoNum type="arabicPeriod"/>
            </a:pPr>
            <a:r>
              <a:rPr lang="en-US" sz="1400" b="1" dirty="0"/>
              <a:t>   double</a:t>
            </a:r>
            <a:r>
              <a:rPr lang="en-US" sz="1400" dirty="0"/>
              <a:t> </a:t>
            </a:r>
            <a:r>
              <a:rPr lang="en-US" sz="1400" dirty="0" err="1"/>
              <a:t>pctd</a:t>
            </a:r>
            <a:r>
              <a:rPr lang="en-US" sz="1400" dirty="0"/>
              <a:t> = </a:t>
            </a:r>
            <a:r>
              <a:rPr lang="en-US" sz="1400" dirty="0" err="1"/>
              <a:t>pct</a:t>
            </a:r>
            <a:r>
              <a:rPr lang="en-US" sz="1400" dirty="0"/>
              <a:t>;</a:t>
            </a:r>
          </a:p>
          <a:p>
            <a:pPr marL="609600" indent="-609600">
              <a:buFontTx/>
              <a:buAutoNum type="arabicPeriod"/>
            </a:pPr>
            <a:endParaRPr lang="en-US" sz="1400" dirty="0"/>
          </a:p>
          <a:p>
            <a:pPr marL="609600" indent="-609600">
              <a:buFontTx/>
              <a:buAutoNum type="arabicPeriod"/>
            </a:pPr>
            <a:r>
              <a:rPr lang="en-US" sz="1400" dirty="0"/>
              <a:t>   prime = (</a:t>
            </a:r>
            <a:r>
              <a:rPr lang="en-US" sz="1400" b="1" dirty="0" err="1"/>
              <a:t>int</a:t>
            </a:r>
            <a:r>
              <a:rPr lang="en-US" sz="1400" dirty="0"/>
              <a:t>)(n/</a:t>
            </a:r>
            <a:r>
              <a:rPr lang="en-US" sz="1400" dirty="0" err="1"/>
              <a:t>loadfactor</a:t>
            </a:r>
            <a:r>
              <a:rPr lang="en-US" sz="1400" dirty="0"/>
              <a:t>);</a:t>
            </a:r>
          </a:p>
          <a:p>
            <a:pPr marL="609600" indent="-609600">
              <a:buFontTx/>
              <a:buAutoNum type="arabicPeriod"/>
            </a:pPr>
            <a:r>
              <a:rPr lang="en-US" sz="1400" b="1" dirty="0"/>
              <a:t>   if</a:t>
            </a:r>
            <a:r>
              <a:rPr lang="en-US" sz="1400" dirty="0"/>
              <a:t>(prime % 2 == 0) </a:t>
            </a:r>
            <a:r>
              <a:rPr lang="en-US" sz="1400" dirty="0">
                <a:solidFill>
                  <a:srgbClr val="003399"/>
                </a:solidFill>
              </a:rPr>
              <a:t>// if even make odd</a:t>
            </a:r>
          </a:p>
          <a:p>
            <a:pPr marL="609600" indent="-609600">
              <a:buFontTx/>
              <a:buAutoNum type="arabicPeriod"/>
            </a:pPr>
            <a:r>
              <a:rPr lang="en-US" sz="1400" dirty="0"/>
              <a:t>      prime = prime +1;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59263" y="1427163"/>
            <a:ext cx="4884737" cy="4525962"/>
          </a:xfrm>
        </p:spPr>
        <p:txBody>
          <a:bodyPr/>
          <a:lstStyle/>
          <a:p>
            <a:pPr marL="533400" indent="-533400">
              <a:buFontTx/>
              <a:buAutoNum type="arabicPeriod" startAt="9"/>
            </a:pPr>
            <a:r>
              <a:rPr lang="en-US" sz="1400" b="1" dirty="0"/>
              <a:t>while</a:t>
            </a:r>
            <a:r>
              <a:rPr lang="en-US" sz="1400" dirty="0"/>
              <a:t>(fkp3 == </a:t>
            </a:r>
            <a:r>
              <a:rPr lang="en-US" sz="1400" b="1" dirty="0"/>
              <a:t>false</a:t>
            </a:r>
            <a:r>
              <a:rPr lang="en-US" sz="1400" dirty="0"/>
              <a:t>) </a:t>
            </a:r>
            <a:r>
              <a:rPr lang="en-US" sz="1400" dirty="0">
                <a:solidFill>
                  <a:srgbClr val="003399"/>
                </a:solidFill>
              </a:rPr>
              <a:t>// not a 4k+3 prime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 dirty="0"/>
              <a:t>   {  </a:t>
            </a:r>
            <a:r>
              <a:rPr lang="en-US" sz="1400" b="1" dirty="0"/>
              <a:t>while</a:t>
            </a:r>
            <a:r>
              <a:rPr lang="en-US" sz="1400" dirty="0"/>
              <a:t>(</a:t>
            </a:r>
            <a:r>
              <a:rPr lang="en-US" sz="1400" dirty="0" err="1"/>
              <a:t>aPrime</a:t>
            </a:r>
            <a:r>
              <a:rPr lang="en-US" sz="1400" dirty="0"/>
              <a:t> == </a:t>
            </a:r>
            <a:r>
              <a:rPr lang="en-US" sz="1400" b="1" dirty="0"/>
              <a:t>false</a:t>
            </a:r>
            <a:r>
              <a:rPr lang="en-US" sz="1400" dirty="0"/>
              <a:t>) </a:t>
            </a:r>
            <a:r>
              <a:rPr lang="en-US" sz="1400" dirty="0">
                <a:solidFill>
                  <a:srgbClr val="003399"/>
                </a:solidFill>
              </a:rPr>
              <a:t>// not a prime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 dirty="0"/>
              <a:t>      {  </a:t>
            </a:r>
            <a:r>
              <a:rPr lang="en-US" sz="1400" dirty="0" err="1"/>
              <a:t>highDivisor</a:t>
            </a:r>
            <a:r>
              <a:rPr lang="en-US" sz="1400" dirty="0"/>
              <a:t> = (</a:t>
            </a:r>
            <a:r>
              <a:rPr lang="en-US" sz="1400" b="1" dirty="0" err="1"/>
              <a:t>int</a:t>
            </a:r>
            <a:r>
              <a:rPr lang="en-US" sz="1400" dirty="0"/>
              <a:t>)(</a:t>
            </a:r>
            <a:r>
              <a:rPr lang="en-US" sz="1400" dirty="0" err="1"/>
              <a:t>Math.sqrt</a:t>
            </a:r>
            <a:r>
              <a:rPr lang="en-US" sz="1400" dirty="0"/>
              <a:t>(prime) + 0.5);</a:t>
            </a:r>
            <a:endParaRPr lang="en-US" sz="1400" b="1" dirty="0"/>
          </a:p>
          <a:p>
            <a:pPr marL="533400" indent="-533400">
              <a:buFontTx/>
              <a:buAutoNum type="arabicPeriod" startAt="9"/>
            </a:pPr>
            <a:r>
              <a:rPr lang="en-US" sz="1400" b="1" dirty="0"/>
              <a:t>         for</a:t>
            </a:r>
            <a:r>
              <a:rPr lang="en-US" sz="1400" dirty="0"/>
              <a:t>(d = </a:t>
            </a:r>
            <a:r>
              <a:rPr lang="en-US" sz="1400" dirty="0" err="1"/>
              <a:t>highDivisor</a:t>
            </a:r>
            <a:r>
              <a:rPr lang="en-US" sz="1400" dirty="0"/>
              <a:t>; d &gt; 1; d--)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 dirty="0"/>
              <a:t>         {  </a:t>
            </a:r>
            <a:r>
              <a:rPr lang="en-US" sz="1400" b="1" dirty="0"/>
              <a:t>if</a:t>
            </a:r>
            <a:r>
              <a:rPr lang="en-US" sz="1400" dirty="0"/>
              <a:t>(prime % d == 0)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 dirty="0"/>
              <a:t>               </a:t>
            </a:r>
            <a:r>
              <a:rPr lang="en-US" sz="1400" b="1" dirty="0"/>
              <a:t>break</a:t>
            </a:r>
            <a:r>
              <a:rPr lang="en-US" sz="1400" dirty="0"/>
              <a:t>; </a:t>
            </a:r>
            <a:r>
              <a:rPr lang="en-US" sz="1400" dirty="0">
                <a:solidFill>
                  <a:srgbClr val="003399"/>
                </a:solidFill>
              </a:rPr>
              <a:t>// not a prime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 dirty="0"/>
              <a:t>         }</a:t>
            </a:r>
            <a:endParaRPr lang="en-US" sz="1400" b="1" dirty="0"/>
          </a:p>
          <a:p>
            <a:pPr marL="533400" indent="-533400">
              <a:buFontTx/>
              <a:buAutoNum type="arabicPeriod" startAt="9"/>
            </a:pPr>
            <a:r>
              <a:rPr lang="en-US" sz="1400" b="1" dirty="0"/>
              <a:t>         if</a:t>
            </a:r>
            <a:r>
              <a:rPr lang="en-US" sz="1400" dirty="0"/>
              <a:t>(d != 1) </a:t>
            </a:r>
            <a:r>
              <a:rPr lang="en-US" sz="1400" dirty="0">
                <a:solidFill>
                  <a:srgbClr val="003399"/>
                </a:solidFill>
              </a:rPr>
              <a:t>// prime not found</a:t>
            </a:r>
            <a:endParaRPr lang="en-US" sz="1400" b="1" dirty="0">
              <a:solidFill>
                <a:srgbClr val="003399"/>
              </a:solidFill>
            </a:endParaRPr>
          </a:p>
          <a:p>
            <a:pPr marL="533400" indent="-533400">
              <a:buFontTx/>
              <a:buAutoNum type="arabicPeriod" startAt="9"/>
            </a:pPr>
            <a:r>
              <a:rPr lang="en-US" sz="1400" b="1" dirty="0"/>
              <a:t>            </a:t>
            </a:r>
            <a:r>
              <a:rPr lang="en-US" sz="1400" dirty="0"/>
              <a:t>prime = prime + 2;</a:t>
            </a:r>
            <a:endParaRPr lang="en-US" sz="1400" b="1" dirty="0"/>
          </a:p>
          <a:p>
            <a:pPr marL="533400" indent="-533400">
              <a:buFontTx/>
              <a:buAutoNum type="arabicPeriod" startAt="9"/>
            </a:pPr>
            <a:r>
              <a:rPr lang="en-US" sz="1400" b="1" dirty="0"/>
              <a:t>         else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 b="1" dirty="0"/>
              <a:t>            </a:t>
            </a:r>
            <a:r>
              <a:rPr lang="en-US" sz="1400" dirty="0" err="1"/>
              <a:t>aPrime</a:t>
            </a:r>
            <a:r>
              <a:rPr lang="en-US" sz="1400" dirty="0"/>
              <a:t> = </a:t>
            </a:r>
            <a:r>
              <a:rPr lang="en-US" sz="1400" b="1" dirty="0"/>
              <a:t>true</a:t>
            </a:r>
            <a:r>
              <a:rPr lang="en-US" sz="1400" dirty="0"/>
              <a:t>;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 dirty="0"/>
              <a:t>      } </a:t>
            </a:r>
            <a:r>
              <a:rPr lang="en-US" sz="1400" dirty="0">
                <a:solidFill>
                  <a:srgbClr val="003399"/>
                </a:solidFill>
              </a:rPr>
              <a:t>// end of the prime search loop</a:t>
            </a:r>
            <a:endParaRPr lang="en-US" sz="1400" b="1" dirty="0">
              <a:solidFill>
                <a:srgbClr val="003399"/>
              </a:solidFill>
            </a:endParaRPr>
          </a:p>
          <a:p>
            <a:pPr marL="533400" indent="-533400">
              <a:buFontTx/>
              <a:buAutoNum type="arabicPeriod" startAt="9"/>
            </a:pPr>
            <a:r>
              <a:rPr lang="en-US" sz="1400" b="1" dirty="0"/>
              <a:t>      if</a:t>
            </a:r>
            <a:r>
              <a:rPr lang="en-US" sz="1400" dirty="0"/>
              <a:t>((prime - 3) % 4 == 0)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 dirty="0"/>
              <a:t>         fkp3 = </a:t>
            </a:r>
            <a:r>
              <a:rPr lang="en-US" sz="1400" b="1" dirty="0"/>
              <a:t>true</a:t>
            </a:r>
            <a:r>
              <a:rPr lang="en-US" sz="1400" dirty="0"/>
              <a:t>;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 dirty="0"/>
              <a:t>      </a:t>
            </a:r>
            <a:r>
              <a:rPr lang="en-US" sz="1400" b="1" dirty="0"/>
              <a:t>else</a:t>
            </a:r>
            <a:endParaRPr lang="en-US" sz="1400" dirty="0"/>
          </a:p>
          <a:p>
            <a:pPr marL="533400" indent="-533400">
              <a:buFontTx/>
              <a:buAutoNum type="arabicPeriod" startAt="9"/>
            </a:pPr>
            <a:r>
              <a:rPr lang="en-US" sz="1400" dirty="0"/>
              <a:t>      {  prime = prime + 2;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 dirty="0"/>
              <a:t>         </a:t>
            </a:r>
            <a:r>
              <a:rPr lang="en-US" sz="1400" dirty="0" err="1"/>
              <a:t>aPrime</a:t>
            </a:r>
            <a:r>
              <a:rPr lang="en-US" sz="1400" dirty="0"/>
              <a:t> = </a:t>
            </a:r>
            <a:r>
              <a:rPr lang="en-US" sz="1400" b="1" dirty="0"/>
              <a:t>false</a:t>
            </a:r>
            <a:r>
              <a:rPr lang="en-US" sz="1400" dirty="0"/>
              <a:t>;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 dirty="0"/>
              <a:t>      }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 dirty="0"/>
              <a:t>   } </a:t>
            </a:r>
            <a:r>
              <a:rPr lang="en-US" sz="1400" dirty="0">
                <a:solidFill>
                  <a:srgbClr val="003399"/>
                </a:solidFill>
              </a:rPr>
              <a:t>// end of 4k+3 prime search loop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 dirty="0"/>
              <a:t>   </a:t>
            </a:r>
            <a:r>
              <a:rPr lang="en-US" sz="1400" b="1" dirty="0"/>
              <a:t>return</a:t>
            </a:r>
            <a:r>
              <a:rPr lang="en-US" sz="1400" dirty="0"/>
              <a:t> prime;</a:t>
            </a:r>
          </a:p>
          <a:p>
            <a:pPr marL="533400" indent="-533400">
              <a:buFontTx/>
              <a:buAutoNum type="arabicPeriod" startAt="9"/>
            </a:pPr>
            <a:r>
              <a:rPr lang="en-US" sz="1400" dirty="0"/>
              <a:t>}</a:t>
            </a:r>
          </a:p>
          <a:p>
            <a:pPr marL="533400" indent="-533400"/>
            <a:endParaRPr lang="en-US" sz="1400" dirty="0"/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 flipH="1">
            <a:off x="4217988" y="1373124"/>
            <a:ext cx="12700" cy="544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39928"/>
      </p:ext>
    </p:extLst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6C023B8-2238-4F76-9013-D76C0122DF7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Method To Output All The Nodes</a:t>
            </a:r>
            <a:br>
              <a:rPr lang="en-US" sz="3200"/>
            </a:br>
            <a:r>
              <a:rPr lang="en-US" sz="3200"/>
              <a:t>in the LQHashed Structure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2133600"/>
            <a:ext cx="8229600" cy="269081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/>
              <a:t>	public void</a:t>
            </a:r>
            <a:r>
              <a:rPr lang="en-US" sz="2400"/>
              <a:t> showAll()</a:t>
            </a:r>
          </a:p>
          <a:p>
            <a:pPr marL="609600" indent="-609600">
              <a:buFontTx/>
              <a:buNone/>
            </a:pPr>
            <a:r>
              <a:rPr lang="en-US" sz="2400">
                <a:solidFill>
                  <a:srgbClr val="003399"/>
                </a:solidFill>
              </a:rPr>
              <a:t>	//</a:t>
            </a:r>
            <a:r>
              <a:rPr lang="en-US" sz="2400"/>
              <a:t> </a:t>
            </a:r>
            <a:r>
              <a:rPr lang="en-US" sz="2400">
                <a:solidFill>
                  <a:srgbClr val="990000"/>
                </a:solidFill>
              </a:rPr>
              <a:t>deleted</a:t>
            </a:r>
            <a:r>
              <a:rPr lang="en-US" sz="2400"/>
              <a:t> </a:t>
            </a:r>
            <a:r>
              <a:rPr lang="en-US" sz="2400">
                <a:solidFill>
                  <a:srgbClr val="003399"/>
                </a:solidFill>
              </a:rPr>
              <a:t>is the reference to the dummy node</a:t>
            </a:r>
          </a:p>
          <a:p>
            <a:pPr marL="609600" indent="-609600">
              <a:buFontTx/>
              <a:buNone/>
            </a:pPr>
            <a:r>
              <a:rPr lang="en-US" sz="2400"/>
              <a:t>   	{  </a:t>
            </a:r>
            <a:r>
              <a:rPr lang="en-US" sz="2400" b="1"/>
              <a:t>for</a:t>
            </a:r>
            <a:r>
              <a:rPr lang="en-US" sz="2400"/>
              <a:t>(</a:t>
            </a:r>
            <a:r>
              <a:rPr lang="en-US" sz="2400" b="1"/>
              <a:t>int</a:t>
            </a:r>
            <a:r>
              <a:rPr lang="en-US" sz="2400"/>
              <a:t> i = 0; i &lt; N; i++)</a:t>
            </a:r>
            <a:endParaRPr lang="en-US" sz="2400" b="1"/>
          </a:p>
          <a:p>
            <a:pPr marL="609600" indent="-609600">
              <a:buFontTx/>
              <a:buNone/>
            </a:pPr>
            <a:r>
              <a:rPr lang="en-US" sz="2400" b="1"/>
              <a:t>         	   if</a:t>
            </a:r>
            <a:r>
              <a:rPr lang="en-US" sz="2400"/>
              <a:t>(data[i] != </a:t>
            </a:r>
            <a:r>
              <a:rPr lang="en-US" sz="2400" b="1"/>
              <a:t>null</a:t>
            </a:r>
            <a:r>
              <a:rPr lang="en-US" sz="2400"/>
              <a:t> &amp;&amp; data[i] != </a:t>
            </a:r>
            <a:r>
              <a:rPr lang="en-US" sz="2400">
                <a:solidFill>
                  <a:srgbClr val="990000"/>
                </a:solidFill>
              </a:rPr>
              <a:t>deleted</a:t>
            </a:r>
            <a:r>
              <a:rPr lang="en-US" sz="2400"/>
              <a:t>)</a:t>
            </a:r>
          </a:p>
          <a:p>
            <a:pPr marL="609600" indent="-609600">
              <a:buFontTx/>
              <a:buNone/>
            </a:pPr>
            <a:r>
              <a:rPr lang="en-US" sz="2400"/>
              <a:t>                 data[i].toSring();</a:t>
            </a:r>
          </a:p>
          <a:p>
            <a:pPr marL="609600" indent="-609600">
              <a:buFontTx/>
              <a:buNone/>
            </a:pPr>
            <a:r>
              <a:rPr lang="en-US" sz="2400"/>
              <a:t>   	} </a:t>
            </a:r>
            <a:r>
              <a:rPr lang="en-US" sz="2400">
                <a:solidFill>
                  <a:srgbClr val="003399"/>
                </a:solidFill>
              </a:rPr>
              <a:t>// end showAll method</a:t>
            </a:r>
          </a:p>
        </p:txBody>
      </p:sp>
    </p:spTree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D94FA64-3E12-4080-9D26-AB18CDF16701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Folding Preprocessing Method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544638"/>
            <a:ext cx="8229600" cy="503237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400"/>
              <a:t> </a:t>
            </a:r>
            <a:r>
              <a:rPr lang="en-US" sz="1600" b="1"/>
              <a:t>public static int</a:t>
            </a:r>
            <a:r>
              <a:rPr lang="en-US" sz="1600"/>
              <a:t> stringToInt(String aKey) </a:t>
            </a:r>
            <a:r>
              <a:rPr lang="en-US" sz="1600">
                <a:solidFill>
                  <a:srgbClr val="003399"/>
                </a:solidFill>
              </a:rPr>
              <a:t>// from Figure 5.18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/>
              <a:t>   {  </a:t>
            </a:r>
            <a:r>
              <a:rPr lang="en-US" sz="1600" b="1"/>
              <a:t>int</a:t>
            </a:r>
            <a:r>
              <a:rPr lang="en-US" sz="1600"/>
              <a:t> pseudoKey = 0;</a:t>
            </a:r>
            <a:endParaRPr lang="en-US" sz="1600" b="1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 b="1"/>
              <a:t>      int</a:t>
            </a:r>
            <a:r>
              <a:rPr lang="en-US" sz="1600"/>
              <a:t> n = 1;</a:t>
            </a:r>
            <a:endParaRPr lang="en-US" sz="1600" b="1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 b="1"/>
              <a:t>      int</a:t>
            </a:r>
            <a:r>
              <a:rPr lang="en-US" sz="1600"/>
              <a:t> cn= 0;</a:t>
            </a:r>
            <a:endParaRPr lang="en-US" sz="1600" b="1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 b="1"/>
              <a:t>      cha</a:t>
            </a:r>
            <a:r>
              <a:rPr lang="en-US" sz="1600"/>
              <a:t>r c[] = aKey.toCharArray();</a:t>
            </a:r>
            <a:endParaRPr lang="en-US" sz="1600" b="1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 b="1"/>
              <a:t>      </a:t>
            </a:r>
            <a:r>
              <a:rPr lang="en-US" sz="1600"/>
              <a:t>int grouping =0;</a:t>
            </a:r>
            <a:endParaRPr lang="en-US" sz="1600" b="1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 b="1"/>
              <a:t>      while</a:t>
            </a:r>
            <a:r>
              <a:rPr lang="en-US" sz="1600"/>
              <a:t> (cn &lt; aKey.length()) </a:t>
            </a:r>
            <a:r>
              <a:rPr lang="en-US" sz="1600">
                <a:solidFill>
                  <a:srgbClr val="003399"/>
                </a:solidFill>
              </a:rPr>
              <a:t>// still more character in the key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/>
              <a:t>      {  grouping = grouping &lt;&lt; 8; </a:t>
            </a:r>
            <a:r>
              <a:rPr lang="en-US" sz="1600">
                <a:solidFill>
                  <a:srgbClr val="003399"/>
                </a:solidFill>
              </a:rPr>
              <a:t>// pack next four characters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/>
              <a:t>         grouping = grouping + c[cn];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/>
              <a:t>         cn = cn + 1;</a:t>
            </a:r>
            <a:endParaRPr lang="en-US" sz="1600" b="1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 b="1"/>
              <a:t>         if</a:t>
            </a:r>
            <a:r>
              <a:rPr lang="en-US" sz="1600"/>
              <a:t>(n==4 || cn == aKey.length()) </a:t>
            </a:r>
            <a:r>
              <a:rPr lang="en-US" sz="1600">
                <a:solidFill>
                  <a:srgbClr val="003399"/>
                </a:solidFill>
              </a:rPr>
              <a:t>// 4 characters are processed</a:t>
            </a:r>
            <a:r>
              <a:rPr lang="en-US" sz="1600"/>
              <a:t> </a:t>
            </a:r>
            <a:endParaRPr lang="en-US" sz="1600" b="1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 b="1"/>
              <a:t>                                                         </a:t>
            </a:r>
            <a:r>
              <a:rPr lang="en-US" sz="1600">
                <a:solidFill>
                  <a:srgbClr val="003399"/>
                </a:solidFill>
              </a:rPr>
              <a:t>// or no more characters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/>
              <a:t>         {  pseudoKey = pseudoKey + grouping; </a:t>
            </a:r>
            <a:r>
              <a:rPr lang="en-US" sz="1600">
                <a:solidFill>
                  <a:srgbClr val="003399"/>
                </a:solidFill>
              </a:rPr>
              <a:t>// add grouping to pseudokey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/>
              <a:t>            n = 0;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/>
              <a:t>            grouping = 0;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/>
              <a:t>         }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/>
              <a:t>         n = n + 1;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/>
              <a:t>      } // end while</a:t>
            </a:r>
            <a:endParaRPr lang="en-US" sz="1600" b="1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 b="1"/>
              <a:t>      return</a:t>
            </a:r>
            <a:r>
              <a:rPr lang="en-US" sz="1600"/>
              <a:t> Math.abs(pseudoKey);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1600"/>
              <a:t>   } </a:t>
            </a:r>
            <a:r>
              <a:rPr lang="en-US" sz="1600">
                <a:solidFill>
                  <a:srgbClr val="003399"/>
                </a:solidFill>
              </a:rPr>
              <a:t>// end stringToInt method</a:t>
            </a:r>
          </a:p>
        </p:txBody>
      </p:sp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4ACFF58-A02D-4030-8932-9A88FACC97EE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LQHashed Structure’s Constructor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190625"/>
            <a:ext cx="8229600" cy="45259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 sz="2400" b="1"/>
              <a:t>public</a:t>
            </a:r>
            <a:r>
              <a:rPr lang="en-US" sz="2400"/>
              <a:t> LqHashed(</a:t>
            </a:r>
            <a:r>
              <a:rPr lang="en-US" sz="2400" b="1"/>
              <a:t>int</a:t>
            </a:r>
            <a:r>
              <a:rPr lang="en-US" sz="2400"/>
              <a:t> length)</a:t>
            </a:r>
          </a:p>
          <a:p>
            <a:pPr marL="609600" indent="-609600">
              <a:buFontTx/>
              <a:buAutoNum type="arabicPeriod"/>
            </a:pPr>
            <a:r>
              <a:rPr lang="en-US" sz="2400">
                <a:solidFill>
                  <a:srgbClr val="003399"/>
                </a:solidFill>
              </a:rPr>
              <a:t> </a:t>
            </a:r>
            <a:r>
              <a:rPr lang="en-US" sz="2000">
                <a:solidFill>
                  <a:srgbClr val="003399"/>
                </a:solidFill>
              </a:rPr>
              <a:t>// </a:t>
            </a:r>
            <a:r>
              <a:rPr lang="en-US" sz="2400">
                <a:solidFill>
                  <a:srgbClr val="0033CC"/>
                </a:solidFill>
              </a:rPr>
              <a:t>loadingFactor</a:t>
            </a:r>
            <a:r>
              <a:rPr lang="en-US" sz="2000">
                <a:solidFill>
                  <a:srgbClr val="003399"/>
                </a:solidFill>
              </a:rPr>
              <a:t> is a data member initialized to 0.75</a:t>
            </a:r>
          </a:p>
          <a:p>
            <a:pPr marL="609600" indent="-609600">
              <a:buFontTx/>
              <a:buAutoNum type="arabicPeriod"/>
            </a:pPr>
            <a:r>
              <a:rPr lang="en-US" sz="2400"/>
              <a:t>   {  </a:t>
            </a:r>
            <a:r>
              <a:rPr lang="en-US" sz="2400" b="1"/>
              <a:t>int</a:t>
            </a:r>
            <a:r>
              <a:rPr lang="en-US" sz="2400"/>
              <a:t> pct = (</a:t>
            </a:r>
            <a:r>
              <a:rPr lang="en-US" sz="2400" b="1"/>
              <a:t>int</a:t>
            </a:r>
            <a:r>
              <a:rPr lang="en-US" sz="2400"/>
              <a:t>)((1.0 / loadingFactor - 1) *100.0);</a:t>
            </a:r>
          </a:p>
          <a:p>
            <a:pPr marL="609600" indent="-609600">
              <a:buFontTx/>
              <a:buAutoNum type="arabicPeriod"/>
            </a:pPr>
            <a:r>
              <a:rPr lang="en-US" sz="2400"/>
              <a:t>      N = fourKPlus3(length, pct);   </a:t>
            </a:r>
            <a:r>
              <a:rPr lang="en-US" sz="2000">
                <a:solidFill>
                  <a:srgbClr val="003399"/>
                </a:solidFill>
              </a:rPr>
              <a:t>// size of the array</a:t>
            </a:r>
          </a:p>
          <a:p>
            <a:pPr marL="609600" indent="-609600">
              <a:buFontTx/>
              <a:buAutoNum type="arabicPeriod"/>
            </a:pPr>
            <a:r>
              <a:rPr lang="en-US" sz="2400"/>
              <a:t>      data = </a:t>
            </a:r>
            <a:r>
              <a:rPr lang="en-US" sz="2400" b="1"/>
              <a:t>new</a:t>
            </a:r>
            <a:r>
              <a:rPr lang="en-US" sz="2400"/>
              <a:t> Listing[N];   </a:t>
            </a:r>
            <a:r>
              <a:rPr lang="en-US" sz="2000">
                <a:solidFill>
                  <a:srgbClr val="003399"/>
                </a:solidFill>
              </a:rPr>
              <a:t>// allocate primary storage</a:t>
            </a:r>
            <a:endParaRPr lang="en-US" sz="2000" b="1">
              <a:solidFill>
                <a:srgbClr val="003399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b="1"/>
              <a:t>     </a:t>
            </a:r>
            <a:r>
              <a:rPr lang="en-US" sz="2400"/>
              <a:t> deleted = </a:t>
            </a:r>
            <a:r>
              <a:rPr lang="en-US" sz="2400" b="1"/>
              <a:t>new</a:t>
            </a:r>
            <a:r>
              <a:rPr lang="en-US" sz="2400"/>
              <a:t> Listing("","","");   </a:t>
            </a:r>
            <a:r>
              <a:rPr lang="en-US" sz="2000">
                <a:solidFill>
                  <a:srgbClr val="003399"/>
                </a:solidFill>
              </a:rPr>
              <a:t>// the dummy node</a:t>
            </a:r>
          </a:p>
          <a:p>
            <a:pPr marL="609600" indent="-609600">
              <a:buFontTx/>
              <a:buAutoNum type="arabicPeriod"/>
            </a:pPr>
            <a:r>
              <a:rPr lang="en-US" sz="2400" b="1"/>
              <a:t>      for</a:t>
            </a:r>
            <a:r>
              <a:rPr lang="en-US" sz="2400"/>
              <a:t>(</a:t>
            </a:r>
            <a:r>
              <a:rPr lang="en-US" sz="2400" b="1"/>
              <a:t>int</a:t>
            </a:r>
            <a:r>
              <a:rPr lang="en-US" sz="2400"/>
              <a:t> i = 0; i &lt; N; i++)   </a:t>
            </a:r>
            <a:r>
              <a:rPr lang="en-US" sz="2000">
                <a:solidFill>
                  <a:srgbClr val="003399"/>
                </a:solidFill>
              </a:rPr>
              <a:t>// initialize primary storage</a:t>
            </a:r>
          </a:p>
          <a:p>
            <a:pPr marL="609600" indent="-609600">
              <a:buFontTx/>
              <a:buAutoNum type="arabicPeriod"/>
            </a:pPr>
            <a:r>
              <a:rPr lang="en-US" sz="2400"/>
              <a:t>         data[i] = </a:t>
            </a:r>
            <a:r>
              <a:rPr lang="en-US" sz="2400" b="1"/>
              <a:t>null</a:t>
            </a:r>
            <a:r>
              <a:rPr lang="en-US" sz="2400"/>
              <a:t>;</a:t>
            </a:r>
          </a:p>
          <a:p>
            <a:pPr marL="609600" indent="-609600">
              <a:buFontTx/>
              <a:buAutoNum type="arabicPeriod"/>
            </a:pPr>
            <a:r>
              <a:rPr lang="en-US" sz="2400"/>
              <a:t>   } </a:t>
            </a:r>
            <a:r>
              <a:rPr lang="en-US" sz="2000">
                <a:solidFill>
                  <a:srgbClr val="003399"/>
                </a:solidFill>
              </a:rPr>
              <a:t>// end of constructor</a:t>
            </a:r>
          </a:p>
        </p:txBody>
      </p: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C0CA5A7-BDE3-42F9-ACEB-4FBC82B6F766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Performance of The LQHashed Structure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Speed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Average speed is O(1)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Only slightly slower than the Direct Hashed structure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problem could slow down Fetch and Delete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Density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Usually better than the Direct Hashed structure because of its 0.75 loading factor</a:t>
            </a:r>
          </a:p>
          <a:p>
            <a:pPr>
              <a:lnSpc>
                <a:spcPct val="90000"/>
              </a:lnSpc>
            </a:pPr>
            <a:r>
              <a:rPr lang="en-US" dirty="0"/>
              <a:t>Overall performance is </a:t>
            </a:r>
            <a:r>
              <a:rPr lang="en-US" dirty="0">
                <a:solidFill>
                  <a:srgbClr val="FF0000"/>
                </a:solidFill>
              </a:rPr>
              <a:t>excellent</a:t>
            </a:r>
          </a:p>
        </p:txBody>
      </p:sp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7003E05-5957-4F5F-83F0-EEF2C39A57FF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Of The LQHashed Structure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490663"/>
            <a:ext cx="8275638" cy="4756150"/>
          </a:xfrm>
        </p:spPr>
        <p:txBody>
          <a:bodyPr/>
          <a:lstStyle/>
          <a:p>
            <a:r>
              <a:rPr lang="en-US" sz="2800"/>
              <a:t>Each operation</a:t>
            </a:r>
          </a:p>
          <a:p>
            <a:pPr lvl="1"/>
            <a:r>
              <a:rPr lang="en-US" sz="2400"/>
              <a:t> uses folding preprocessing on an </a:t>
            </a:r>
            <a:r>
              <a:rPr lang="en-US" sz="2400" b="1">
                <a:solidFill>
                  <a:srgbClr val="0033CC"/>
                </a:solidFill>
              </a:rPr>
              <a:t>m character key</a:t>
            </a:r>
          </a:p>
          <a:p>
            <a:pPr lvl="2"/>
            <a:r>
              <a:rPr lang="en-US" sz="2000"/>
              <a:t>requires m + 2 memory accesses</a:t>
            </a:r>
          </a:p>
          <a:p>
            <a:pPr lvl="1"/>
            <a:r>
              <a:rPr lang="en-US" sz="2400"/>
              <a:t>Averages 4 passes through the collision loop</a:t>
            </a:r>
          </a:p>
          <a:p>
            <a:r>
              <a:rPr lang="en-US" sz="2800"/>
              <a:t>Each pass through the collision loop</a:t>
            </a:r>
          </a:p>
          <a:p>
            <a:pPr lvl="1"/>
            <a:r>
              <a:rPr lang="en-US" sz="2400" b="1">
                <a:solidFill>
                  <a:srgbClr val="003399"/>
                </a:solidFill>
              </a:rPr>
              <a:t>Insert</a:t>
            </a:r>
            <a:r>
              <a:rPr lang="en-US" sz="2400" b="1"/>
              <a:t> </a:t>
            </a:r>
            <a:r>
              <a:rPr lang="en-US" sz="2400"/>
              <a:t>makes 1 access to fetch </a:t>
            </a:r>
            <a:r>
              <a:rPr lang="en-US" sz="2400" b="1">
                <a:latin typeface="Courier New" pitchFamily="49" charset="0"/>
              </a:rPr>
              <a:t>data[ip]</a:t>
            </a:r>
            <a:endParaRPr lang="en-US" sz="2400" b="1"/>
          </a:p>
          <a:p>
            <a:pPr lvl="2"/>
            <a:r>
              <a:rPr lang="en-US" sz="2000"/>
              <a:t>Total for insert: m + 2 + 4 = </a:t>
            </a:r>
            <a:r>
              <a:rPr lang="en-US" b="1">
                <a:solidFill>
                  <a:srgbClr val="003399"/>
                </a:solidFill>
              </a:rPr>
              <a:t>m + 6 accesses</a:t>
            </a:r>
          </a:p>
          <a:p>
            <a:pPr lvl="1"/>
            <a:r>
              <a:rPr lang="en-US" sz="2400" b="1">
                <a:solidFill>
                  <a:srgbClr val="003399"/>
                </a:solidFill>
              </a:rPr>
              <a:t>Fetch and Delete</a:t>
            </a:r>
            <a:r>
              <a:rPr lang="en-US" sz="2400"/>
              <a:t> make 2 accesses each</a:t>
            </a:r>
          </a:p>
          <a:p>
            <a:pPr lvl="2"/>
            <a:r>
              <a:rPr lang="en-US" sz="2000"/>
              <a:t>One to fetch </a:t>
            </a:r>
            <a:r>
              <a:rPr lang="en-US" sz="2000" b="1">
                <a:latin typeface="Courier New" pitchFamily="49" charset="0"/>
              </a:rPr>
              <a:t>data[ip]</a:t>
            </a:r>
            <a:r>
              <a:rPr lang="en-US" sz="2000"/>
              <a:t>, and one to fetch the node’s key</a:t>
            </a:r>
          </a:p>
          <a:p>
            <a:pPr lvl="2"/>
            <a:r>
              <a:rPr lang="en-US" sz="2000"/>
              <a:t>Total for Insert or Delete: m + 2 + 8 = </a:t>
            </a:r>
            <a:r>
              <a:rPr lang="en-US" b="1">
                <a:solidFill>
                  <a:srgbClr val="003399"/>
                </a:solidFill>
              </a:rPr>
              <a:t>m + 10 accesses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F44D13A-15E9-4D49-B507-4AE62CEAB48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Hashed Structure</a:t>
            </a:r>
            <a:br>
              <a:rPr lang="en-US" sz="3200"/>
            </a:br>
            <a:r>
              <a:rPr lang="en-US" sz="3200"/>
              <a:t>Primary Storage Array Sizing Example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ctr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5,129</a:t>
            </a:r>
            <a:r>
              <a:rPr lang="en-US" sz="2800" dirty="0"/>
              <a:t> nodes will be stored in the structure,</a:t>
            </a:r>
          </a:p>
          <a:p>
            <a:pPr marL="533400" indent="-533400" algn="ctr">
              <a:lnSpc>
                <a:spcPct val="90000"/>
              </a:lnSpc>
              <a:buFontTx/>
              <a:buNone/>
            </a:pPr>
            <a:r>
              <a:rPr lang="en-US" sz="2800" dirty="0"/>
              <a:t> n = 5,129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 dirty="0"/>
              <a:t>n / 0.75 = 6838.7, first prime above 6838 is 6841.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 dirty="0"/>
              <a:t>	Is 6,841 a 4k+3 prime?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/>
              <a:t>		k = (6,841 - 3) / 4 = 1709</a:t>
            </a:r>
            <a:r>
              <a:rPr lang="en-US" sz="2400" b="1" dirty="0">
                <a:solidFill>
                  <a:srgbClr val="990000"/>
                </a:solidFill>
              </a:rPr>
              <a:t>.</a:t>
            </a:r>
            <a:r>
              <a:rPr lang="en-US" sz="2400" b="1" i="1" u="sng" dirty="0">
                <a:solidFill>
                  <a:srgbClr val="990000"/>
                </a:solidFill>
              </a:rPr>
              <a:t>5</a:t>
            </a:r>
            <a:r>
              <a:rPr lang="en-US" sz="2400" dirty="0">
                <a:solidFill>
                  <a:srgbClr val="990000"/>
                </a:solidFill>
              </a:rPr>
              <a:t>  </a:t>
            </a:r>
            <a:r>
              <a:rPr lang="en-US" sz="2400" b="1" dirty="0">
                <a:solidFill>
                  <a:srgbClr val="990000"/>
                </a:solidFill>
              </a:rPr>
              <a:t>NO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 dirty="0"/>
              <a:t>	Is next higher prime, 6,857 a 4k+3 prime?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/>
              <a:t>		k = (6,857 - 3) / 4 = 1713</a:t>
            </a:r>
            <a:r>
              <a:rPr lang="en-US" sz="2400" b="1" dirty="0">
                <a:solidFill>
                  <a:srgbClr val="990000"/>
                </a:solidFill>
              </a:rPr>
              <a:t>.</a:t>
            </a:r>
            <a:r>
              <a:rPr lang="en-US" sz="2400" b="1" i="1" u="sng" dirty="0">
                <a:solidFill>
                  <a:srgbClr val="990000"/>
                </a:solidFill>
              </a:rPr>
              <a:t>5</a:t>
            </a:r>
            <a:r>
              <a:rPr lang="en-US" sz="2400" dirty="0"/>
              <a:t>  </a:t>
            </a:r>
            <a:r>
              <a:rPr lang="en-US" sz="2400" b="1" dirty="0">
                <a:solidFill>
                  <a:srgbClr val="990000"/>
                </a:solidFill>
              </a:rPr>
              <a:t>NO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 dirty="0"/>
              <a:t>	Is next higher prime, 6,863 a 4k+3 prime?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/>
              <a:t>		k = (6,863 - 3) / 4 = 1715</a:t>
            </a:r>
            <a:r>
              <a:rPr lang="en-US" sz="2400" b="1" dirty="0">
                <a:solidFill>
                  <a:srgbClr val="003399"/>
                </a:solidFill>
              </a:rPr>
              <a:t>.</a:t>
            </a:r>
            <a:r>
              <a:rPr lang="en-US" sz="2400" b="1" i="1" u="sng" dirty="0">
                <a:solidFill>
                  <a:srgbClr val="003399"/>
                </a:solidFill>
              </a:rPr>
              <a:t>0</a:t>
            </a:r>
            <a:r>
              <a:rPr lang="en-US" sz="2400" dirty="0"/>
              <a:t>  </a:t>
            </a:r>
            <a:r>
              <a:rPr lang="en-US" sz="2400" b="1" dirty="0">
                <a:solidFill>
                  <a:srgbClr val="003399"/>
                </a:solidFill>
              </a:rPr>
              <a:t>Yes</a:t>
            </a:r>
          </a:p>
          <a:p>
            <a:pPr marL="533400" indent="-533400" algn="ctr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33CC"/>
                </a:solidFill>
              </a:rPr>
              <a:t>Array size N = 6,863</a:t>
            </a:r>
            <a:endParaRPr lang="en-US" sz="2800" dirty="0"/>
          </a:p>
        </p:txBody>
      </p:sp>
    </p:spTree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4573E6C-F30B-4322-806C-590A7AC9E16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 Possible Speed Problem With The LQHashed Structure’s Fetch and Delete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Develops when lots of nodes have been deleted</a:t>
            </a:r>
          </a:p>
          <a:p>
            <a:pPr lvl="1"/>
            <a:r>
              <a:rPr lang="en-US" sz="2400" dirty="0"/>
              <a:t>Leaves the structure with most of the array storing the dummy node’s address, </a:t>
            </a:r>
            <a:r>
              <a:rPr lang="en-US" dirty="0"/>
              <a:t>v</a:t>
            </a:r>
            <a:r>
              <a:rPr lang="en-US" sz="1800" dirty="0"/>
              <a:t>2</a:t>
            </a:r>
          </a:p>
          <a:p>
            <a:pPr lvl="1"/>
            <a:r>
              <a:rPr lang="en-US" sz="2400" dirty="0"/>
              <a:t>Gives the appearance of long collision paths (Fetch and Delete do not terminate on a v</a:t>
            </a:r>
            <a:r>
              <a:rPr lang="en-US" sz="1800" dirty="0"/>
              <a:t>2</a:t>
            </a:r>
            <a:r>
              <a:rPr lang="en-US" sz="2400" dirty="0"/>
              <a:t> reference)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Remedy</a:t>
            </a:r>
            <a:r>
              <a:rPr lang="en-US" sz="2800" dirty="0"/>
              <a:t>: total the number of </a:t>
            </a:r>
            <a:r>
              <a:rPr lang="en-US" sz="3600" dirty="0"/>
              <a:t>v</a:t>
            </a:r>
            <a:r>
              <a:rPr lang="en-US" sz="2400" dirty="0"/>
              <a:t>2</a:t>
            </a:r>
            <a:r>
              <a:rPr lang="en-US" sz="2800" dirty="0"/>
              <a:t> references in the structure (or search length), when excessive</a:t>
            </a:r>
          </a:p>
          <a:p>
            <a:pPr lvl="1"/>
            <a:r>
              <a:rPr lang="en-US" sz="2400" dirty="0"/>
              <a:t> Suspend operations and reinsert all nodes into a new initialized array </a:t>
            </a:r>
          </a:p>
        </p:txBody>
      </p:sp>
    </p:spTree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1EDFF33-473C-4A8F-B144-7FA3B5DCCD34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3" y="274638"/>
            <a:ext cx="8515350" cy="1143000"/>
          </a:xfrm>
        </p:spPr>
        <p:txBody>
          <a:bodyPr/>
          <a:lstStyle/>
          <a:p>
            <a:r>
              <a:rPr lang="en-US" sz="3200"/>
              <a:t>Algorithm to Remedy the LQHashed Structure’s Fetch and Delete Speed Problem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/>
              <a:t>temp = data; </a:t>
            </a:r>
            <a:r>
              <a:rPr lang="en-US" sz="2400">
                <a:solidFill>
                  <a:srgbClr val="003399"/>
                </a:solidFill>
              </a:rPr>
              <a:t>// set temp referencing primary storage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/>
              <a:t>data = </a:t>
            </a:r>
            <a:r>
              <a:rPr lang="en-US" sz="2400" b="1"/>
              <a:t>new</a:t>
            </a:r>
            <a:r>
              <a:rPr lang="en-US" sz="2400"/>
              <a:t> Listing[N]; </a:t>
            </a:r>
            <a:r>
              <a:rPr lang="en-US" sz="2400">
                <a:solidFill>
                  <a:srgbClr val="003399"/>
                </a:solidFill>
              </a:rPr>
              <a:t>// allocate a new array data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/>
              <a:t>for</a:t>
            </a:r>
            <a:r>
              <a:rPr lang="en-US" sz="2400"/>
              <a:t> (</a:t>
            </a:r>
            <a:r>
              <a:rPr lang="en-US" sz="2400" b="1"/>
              <a:t>int</a:t>
            </a:r>
            <a:r>
              <a:rPr lang="en-US" sz="2400"/>
              <a:t> i = 0; i &lt; N; i++)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/>
              <a:t>{  </a:t>
            </a:r>
            <a:r>
              <a:rPr lang="en-US" sz="2400" b="1"/>
              <a:t>if</a:t>
            </a:r>
            <a:r>
              <a:rPr lang="en-US" sz="2400"/>
              <a:t>(temp[i] != </a:t>
            </a:r>
            <a:r>
              <a:rPr lang="en-US" sz="2400" b="1"/>
              <a:t>null</a:t>
            </a:r>
            <a:r>
              <a:rPr lang="en-US" sz="2400"/>
              <a:t> &amp;&amp; temp[i] != v2)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/>
              <a:t>       insert(temp[i]); </a:t>
            </a:r>
            <a:r>
              <a:rPr lang="en-US" sz="2400">
                <a:solidFill>
                  <a:srgbClr val="003399"/>
                </a:solidFill>
              </a:rPr>
              <a:t>// insert nodes into array </a:t>
            </a:r>
            <a:r>
              <a:rPr lang="en-US" sz="2400" b="1">
                <a:solidFill>
                  <a:srgbClr val="003399"/>
                </a:solidFill>
                <a:latin typeface="Courier New" pitchFamily="49" charset="0"/>
              </a:rPr>
              <a:t>data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/>
              <a:t>}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/>
              <a:t>V2count = 0; </a:t>
            </a:r>
            <a:r>
              <a:rPr lang="en-US" sz="2400">
                <a:solidFill>
                  <a:srgbClr val="003399"/>
                </a:solidFill>
              </a:rPr>
              <a:t>// no dummy node references in the array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/>
              <a:t>temp = </a:t>
            </a:r>
            <a:r>
              <a:rPr lang="en-US" sz="2400" b="1"/>
              <a:t>null</a:t>
            </a:r>
            <a:r>
              <a:rPr lang="en-US" sz="2400"/>
              <a:t>; </a:t>
            </a:r>
            <a:r>
              <a:rPr lang="en-US" sz="2400">
                <a:solidFill>
                  <a:srgbClr val="003399"/>
                </a:solidFill>
              </a:rPr>
              <a:t>// recycle the old array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>
                <a:solidFill>
                  <a:srgbClr val="003399"/>
                </a:solidFill>
              </a:rPr>
              <a:t>// end of delete problem remedy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2400"/>
          </a:p>
        </p:txBody>
      </p:sp>
    </p:spTree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05460E4-2834-4D90-A000-18A022295A22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Density Of The LQHashed Structure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Density = information bytes / total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Information bytes = n * w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 is the number of nodes, w is the bytes per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Overhead = 4N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 is the array size, 4 bytes per array element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Density = n * w / (n * w + 4N)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                 = 1 / (1 + 4 N/(n*w)) = 1 / ( 1 + 4 / (l*w))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l = n/N is the Loading Factor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Density = 1 / ( 1 + 5.33 / w) for l </a:t>
            </a:r>
            <a:r>
              <a:rPr lang="en-US" sz="2800" dirty="0">
                <a:cs typeface="Arial" charset="0"/>
              </a:rPr>
              <a:t>≈ 0.75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Density &gt; 0.8 for node </a:t>
            </a:r>
            <a:r>
              <a:rPr lang="en-US" sz="2400" dirty="0">
                <a:solidFill>
                  <a:srgbClr val="FF0000"/>
                </a:solidFill>
              </a:rPr>
              <a:t>widths &gt; 23 </a:t>
            </a:r>
            <a:r>
              <a:rPr lang="en-US" sz="2400" dirty="0"/>
              <a:t>bytes per node</a:t>
            </a:r>
          </a:p>
        </p:txBody>
      </p:sp>
    </p:spTree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DFFC88C-EDA9-4342-81E1-755DFEA86C93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Variation In Density with Node Width For the LQHashed Structure</a:t>
            </a:r>
          </a:p>
        </p:txBody>
      </p:sp>
      <p:graphicFrame>
        <p:nvGraphicFramePr>
          <p:cNvPr id="12902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36613" y="2049463"/>
          <a:ext cx="6740525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8" name="Chart" r:id="rId3" imgW="5219700" imgH="2533802" progId="Excel.Sheet.8">
                  <p:embed/>
                </p:oleObj>
              </mc:Choice>
              <mc:Fallback>
                <p:oleObj name="Chart" r:id="rId3" imgW="5219700" imgH="2533802" progId="Excel.Sheet.8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049463"/>
                        <a:ext cx="6740525" cy="369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21191FC-6155-494B-BD41-CD55830755D3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Performance Of The LQHashed Structure</a:t>
            </a:r>
          </a:p>
        </p:txBody>
      </p:sp>
      <p:graphicFrame>
        <p:nvGraphicFramePr>
          <p:cNvPr id="125067" name="Group 139"/>
          <p:cNvGraphicFramePr>
            <a:graphicFrameLocks noGrp="1"/>
          </p:cNvGraphicFramePr>
          <p:nvPr>
            <p:ph idx="1"/>
          </p:nvPr>
        </p:nvGraphicFramePr>
        <p:xfrm>
          <a:off x="469900" y="1163638"/>
          <a:ext cx="8229600" cy="4346893"/>
        </p:xfrm>
        <a:graphic>
          <a:graphicData uri="http://schemas.openxmlformats.org/drawingml/2006/table">
            <a:tbl>
              <a:tblPr/>
              <a:tblGrid>
                <a:gridCol w="109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9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782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Structure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Operation Speed  (in memory accesses)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Condition for Density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 0.8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Fetch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Update = Delete + Insert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Average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Big-O Average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Average  for n = 10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Unsorted- Optimized Array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≤ 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≤ 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≤ n +3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(3n+6)/4 = 0.75n + 1.5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O(n)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0.75x10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+ 1.5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  &gt; 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Stack and Queue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combined with fetch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supported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9.5/2 =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  &gt; 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Singly Linked List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1.5n +6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(4.5n+12)/4= 1.13n + 3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O(n)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1.13x10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+ 3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  &gt; 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Direct Hashed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(with pre-processing)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(7)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7/4 = 1.75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(17/4 = 4.25)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1.75 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(4.25)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w*l  &gt; 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LQHashed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m+6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 + 10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 + 10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2m+16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(5m+42)/4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1.25m + 11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 &gt; 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5049" name="Text Box 121"/>
          <p:cNvSpPr txBox="1">
            <a:spLocks noChangeArrowheads="1"/>
          </p:cNvSpPr>
          <p:nvPr/>
        </p:nvSpPr>
        <p:spPr bwMode="auto">
          <a:xfrm>
            <a:off x="598488" y="5568950"/>
            <a:ext cx="7650162" cy="58102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hlink"/>
                </a:solidFill>
              </a:rPr>
              <a:t>[1]</a:t>
            </a:r>
            <a:r>
              <a:rPr lang="en-US" sz="1600"/>
              <a:t> assumes all operations equally probable; w is node width, l is the loading factor; m is the key length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F09ADBC-D714-4554-93FE-EB52D167680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Prime Numbers Between 4,000 And  7,000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189038"/>
            <a:ext cx="8726487" cy="493712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4001, 4003, 4007, 4013, 4019, 4021, 4027, 4049, 4051, 4057, 4073, 4079, 4091, 4093, 4099, 4111, 4127, 4129, 4133, 4139, 4153, 4157, 4159, 4177, 4201, 4211, 4217, 4219, 4229, 4231, 4241, 4243, 4253, 4259, 4261, 4271, 4273, 4283, 4289, 4297, 4327, 4337, 4339, 4349, 4357, 4363, 4373, 4391, 4397, 4409, 4421, 4423, 4441, 4447, 4451, 4457, 4463, 4481, 4483, 4493, 4507, 4513, 4517, 4519, 4523, 4547, 4549, 4561, 4567, 4583, 4591, 4597, 4603, 4621, 4637, 4639, 4643, 4649, 4651, 4657, 4663, 4673, 4679, 4691, 4703, 4721, 4723, 4729, 4733, 4751, 4759, 4783, 4787, 4789, 4793, 4799, 4801, 4813, 4817, 4831, 4861, 4871, 4877, 4889, 4903, 4909, 4919, 4931, 4933, 4937, 4943, 4951, 4957, 4967, 4969, 4973, 4987, 4993, 4999, 5003, 5009, 5011, 5021, 5023, 5039, 5051, 5059, 5077, 5081, 5087, 5099, 5101, 5107, 5113, 5119, 5147, 5153, 5167, 5171, 5179, 5189, 5197, 5209, 5227, 5231, 5233, 5237, 5261, 5273, 5279, 5281, 5297, 5303, 5309, 5323, 5333, 5347, 5351, 5381, 5387, 5393, 5399, 5407, 5413, 5417, 5419, 5431, 5437, 5441, 5443, 5449, 5471, 5477, 5479, 5483, 5501, 5503, 5507, 5519, 5521, 5527, 5531, 5557, 5563, 5569, 5573, 5581, 5591, 5623, 5639, 5641, 5647, 5651, 5653, 5657, 5659, 5669, 5683, 5689, 5693, 5701, 5711, 5717, 5737, 5741, 5743, 5749, 5779, 5783, 5791, 5801, 5807, 5813, 5821, 5827, 5839, 5843, 5849, 5851, 5857, 5861, 5867, 5869, 5879, 5881, 5897, 5903, 5923, 5927, 5939, 5953, 5981, 5987, 6007, 6011, 6029, 6037, 6043, 6047, 6053, 6067, 6073, 6079, 6089, 6091, 6101, 6113, 6121, 6131, 6133, 6143, 6151, 6163, 6173, 6197, 6199, 6203, 6211, 6217, 6221, 6229, 6247, 6257, 6263, 6269, 6271, 6277, 6287, 6299, 6301, 6311, 6317, 6323, 6329, 6337, 6343, 6353, 6359, 6361, 6367, 6373, 6379, 6389, 6397, 6421, 6427, 6449, 6451, 6469, 6473, 6481, 6491, 6521, 6529, 6547, 6551, 6553, 6563, 6569, 6571, 6577, 6581, 6599, 6607, 6619, 6637, 6653, 6659, 6661, 6673, 6679, 6689, 6691, 6701, 6703, 6709, 6719, 6733, 6737, 6761, 6763, 6779, 6781, 6791, 6793, 6803, 6823, 6827, 6829, 6833, 6841, 6857, 6863, 6869, 6871, 6883, 6899, 6907, 6911, 6917, 6947, 6949, 6959, 6961, 6967, 6971, 6977, 6983, 6991, 6997</a:t>
            </a: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E144699-DD85-4B4E-8C6D-9360826F4A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Division Hashing Algorithm Keeps Array Index In Bounds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primary storage array has 6,863 elements (N = 6,863)</a:t>
            </a:r>
          </a:p>
          <a:p>
            <a:pPr lvl="1"/>
            <a:r>
              <a:rPr lang="en-US"/>
              <a:t>Valid indexes are </a:t>
            </a:r>
            <a:r>
              <a:rPr lang="en-US">
                <a:solidFill>
                  <a:srgbClr val="003399"/>
                </a:solidFill>
              </a:rPr>
              <a:t>0 </a:t>
            </a:r>
            <a:r>
              <a:rPr lang="en-US">
                <a:solidFill>
                  <a:srgbClr val="003399"/>
                </a:solidFill>
                <a:sym typeface="Wingdings" pitchFamily="2" charset="2"/>
              </a:rPr>
              <a:t> 6,862</a:t>
            </a:r>
          </a:p>
          <a:p>
            <a:r>
              <a:rPr lang="en-US"/>
              <a:t>For </a:t>
            </a:r>
            <a:r>
              <a:rPr lang="en-US" i="1"/>
              <a:t>any</a:t>
            </a:r>
            <a:r>
              <a:rPr lang="en-US"/>
              <a:t> numeric pseudokey, pk</a:t>
            </a:r>
          </a:p>
          <a:p>
            <a:pPr algn="ctr">
              <a:buFontTx/>
              <a:buNone/>
            </a:pPr>
            <a:r>
              <a:rPr lang="en-US"/>
              <a:t>Array index = i</a:t>
            </a:r>
            <a:r>
              <a:rPr lang="en-US" sz="2400"/>
              <a:t>p</a:t>
            </a:r>
            <a:r>
              <a:rPr lang="en-US"/>
              <a:t> = pk % 6,863 yields 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003399"/>
                </a:solidFill>
              </a:rPr>
              <a:t>0 </a:t>
            </a:r>
            <a:r>
              <a:rPr lang="en-US">
                <a:solidFill>
                  <a:srgbClr val="003399"/>
                </a:solidFill>
                <a:cs typeface="Arial" charset="0"/>
              </a:rPr>
              <a:t>≤ i</a:t>
            </a:r>
            <a:r>
              <a:rPr lang="en-US" sz="2400">
                <a:solidFill>
                  <a:srgbClr val="003399"/>
                </a:solidFill>
                <a:cs typeface="Arial" charset="0"/>
              </a:rPr>
              <a:t>p</a:t>
            </a:r>
            <a:r>
              <a:rPr lang="en-US">
                <a:solidFill>
                  <a:srgbClr val="003399"/>
                </a:solidFill>
                <a:cs typeface="Arial" charset="0"/>
              </a:rPr>
              <a:t> ≤ 6,862</a:t>
            </a:r>
          </a:p>
          <a:p>
            <a:r>
              <a:rPr lang="en-US"/>
              <a:t>E. g., for pk = 10,090,781;  ip = 2,171</a:t>
            </a:r>
            <a:endParaRPr lang="en-US">
              <a:cs typeface="Arial" charset="0"/>
            </a:endParaRP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5C284BB-ACBE-406E-9560-7FEB1F03E80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Preprocessing Algorithms For Hashed Structures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4388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Generally,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 Combine a key’s characters into a 32 bit </a:t>
            </a:r>
            <a:r>
              <a:rPr lang="en-US" sz="2400" dirty="0" err="1"/>
              <a:t>pseudokey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The 32 bits are interpreted as an integer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integer is processed by the hashing function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Good algorithms introduce randomness into the </a:t>
            </a:r>
            <a:r>
              <a:rPr lang="en-US" sz="2800" dirty="0" err="1"/>
              <a:t>pseudokeys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Common algorithms are </a:t>
            </a:r>
            <a:r>
              <a:rPr lang="en-US" sz="2800" dirty="0">
                <a:solidFill>
                  <a:srgbClr val="FF0000"/>
                </a:solidFill>
              </a:rPr>
              <a:t>Fold-shifting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Pseudorandom</a:t>
            </a:r>
            <a:r>
              <a:rPr lang="en-US" sz="2800" dirty="0"/>
              <a:t> processing, and </a:t>
            </a:r>
            <a:r>
              <a:rPr lang="en-US" sz="2800" dirty="0">
                <a:solidFill>
                  <a:srgbClr val="FF0000"/>
                </a:solidFill>
              </a:rPr>
              <a:t>Digit Extraction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 preprocessing sequence could be: digit extraction, </a:t>
            </a:r>
            <a:r>
              <a:rPr lang="en-US" sz="2800" i="1" dirty="0"/>
              <a:t>then</a:t>
            </a:r>
            <a:r>
              <a:rPr lang="en-US" sz="2800" dirty="0"/>
              <a:t> fold-shifting, then pseudorandom processing</a:t>
            </a: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650C1EA-A255-4CAC-9AC8-91A0A4D18FD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Fold-shifting Preprocessing</a:t>
            </a:r>
            <a:br>
              <a:rPr lang="en-US" sz="3200"/>
            </a:br>
            <a:r>
              <a:rPr lang="en-US" sz="3200"/>
              <a:t>(to generate a 32 bit pseudokey)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13263"/>
          </a:xfrm>
        </p:spPr>
        <p:txBody>
          <a:bodyPr/>
          <a:lstStyle/>
          <a:p>
            <a:r>
              <a:rPr lang="en-US" dirty="0"/>
              <a:t>The key is divided into groupings of four characters</a:t>
            </a:r>
          </a:p>
          <a:p>
            <a:r>
              <a:rPr lang="en-US" dirty="0"/>
              <a:t>The groupings are interpreted as integers and added; </a:t>
            </a:r>
            <a:r>
              <a:rPr lang="en-US" dirty="0">
                <a:solidFill>
                  <a:srgbClr val="FF0000"/>
                </a:solidFill>
              </a:rPr>
              <a:t>Overflow is ignored</a:t>
            </a:r>
          </a:p>
          <a:p>
            <a:r>
              <a:rPr lang="en-US" dirty="0"/>
              <a:t>The sum is the </a:t>
            </a:r>
            <a:r>
              <a:rPr lang="en-US" dirty="0" err="1"/>
              <a:t>pseudokey</a:t>
            </a:r>
            <a:endParaRPr lang="en-US" dirty="0"/>
          </a:p>
          <a:p>
            <a:r>
              <a:rPr lang="en-US" dirty="0"/>
              <a:t>Often, one of the four character groupings is considered a “pivot”, or first operand</a:t>
            </a: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B257A3E-7E5B-40C3-9E6A-A6157103619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An Example Of Fold-Shifting Preprocessing</a:t>
            </a:r>
            <a:br>
              <a:rPr lang="en-US" sz="3200"/>
            </a:br>
            <a:r>
              <a:rPr lang="en-US" sz="3200"/>
              <a:t>Of the Key “AlMcAllister”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477963"/>
            <a:ext cx="8229600" cy="12922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/>
              <a:t>The key’s characters are grouped: </a:t>
            </a:r>
            <a:r>
              <a:rPr lang="en-US" sz="2800">
                <a:solidFill>
                  <a:srgbClr val="663300"/>
                </a:solidFill>
              </a:rPr>
              <a:t>AlMc</a:t>
            </a:r>
            <a:r>
              <a:rPr lang="en-US" sz="2800"/>
              <a:t>Alli</a:t>
            </a:r>
            <a:r>
              <a:rPr lang="en-US" sz="2800">
                <a:solidFill>
                  <a:srgbClr val="FF9900"/>
                </a:solidFill>
              </a:rPr>
              <a:t>ster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/>
              <a:t>The key is folded about the second grouping, Alli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/>
              <a:t>The pseudokey generated is 4,132,249,406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449263" y="2927350"/>
            <a:ext cx="8523287" cy="267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/>
              <a:t>                     The addition is performed as:</a:t>
            </a:r>
          </a:p>
          <a:p>
            <a:r>
              <a:rPr lang="en-US" sz="2000"/>
              <a:t>                        </a:t>
            </a:r>
            <a:r>
              <a:rPr lang="en-US" sz="2000">
                <a:solidFill>
                  <a:srgbClr val="003399"/>
                </a:solidFill>
              </a:rPr>
              <a:t>A </a:t>
            </a:r>
            <a:r>
              <a:rPr lang="en-US" sz="2000"/>
              <a:t>                 </a:t>
            </a:r>
            <a:r>
              <a:rPr lang="en-US" sz="2000">
                <a:solidFill>
                  <a:srgbClr val="990000"/>
                </a:solidFill>
              </a:rPr>
              <a:t>l</a:t>
            </a:r>
            <a:r>
              <a:rPr lang="en-US" sz="2000"/>
              <a:t>                  </a:t>
            </a:r>
            <a:r>
              <a:rPr lang="en-US" sz="2000">
                <a:solidFill>
                  <a:srgbClr val="003399"/>
                </a:solidFill>
              </a:rPr>
              <a:t>l</a:t>
            </a:r>
            <a:r>
              <a:rPr lang="en-US" sz="2000"/>
              <a:t>                 </a:t>
            </a:r>
            <a:r>
              <a:rPr lang="en-US" sz="2000">
                <a:solidFill>
                  <a:srgbClr val="003399"/>
                </a:solidFill>
              </a:rPr>
              <a:t> </a:t>
            </a:r>
            <a:r>
              <a:rPr lang="en-US" sz="2000">
                <a:solidFill>
                  <a:srgbClr val="990000"/>
                </a:solidFill>
              </a:rPr>
              <a:t>i</a:t>
            </a:r>
          </a:p>
          <a:p>
            <a:r>
              <a:rPr lang="en-US" sz="2000"/>
              <a:t>   </a:t>
            </a:r>
            <a:r>
              <a:rPr lang="en-US" sz="2000" b="1"/>
              <a:t>Alli</a:t>
            </a:r>
            <a:r>
              <a:rPr lang="en-US" sz="2000"/>
              <a:t>        </a:t>
            </a:r>
            <a:r>
              <a:rPr lang="en-US" sz="2000">
                <a:solidFill>
                  <a:srgbClr val="003399"/>
                </a:solidFill>
              </a:rPr>
              <a:t>0100 0001</a:t>
            </a:r>
            <a:r>
              <a:rPr lang="en-US" sz="2000"/>
              <a:t>  </a:t>
            </a:r>
            <a:r>
              <a:rPr lang="en-US" sz="2000">
                <a:solidFill>
                  <a:srgbClr val="990000"/>
                </a:solidFill>
              </a:rPr>
              <a:t>0110 1100</a:t>
            </a:r>
            <a:r>
              <a:rPr lang="en-US" sz="2000"/>
              <a:t>  </a:t>
            </a:r>
            <a:r>
              <a:rPr lang="en-US" sz="2000">
                <a:solidFill>
                  <a:srgbClr val="003399"/>
                </a:solidFill>
              </a:rPr>
              <a:t>0110 1100</a:t>
            </a:r>
            <a:r>
              <a:rPr lang="en-US" sz="2000"/>
              <a:t>  </a:t>
            </a:r>
            <a:r>
              <a:rPr lang="en-US" sz="2000">
                <a:solidFill>
                  <a:srgbClr val="990000"/>
                </a:solidFill>
              </a:rPr>
              <a:t>0110 1001</a:t>
            </a:r>
          </a:p>
          <a:p>
            <a:r>
              <a:rPr lang="en-US" sz="2000"/>
              <a:t>                        </a:t>
            </a:r>
            <a:r>
              <a:rPr lang="en-US" sz="2000">
                <a:solidFill>
                  <a:srgbClr val="003399"/>
                </a:solidFill>
              </a:rPr>
              <a:t>A</a:t>
            </a:r>
            <a:r>
              <a:rPr lang="en-US" sz="2000"/>
              <a:t>                  l                 </a:t>
            </a:r>
            <a:r>
              <a:rPr lang="en-US" sz="2000">
                <a:solidFill>
                  <a:srgbClr val="003399"/>
                </a:solidFill>
              </a:rPr>
              <a:t>M</a:t>
            </a:r>
            <a:r>
              <a:rPr lang="en-US" sz="2000"/>
              <a:t>                </a:t>
            </a:r>
            <a:r>
              <a:rPr lang="en-US" sz="2000">
                <a:solidFill>
                  <a:srgbClr val="990000"/>
                </a:solidFill>
              </a:rPr>
              <a:t>c</a:t>
            </a:r>
            <a:r>
              <a:rPr lang="en-US" sz="2000"/>
              <a:t>                </a:t>
            </a:r>
          </a:p>
          <a:p>
            <a:r>
              <a:rPr lang="en-US" sz="2000"/>
              <a:t>+ </a:t>
            </a:r>
            <a:r>
              <a:rPr lang="en-US" sz="2000" b="1">
                <a:solidFill>
                  <a:srgbClr val="996633"/>
                </a:solidFill>
              </a:rPr>
              <a:t>AlMc</a:t>
            </a:r>
            <a:r>
              <a:rPr lang="en-US" sz="2000"/>
              <a:t> 	   </a:t>
            </a:r>
            <a:r>
              <a:rPr lang="en-US" sz="2000">
                <a:solidFill>
                  <a:srgbClr val="003399"/>
                </a:solidFill>
              </a:rPr>
              <a:t>0100 0001</a:t>
            </a:r>
            <a:r>
              <a:rPr lang="en-US" sz="2000"/>
              <a:t>  </a:t>
            </a:r>
            <a:r>
              <a:rPr lang="en-US" sz="2000">
                <a:solidFill>
                  <a:srgbClr val="990000"/>
                </a:solidFill>
              </a:rPr>
              <a:t>0110 1100</a:t>
            </a:r>
            <a:r>
              <a:rPr lang="en-US" sz="2000"/>
              <a:t>  </a:t>
            </a:r>
            <a:r>
              <a:rPr lang="en-US" sz="2000">
                <a:solidFill>
                  <a:srgbClr val="003399"/>
                </a:solidFill>
              </a:rPr>
              <a:t>0100 1101</a:t>
            </a:r>
            <a:r>
              <a:rPr lang="en-US" sz="2000"/>
              <a:t>  </a:t>
            </a:r>
            <a:r>
              <a:rPr lang="en-US" sz="2000">
                <a:solidFill>
                  <a:srgbClr val="990000"/>
                </a:solidFill>
              </a:rPr>
              <a:t>0110 0011</a:t>
            </a:r>
            <a:r>
              <a:rPr lang="en-US" sz="2000"/>
              <a:t> </a:t>
            </a:r>
          </a:p>
          <a:p>
            <a:r>
              <a:rPr lang="en-US" sz="2000"/>
              <a:t>                        </a:t>
            </a:r>
            <a:r>
              <a:rPr lang="en-US" sz="2000">
                <a:solidFill>
                  <a:srgbClr val="003399"/>
                </a:solidFill>
              </a:rPr>
              <a:t>s</a:t>
            </a:r>
            <a:r>
              <a:rPr lang="en-US" sz="2000"/>
              <a:t>                  </a:t>
            </a:r>
            <a:r>
              <a:rPr lang="en-US" sz="2000">
                <a:solidFill>
                  <a:srgbClr val="990000"/>
                </a:solidFill>
              </a:rPr>
              <a:t>t</a:t>
            </a:r>
            <a:r>
              <a:rPr lang="en-US" sz="2000"/>
              <a:t>                  </a:t>
            </a:r>
            <a:r>
              <a:rPr lang="en-US" sz="2000">
                <a:solidFill>
                  <a:srgbClr val="003399"/>
                </a:solidFill>
              </a:rPr>
              <a:t>e</a:t>
            </a:r>
            <a:r>
              <a:rPr lang="en-US" sz="2000"/>
              <a:t>                  </a:t>
            </a:r>
            <a:r>
              <a:rPr lang="en-US" sz="2000">
                <a:solidFill>
                  <a:srgbClr val="990000"/>
                </a:solidFill>
              </a:rPr>
              <a:t>r</a:t>
            </a:r>
          </a:p>
          <a:p>
            <a:r>
              <a:rPr lang="en-US" sz="2000"/>
              <a:t>+ </a:t>
            </a:r>
            <a:r>
              <a:rPr lang="en-US" sz="2000" b="1">
                <a:solidFill>
                  <a:srgbClr val="FF9900"/>
                </a:solidFill>
              </a:rPr>
              <a:t>ster</a:t>
            </a:r>
            <a:r>
              <a:rPr lang="en-US" sz="2000"/>
              <a:t>   +  </a:t>
            </a:r>
            <a:r>
              <a:rPr lang="en-US" sz="2000" u="sng">
                <a:solidFill>
                  <a:srgbClr val="003399"/>
                </a:solidFill>
              </a:rPr>
              <a:t>0111 0011</a:t>
            </a:r>
            <a:r>
              <a:rPr lang="en-US" sz="2000" u="sng"/>
              <a:t>  </a:t>
            </a:r>
            <a:r>
              <a:rPr lang="en-US" sz="2000" u="sng">
                <a:solidFill>
                  <a:srgbClr val="990000"/>
                </a:solidFill>
              </a:rPr>
              <a:t>0111 0100</a:t>
            </a:r>
            <a:r>
              <a:rPr lang="en-US" sz="2000" u="sng"/>
              <a:t>  </a:t>
            </a:r>
            <a:r>
              <a:rPr lang="en-US" sz="2000" u="sng">
                <a:solidFill>
                  <a:srgbClr val="003399"/>
                </a:solidFill>
              </a:rPr>
              <a:t>0110 0101</a:t>
            </a:r>
            <a:r>
              <a:rPr lang="en-US" sz="2000" u="sng"/>
              <a:t>  </a:t>
            </a:r>
            <a:r>
              <a:rPr lang="en-US" sz="2000" u="sng">
                <a:solidFill>
                  <a:srgbClr val="990000"/>
                </a:solidFill>
              </a:rPr>
              <a:t>0111 0010</a:t>
            </a:r>
            <a:endParaRPr lang="en-US" sz="2000">
              <a:solidFill>
                <a:srgbClr val="990000"/>
              </a:solidFill>
            </a:endParaRPr>
          </a:p>
          <a:p>
            <a:r>
              <a:rPr lang="en-US" sz="2000"/>
              <a:t>                 1111 0110  0100 1101  0001 1111  0011 1110 = 4,132,249,406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6678</TotalTime>
  <Words>4683</Words>
  <Application>Microsoft Office PowerPoint</Application>
  <PresentationFormat>On-screen Show (4:3)</PresentationFormat>
  <Paragraphs>880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ＭＳ Ｐゴシック</vt:lpstr>
      <vt:lpstr>Arial</vt:lpstr>
      <vt:lpstr>Arial Black</vt:lpstr>
      <vt:lpstr>Courier New</vt:lpstr>
      <vt:lpstr>Lucida Sans</vt:lpstr>
      <vt:lpstr>Times New Roman</vt:lpstr>
      <vt:lpstr>Wingdings</vt:lpstr>
      <vt:lpstr>Default Design</vt:lpstr>
      <vt:lpstr>Bitmap Image</vt:lpstr>
      <vt:lpstr>Chart</vt:lpstr>
      <vt:lpstr>Module 13</vt:lpstr>
      <vt:lpstr>Hashing Overview</vt:lpstr>
      <vt:lpstr>4k + 3 Primes</vt:lpstr>
      <vt:lpstr>Hashed Structure Primary Storage Array Sizing Example</vt:lpstr>
      <vt:lpstr>Prime Numbers Between 4,000 And  7,000</vt:lpstr>
      <vt:lpstr>Division Hashing Algorithm Keeps Array Index In Bounds</vt:lpstr>
      <vt:lpstr>Preprocessing Algorithms For Hashed Structures</vt:lpstr>
      <vt:lpstr>Fold-shifting Preprocessing (to generate a 32 bit pseudokey)</vt:lpstr>
      <vt:lpstr>An Example Of Fold-Shifting Preprocessing Of the Key “AlMcAllister” </vt:lpstr>
      <vt:lpstr>Pseudorandom Preprocessing</vt:lpstr>
      <vt:lpstr>PowerPoint Presentation</vt:lpstr>
      <vt:lpstr>Digit Extraction Preprocessing</vt:lpstr>
      <vt:lpstr>Collision Algorithms</vt:lpstr>
      <vt:lpstr>Open Addressing Collision Algorithms</vt:lpstr>
      <vt:lpstr>Linear and Quadratic Collision algorithms</vt:lpstr>
      <vt:lpstr>Linear and Quadratic Collision Paths Array size, N = 19; hashed ip = 4</vt:lpstr>
      <vt:lpstr>Primary Clustering</vt:lpstr>
      <vt:lpstr>Linear-Quotient Collision Algorithm For an array of Size N</vt:lpstr>
      <vt:lpstr>Another Look at the Linear-Quotient Collision Algorithm For an array of Size N</vt:lpstr>
      <vt:lpstr>Linear-Quotient Collision Path For 3 Synonyms N = 19, ip = 4, 4k+3 prime = 23</vt:lpstr>
      <vt:lpstr>The Delete Problem Occurs When A Synonym Is Deleted </vt:lpstr>
      <vt:lpstr>PowerPoint Presentation</vt:lpstr>
      <vt:lpstr>Solution To The Delete Problem “Remember” That A Synonym Was Deleted</vt:lpstr>
      <vt:lpstr>PowerPoint Presentation</vt:lpstr>
      <vt:lpstr>Solution To The Delete Problem (continued)</vt:lpstr>
      <vt:lpstr>The LQHashed Data Structure</vt:lpstr>
      <vt:lpstr>Operation Algorithms Of the LQHashed Structure</vt:lpstr>
      <vt:lpstr>Hashed Structure Operation Algorithm </vt:lpstr>
      <vt:lpstr>LQHashed Structure’s Insert Algorithm</vt:lpstr>
      <vt:lpstr>LQHashed Structure’s Fetch Algorithm</vt:lpstr>
      <vt:lpstr>LQHashed Structure’s Delete Algorithm</vt:lpstr>
      <vt:lpstr>Implementation  Of the LQHashed Structure</vt:lpstr>
      <vt:lpstr>4k+3 Prime Number Generator (using percent increase)</vt:lpstr>
      <vt:lpstr>4k+3 Prime Number Generator (using loadfactor)</vt:lpstr>
      <vt:lpstr>Method To Output All The Nodes in the LQHashed Structure</vt:lpstr>
      <vt:lpstr>Folding Preprocessing Method</vt:lpstr>
      <vt:lpstr>The LQHashed Structure’s Constructor</vt:lpstr>
      <vt:lpstr>Performance of The LQHashed Structure</vt:lpstr>
      <vt:lpstr>Speed Of The LQHashed Structure</vt:lpstr>
      <vt:lpstr>A Possible Speed Problem With The LQHashed Structure’s Fetch and Delete</vt:lpstr>
      <vt:lpstr>Algorithm to Remedy the LQHashed Structure’s Fetch and Delete Speed Problem</vt:lpstr>
      <vt:lpstr>Density Of The LQHashed Structure</vt:lpstr>
      <vt:lpstr>Variation In Density with Node Width For the LQHashed Structure</vt:lpstr>
      <vt:lpstr>Performance Of The LQHashed Structure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Gretchen Owens</dc:creator>
  <cp:lastModifiedBy>Rob Alexander</cp:lastModifiedBy>
  <cp:revision>270</cp:revision>
  <dcterms:created xsi:type="dcterms:W3CDTF">2008-09-02T22:59:41Z</dcterms:created>
  <dcterms:modified xsi:type="dcterms:W3CDTF">2018-08-18T13:45:10Z</dcterms:modified>
</cp:coreProperties>
</file>