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 id="2147484201" r:id="rId3"/>
    <p:sldMasterId id="2147484214" r:id="rId4"/>
  </p:sldMasterIdLst>
  <p:notesMasterIdLst>
    <p:notesMasterId r:id="rId51"/>
  </p:notesMasterIdLst>
  <p:sldIdLst>
    <p:sldId id="580" r:id="rId5"/>
    <p:sldId id="579" r:id="rId6"/>
    <p:sldId id="366" r:id="rId7"/>
    <p:sldId id="368" r:id="rId8"/>
    <p:sldId id="555" r:id="rId9"/>
    <p:sldId id="562" r:id="rId10"/>
    <p:sldId id="563" r:id="rId11"/>
    <p:sldId id="564" r:id="rId12"/>
    <p:sldId id="565" r:id="rId13"/>
    <p:sldId id="566" r:id="rId14"/>
    <p:sldId id="568" r:id="rId15"/>
    <p:sldId id="569" r:id="rId16"/>
    <p:sldId id="570" r:id="rId17"/>
    <p:sldId id="571" r:id="rId18"/>
    <p:sldId id="369" r:id="rId19"/>
    <p:sldId id="550" r:id="rId20"/>
    <p:sldId id="370" r:id="rId21"/>
    <p:sldId id="560" r:id="rId22"/>
    <p:sldId id="561" r:id="rId23"/>
    <p:sldId id="372" r:id="rId24"/>
    <p:sldId id="371" r:id="rId25"/>
    <p:sldId id="373" r:id="rId26"/>
    <p:sldId id="551" r:id="rId27"/>
    <p:sldId id="374" r:id="rId28"/>
    <p:sldId id="464" r:id="rId29"/>
    <p:sldId id="465" r:id="rId30"/>
    <p:sldId id="375" r:id="rId31"/>
    <p:sldId id="552" r:id="rId32"/>
    <p:sldId id="558" r:id="rId33"/>
    <p:sldId id="557" r:id="rId34"/>
    <p:sldId id="559" r:id="rId35"/>
    <p:sldId id="377" r:id="rId36"/>
    <p:sldId id="378" r:id="rId37"/>
    <p:sldId id="379" r:id="rId38"/>
    <p:sldId id="572" r:id="rId39"/>
    <p:sldId id="573" r:id="rId40"/>
    <p:sldId id="380" r:id="rId41"/>
    <p:sldId id="554" r:id="rId42"/>
    <p:sldId id="381" r:id="rId43"/>
    <p:sldId id="382" r:id="rId44"/>
    <p:sldId id="510" r:id="rId45"/>
    <p:sldId id="383" r:id="rId46"/>
    <p:sldId id="384" r:id="rId47"/>
    <p:sldId id="406" r:id="rId48"/>
    <p:sldId id="407" r:id="rId49"/>
    <p:sldId id="408" r:id="rId5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pitchFamily="-107"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07"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07"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07"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07" charset="-128"/>
        <a:cs typeface="+mn-cs"/>
      </a:defRPr>
    </a:lvl5pPr>
    <a:lvl6pPr marL="2286000" algn="l" defTabSz="914400" rtl="0" eaLnBrk="1" latinLnBrk="0" hangingPunct="1">
      <a:defRPr kern="1200">
        <a:solidFill>
          <a:schemeClr val="tx1"/>
        </a:solidFill>
        <a:latin typeface="Arial" charset="0"/>
        <a:ea typeface="ＭＳ Ｐゴシック" pitchFamily="-107" charset="-128"/>
        <a:cs typeface="+mn-cs"/>
      </a:defRPr>
    </a:lvl6pPr>
    <a:lvl7pPr marL="2743200" algn="l" defTabSz="914400" rtl="0" eaLnBrk="1" latinLnBrk="0" hangingPunct="1">
      <a:defRPr kern="1200">
        <a:solidFill>
          <a:schemeClr val="tx1"/>
        </a:solidFill>
        <a:latin typeface="Arial" charset="0"/>
        <a:ea typeface="ＭＳ Ｐゴシック" pitchFamily="-107" charset="-128"/>
        <a:cs typeface="+mn-cs"/>
      </a:defRPr>
    </a:lvl7pPr>
    <a:lvl8pPr marL="3200400" algn="l" defTabSz="914400" rtl="0" eaLnBrk="1" latinLnBrk="0" hangingPunct="1">
      <a:defRPr kern="1200">
        <a:solidFill>
          <a:schemeClr val="tx1"/>
        </a:solidFill>
        <a:latin typeface="Arial" charset="0"/>
        <a:ea typeface="ＭＳ Ｐゴシック" pitchFamily="-107" charset="-128"/>
        <a:cs typeface="+mn-cs"/>
      </a:defRPr>
    </a:lvl8pPr>
    <a:lvl9pPr marL="3657600" algn="l" defTabSz="914400" rtl="0" eaLnBrk="1" latinLnBrk="0" hangingPunct="1">
      <a:defRPr kern="1200">
        <a:solidFill>
          <a:schemeClr val="tx1"/>
        </a:solidFill>
        <a:latin typeface="Arial" charset="0"/>
        <a:ea typeface="ＭＳ Ｐゴシック" pitchFamily="-107"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57C1"/>
    <a:srgbClr val="6E7069"/>
    <a:srgbClr val="7A9ECD"/>
    <a:srgbClr val="D05B76"/>
    <a:srgbClr val="000099"/>
    <a:srgbClr val="FFCC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54" y="57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72" d="100"/>
          <a:sy n="72" d="100"/>
        </p:scale>
        <p:origin x="-185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956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499221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07"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07"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07"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07"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286BAFF-4CC8-4C76-A9D7-83B639E7FD50}" type="datetime1">
              <a:rPr lang="en-US"/>
              <a:pPr>
                <a:defRPr/>
              </a:pPr>
              <a:t>8/13/2018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48DFA64-95EE-4826-BAD3-473EF79E3DA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lvl1pPr>
              <a:defRPr/>
            </a:lvl1pPr>
          </a:lstStyle>
          <a:p>
            <a:pPr>
              <a:defRPr/>
            </a:pPr>
            <a:fld id="{0D196892-6AD3-4F0B-8294-1710CD3E7382}" type="datetime1">
              <a:rPr lang="en-US"/>
              <a:pPr>
                <a:defRPr/>
              </a:pPr>
              <a:t>8/13/2018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EE5CB0A-2E39-4099-B560-0FD8273CA6D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lvl1pPr>
              <a:defRPr/>
            </a:lvl1pPr>
          </a:lstStyle>
          <a:p>
            <a:pPr>
              <a:defRPr/>
            </a:pPr>
            <a:fld id="{43E4B8AE-425C-4E41-8993-A100A95E60A6}" type="datetime1">
              <a:rPr lang="en-US"/>
              <a:pPr>
                <a:defRPr/>
              </a:pPr>
              <a:t>8/13/2018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726D0DE-0205-4C41-A782-8102F534C4B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50EEA782-82A7-4D84-8A31-218F3F1BF6BC}" type="datetime1">
              <a:rPr lang="en-US"/>
              <a:pPr>
                <a:defRPr/>
              </a:pPr>
              <a:t>8/13/2018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86AD6EB-1AF7-4C7C-8211-89860E942A25}"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lvl1pPr>
              <a:defRPr/>
            </a:lvl1pPr>
          </a:lstStyle>
          <a:p>
            <a:pPr>
              <a:defRPr/>
            </a:pPr>
            <a:fld id="{4CB7B45C-19E5-4E66-B22B-798652EE2021}" type="datetime1">
              <a:rPr lang="en-US"/>
              <a:pPr>
                <a:defRPr/>
              </a:pPr>
              <a:t>8/13/2018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70E61EE-FEBA-4FF5-B378-96021B2B8E86}"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lvl1pPr>
              <a:defRPr/>
            </a:lvl1pPr>
          </a:lstStyle>
          <a:p>
            <a:pPr>
              <a:defRPr/>
            </a:pPr>
            <a:fld id="{34EFB12B-6AAB-41F9-B606-D59C6CEC9D52}" type="datetime1">
              <a:rPr lang="en-US"/>
              <a:pPr>
                <a:defRPr/>
              </a:pPr>
              <a:t>8/13/2018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6F91234-FC3E-4D01-8EFC-F526B19DCC5A}"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Date Placeholder 3"/>
          <p:cNvSpPr>
            <a:spLocks noGrp="1"/>
          </p:cNvSpPr>
          <p:nvPr>
            <p:ph type="dt" sz="half" idx="10"/>
          </p:nvPr>
        </p:nvSpPr>
        <p:spPr/>
        <p:txBody>
          <a:bodyPr/>
          <a:lstStyle>
            <a:lvl1pPr>
              <a:defRPr/>
            </a:lvl1pPr>
          </a:lstStyle>
          <a:p>
            <a:pPr>
              <a:defRPr/>
            </a:pPr>
            <a:fld id="{DA62701F-2529-44E9-A037-6642465EE1E6}" type="datetime1">
              <a:rPr lang="en-US"/>
              <a:pPr>
                <a:defRPr/>
              </a:pPr>
              <a:t>8/13/2018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2D9E997-2D16-4225-8E6D-7C9D561D855A}"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3"/>
          <p:cNvSpPr>
            <a:spLocks noGrp="1"/>
          </p:cNvSpPr>
          <p:nvPr>
            <p:ph type="dt" sz="half" idx="10"/>
          </p:nvPr>
        </p:nvSpPr>
        <p:spPr/>
        <p:txBody>
          <a:bodyPr/>
          <a:lstStyle>
            <a:lvl1pPr>
              <a:defRPr/>
            </a:lvl1pPr>
          </a:lstStyle>
          <a:p>
            <a:pPr>
              <a:defRPr/>
            </a:pPr>
            <a:fld id="{00EF2D6C-ED4F-4D60-9D8C-E407D22C81B5}" type="datetime1">
              <a:rPr lang="en-US"/>
              <a:pPr>
                <a:defRPr/>
              </a:pPr>
              <a:t>8/13/2018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080AD54-4323-48CF-99DC-BE9704668955}"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6D6083B-6D60-4BC0-A76C-5752E441E5B3}" type="datetime1">
              <a:rPr lang="en-US"/>
              <a:pPr>
                <a:defRPr/>
              </a:pPr>
              <a:t>8/13/2018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8998475-D7AA-40FD-976C-2481C900A147}"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EE062E1-9895-43E8-BAE7-8BC3EAB527E3}" type="datetime1">
              <a:rPr lang="en-US"/>
              <a:pPr>
                <a:defRPr/>
              </a:pPr>
              <a:t>8/13/2018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95B08C9-8EA7-4423-B22B-33CEC703DA2F}"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3"/>
          <p:cNvSpPr>
            <a:spLocks noGrp="1"/>
          </p:cNvSpPr>
          <p:nvPr>
            <p:ph type="dt" sz="half" idx="10"/>
          </p:nvPr>
        </p:nvSpPr>
        <p:spPr/>
        <p:txBody>
          <a:bodyPr/>
          <a:lstStyle>
            <a:lvl1pPr>
              <a:defRPr/>
            </a:lvl1pPr>
          </a:lstStyle>
          <a:p>
            <a:pPr>
              <a:defRPr/>
            </a:pPr>
            <a:fld id="{EF17AB18-8718-400F-8FF6-16A8C2E93DD0}" type="datetime1">
              <a:rPr lang="en-US"/>
              <a:pPr>
                <a:defRPr/>
              </a:pPr>
              <a:t>8/13/2018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422EE43-A97F-4427-97C4-9BE52C027A9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lvl1pPr>
              <a:defRPr/>
            </a:lvl1pPr>
          </a:lstStyle>
          <a:p>
            <a:pPr>
              <a:defRPr/>
            </a:pPr>
            <a:fld id="{874E4F85-3942-4F76-9168-B8930E8A530E}" type="datetime1">
              <a:rPr lang="en-US"/>
              <a:pPr>
                <a:defRPr/>
              </a:pPr>
              <a:t>8/13/2018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77C5A07-7E62-4C7F-8ADC-5E2AA1033ED3}"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3"/>
          <p:cNvSpPr>
            <a:spLocks noGrp="1"/>
          </p:cNvSpPr>
          <p:nvPr>
            <p:ph type="dt" sz="half" idx="10"/>
          </p:nvPr>
        </p:nvSpPr>
        <p:spPr/>
        <p:txBody>
          <a:bodyPr/>
          <a:lstStyle>
            <a:lvl1pPr>
              <a:defRPr/>
            </a:lvl1pPr>
          </a:lstStyle>
          <a:p>
            <a:pPr>
              <a:defRPr/>
            </a:pPr>
            <a:fld id="{1CDAE891-4E6E-48CA-A02B-7EA4910476F8}" type="datetime1">
              <a:rPr lang="en-US"/>
              <a:pPr>
                <a:defRPr/>
              </a:pPr>
              <a:t>8/13/2018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121F8AB-B75B-428D-98D6-BB47DBB8D24F}"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lvl1pPr>
              <a:defRPr/>
            </a:lvl1pPr>
          </a:lstStyle>
          <a:p>
            <a:pPr>
              <a:defRPr/>
            </a:pPr>
            <a:fld id="{508564DF-BBB2-4703-BCA5-376318E56695}" type="datetime1">
              <a:rPr lang="en-US"/>
              <a:pPr>
                <a:defRPr/>
              </a:pPr>
              <a:t>8/13/2018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BDA01B0-793B-40C9-ACEB-489B05740D1D}"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lvl1pPr>
              <a:defRPr/>
            </a:lvl1pPr>
          </a:lstStyle>
          <a:p>
            <a:pPr>
              <a:defRPr/>
            </a:pPr>
            <a:fld id="{601C62C5-1063-4D11-896C-EFE936AE151A}" type="datetime1">
              <a:rPr lang="en-US"/>
              <a:pPr>
                <a:defRPr/>
              </a:pPr>
              <a:t>8/13/2018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F9B1B1E-B1D6-48BE-BA69-32C829A29127}"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pPr>
              <a:defRPr/>
            </a:pPr>
            <a:endParaRPr lang="en-US">
              <a:solidFill>
                <a:srgbClr val="E7DEC9">
                  <a:shade val="50000"/>
                  <a:satMod val="200000"/>
                </a:srgbClr>
              </a:solidFill>
            </a:endParaRPr>
          </a:p>
        </p:txBody>
      </p:sp>
      <p:sp>
        <p:nvSpPr>
          <p:cNvPr id="20" name="Footer Placeholder 19"/>
          <p:cNvSpPr>
            <a:spLocks noGrp="1"/>
          </p:cNvSpPr>
          <p:nvPr>
            <p:ph type="ftr" sz="quarter" idx="11"/>
          </p:nvPr>
        </p:nvSpPr>
        <p:spPr/>
        <p:txBody>
          <a:bodyPr/>
          <a:lstStyle/>
          <a:p>
            <a:pPr>
              <a:defRPr/>
            </a:pPr>
            <a:r>
              <a:rPr lang="en-US">
                <a:solidFill>
                  <a:srgbClr val="E7DEC9">
                    <a:shade val="50000"/>
                    <a:satMod val="200000"/>
                  </a:srgbClr>
                </a:solidFill>
              </a:rPr>
              <a:t>Big Java by Cay Horstmann</a:t>
            </a:r>
          </a:p>
          <a:p>
            <a:pPr>
              <a:defRPr/>
            </a:pPr>
            <a:r>
              <a:rPr lang="en-US">
                <a:solidFill>
                  <a:srgbClr val="E7DEC9">
                    <a:shade val="50000"/>
                    <a:satMod val="200000"/>
                  </a:srgbClr>
                </a:solidFill>
              </a:rPr>
              <a:t>Copyright © 2009 by John Wiley &amp; Sons.  All rights reserved.</a:t>
            </a:r>
          </a:p>
        </p:txBody>
      </p:sp>
      <p:sp>
        <p:nvSpPr>
          <p:cNvPr id="10" name="Slide Number Placeholder 9"/>
          <p:cNvSpPr>
            <a:spLocks noGrp="1"/>
          </p:cNvSpPr>
          <p:nvPr>
            <p:ph type="sldNum" sz="quarter" idx="12"/>
          </p:nvPr>
        </p:nvSpPr>
        <p:spPr/>
        <p:txBody>
          <a:bodyPr/>
          <a:lstStyle/>
          <a:p>
            <a:fld id="{6294C92D-0306-4E69-9CD3-20855E849650}"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solidFill>
                <a:prstClr val="black"/>
              </a:solidFill>
            </a:endParaRPr>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solidFill>
                <a:prstClr val="black"/>
              </a:solidFill>
            </a:endParaRPr>
          </a:p>
        </p:txBody>
      </p:sp>
    </p:spTree>
    <p:extLst>
      <p:ext uri="{BB962C8B-B14F-4D97-AF65-F5344CB8AC3E}">
        <p14:creationId xmlns:p14="http://schemas.microsoft.com/office/powerpoint/2010/main" val="9681600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solidFill>
                <a:srgbClr val="E7DEC9">
                  <a:shade val="50000"/>
                  <a:satMod val="200000"/>
                </a:srgbClr>
              </a:solidFill>
            </a:endParaRPr>
          </a:p>
        </p:txBody>
      </p:sp>
      <p:sp>
        <p:nvSpPr>
          <p:cNvPr id="5" name="Footer Placeholder 4"/>
          <p:cNvSpPr>
            <a:spLocks noGrp="1"/>
          </p:cNvSpPr>
          <p:nvPr>
            <p:ph type="ftr" sz="quarter" idx="11"/>
          </p:nvPr>
        </p:nvSpPr>
        <p:spPr/>
        <p:txBody>
          <a:bodyPr/>
          <a:lstStyle/>
          <a:p>
            <a:pPr>
              <a:defRPr/>
            </a:pPr>
            <a:r>
              <a:rPr lang="en-US">
                <a:solidFill>
                  <a:srgbClr val="E7DEC9">
                    <a:shade val="50000"/>
                    <a:satMod val="200000"/>
                  </a:srgbClr>
                </a:solidFill>
              </a:rPr>
              <a:t>Big Java by Cay Horstmann</a:t>
            </a:r>
          </a:p>
          <a:p>
            <a:pPr>
              <a:defRPr/>
            </a:pPr>
            <a:r>
              <a:rPr lang="en-US">
                <a:solidFill>
                  <a:srgbClr val="E7DEC9">
                    <a:shade val="50000"/>
                    <a:satMod val="200000"/>
                  </a:srgbClr>
                </a:solidFill>
              </a:rPr>
              <a:t>Copyright © 2009 by John Wiley &amp; Sons.  All rights reserved.</a:t>
            </a:r>
          </a:p>
        </p:txBody>
      </p:sp>
      <p:sp>
        <p:nvSpPr>
          <p:cNvPr id="6" name="Slide Number Placeholder 5"/>
          <p:cNvSpPr>
            <a:spLocks noGrp="1"/>
          </p:cNvSpPr>
          <p:nvPr>
            <p:ph type="sldNum" sz="quarter" idx="12"/>
          </p:nvPr>
        </p:nvSpPr>
        <p:spPr/>
        <p:txBody>
          <a:bodyPr/>
          <a:lstStyle/>
          <a:p>
            <a:fld id="{6294C92D-0306-4E69-9CD3-20855E849650}"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41831014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endParaRPr lang="en-US">
              <a:solidFill>
                <a:srgbClr val="E7DEC9">
                  <a:shade val="50000"/>
                  <a:satMod val="200000"/>
                </a:srgbClr>
              </a:solidFill>
            </a:endParaRPr>
          </a:p>
        </p:txBody>
      </p:sp>
      <p:sp>
        <p:nvSpPr>
          <p:cNvPr id="5" name="Footer Placeholder 4"/>
          <p:cNvSpPr>
            <a:spLocks noGrp="1"/>
          </p:cNvSpPr>
          <p:nvPr>
            <p:ph type="ftr" sz="quarter" idx="11"/>
          </p:nvPr>
        </p:nvSpPr>
        <p:spPr/>
        <p:txBody>
          <a:bodyPr/>
          <a:lstStyle/>
          <a:p>
            <a:pPr>
              <a:defRPr/>
            </a:pPr>
            <a:r>
              <a:rPr lang="en-US">
                <a:solidFill>
                  <a:srgbClr val="E7DEC9">
                    <a:shade val="50000"/>
                    <a:satMod val="200000"/>
                  </a:srgbClr>
                </a:solidFill>
              </a:rPr>
              <a:t>Big Java by Cay Horstmann</a:t>
            </a:r>
          </a:p>
          <a:p>
            <a:pPr>
              <a:defRPr/>
            </a:pPr>
            <a:r>
              <a:rPr lang="en-US">
                <a:solidFill>
                  <a:srgbClr val="E7DEC9">
                    <a:shade val="50000"/>
                    <a:satMod val="200000"/>
                  </a:srgbClr>
                </a:solidFill>
              </a:rPr>
              <a:t>Copyright © 2009 by John Wiley &amp; Sons.  All rights reserved.</a:t>
            </a:r>
          </a:p>
        </p:txBody>
      </p:sp>
      <p:sp>
        <p:nvSpPr>
          <p:cNvPr id="6" name="Slide Number Placeholder 5"/>
          <p:cNvSpPr>
            <a:spLocks noGrp="1"/>
          </p:cNvSpPr>
          <p:nvPr>
            <p:ph type="sldNum" sz="quarter" idx="12"/>
          </p:nvPr>
        </p:nvSpPr>
        <p:spPr/>
        <p:txBody>
          <a:bodyPr/>
          <a:lstStyle/>
          <a:p>
            <a:fld id="{6294C92D-0306-4E69-9CD3-20855E849650}"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solidFill>
                <a:prstClr val="black"/>
              </a:solidFill>
            </a:endParaRPr>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solidFill>
                <a:prstClr val="black"/>
              </a:solidFill>
            </a:endParaRPr>
          </a:p>
        </p:txBody>
      </p:sp>
    </p:spTree>
    <p:extLst>
      <p:ext uri="{BB962C8B-B14F-4D97-AF65-F5344CB8AC3E}">
        <p14:creationId xmlns:p14="http://schemas.microsoft.com/office/powerpoint/2010/main" val="30434140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solidFill>
                <a:srgbClr val="E7DEC9">
                  <a:shade val="50000"/>
                  <a:satMod val="200000"/>
                </a:srgbClr>
              </a:solidFill>
            </a:endParaRPr>
          </a:p>
        </p:txBody>
      </p:sp>
      <p:sp>
        <p:nvSpPr>
          <p:cNvPr id="6" name="Footer Placeholder 5"/>
          <p:cNvSpPr>
            <a:spLocks noGrp="1"/>
          </p:cNvSpPr>
          <p:nvPr>
            <p:ph type="ftr" sz="quarter" idx="11"/>
          </p:nvPr>
        </p:nvSpPr>
        <p:spPr/>
        <p:txBody>
          <a:bodyPr/>
          <a:lstStyle/>
          <a:p>
            <a:pPr>
              <a:defRPr/>
            </a:pPr>
            <a:r>
              <a:rPr lang="en-US">
                <a:solidFill>
                  <a:srgbClr val="E7DEC9">
                    <a:shade val="50000"/>
                    <a:satMod val="200000"/>
                  </a:srgbClr>
                </a:solidFill>
              </a:rPr>
              <a:t>Big Java by Cay Horstmann</a:t>
            </a:r>
          </a:p>
          <a:p>
            <a:pPr>
              <a:defRPr/>
            </a:pPr>
            <a:r>
              <a:rPr lang="en-US">
                <a:solidFill>
                  <a:srgbClr val="E7DEC9">
                    <a:shade val="50000"/>
                    <a:satMod val="200000"/>
                  </a:srgbClr>
                </a:solidFill>
              </a:rPr>
              <a:t>Copyright © 2009 by John Wiley &amp; Sons.  All rights reserved.</a:t>
            </a:r>
          </a:p>
        </p:txBody>
      </p:sp>
      <p:sp>
        <p:nvSpPr>
          <p:cNvPr id="7" name="Slide Number Placeholder 6"/>
          <p:cNvSpPr>
            <a:spLocks noGrp="1"/>
          </p:cNvSpPr>
          <p:nvPr>
            <p:ph type="sldNum" sz="quarter" idx="12"/>
          </p:nvPr>
        </p:nvSpPr>
        <p:spPr/>
        <p:txBody>
          <a:bodyPr/>
          <a:lstStyle/>
          <a:p>
            <a:fld id="{6294C92D-0306-4E69-9CD3-20855E849650}"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10355221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endParaRPr lang="en-US">
              <a:solidFill>
                <a:srgbClr val="E7DEC9">
                  <a:shade val="50000"/>
                  <a:satMod val="200000"/>
                </a:srgbClr>
              </a:solidFill>
            </a:endParaRPr>
          </a:p>
        </p:txBody>
      </p:sp>
      <p:sp>
        <p:nvSpPr>
          <p:cNvPr id="8" name="Footer Placeholder 7"/>
          <p:cNvSpPr>
            <a:spLocks noGrp="1"/>
          </p:cNvSpPr>
          <p:nvPr>
            <p:ph type="ftr" sz="quarter" idx="11"/>
          </p:nvPr>
        </p:nvSpPr>
        <p:spPr/>
        <p:txBody>
          <a:bodyPr/>
          <a:lstStyle/>
          <a:p>
            <a:pPr>
              <a:defRPr/>
            </a:pPr>
            <a:r>
              <a:rPr lang="en-US">
                <a:solidFill>
                  <a:srgbClr val="E7DEC9">
                    <a:shade val="50000"/>
                    <a:satMod val="200000"/>
                  </a:srgbClr>
                </a:solidFill>
              </a:rPr>
              <a:t>Big Java by Cay Horstmann</a:t>
            </a:r>
          </a:p>
          <a:p>
            <a:pPr>
              <a:defRPr/>
            </a:pPr>
            <a:r>
              <a:rPr lang="en-US">
                <a:solidFill>
                  <a:srgbClr val="E7DEC9">
                    <a:shade val="50000"/>
                    <a:satMod val="200000"/>
                  </a:srgbClr>
                </a:solidFill>
              </a:rPr>
              <a:t>Copyright © 2009 by John Wiley &amp; Sons.  All rights reserved.</a:t>
            </a:r>
          </a:p>
        </p:txBody>
      </p:sp>
      <p:sp>
        <p:nvSpPr>
          <p:cNvPr id="9" name="Slide Number Placeholder 8"/>
          <p:cNvSpPr>
            <a:spLocks noGrp="1"/>
          </p:cNvSpPr>
          <p:nvPr>
            <p:ph type="sldNum" sz="quarter" idx="12"/>
          </p:nvPr>
        </p:nvSpPr>
        <p:spPr/>
        <p:txBody>
          <a:bodyPr/>
          <a:lstStyle/>
          <a:p>
            <a:fld id="{6294C92D-0306-4E69-9CD3-20855E849650}"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9968421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pPr>
              <a:defRPr/>
            </a:pPr>
            <a:endParaRPr lang="en-US">
              <a:solidFill>
                <a:srgbClr val="E7DEC9">
                  <a:shade val="50000"/>
                  <a:satMod val="200000"/>
                </a:srgbClr>
              </a:solidFill>
            </a:endParaRPr>
          </a:p>
        </p:txBody>
      </p:sp>
      <p:sp>
        <p:nvSpPr>
          <p:cNvPr id="4" name="Footer Placeholder 3"/>
          <p:cNvSpPr>
            <a:spLocks noGrp="1"/>
          </p:cNvSpPr>
          <p:nvPr>
            <p:ph type="ftr" sz="quarter" idx="11"/>
          </p:nvPr>
        </p:nvSpPr>
        <p:spPr/>
        <p:txBody>
          <a:bodyPr/>
          <a:lstStyle/>
          <a:p>
            <a:pPr>
              <a:defRPr/>
            </a:pPr>
            <a:r>
              <a:rPr lang="en-US">
                <a:solidFill>
                  <a:srgbClr val="E7DEC9">
                    <a:shade val="50000"/>
                    <a:satMod val="200000"/>
                  </a:srgbClr>
                </a:solidFill>
              </a:rPr>
              <a:t>Big Java by Cay Horstmann</a:t>
            </a:r>
          </a:p>
          <a:p>
            <a:pPr>
              <a:defRPr/>
            </a:pPr>
            <a:r>
              <a:rPr lang="en-US">
                <a:solidFill>
                  <a:srgbClr val="E7DEC9">
                    <a:shade val="50000"/>
                    <a:satMod val="200000"/>
                  </a:srgbClr>
                </a:solidFill>
              </a:rPr>
              <a:t>Copyright © 2009 by John Wiley &amp; Sons.  All rights reserved.</a:t>
            </a:r>
          </a:p>
        </p:txBody>
      </p:sp>
      <p:sp>
        <p:nvSpPr>
          <p:cNvPr id="5" name="Slide Number Placeholder 4"/>
          <p:cNvSpPr>
            <a:spLocks noGrp="1"/>
          </p:cNvSpPr>
          <p:nvPr>
            <p:ph type="sldNum" sz="quarter" idx="12"/>
          </p:nvPr>
        </p:nvSpPr>
        <p:spPr/>
        <p:txBody>
          <a:bodyPr/>
          <a:lstStyle/>
          <a:p>
            <a:fld id="{6294C92D-0306-4E69-9CD3-20855E849650}"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36146987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Date Placeholder 1"/>
          <p:cNvSpPr>
            <a:spLocks noGrp="1"/>
          </p:cNvSpPr>
          <p:nvPr>
            <p:ph type="dt" sz="half" idx="10"/>
          </p:nvPr>
        </p:nvSpPr>
        <p:spPr/>
        <p:txBody>
          <a:bodyPr/>
          <a:lstStyle/>
          <a:p>
            <a:pPr>
              <a:defRPr/>
            </a:pPr>
            <a:endParaRPr lang="en-US">
              <a:solidFill>
                <a:srgbClr val="E7DEC9">
                  <a:shade val="50000"/>
                  <a:satMod val="200000"/>
                </a:srgbClr>
              </a:solidFill>
            </a:endParaRPr>
          </a:p>
        </p:txBody>
      </p:sp>
      <p:sp>
        <p:nvSpPr>
          <p:cNvPr id="3" name="Footer Placeholder 2"/>
          <p:cNvSpPr>
            <a:spLocks noGrp="1"/>
          </p:cNvSpPr>
          <p:nvPr>
            <p:ph type="ftr" sz="quarter" idx="11"/>
          </p:nvPr>
        </p:nvSpPr>
        <p:spPr/>
        <p:txBody>
          <a:bodyPr/>
          <a:lstStyle/>
          <a:p>
            <a:pPr>
              <a:defRPr/>
            </a:pPr>
            <a:r>
              <a:rPr lang="en-US">
                <a:solidFill>
                  <a:srgbClr val="E7DEC9">
                    <a:shade val="50000"/>
                    <a:satMod val="200000"/>
                  </a:srgbClr>
                </a:solidFill>
              </a:rPr>
              <a:t>Big Java by Cay Horstmann</a:t>
            </a:r>
          </a:p>
          <a:p>
            <a:pPr>
              <a:defRPr/>
            </a:pPr>
            <a:r>
              <a:rPr lang="en-US">
                <a:solidFill>
                  <a:srgbClr val="E7DEC9">
                    <a:shade val="50000"/>
                    <a:satMod val="200000"/>
                  </a:srgbClr>
                </a:solidFill>
              </a:rPr>
              <a:t>Copyright © 2009 by John Wiley &amp; Sons.  All rights reserved.</a:t>
            </a:r>
          </a:p>
        </p:txBody>
      </p:sp>
      <p:sp>
        <p:nvSpPr>
          <p:cNvPr id="4" name="Slide Number Placeholder 3"/>
          <p:cNvSpPr>
            <a:spLocks noGrp="1"/>
          </p:cNvSpPr>
          <p:nvPr>
            <p:ph type="sldNum" sz="quarter" idx="12"/>
          </p:nvPr>
        </p:nvSpPr>
        <p:spPr/>
        <p:txBody>
          <a:bodyPr/>
          <a:lstStyle/>
          <a:p>
            <a:fld id="{6294C92D-0306-4E69-9CD3-20855E849650}"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Tree>
    <p:extLst>
      <p:ext uri="{BB962C8B-B14F-4D97-AF65-F5344CB8AC3E}">
        <p14:creationId xmlns:p14="http://schemas.microsoft.com/office/powerpoint/2010/main" val="1027895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lvl1pPr>
              <a:defRPr/>
            </a:lvl1pPr>
          </a:lstStyle>
          <a:p>
            <a:pPr>
              <a:defRPr/>
            </a:pPr>
            <a:fld id="{BEEBF52D-4584-4B8D-81F7-767CDF122064}" type="datetime1">
              <a:rPr lang="en-US"/>
              <a:pPr>
                <a:defRPr/>
              </a:pPr>
              <a:t>8/13/2018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0A70DEF-20CA-4820-B7AD-2D1086D7F4E1}"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solidFill>
                <a:srgbClr val="E7DEC9">
                  <a:shade val="50000"/>
                  <a:satMod val="200000"/>
                </a:srgbClr>
              </a:solidFill>
            </a:endParaRPr>
          </a:p>
        </p:txBody>
      </p:sp>
      <p:sp>
        <p:nvSpPr>
          <p:cNvPr id="6" name="Footer Placeholder 5"/>
          <p:cNvSpPr>
            <a:spLocks noGrp="1"/>
          </p:cNvSpPr>
          <p:nvPr>
            <p:ph type="ftr" sz="quarter" idx="11"/>
          </p:nvPr>
        </p:nvSpPr>
        <p:spPr/>
        <p:txBody>
          <a:bodyPr/>
          <a:lstStyle/>
          <a:p>
            <a:pPr>
              <a:defRPr/>
            </a:pPr>
            <a:r>
              <a:rPr lang="en-US">
                <a:solidFill>
                  <a:srgbClr val="E7DEC9">
                    <a:shade val="50000"/>
                    <a:satMod val="200000"/>
                  </a:srgbClr>
                </a:solidFill>
              </a:rPr>
              <a:t>Big Java by Cay Horstmann</a:t>
            </a:r>
          </a:p>
          <a:p>
            <a:pPr>
              <a:defRPr/>
            </a:pPr>
            <a:r>
              <a:rPr lang="en-US">
                <a:solidFill>
                  <a:srgbClr val="E7DEC9">
                    <a:shade val="50000"/>
                    <a:satMod val="200000"/>
                  </a:srgbClr>
                </a:solidFill>
              </a:rPr>
              <a:t>Copyright © 2009 by John Wiley &amp; Sons.  All rights reserved.</a:t>
            </a:r>
          </a:p>
        </p:txBody>
      </p:sp>
      <p:sp>
        <p:nvSpPr>
          <p:cNvPr id="7" name="Slide Number Placeholder 6"/>
          <p:cNvSpPr>
            <a:spLocks noGrp="1"/>
          </p:cNvSpPr>
          <p:nvPr>
            <p:ph type="sldNum" sz="quarter" idx="12"/>
          </p:nvPr>
        </p:nvSpPr>
        <p:spPr/>
        <p:txBody>
          <a:bodyPr/>
          <a:lstStyle/>
          <a:p>
            <a:fld id="{6294C92D-0306-4E69-9CD3-20855E849650}"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28608367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pPr>
              <a:defRPr/>
            </a:pPr>
            <a:endParaRPr lang="en-US">
              <a:solidFill>
                <a:srgbClr val="E7DEC9">
                  <a:shade val="50000"/>
                  <a:satMod val="200000"/>
                </a:srgbClr>
              </a:solidFill>
            </a:endParaRPr>
          </a:p>
        </p:txBody>
      </p:sp>
      <p:sp>
        <p:nvSpPr>
          <p:cNvPr id="6" name="Footer Placeholder 5"/>
          <p:cNvSpPr>
            <a:spLocks noGrp="1"/>
          </p:cNvSpPr>
          <p:nvPr>
            <p:ph type="ftr" sz="quarter" idx="11"/>
          </p:nvPr>
        </p:nvSpPr>
        <p:spPr/>
        <p:txBody>
          <a:bodyPr/>
          <a:lstStyle/>
          <a:p>
            <a:pPr>
              <a:defRPr/>
            </a:pPr>
            <a:r>
              <a:rPr lang="en-US">
                <a:solidFill>
                  <a:srgbClr val="E7DEC9">
                    <a:shade val="50000"/>
                    <a:satMod val="200000"/>
                  </a:srgbClr>
                </a:solidFill>
              </a:rPr>
              <a:t>Big Java by Cay Horstmann</a:t>
            </a:r>
          </a:p>
          <a:p>
            <a:pPr>
              <a:defRPr/>
            </a:pPr>
            <a:r>
              <a:rPr lang="en-US">
                <a:solidFill>
                  <a:srgbClr val="E7DEC9">
                    <a:shade val="50000"/>
                    <a:satMod val="200000"/>
                  </a:srgbClr>
                </a:solidFill>
              </a:rPr>
              <a:t>Copyright © 2009 by John Wiley &amp; Sons.  All rights reserved.</a:t>
            </a:r>
          </a:p>
        </p:txBody>
      </p:sp>
      <p:sp>
        <p:nvSpPr>
          <p:cNvPr id="7" name="Slide Number Placeholder 6"/>
          <p:cNvSpPr>
            <a:spLocks noGrp="1"/>
          </p:cNvSpPr>
          <p:nvPr>
            <p:ph type="sldNum" sz="quarter" idx="12"/>
          </p:nvPr>
        </p:nvSpPr>
        <p:spPr/>
        <p:txBody>
          <a:bodyPr/>
          <a:lstStyle/>
          <a:p>
            <a:fld id="{6294C92D-0306-4E69-9CD3-20855E849650}"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indent="-283464">
              <a:lnSpc>
                <a:spcPts val="3000"/>
              </a:lnSpc>
              <a:spcBef>
                <a:spcPts val="600"/>
              </a:spcBef>
              <a:buClr>
                <a:srgbClr val="3891A7"/>
              </a:buClr>
              <a:buSzPct val="80000"/>
              <a:buFont typeface="Wingdings 2"/>
              <a:buNone/>
            </a:pPr>
            <a:endParaRPr lang="en-US" sz="3200">
              <a:solidFill>
                <a:prstClr val="black"/>
              </a:solidFill>
              <a:latin typeface="Gill Sans MT"/>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extLst>
      <p:ext uri="{BB962C8B-B14F-4D97-AF65-F5344CB8AC3E}">
        <p14:creationId xmlns:p14="http://schemas.microsoft.com/office/powerpoint/2010/main" val="2182783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solidFill>
                <a:srgbClr val="E7DEC9">
                  <a:shade val="50000"/>
                  <a:satMod val="200000"/>
                </a:srgbClr>
              </a:solidFill>
            </a:endParaRPr>
          </a:p>
        </p:txBody>
      </p:sp>
      <p:sp>
        <p:nvSpPr>
          <p:cNvPr id="5" name="Footer Placeholder 4"/>
          <p:cNvSpPr>
            <a:spLocks noGrp="1"/>
          </p:cNvSpPr>
          <p:nvPr>
            <p:ph type="ftr" sz="quarter" idx="11"/>
          </p:nvPr>
        </p:nvSpPr>
        <p:spPr/>
        <p:txBody>
          <a:bodyPr/>
          <a:lstStyle/>
          <a:p>
            <a:pPr>
              <a:defRPr/>
            </a:pPr>
            <a:r>
              <a:rPr lang="en-US">
                <a:solidFill>
                  <a:srgbClr val="E7DEC9">
                    <a:shade val="50000"/>
                    <a:satMod val="200000"/>
                  </a:srgbClr>
                </a:solidFill>
              </a:rPr>
              <a:t>Big Java by Cay Horstmann</a:t>
            </a:r>
          </a:p>
          <a:p>
            <a:pPr>
              <a:defRPr/>
            </a:pPr>
            <a:r>
              <a:rPr lang="en-US">
                <a:solidFill>
                  <a:srgbClr val="E7DEC9">
                    <a:shade val="50000"/>
                    <a:satMod val="200000"/>
                  </a:srgbClr>
                </a:solidFill>
              </a:rPr>
              <a:t>Copyright © 2009 by John Wiley &amp; Sons.  All rights reserved.</a:t>
            </a:r>
          </a:p>
        </p:txBody>
      </p:sp>
      <p:sp>
        <p:nvSpPr>
          <p:cNvPr id="6" name="Slide Number Placeholder 5"/>
          <p:cNvSpPr>
            <a:spLocks noGrp="1"/>
          </p:cNvSpPr>
          <p:nvPr>
            <p:ph type="sldNum" sz="quarter" idx="12"/>
          </p:nvPr>
        </p:nvSpPr>
        <p:spPr/>
        <p:txBody>
          <a:bodyPr/>
          <a:lstStyle/>
          <a:p>
            <a:fld id="{6294C92D-0306-4E69-9CD3-20855E849650}"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19958062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solidFill>
                <a:srgbClr val="E7DEC9">
                  <a:shade val="50000"/>
                  <a:satMod val="200000"/>
                </a:srgbClr>
              </a:solidFill>
            </a:endParaRPr>
          </a:p>
        </p:txBody>
      </p:sp>
      <p:sp>
        <p:nvSpPr>
          <p:cNvPr id="5" name="Footer Placeholder 4"/>
          <p:cNvSpPr>
            <a:spLocks noGrp="1"/>
          </p:cNvSpPr>
          <p:nvPr>
            <p:ph type="ftr" sz="quarter" idx="11"/>
          </p:nvPr>
        </p:nvSpPr>
        <p:spPr/>
        <p:txBody>
          <a:bodyPr/>
          <a:lstStyle/>
          <a:p>
            <a:pPr>
              <a:defRPr/>
            </a:pPr>
            <a:r>
              <a:rPr lang="en-US">
                <a:solidFill>
                  <a:srgbClr val="E7DEC9">
                    <a:shade val="50000"/>
                    <a:satMod val="200000"/>
                  </a:srgbClr>
                </a:solidFill>
              </a:rPr>
              <a:t>Big Java by Cay Horstmann</a:t>
            </a:r>
          </a:p>
          <a:p>
            <a:pPr>
              <a:defRPr/>
            </a:pPr>
            <a:r>
              <a:rPr lang="en-US">
                <a:solidFill>
                  <a:srgbClr val="E7DEC9">
                    <a:shade val="50000"/>
                    <a:satMod val="200000"/>
                  </a:srgbClr>
                </a:solidFill>
              </a:rPr>
              <a:t>Copyright © 2009 by John Wiley &amp; Sons.  All rights reserved.</a:t>
            </a:r>
          </a:p>
        </p:txBody>
      </p:sp>
      <p:sp>
        <p:nvSpPr>
          <p:cNvPr id="6" name="Slide Number Placeholder 5"/>
          <p:cNvSpPr>
            <a:spLocks noGrp="1"/>
          </p:cNvSpPr>
          <p:nvPr>
            <p:ph type="sldNum" sz="quarter" idx="12"/>
          </p:nvPr>
        </p:nvSpPr>
        <p:spPr/>
        <p:txBody>
          <a:bodyPr/>
          <a:lstStyle/>
          <a:p>
            <a:fld id="{6294C92D-0306-4E69-9CD3-20855E849650}"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4233105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5e Figure + Caption">
    <p:spTree>
      <p:nvGrpSpPr>
        <p:cNvPr id="1" name=""/>
        <p:cNvGrpSpPr/>
        <p:nvPr/>
      </p:nvGrpSpPr>
      <p:grpSpPr>
        <a:xfrm>
          <a:off x="0" y="0"/>
          <a:ext cx="0" cy="0"/>
          <a:chOff x="0" y="0"/>
          <a:chExt cx="0" cy="0"/>
        </a:xfrm>
      </p:grpSpPr>
      <p:sp>
        <p:nvSpPr>
          <p:cNvPr id="23" name="Title Text"/>
          <p:cNvSpPr txBox="1">
            <a:spLocks noGrp="1"/>
          </p:cNvSpPr>
          <p:nvPr>
            <p:ph type="title"/>
          </p:nvPr>
        </p:nvSpPr>
        <p:spPr>
          <a:xfrm>
            <a:off x="249435" y="-1"/>
            <a:ext cx="8513565" cy="807816"/>
          </a:xfrm>
          <a:prstGeom prst="rect">
            <a:avLst/>
          </a:prstGeom>
        </p:spPr>
        <p:txBody>
          <a:bodyPr/>
          <a:lstStyle/>
          <a:p>
            <a:r>
              <a:t>Title Text</a:t>
            </a:r>
          </a:p>
        </p:txBody>
      </p:sp>
      <p:sp>
        <p:nvSpPr>
          <p:cNvPr id="24" name="Body Level One…"/>
          <p:cNvSpPr txBox="1">
            <a:spLocks noGrp="1"/>
          </p:cNvSpPr>
          <p:nvPr>
            <p:ph type="body" sz="quarter" idx="1"/>
          </p:nvPr>
        </p:nvSpPr>
        <p:spPr>
          <a:xfrm>
            <a:off x="457200" y="5831015"/>
            <a:ext cx="8229600" cy="581001"/>
          </a:xfrm>
          <a:prstGeom prst="rect">
            <a:avLst/>
          </a:prstGeom>
        </p:spPr>
        <p:txBody>
          <a:bodyPr anchor="b"/>
          <a:lstStyle>
            <a:lvl1pPr marL="0" indent="0">
              <a:spcBef>
                <a:spcPts val="0"/>
              </a:spcBef>
              <a:buClrTx/>
              <a:buSzTx/>
              <a:buFontTx/>
              <a:buNone/>
              <a:defRPr sz="3600" b="1">
                <a:solidFill>
                  <a:srgbClr val="007FA3"/>
                </a:solidFill>
                <a:latin typeface="Times New Roman"/>
                <a:ea typeface="Times New Roman"/>
                <a:cs typeface="Times New Roman"/>
                <a:sym typeface="Times New Roman"/>
              </a:defRPr>
            </a:lvl1pPr>
            <a:lvl2pPr marL="0" indent="228600">
              <a:spcBef>
                <a:spcPts val="0"/>
              </a:spcBef>
              <a:buClrTx/>
              <a:buSzTx/>
              <a:buFontTx/>
              <a:buNone/>
              <a:defRPr sz="3600" b="1">
                <a:solidFill>
                  <a:srgbClr val="007FA3"/>
                </a:solidFill>
                <a:latin typeface="Times New Roman"/>
                <a:ea typeface="Times New Roman"/>
                <a:cs typeface="Times New Roman"/>
                <a:sym typeface="Times New Roman"/>
              </a:defRPr>
            </a:lvl2pPr>
            <a:lvl3pPr marL="0" indent="457200">
              <a:spcBef>
                <a:spcPts val="0"/>
              </a:spcBef>
              <a:buClrTx/>
              <a:buSzTx/>
              <a:buFontTx/>
              <a:buNone/>
              <a:defRPr sz="3600" b="1">
                <a:solidFill>
                  <a:srgbClr val="007FA3"/>
                </a:solidFill>
                <a:latin typeface="Times New Roman"/>
                <a:ea typeface="Times New Roman"/>
                <a:cs typeface="Times New Roman"/>
                <a:sym typeface="Times New Roman"/>
              </a:defRPr>
            </a:lvl3pPr>
            <a:lvl4pPr marL="0" indent="685800">
              <a:spcBef>
                <a:spcPts val="0"/>
              </a:spcBef>
              <a:buClrTx/>
              <a:buSzTx/>
              <a:buFontTx/>
              <a:buNone/>
              <a:defRPr sz="3600" b="1">
                <a:solidFill>
                  <a:srgbClr val="007FA3"/>
                </a:solidFill>
                <a:latin typeface="Times New Roman"/>
                <a:ea typeface="Times New Roman"/>
                <a:cs typeface="Times New Roman"/>
                <a:sym typeface="Times New Roman"/>
              </a:defRPr>
            </a:lvl4pPr>
            <a:lvl5pPr marL="0" indent="914400">
              <a:spcBef>
                <a:spcPts val="0"/>
              </a:spcBef>
              <a:buClrTx/>
              <a:buSzTx/>
              <a:buFontTx/>
              <a:buNone/>
              <a:defRPr sz="3600" b="1">
                <a:solidFill>
                  <a:srgbClr val="007FA3"/>
                </a:solidFill>
                <a:latin typeface="Times New Roman"/>
                <a:ea typeface="Times New Roman"/>
                <a:cs typeface="Times New Roman"/>
                <a:sym typeface="Times New Roman"/>
              </a:defRPr>
            </a:lvl5pPr>
          </a:lstStyle>
          <a:p>
            <a:r>
              <a:t>Body Level One</a:t>
            </a:r>
          </a:p>
          <a:p>
            <a:pPr lvl="1"/>
            <a:r>
              <a:t>Body Level Two</a:t>
            </a:r>
          </a:p>
          <a:p>
            <a:pPr lvl="2"/>
            <a:r>
              <a:t>Body Level Three</a:t>
            </a:r>
          </a:p>
          <a:p>
            <a:pPr lvl="3"/>
            <a:r>
              <a:t>Body Level Four</a:t>
            </a:r>
          </a:p>
          <a:p>
            <a:pPr lvl="4"/>
            <a:r>
              <a:t>Body Level Five</a:t>
            </a:r>
          </a:p>
        </p:txBody>
      </p:sp>
      <p:sp>
        <p:nvSpPr>
          <p:cNvPr id="25" name="Slide Number"/>
          <p:cNvSpPr txBox="1">
            <a:spLocks noGrp="1"/>
          </p:cNvSpPr>
          <p:nvPr>
            <p:ph type="sldNum" sz="quarter" idx="2"/>
          </p:nvPr>
        </p:nvSpPr>
        <p:spPr>
          <a:xfrm>
            <a:off x="8789857" y="97180"/>
            <a:ext cx="231238" cy="214661"/>
          </a:xfrm>
          <a:prstGeom prst="rect">
            <a:avLst/>
          </a:prstGeom>
        </p:spPr>
        <p:txBody>
          <a:bodyPr/>
          <a:lstStyle>
            <a:lvl1pPr>
              <a:defRPr>
                <a:solidFill>
                  <a:srgbClr val="000000"/>
                </a:solidFill>
              </a:defRPr>
            </a:lvl1pPr>
          </a:lstStyle>
          <a:p>
            <a:fld id="{86CB4B4D-7CA3-9044-876B-883B54F8677D}" type="slidenum">
              <a:t>‹#›</a:t>
            </a:fld>
            <a:endParaRPr/>
          </a:p>
        </p:txBody>
      </p:sp>
    </p:spTree>
    <p:extLst>
      <p:ext uri="{BB962C8B-B14F-4D97-AF65-F5344CB8AC3E}">
        <p14:creationId xmlns:p14="http://schemas.microsoft.com/office/powerpoint/2010/main" val="847686580"/>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5e Title &amp; Content">
    <p:spTree>
      <p:nvGrpSpPr>
        <p:cNvPr id="1" name=""/>
        <p:cNvGrpSpPr/>
        <p:nvPr/>
      </p:nvGrpSpPr>
      <p:grpSpPr>
        <a:xfrm>
          <a:off x="0" y="0"/>
          <a:ext cx="0" cy="0"/>
          <a:chOff x="0" y="0"/>
          <a:chExt cx="0" cy="0"/>
        </a:xfrm>
      </p:grpSpPr>
      <p:sp>
        <p:nvSpPr>
          <p:cNvPr id="32" name="Title Text"/>
          <p:cNvSpPr txBox="1">
            <a:spLocks noGrp="1"/>
          </p:cNvSpPr>
          <p:nvPr>
            <p:ph type="title"/>
          </p:nvPr>
        </p:nvSpPr>
        <p:spPr>
          <a:prstGeom prst="rect">
            <a:avLst/>
          </a:prstGeom>
        </p:spPr>
        <p:txBody>
          <a:bodyPr/>
          <a:lstStyle/>
          <a:p>
            <a:r>
              <a:t>Title Text</a:t>
            </a:r>
          </a:p>
        </p:txBody>
      </p:sp>
      <p:sp>
        <p:nvSpPr>
          <p:cNvPr id="3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87768437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Date Placeholder 3"/>
          <p:cNvSpPr>
            <a:spLocks noGrp="1"/>
          </p:cNvSpPr>
          <p:nvPr>
            <p:ph type="dt" sz="half" idx="10"/>
          </p:nvPr>
        </p:nvSpPr>
        <p:spPr/>
        <p:txBody>
          <a:bodyPr/>
          <a:lstStyle>
            <a:lvl1pPr>
              <a:defRPr/>
            </a:lvl1pPr>
          </a:lstStyle>
          <a:p>
            <a:pPr>
              <a:defRPr/>
            </a:pPr>
            <a:fld id="{446ECE31-3F84-488B-96FF-87069493AA01}" type="datetime1">
              <a:rPr lang="en-US"/>
              <a:pPr>
                <a:defRPr/>
              </a:pPr>
              <a:t>8/13/2018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37E0411-FEFA-4204-8FD9-1242E22EB4C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3"/>
          <p:cNvSpPr>
            <a:spLocks noGrp="1"/>
          </p:cNvSpPr>
          <p:nvPr>
            <p:ph type="dt" sz="half" idx="10"/>
          </p:nvPr>
        </p:nvSpPr>
        <p:spPr/>
        <p:txBody>
          <a:bodyPr/>
          <a:lstStyle>
            <a:lvl1pPr>
              <a:defRPr/>
            </a:lvl1pPr>
          </a:lstStyle>
          <a:p>
            <a:pPr>
              <a:defRPr/>
            </a:pPr>
            <a:fld id="{E1A1D339-B944-4459-9906-9DBC0EA630F2}" type="datetime1">
              <a:rPr lang="en-US"/>
              <a:pPr>
                <a:defRPr/>
              </a:pPr>
              <a:t>8/13/2018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B614450-3830-4CD5-BB73-38573308D36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FD0657E-CEF4-4AEC-97C2-626BDE7878FF}" type="datetime1">
              <a:rPr lang="en-US"/>
              <a:pPr>
                <a:defRPr/>
              </a:pPr>
              <a:t>8/13/2018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B2ACB59-A49C-4F83-BF2D-5141C6E9074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3"/>
          <p:cNvSpPr>
            <a:spLocks noGrp="1"/>
          </p:cNvSpPr>
          <p:nvPr>
            <p:ph type="dt" sz="half" idx="10"/>
          </p:nvPr>
        </p:nvSpPr>
        <p:spPr/>
        <p:txBody>
          <a:bodyPr/>
          <a:lstStyle>
            <a:lvl1pPr>
              <a:defRPr/>
            </a:lvl1pPr>
          </a:lstStyle>
          <a:p>
            <a:pPr>
              <a:defRPr/>
            </a:pPr>
            <a:fld id="{02D75ABD-0AE7-40E1-B4C3-5DCC0C0936B5}" type="datetime1">
              <a:rPr lang="en-US"/>
              <a:pPr>
                <a:defRPr/>
              </a:pPr>
              <a:t>8/13/2018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E24C480-7CFA-45CB-B52C-22B3FE1943E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3"/>
          <p:cNvSpPr>
            <a:spLocks noGrp="1"/>
          </p:cNvSpPr>
          <p:nvPr>
            <p:ph type="dt" sz="half" idx="10"/>
          </p:nvPr>
        </p:nvSpPr>
        <p:spPr/>
        <p:txBody>
          <a:bodyPr/>
          <a:lstStyle>
            <a:lvl1pPr>
              <a:defRPr/>
            </a:lvl1pPr>
          </a:lstStyle>
          <a:p>
            <a:pPr>
              <a:defRPr/>
            </a:pPr>
            <a:fld id="{0F4356C0-1CC7-43DA-A5E0-8CD637022D77}" type="datetime1">
              <a:rPr lang="en-US"/>
              <a:pPr>
                <a:defRPr/>
              </a:pPr>
              <a:t>8/13/2018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22F0856-1916-47ED-BA8F-55346D82544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CA"/>
              <a:t>Click to edit Master title style</a:t>
            </a:r>
            <a:endParaRPr lang="en-US"/>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charset="0"/>
              </a:defRPr>
            </a:lvl1pPr>
          </a:lstStyle>
          <a:p>
            <a:pPr>
              <a:defRPr/>
            </a:pPr>
            <a:fld id="{9F3F06DB-120E-42EE-9277-D3BD6BDDC62B}" type="datetime1">
              <a:rPr lang="en-US"/>
              <a:pPr>
                <a:defRPr/>
              </a:pPr>
              <a:t>8/13/2018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107" charset="0"/>
                <a:ea typeface="+mn-ea"/>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charset="0"/>
              </a:defRPr>
            </a:lvl1pPr>
          </a:lstStyle>
          <a:p>
            <a:pPr>
              <a:defRPr/>
            </a:pPr>
            <a:fld id="{EB243E04-430C-4E08-BC71-AB90B12418D6}" type="slidenum">
              <a:rPr lang="en-US"/>
              <a:pPr>
                <a:defRPr/>
              </a:pPr>
              <a:t>‹#›</a:t>
            </a:fld>
            <a:endParaRPr lang="en-US"/>
          </a:p>
        </p:txBody>
      </p:sp>
      <p:sp>
        <p:nvSpPr>
          <p:cNvPr id="2055" name="Footer Placeholder 4"/>
          <p:cNvSpPr txBox="1">
            <a:spLocks/>
          </p:cNvSpPr>
          <p:nvPr userDrawn="1"/>
        </p:nvSpPr>
        <p:spPr bwMode="auto">
          <a:xfrm>
            <a:off x="4800600" y="6305550"/>
            <a:ext cx="43434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algn="r" eaLnBrk="1" hangingPunct="1">
              <a:defRPr/>
            </a:pPr>
            <a:r>
              <a:rPr lang="en-US" sz="1200" i="1"/>
              <a:t>Big Java </a:t>
            </a:r>
            <a:r>
              <a:rPr lang="en-US" sz="1200"/>
              <a:t>by Cay Horstmann</a:t>
            </a:r>
          </a:p>
          <a:p>
            <a:pPr algn="r" eaLnBrk="1" hangingPunct="1">
              <a:defRPr/>
            </a:pPr>
            <a:r>
              <a:rPr lang="en-US" sz="1200"/>
              <a:t>Copyright © 2009 by John Wiley &amp; Sons.  All rights reserved.</a:t>
            </a:r>
          </a:p>
        </p:txBody>
      </p:sp>
      <p:sp>
        <p:nvSpPr>
          <p:cNvPr id="2056" name="Line 2"/>
          <p:cNvSpPr>
            <a:spLocks noChangeShapeType="1"/>
          </p:cNvSpPr>
          <p:nvPr userDrawn="1"/>
        </p:nvSpPr>
        <p:spPr bwMode="auto">
          <a:xfrm>
            <a:off x="0" y="762000"/>
            <a:ext cx="9144000" cy="0"/>
          </a:xfrm>
          <a:prstGeom prst="line">
            <a:avLst/>
          </a:prstGeom>
          <a:noFill/>
          <a:ln w="50800">
            <a:solidFill>
              <a:srgbClr val="C6E8B4"/>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4163" r:id="rId1"/>
    <p:sldLayoutId id="2147484164" r:id="rId2"/>
    <p:sldLayoutId id="2147484165" r:id="rId3"/>
    <p:sldLayoutId id="2147484166" r:id="rId4"/>
    <p:sldLayoutId id="2147484167" r:id="rId5"/>
    <p:sldLayoutId id="2147484168" r:id="rId6"/>
    <p:sldLayoutId id="2147484185" r:id="rId7"/>
    <p:sldLayoutId id="2147484169" r:id="rId8"/>
    <p:sldLayoutId id="2147484170" r:id="rId9"/>
    <p:sldLayoutId id="2147484171" r:id="rId10"/>
    <p:sldLayoutId id="2147484172" r:id="rId11"/>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pitchFamily="-107" charset="-128"/>
          <a:cs typeface="ＭＳ Ｐゴシック" pitchFamily="-107" charset="-128"/>
        </a:defRPr>
      </a:lvl1pPr>
      <a:lvl2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2pPr>
      <a:lvl3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3pPr>
      <a:lvl4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4pPr>
      <a:lvl5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5pPr>
      <a:lvl6pPr marL="4572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6pPr>
      <a:lvl7pPr marL="9144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7pPr>
      <a:lvl8pPr marL="13716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8pPr>
      <a:lvl9pPr marL="18288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07" charset="-128"/>
          <a:cs typeface="ＭＳ Ｐゴシック" pitchFamily="-107"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07"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07"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7"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7"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CA"/>
              <a:t>Click to edit Master title style</a:t>
            </a:r>
            <a:endParaRPr lang="en-US"/>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charset="0"/>
              </a:defRPr>
            </a:lvl1pPr>
          </a:lstStyle>
          <a:p>
            <a:pPr>
              <a:defRPr/>
            </a:pPr>
            <a:fld id="{98609CEE-C6B3-4180-9F64-FF9D706636E3}" type="datetime1">
              <a:rPr lang="en-US"/>
              <a:pPr>
                <a:defRPr/>
              </a:pPr>
              <a:t>8/13/2018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107" charset="0"/>
                <a:ea typeface="+mn-ea"/>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charset="0"/>
              </a:defRPr>
            </a:lvl1pPr>
          </a:lstStyle>
          <a:p>
            <a:pPr>
              <a:defRPr/>
            </a:pPr>
            <a:fld id="{3718B441-FFD9-41A1-8C7E-8420076B0EED}" type="slidenum">
              <a:rPr lang="en-US"/>
              <a:pPr>
                <a:defRPr/>
              </a:pPr>
              <a:t>‹#›</a:t>
            </a:fld>
            <a:endParaRPr lang="en-US"/>
          </a:p>
        </p:txBody>
      </p:sp>
      <p:sp>
        <p:nvSpPr>
          <p:cNvPr id="3079" name="Footer Placeholder 4"/>
          <p:cNvSpPr txBox="1">
            <a:spLocks/>
          </p:cNvSpPr>
          <p:nvPr userDrawn="1"/>
        </p:nvSpPr>
        <p:spPr bwMode="auto">
          <a:xfrm>
            <a:off x="4800600" y="6305550"/>
            <a:ext cx="43434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algn="r" eaLnBrk="1" hangingPunct="1">
              <a:defRPr/>
            </a:pPr>
            <a:r>
              <a:rPr lang="en-US" sz="1200" i="1"/>
              <a:t>Big Java</a:t>
            </a:r>
            <a:r>
              <a:rPr lang="en-US" sz="1200"/>
              <a:t> by Cay Horstmann</a:t>
            </a:r>
          </a:p>
          <a:p>
            <a:pPr algn="r" eaLnBrk="1" hangingPunct="1">
              <a:defRPr/>
            </a:pPr>
            <a:r>
              <a:rPr lang="en-US" sz="1200"/>
              <a:t>Copyright © 2009 by John Wiley &amp; Sons.  All rights reserved.</a:t>
            </a:r>
          </a:p>
        </p:txBody>
      </p:sp>
      <p:sp>
        <p:nvSpPr>
          <p:cNvPr id="3080" name="Line 2"/>
          <p:cNvSpPr>
            <a:spLocks noChangeShapeType="1"/>
          </p:cNvSpPr>
          <p:nvPr userDrawn="1"/>
        </p:nvSpPr>
        <p:spPr bwMode="auto">
          <a:xfrm>
            <a:off x="0" y="762000"/>
            <a:ext cx="9144000" cy="0"/>
          </a:xfrm>
          <a:prstGeom prst="line">
            <a:avLst/>
          </a:prstGeom>
          <a:noFill/>
          <a:ln w="50800">
            <a:solidFill>
              <a:srgbClr val="DDF1F3"/>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4173" r:id="rId1"/>
    <p:sldLayoutId id="2147484174" r:id="rId2"/>
    <p:sldLayoutId id="2147484175" r:id="rId3"/>
    <p:sldLayoutId id="2147484176" r:id="rId4"/>
    <p:sldLayoutId id="2147484177" r:id="rId5"/>
    <p:sldLayoutId id="2147484178" r:id="rId6"/>
    <p:sldLayoutId id="2147484179" r:id="rId7"/>
    <p:sldLayoutId id="2147484180" r:id="rId8"/>
    <p:sldLayoutId id="2147484181" r:id="rId9"/>
    <p:sldLayoutId id="2147484182" r:id="rId10"/>
    <p:sldLayoutId id="2147484183" r:id="rId11"/>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pitchFamily="-107" charset="-128"/>
          <a:cs typeface="ＭＳ Ｐゴシック" pitchFamily="-107" charset="-128"/>
        </a:defRPr>
      </a:lvl1pPr>
      <a:lvl2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2pPr>
      <a:lvl3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3pPr>
      <a:lvl4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4pPr>
      <a:lvl5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5pPr>
      <a:lvl6pPr marL="4572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6pPr>
      <a:lvl7pPr marL="9144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7pPr>
      <a:lvl8pPr marL="13716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8pPr>
      <a:lvl9pPr marL="18288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07" charset="-128"/>
          <a:cs typeface="ＭＳ Ｐゴシック" pitchFamily="-107"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07"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07"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7"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7"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defRPr/>
            </a:pPr>
            <a:endParaRPr lang="en-US">
              <a:solidFill>
                <a:srgbClr val="E7DEC9">
                  <a:shade val="50000"/>
                  <a:satMod val="200000"/>
                </a:srgb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r>
              <a:rPr lang="en-US">
                <a:solidFill>
                  <a:srgbClr val="E7DEC9">
                    <a:shade val="50000"/>
                    <a:satMod val="200000"/>
                  </a:srgbClr>
                </a:solidFill>
              </a:rPr>
              <a:t>Big Java by Cay Horstmann Copyright © 2009 by John Wiley &amp; Sons.  All rights reserved.</a:t>
            </a: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defRPr/>
            </a:pPr>
            <a:fld id="{3CE4F24A-953F-42C0-92ED-68EDD894EBC7}" type="slidenum">
              <a:rPr lang="en-US" smtClean="0">
                <a:solidFill>
                  <a:srgbClr val="E7DEC9">
                    <a:shade val="50000"/>
                    <a:satMod val="200000"/>
                  </a:srgbClr>
                </a:solidFill>
              </a:rPr>
              <a:pPr>
                <a:defRPr/>
              </a:pPr>
              <a:t>‹#›</a:t>
            </a:fld>
            <a:endParaRPr lang="en-US">
              <a:solidFill>
                <a:srgbClr val="E7DEC9">
                  <a:shade val="50000"/>
                  <a:satMod val="200000"/>
                </a:srgbClr>
              </a:solidFill>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Tree>
    <p:extLst>
      <p:ext uri="{BB962C8B-B14F-4D97-AF65-F5344CB8AC3E}">
        <p14:creationId xmlns:p14="http://schemas.microsoft.com/office/powerpoint/2010/main" val="4050984071"/>
      </p:ext>
    </p:extLst>
  </p:cSld>
  <p:clrMap bg1="lt1" tx1="dk1" bg2="lt2" tx2="dk2" accent1="accent1" accent2="accent2" accent3="accent3" accent4="accent4" accent5="accent5" accent6="accent6" hlink="hlink" folHlink="folHlink"/>
  <p:sldLayoutIdLst>
    <p:sldLayoutId id="2147484202" r:id="rId1"/>
    <p:sldLayoutId id="2147484203" r:id="rId2"/>
    <p:sldLayoutId id="2147484204" r:id="rId3"/>
    <p:sldLayoutId id="2147484205" r:id="rId4"/>
    <p:sldLayoutId id="2147484206" r:id="rId5"/>
    <p:sldLayoutId id="2147484207" r:id="rId6"/>
    <p:sldLayoutId id="2147484208" r:id="rId7"/>
    <p:sldLayoutId id="2147484209" r:id="rId8"/>
    <p:sldLayoutId id="2147484210" r:id="rId9"/>
    <p:sldLayoutId id="2147484211" r:id="rId10"/>
    <p:sldLayoutId id="2147484212" r:id="rId11"/>
  </p:sldLayoutIdLst>
  <p:hf sldNum="0"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258233" y="0"/>
            <a:ext cx="8513234" cy="8160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normAutofit/>
          </a:bodyPr>
          <a:lstStyle/>
          <a:p>
            <a:r>
              <a:t>Title Text</a:t>
            </a:r>
          </a:p>
        </p:txBody>
      </p:sp>
      <p:pic>
        <p:nvPicPr>
          <p:cNvPr id="3" name="Shape 15" descr="Shape 15"/>
          <p:cNvPicPr>
            <a:picLocks noChangeAspect="1"/>
          </p:cNvPicPr>
          <p:nvPr/>
        </p:nvPicPr>
        <p:blipFill>
          <a:blip r:embed="rId4">
            <a:extLst/>
          </a:blip>
          <a:stretch>
            <a:fillRect/>
          </a:stretch>
        </p:blipFill>
        <p:spPr>
          <a:xfrm>
            <a:off x="443971" y="6429709"/>
            <a:ext cx="918000" cy="279915"/>
          </a:xfrm>
          <a:prstGeom prst="rect">
            <a:avLst/>
          </a:prstGeom>
          <a:ln w="12700">
            <a:miter lim="400000"/>
          </a:ln>
        </p:spPr>
      </p:pic>
      <p:sp>
        <p:nvSpPr>
          <p:cNvPr id="4" name="Shape 16"/>
          <p:cNvSpPr txBox="1"/>
          <p:nvPr/>
        </p:nvSpPr>
        <p:spPr>
          <a:xfrm>
            <a:off x="1600199" y="6429343"/>
            <a:ext cx="7162801" cy="281901"/>
          </a:xfrm>
          <a:prstGeom prst="rect">
            <a:avLst/>
          </a:prstGeom>
          <a:ln w="12700">
            <a:miter lim="400000"/>
          </a:ln>
          <a:extLst>
            <a:ext uri="{C572A759-6A51-4108-AA02-DFA0A04FC94B}">
              <ma14:wrappingTextBoxFlag xmlns="" xmlns:ma14="http://schemas.microsoft.com/office/mac/drawingml/2011/main" val="1"/>
            </a:ext>
          </a:extLst>
        </p:spPr>
        <p:txBody>
          <a:bodyPr lIns="45699" tIns="45699" rIns="45699" bIns="45699">
            <a:spAutoFit/>
          </a:bodyPr>
          <a:lstStyle>
            <a:lvl1pPr algn="r">
              <a:defRPr sz="1200">
                <a:latin typeface="Verdana"/>
                <a:ea typeface="Verdana"/>
                <a:cs typeface="Verdana"/>
                <a:sym typeface="Verdana"/>
              </a:defRPr>
            </a:lvl1pPr>
          </a:lstStyle>
          <a:p>
            <a:r>
              <a:t>Copyright © 2019, 2015, 2012 Pearson Education, Inc. All Rights Reserved</a:t>
            </a:r>
          </a:p>
        </p:txBody>
      </p:sp>
      <p:sp>
        <p:nvSpPr>
          <p:cNvPr id="5" name="Body Level One…"/>
          <p:cNvSpPr txBox="1">
            <a:spLocks noGrp="1"/>
          </p:cNvSpPr>
          <p:nvPr>
            <p:ph type="body" idx="1"/>
          </p:nvPr>
        </p:nvSpPr>
        <p:spPr>
          <a:xfrm>
            <a:off x="400049" y="913012"/>
            <a:ext cx="8229601" cy="503197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lvl2pPr marL="787400" indent="-228600"/>
            <a:lvl3pPr marL="1193800" indent="-177800"/>
            <a:lvl4pPr marL="1701800" indent="-228600"/>
            <a:lvl5pPr marL="2108200" indent="-177800"/>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4419600" y="6172200"/>
            <a:ext cx="2133600" cy="368301"/>
          </a:xfrm>
          <a:prstGeom prst="rect">
            <a:avLst/>
          </a:prstGeom>
          <a:ln w="12700">
            <a:miter lim="400000"/>
          </a:ln>
        </p:spPr>
        <p:txBody>
          <a:bodyPr wrap="none" lIns="45699" tIns="45699" rIns="45699" bIns="45699" anchor="ctr">
            <a:spAutoFit/>
          </a:bodyPr>
          <a:lstStyle>
            <a:lvl1pPr algn="r">
              <a:defRPr sz="900">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3431379765"/>
      </p:ext>
    </p:extLst>
  </p:cSld>
  <p:clrMap bg1="lt1" tx1="dk1" bg2="lt2" tx2="dk2" accent1="accent1" accent2="accent2" accent3="accent3" accent4="accent4" accent5="accent5" accent6="accent6" hlink="hlink" folHlink="folHlink"/>
  <p:sldLayoutIdLst>
    <p:sldLayoutId id="2147484215" r:id="rId1"/>
    <p:sldLayoutId id="2147484216" r:id="rId2"/>
  </p:sldLayoutIdLst>
  <p:transition spd="med"/>
  <p:txStyles>
    <p:titleStyle>
      <a:lvl1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1pPr>
      <a:lvl2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2pPr>
      <a:lvl3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3pPr>
      <a:lvl4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4pPr>
      <a:lvl5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5pPr>
      <a:lvl6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6pPr>
      <a:lvl7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7pPr>
      <a:lvl8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8pPr>
      <a:lvl9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9pPr>
    </p:titleStyle>
    <p:bodyStyle>
      <a:lvl1pPr marL="304800" marR="0" indent="-2032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1pPr>
      <a:lvl2pPr marL="835025" marR="0" indent="-276225"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2pPr>
      <a:lvl3pPr marL="1206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3pPr>
      <a:lvl4pPr marL="1663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4pPr>
      <a:lvl5pPr marL="21209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5pPr>
      <a:lvl6pPr marL="25781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6pPr>
      <a:lvl7pPr marL="30353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7pPr>
      <a:lvl8pPr marL="3492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8pPr>
      <a:lvl9pPr marL="3949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9.xml"/><Relationship Id="rId4" Type="http://schemas.openxmlformats.org/officeDocument/2006/relationships/image" Target="../media/image17.png"/></Relationships>
</file>

<file path=ppt/slides/_rels/slide4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8.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195"/>
          <p:cNvSpPr txBox="1">
            <a:spLocks noGrp="1"/>
          </p:cNvSpPr>
          <p:nvPr>
            <p:ph type="title"/>
          </p:nvPr>
        </p:nvSpPr>
        <p:spPr>
          <a:prstGeom prst="rect">
            <a:avLst/>
          </a:prstGeom>
        </p:spPr>
        <p:txBody>
          <a:bodyPr lIns="0" tIns="0" rIns="0" bIns="0"/>
          <a:lstStyle/>
          <a:p>
            <a:pPr defTabSz="713231">
              <a:defRPr sz="3432"/>
            </a:pPr>
            <a:r>
              <a:t>Data Structures and Abstractions with Java</a:t>
            </a:r>
            <a:r>
              <a:rPr baseline="30018"/>
              <a:t>™</a:t>
            </a:r>
          </a:p>
        </p:txBody>
      </p:sp>
      <p:sp>
        <p:nvSpPr>
          <p:cNvPr id="44" name="Shape 196"/>
          <p:cNvSpPr txBox="1">
            <a:spLocks noGrp="1"/>
          </p:cNvSpPr>
          <p:nvPr>
            <p:ph type="body" idx="1"/>
          </p:nvPr>
        </p:nvSpPr>
        <p:spPr>
          <a:prstGeom prst="rect">
            <a:avLst/>
          </a:prstGeom>
        </p:spPr>
        <p:txBody>
          <a:bodyPr lIns="0" tIns="0" rIns="0" bIns="0"/>
          <a:lstStyle/>
          <a:p>
            <a:pPr marL="0" indent="0">
              <a:spcBef>
                <a:spcPts val="0"/>
              </a:spcBef>
              <a:buSzTx/>
              <a:buNone/>
              <a:defRPr sz="2000">
                <a:solidFill>
                  <a:srgbClr val="007FA3"/>
                </a:solidFill>
              </a:defRPr>
            </a:pPr>
            <a:r>
              <a:t>5</a:t>
            </a:r>
            <a:r>
              <a:rPr baseline="30000"/>
              <a:t>th</a:t>
            </a:r>
            <a:r>
              <a:t> Edition</a:t>
            </a:r>
          </a:p>
        </p:txBody>
      </p:sp>
      <p:sp>
        <p:nvSpPr>
          <p:cNvPr id="45" name="Shape 198"/>
          <p:cNvSpPr txBox="1"/>
          <p:nvPr/>
        </p:nvSpPr>
        <p:spPr>
          <a:xfrm>
            <a:off x="4825999" y="2421639"/>
            <a:ext cx="4057651" cy="6482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oAutofit/>
          </a:bodyPr>
          <a:lstStyle>
            <a:lvl1pPr>
              <a:defRPr sz="4400" b="1">
                <a:solidFill>
                  <a:srgbClr val="007FA3"/>
                </a:solidFill>
                <a:latin typeface="Times New Roman"/>
                <a:ea typeface="Times New Roman"/>
                <a:cs typeface="Times New Roman"/>
                <a:sym typeface="Times New Roman"/>
              </a:defRPr>
            </a:lvl1p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4100" b="1" i="0" u="none" strike="noStrike" kern="0" cap="none" spc="0" normalizeH="0" baseline="0" noProof="0" dirty="0">
                <a:ln>
                  <a:noFill/>
                </a:ln>
                <a:solidFill>
                  <a:srgbClr val="007FA3"/>
                </a:solidFill>
                <a:effectLst/>
                <a:uLnTx/>
                <a:uFillTx/>
                <a:latin typeface="Times New Roman"/>
                <a:cs typeface="Times New Roman"/>
                <a:sym typeface="Times New Roman"/>
              </a:rPr>
              <a:t>Module 16 – Sets and Maps</a:t>
            </a:r>
            <a:endParaRPr kumimoji="0" sz="4100" b="1" i="0" u="none" strike="noStrike" kern="0" cap="none" spc="0" normalizeH="0" baseline="0" noProof="0" dirty="0">
              <a:ln>
                <a:noFill/>
              </a:ln>
              <a:solidFill>
                <a:srgbClr val="007FA3"/>
              </a:solidFill>
              <a:effectLst/>
              <a:uLnTx/>
              <a:uFillTx/>
              <a:latin typeface="Times New Roman"/>
              <a:cs typeface="Times New Roman"/>
              <a:sym typeface="Times New Roman"/>
            </a:endParaRPr>
          </a:p>
        </p:txBody>
      </p:sp>
      <p:sp>
        <p:nvSpPr>
          <p:cNvPr id="46" name="Shape 199"/>
          <p:cNvSpPr txBox="1"/>
          <p:nvPr/>
        </p:nvSpPr>
        <p:spPr>
          <a:xfrm>
            <a:off x="4660584" y="4882302"/>
            <a:ext cx="3989702" cy="94989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oAutofit/>
          </a:bodyPr>
          <a:lstStyle>
            <a:lvl1pPr>
              <a:defRPr sz="4400" b="1">
                <a:solidFill>
                  <a:srgbClr val="007FA3"/>
                </a:solidFill>
                <a:latin typeface="Times New Roman"/>
                <a:ea typeface="Times New Roman"/>
                <a:cs typeface="Times New Roman"/>
                <a:sym typeface="Times New Roman"/>
              </a:defRPr>
            </a:lvl1p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2600" b="1" i="0" u="none" strike="noStrike" kern="0" cap="none" spc="0" normalizeH="0" baseline="0" noProof="0" dirty="0">
              <a:ln>
                <a:noFill/>
              </a:ln>
              <a:solidFill>
                <a:srgbClr val="007FA3"/>
              </a:solidFill>
              <a:effectLst/>
              <a:uLnTx/>
              <a:uFillTx/>
              <a:latin typeface="Times New Roman"/>
              <a:cs typeface="Times New Roman"/>
              <a:sym typeface="Times New Roman"/>
            </a:endParaRPr>
          </a:p>
        </p:txBody>
      </p:sp>
      <p:pic>
        <p:nvPicPr>
          <p:cNvPr id="47" name="Picture 6" descr="Picture 6"/>
          <p:cNvPicPr>
            <a:picLocks noChangeAspect="1"/>
          </p:cNvPicPr>
          <p:nvPr/>
        </p:nvPicPr>
        <p:blipFill>
          <a:blip r:embed="rId2">
            <a:extLst/>
          </a:blip>
          <a:stretch>
            <a:fillRect/>
          </a:stretch>
        </p:blipFill>
        <p:spPr>
          <a:xfrm>
            <a:off x="379413" y="1421040"/>
            <a:ext cx="4124641" cy="4776560"/>
          </a:xfrm>
          <a:prstGeom prst="rect">
            <a:avLst/>
          </a:prstGeom>
          <a:ln w="12700">
            <a:miter lim="400000"/>
          </a:ln>
          <a:effectLst>
            <a:outerShdw blurRad="50800" dist="38100" dir="2700000" rotWithShape="0">
              <a:srgbClr val="000000">
                <a:alpha val="40000"/>
              </a:srgbClr>
            </a:outerShdw>
          </a:effec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66800" y="-223044"/>
            <a:ext cx="8229600" cy="1143000"/>
          </a:xfrm>
        </p:spPr>
        <p:txBody>
          <a:bodyPr/>
          <a:lstStyle/>
          <a:p>
            <a:pPr algn="l" eaLnBrk="1" hangingPunct="1"/>
            <a:r>
              <a:rPr lang="en-US" altLang="en-US" sz="3200" b="1" dirty="0">
                <a:latin typeface="Lucida Sans" pitchFamily="-107" charset="0"/>
                <a:cs typeface="Times New Roman" pitchFamily="18" charset="0"/>
              </a:rPr>
              <a:t>Implicit implementation</a:t>
            </a:r>
            <a:endParaRPr lang="en-US" sz="3200" b="1" dirty="0">
              <a:latin typeface="Lucida Sans" pitchFamily="-107" charset="0"/>
              <a:cs typeface="Times New Roman" pitchFamily="18" charset="0"/>
            </a:endParaRPr>
          </a:p>
        </p:txBody>
      </p:sp>
      <p:sp>
        <p:nvSpPr>
          <p:cNvPr id="14339" name="Slide Number Placeholder 4"/>
          <p:cNvSpPr>
            <a:spLocks noGrp="1"/>
          </p:cNvSpPr>
          <p:nvPr>
            <p:ph type="sldNum" sz="quarter" idx="12"/>
          </p:nvPr>
        </p:nvSpPr>
        <p:spPr>
          <a:noFill/>
        </p:spPr>
        <p:txBody>
          <a:bodyPr/>
          <a:lstStyle/>
          <a:p>
            <a:pPr algn="l"/>
            <a:fld id="{FA05B950-E3D6-4AA2-B406-8EB0CE942BAC}" type="slidenum">
              <a:rPr lang="en-US" smtClean="0">
                <a:solidFill>
                  <a:srgbClr val="898989"/>
                </a:solidFill>
                <a:latin typeface="Times New Roman" pitchFamily="18" charset="0"/>
              </a:rPr>
              <a:pPr algn="l"/>
              <a:t>10</a:t>
            </a:fld>
            <a:endParaRPr lang="en-US">
              <a:solidFill>
                <a:srgbClr val="898989"/>
              </a:solidFill>
              <a:latin typeface="Times New Roman" pitchFamily="18" charset="0"/>
            </a:endParaRPr>
          </a:p>
        </p:txBody>
      </p:sp>
      <p:sp>
        <p:nvSpPr>
          <p:cNvPr id="14340" name="Text Box 3"/>
          <p:cNvSpPr txBox="1">
            <a:spLocks noChangeArrowheads="1"/>
          </p:cNvSpPr>
          <p:nvPr/>
        </p:nvSpPr>
        <p:spPr bwMode="auto">
          <a:xfrm>
            <a:off x="76200" y="990600"/>
            <a:ext cx="4057650" cy="708025"/>
          </a:xfrm>
          <a:prstGeom prst="rect">
            <a:avLst/>
          </a:prstGeom>
          <a:solidFill>
            <a:schemeClr val="bg1"/>
          </a:solidFill>
          <a:ln w="9525">
            <a:noFill/>
            <a:miter lim="800000"/>
            <a:headEnd/>
            <a:tailEnd/>
          </a:ln>
        </p:spPr>
        <p:txBody>
          <a:bodyPr wrap="none">
            <a:spAutoFit/>
          </a:bodyPr>
          <a:lstStyle/>
          <a:p>
            <a:r>
              <a:rPr lang="en-US" sz="2000" dirty="0"/>
              <a:t>If </a:t>
            </a:r>
            <a:r>
              <a:rPr lang="en-US" sz="2000" dirty="0" err="1"/>
              <a:t>setA</a:t>
            </a:r>
            <a:r>
              <a:rPr lang="en-US" sz="2000" dirty="0"/>
              <a:t> has the following elements:</a:t>
            </a:r>
          </a:p>
          <a:p>
            <a:r>
              <a:rPr lang="en-US" sz="2000" dirty="0"/>
              <a:t>(A, D, G, K, M, P, R, T, V, X, Z)</a:t>
            </a:r>
          </a:p>
        </p:txBody>
      </p:sp>
      <p:sp>
        <p:nvSpPr>
          <p:cNvPr id="14341" name="Text Box 4"/>
          <p:cNvSpPr txBox="1">
            <a:spLocks noChangeArrowheads="1"/>
          </p:cNvSpPr>
          <p:nvPr/>
        </p:nvSpPr>
        <p:spPr bwMode="auto">
          <a:xfrm>
            <a:off x="4800600" y="762000"/>
            <a:ext cx="4294188" cy="708025"/>
          </a:xfrm>
          <a:prstGeom prst="rect">
            <a:avLst/>
          </a:prstGeom>
          <a:noFill/>
          <a:ln w="9525">
            <a:noFill/>
            <a:miter lim="800000"/>
            <a:headEnd/>
            <a:tailEnd/>
          </a:ln>
        </p:spPr>
        <p:txBody>
          <a:bodyPr wrap="none">
            <a:spAutoFit/>
          </a:bodyPr>
          <a:lstStyle/>
          <a:p>
            <a:r>
              <a:rPr lang="en-US" sz="2000"/>
              <a:t>If setB has the following elements:</a:t>
            </a:r>
          </a:p>
          <a:p>
            <a:r>
              <a:rPr lang="en-US" sz="2000"/>
              <a:t>(A, C, E, G, I, L, M, O, Q, T, U, W, Z)</a:t>
            </a:r>
          </a:p>
        </p:txBody>
      </p:sp>
      <p:sp>
        <p:nvSpPr>
          <p:cNvPr id="14342" name="Text Box 17"/>
          <p:cNvSpPr txBox="1">
            <a:spLocks noChangeArrowheads="1"/>
          </p:cNvSpPr>
          <p:nvPr/>
        </p:nvSpPr>
        <p:spPr bwMode="auto">
          <a:xfrm>
            <a:off x="1295400" y="2057400"/>
            <a:ext cx="595313" cy="338138"/>
          </a:xfrm>
          <a:prstGeom prst="rect">
            <a:avLst/>
          </a:prstGeom>
          <a:noFill/>
          <a:ln w="9525">
            <a:noFill/>
            <a:miter lim="800000"/>
            <a:headEnd/>
            <a:tailEnd/>
          </a:ln>
        </p:spPr>
        <p:txBody>
          <a:bodyPr wrap="none">
            <a:spAutoFit/>
          </a:bodyPr>
          <a:lstStyle/>
          <a:p>
            <a:r>
              <a:rPr lang="en-US" sz="1600"/>
              <a:t>setA</a:t>
            </a:r>
          </a:p>
        </p:txBody>
      </p:sp>
      <p:sp>
        <p:nvSpPr>
          <p:cNvPr id="14343" name="Text Box 32"/>
          <p:cNvSpPr txBox="1">
            <a:spLocks noChangeArrowheads="1"/>
          </p:cNvSpPr>
          <p:nvPr/>
        </p:nvSpPr>
        <p:spPr bwMode="auto">
          <a:xfrm>
            <a:off x="5029200" y="2286000"/>
            <a:ext cx="595313" cy="338138"/>
          </a:xfrm>
          <a:prstGeom prst="rect">
            <a:avLst/>
          </a:prstGeom>
          <a:noFill/>
          <a:ln w="9525">
            <a:noFill/>
            <a:miter lim="800000"/>
            <a:headEnd/>
            <a:tailEnd/>
          </a:ln>
        </p:spPr>
        <p:txBody>
          <a:bodyPr wrap="none">
            <a:spAutoFit/>
          </a:bodyPr>
          <a:lstStyle/>
          <a:p>
            <a:r>
              <a:rPr lang="en-US" sz="1600"/>
              <a:t>setB</a:t>
            </a:r>
          </a:p>
        </p:txBody>
      </p:sp>
      <p:graphicFrame>
        <p:nvGraphicFramePr>
          <p:cNvPr id="34" name="Table 33"/>
          <p:cNvGraphicFramePr>
            <a:graphicFrameLocks noGrp="1"/>
          </p:cNvGraphicFramePr>
          <p:nvPr/>
        </p:nvGraphicFramePr>
        <p:xfrm>
          <a:off x="1219200" y="2438400"/>
          <a:ext cx="457200" cy="3708400"/>
        </p:xfrm>
        <a:graphic>
          <a:graphicData uri="http://schemas.openxmlformats.org/drawingml/2006/table">
            <a:tbl>
              <a:tblPr bandRow="1">
                <a:tableStyleId>{5C22544A-7EE6-4342-B048-85BDC9FD1C3A}</a:tableStyleId>
              </a:tblPr>
              <a:tblGrid>
                <a:gridCol w="457200">
                  <a:extLst>
                    <a:ext uri="{9D8B030D-6E8A-4147-A177-3AD203B41FA5}">
                      <a16:colId xmlns:a16="http://schemas.microsoft.com/office/drawing/2014/main" val="20000"/>
                    </a:ext>
                  </a:extLst>
                </a:gridCol>
              </a:tblGrid>
              <a:tr h="370840">
                <a:tc>
                  <a:txBody>
                    <a:bodyPr/>
                    <a:lstStyle/>
                    <a:p>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r>
                        <a:rPr lang="en-US"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US"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r>
                        <a:rPr lang="en-US" dirty="0"/>
                        <a:t>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r>
                        <a:rPr lang="en-US" dirty="0"/>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r>
                        <a:rPr lang="en-US" dirty="0"/>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a:txBody>
                    <a:bodyPr/>
                    <a:lstStyle/>
                    <a:p>
                      <a:r>
                        <a:rPr lang="en-US" dirty="0"/>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a:txBody>
                    <a:bodyPr/>
                    <a:lstStyle/>
                    <a:p>
                      <a:r>
                        <a:rPr lang="en-US"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70840">
                <a:tc>
                  <a:txBody>
                    <a:bodyPr/>
                    <a:lstStyle/>
                    <a:p>
                      <a:r>
                        <a:rPr lang="en-US"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70840">
                <a:tc>
                  <a:txBody>
                    <a:bodyPr/>
                    <a:lstStyle/>
                    <a:p>
                      <a:r>
                        <a:rPr lang="en-US" dirty="0"/>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graphicFrame>
        <p:nvGraphicFramePr>
          <p:cNvPr id="35" name="Table 34"/>
          <p:cNvGraphicFramePr>
            <a:graphicFrameLocks noGrp="1"/>
          </p:cNvGraphicFramePr>
          <p:nvPr/>
        </p:nvGraphicFramePr>
        <p:xfrm>
          <a:off x="5638800" y="1600200"/>
          <a:ext cx="457200" cy="4821232"/>
        </p:xfrm>
        <a:graphic>
          <a:graphicData uri="http://schemas.openxmlformats.org/drawingml/2006/table">
            <a:tbl>
              <a:tblPr bandRow="1">
                <a:tableStyleId>{5C22544A-7EE6-4342-B048-85BDC9FD1C3A}</a:tableStyleId>
              </a:tblPr>
              <a:tblGrid>
                <a:gridCol w="457200">
                  <a:extLst>
                    <a:ext uri="{9D8B030D-6E8A-4147-A177-3AD203B41FA5}">
                      <a16:colId xmlns:a16="http://schemas.microsoft.com/office/drawing/2014/main" val="20000"/>
                    </a:ext>
                  </a:extLst>
                </a:gridCol>
              </a:tblGrid>
              <a:tr h="370864">
                <a:tc>
                  <a:txBody>
                    <a:bodyPr/>
                    <a:lstStyle/>
                    <a:p>
                      <a:r>
                        <a:rPr lang="en-US" sz="1800" dirty="0"/>
                        <a:t>A</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64">
                <a:tc>
                  <a:txBody>
                    <a:bodyPr/>
                    <a:lstStyle/>
                    <a:p>
                      <a:r>
                        <a:rPr lang="en-US" sz="1800" dirty="0"/>
                        <a:t>C</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64">
                <a:tc>
                  <a:txBody>
                    <a:bodyPr/>
                    <a:lstStyle/>
                    <a:p>
                      <a:r>
                        <a:rPr lang="en-US" sz="1800" dirty="0"/>
                        <a:t>E</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64">
                <a:tc>
                  <a:txBody>
                    <a:bodyPr/>
                    <a:lstStyle/>
                    <a:p>
                      <a:r>
                        <a:rPr lang="en-US" sz="1800" dirty="0"/>
                        <a:t>G</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64">
                <a:tc>
                  <a:txBody>
                    <a:bodyPr/>
                    <a:lstStyle/>
                    <a:p>
                      <a:r>
                        <a:rPr lang="en-US" sz="1800" dirty="0"/>
                        <a:t>I</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64">
                <a:tc>
                  <a:txBody>
                    <a:bodyPr/>
                    <a:lstStyle/>
                    <a:p>
                      <a:r>
                        <a:rPr lang="en-US" sz="1800" dirty="0"/>
                        <a:t>L</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64">
                <a:tc>
                  <a:txBody>
                    <a:bodyPr/>
                    <a:lstStyle/>
                    <a:p>
                      <a:r>
                        <a:rPr lang="en-US" sz="1800" dirty="0"/>
                        <a:t>M</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64">
                <a:tc>
                  <a:txBody>
                    <a:bodyPr/>
                    <a:lstStyle/>
                    <a:p>
                      <a:r>
                        <a:rPr lang="en-US" sz="1800" dirty="0"/>
                        <a:t>O</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70864">
                <a:tc>
                  <a:txBody>
                    <a:bodyPr/>
                    <a:lstStyle/>
                    <a:p>
                      <a:r>
                        <a:rPr lang="en-US" sz="1800" dirty="0"/>
                        <a:t>Q</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70864">
                <a:tc>
                  <a:txBody>
                    <a:bodyPr/>
                    <a:lstStyle/>
                    <a:p>
                      <a:r>
                        <a:rPr lang="en-US" sz="1800" dirty="0"/>
                        <a:t>T</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70864">
                <a:tc>
                  <a:txBody>
                    <a:bodyPr/>
                    <a:lstStyle/>
                    <a:p>
                      <a:r>
                        <a:rPr lang="en-US" sz="1800" dirty="0"/>
                        <a:t>U</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70864">
                <a:tc>
                  <a:txBody>
                    <a:bodyPr/>
                    <a:lstStyle/>
                    <a:p>
                      <a:r>
                        <a:rPr lang="en-US" sz="1800" dirty="0"/>
                        <a:t>W</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70864">
                <a:tc>
                  <a:txBody>
                    <a:bodyPr/>
                    <a:lstStyle/>
                    <a:p>
                      <a:r>
                        <a:rPr lang="en-US" sz="1800" dirty="0"/>
                        <a:t>Z</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066800" y="-88900"/>
            <a:ext cx="8229600" cy="1143000"/>
          </a:xfrm>
        </p:spPr>
        <p:txBody>
          <a:bodyPr/>
          <a:lstStyle/>
          <a:p>
            <a:pPr algn="l" eaLnBrk="1" hangingPunct="1"/>
            <a:r>
              <a:rPr lang="en-US" altLang="en-US" sz="3200" b="1" dirty="0">
                <a:latin typeface="Lucida Sans" pitchFamily="-107" charset="0"/>
                <a:cs typeface="Times New Roman" pitchFamily="18" charset="0"/>
              </a:rPr>
              <a:t>Implicit implementation</a:t>
            </a:r>
            <a:endParaRPr lang="en-US" sz="3200" b="1" dirty="0">
              <a:latin typeface="Lucida Sans" pitchFamily="-107" charset="0"/>
              <a:cs typeface="Times New Roman" pitchFamily="18" charset="0"/>
            </a:endParaRPr>
          </a:p>
        </p:txBody>
      </p:sp>
      <p:sp>
        <p:nvSpPr>
          <p:cNvPr id="15363" name="Slide Number Placeholder 4"/>
          <p:cNvSpPr>
            <a:spLocks noGrp="1"/>
          </p:cNvSpPr>
          <p:nvPr>
            <p:ph type="sldNum" sz="quarter" idx="12"/>
          </p:nvPr>
        </p:nvSpPr>
        <p:spPr>
          <a:noFill/>
        </p:spPr>
        <p:txBody>
          <a:bodyPr/>
          <a:lstStyle/>
          <a:p>
            <a:fld id="{F8089A4E-6E71-4CBF-AD0D-7EA2D0A4F1AC}" type="slidenum">
              <a:rPr lang="en-US" smtClean="0">
                <a:solidFill>
                  <a:srgbClr val="898989"/>
                </a:solidFill>
                <a:latin typeface="Times New Roman" pitchFamily="18" charset="0"/>
              </a:rPr>
              <a:pPr/>
              <a:t>11</a:t>
            </a:fld>
            <a:endParaRPr lang="en-US">
              <a:solidFill>
                <a:srgbClr val="898989"/>
              </a:solidFill>
              <a:latin typeface="Times New Roman" pitchFamily="18" charset="0"/>
            </a:endParaRPr>
          </a:p>
        </p:txBody>
      </p:sp>
      <p:sp>
        <p:nvSpPr>
          <p:cNvPr id="15364" name="Text Box 33"/>
          <p:cNvSpPr txBox="1">
            <a:spLocks noChangeArrowheads="1"/>
          </p:cNvSpPr>
          <p:nvPr/>
        </p:nvSpPr>
        <p:spPr bwMode="auto">
          <a:xfrm>
            <a:off x="4648200" y="1066800"/>
            <a:ext cx="1411288" cy="701675"/>
          </a:xfrm>
          <a:prstGeom prst="rect">
            <a:avLst/>
          </a:prstGeom>
          <a:noFill/>
          <a:ln w="9525">
            <a:noFill/>
            <a:miter lim="800000"/>
            <a:headEnd/>
            <a:tailEnd/>
          </a:ln>
        </p:spPr>
        <p:txBody>
          <a:bodyPr wrap="none">
            <a:spAutoFit/>
          </a:bodyPr>
          <a:lstStyle/>
          <a:p>
            <a:pPr algn="ctr"/>
            <a:r>
              <a:rPr lang="en-US" sz="2000"/>
              <a:t>Union</a:t>
            </a:r>
          </a:p>
          <a:p>
            <a:pPr algn="ctr"/>
            <a:r>
              <a:rPr lang="en-US" sz="2000"/>
              <a:t>setA U setB</a:t>
            </a:r>
          </a:p>
        </p:txBody>
      </p:sp>
      <p:sp>
        <p:nvSpPr>
          <p:cNvPr id="15365" name="Rectangle 34"/>
          <p:cNvSpPr>
            <a:spLocks noChangeArrowheads="1"/>
          </p:cNvSpPr>
          <p:nvPr/>
        </p:nvSpPr>
        <p:spPr bwMode="auto">
          <a:xfrm>
            <a:off x="6629400" y="1447800"/>
            <a:ext cx="457200" cy="5181600"/>
          </a:xfrm>
          <a:prstGeom prst="rect">
            <a:avLst/>
          </a:prstGeom>
          <a:noFill/>
          <a:ln w="9525">
            <a:solidFill>
              <a:schemeClr val="tx1"/>
            </a:solidFill>
            <a:miter lim="800000"/>
            <a:headEnd/>
            <a:tailEnd/>
          </a:ln>
        </p:spPr>
        <p:txBody>
          <a:bodyPr wrap="none" anchor="ctr"/>
          <a:lstStyle/>
          <a:p>
            <a:endParaRPr lang="en-US"/>
          </a:p>
        </p:txBody>
      </p:sp>
      <p:sp>
        <p:nvSpPr>
          <p:cNvPr id="15366" name="Text Box 35"/>
          <p:cNvSpPr txBox="1">
            <a:spLocks noChangeArrowheads="1"/>
          </p:cNvSpPr>
          <p:nvPr/>
        </p:nvSpPr>
        <p:spPr bwMode="auto">
          <a:xfrm>
            <a:off x="6629400" y="1447800"/>
            <a:ext cx="423863" cy="5273675"/>
          </a:xfrm>
          <a:prstGeom prst="rect">
            <a:avLst/>
          </a:prstGeom>
          <a:noFill/>
          <a:ln w="9525">
            <a:noFill/>
            <a:miter lim="800000"/>
            <a:headEnd/>
            <a:tailEnd/>
          </a:ln>
        </p:spPr>
        <p:txBody>
          <a:bodyPr wrap="none">
            <a:spAutoFit/>
          </a:bodyPr>
          <a:lstStyle/>
          <a:p>
            <a:r>
              <a:rPr lang="en-US" sz="2000"/>
              <a:t>A</a:t>
            </a:r>
          </a:p>
          <a:p>
            <a:r>
              <a:rPr lang="en-US" sz="2000"/>
              <a:t>C</a:t>
            </a:r>
          </a:p>
          <a:p>
            <a:r>
              <a:rPr lang="en-US" sz="2000"/>
              <a:t>D</a:t>
            </a:r>
          </a:p>
          <a:p>
            <a:r>
              <a:rPr lang="en-US" sz="2000"/>
              <a:t>E</a:t>
            </a:r>
          </a:p>
          <a:p>
            <a:r>
              <a:rPr lang="en-US" sz="2000"/>
              <a:t>G</a:t>
            </a:r>
          </a:p>
          <a:p>
            <a:r>
              <a:rPr lang="en-US" sz="2000"/>
              <a:t>I</a:t>
            </a:r>
          </a:p>
          <a:p>
            <a:r>
              <a:rPr lang="en-US" sz="2000"/>
              <a:t>K</a:t>
            </a:r>
          </a:p>
          <a:p>
            <a:r>
              <a:rPr lang="en-US" sz="2000"/>
              <a:t>L</a:t>
            </a:r>
          </a:p>
          <a:p>
            <a:r>
              <a:rPr lang="en-US" sz="2000"/>
              <a:t>M</a:t>
            </a:r>
          </a:p>
          <a:p>
            <a:r>
              <a:rPr lang="en-US" sz="2000"/>
              <a:t>P</a:t>
            </a:r>
          </a:p>
          <a:p>
            <a:r>
              <a:rPr lang="en-US" sz="2000"/>
              <a:t>Q</a:t>
            </a:r>
          </a:p>
          <a:p>
            <a:r>
              <a:rPr lang="en-US" sz="2000"/>
              <a:t>R</a:t>
            </a:r>
          </a:p>
          <a:p>
            <a:r>
              <a:rPr lang="en-US" sz="2000"/>
              <a:t>T</a:t>
            </a:r>
          </a:p>
          <a:p>
            <a:r>
              <a:rPr lang="en-US" sz="2000"/>
              <a:t>U</a:t>
            </a:r>
          </a:p>
          <a:p>
            <a:r>
              <a:rPr lang="en-US" sz="2000"/>
              <a:t>W</a:t>
            </a:r>
          </a:p>
          <a:p>
            <a:r>
              <a:rPr lang="en-US" sz="2000"/>
              <a:t>X</a:t>
            </a:r>
          </a:p>
          <a:p>
            <a:r>
              <a:rPr lang="en-US" sz="2000"/>
              <a:t>Z</a:t>
            </a:r>
          </a:p>
        </p:txBody>
      </p:sp>
      <p:sp>
        <p:nvSpPr>
          <p:cNvPr id="15367" name="Line 36"/>
          <p:cNvSpPr>
            <a:spLocks noChangeShapeType="1"/>
          </p:cNvSpPr>
          <p:nvPr/>
        </p:nvSpPr>
        <p:spPr bwMode="auto">
          <a:xfrm>
            <a:off x="6629400" y="1752600"/>
            <a:ext cx="457200" cy="0"/>
          </a:xfrm>
          <a:prstGeom prst="line">
            <a:avLst/>
          </a:prstGeom>
          <a:noFill/>
          <a:ln w="9525">
            <a:solidFill>
              <a:schemeClr val="tx1"/>
            </a:solidFill>
            <a:round/>
            <a:headEnd/>
            <a:tailEnd/>
          </a:ln>
        </p:spPr>
        <p:txBody>
          <a:bodyPr wrap="none" anchor="ctr"/>
          <a:lstStyle/>
          <a:p>
            <a:endParaRPr lang="en-US"/>
          </a:p>
        </p:txBody>
      </p:sp>
      <p:sp>
        <p:nvSpPr>
          <p:cNvPr id="15368" name="Line 37"/>
          <p:cNvSpPr>
            <a:spLocks noChangeShapeType="1"/>
          </p:cNvSpPr>
          <p:nvPr/>
        </p:nvSpPr>
        <p:spPr bwMode="auto">
          <a:xfrm>
            <a:off x="6629400" y="2133600"/>
            <a:ext cx="457200" cy="0"/>
          </a:xfrm>
          <a:prstGeom prst="line">
            <a:avLst/>
          </a:prstGeom>
          <a:noFill/>
          <a:ln w="9525">
            <a:solidFill>
              <a:schemeClr val="tx1"/>
            </a:solidFill>
            <a:round/>
            <a:headEnd/>
            <a:tailEnd/>
          </a:ln>
        </p:spPr>
        <p:txBody>
          <a:bodyPr wrap="none" anchor="ctr"/>
          <a:lstStyle/>
          <a:p>
            <a:endParaRPr lang="en-US"/>
          </a:p>
        </p:txBody>
      </p:sp>
      <p:sp>
        <p:nvSpPr>
          <p:cNvPr id="15369" name="Line 38"/>
          <p:cNvSpPr>
            <a:spLocks noChangeShapeType="1"/>
          </p:cNvSpPr>
          <p:nvPr/>
        </p:nvSpPr>
        <p:spPr bwMode="auto">
          <a:xfrm>
            <a:off x="6629400" y="2438400"/>
            <a:ext cx="457200" cy="0"/>
          </a:xfrm>
          <a:prstGeom prst="line">
            <a:avLst/>
          </a:prstGeom>
          <a:noFill/>
          <a:ln w="9525">
            <a:solidFill>
              <a:schemeClr val="tx1"/>
            </a:solidFill>
            <a:round/>
            <a:headEnd/>
            <a:tailEnd/>
          </a:ln>
        </p:spPr>
        <p:txBody>
          <a:bodyPr wrap="none" anchor="ctr"/>
          <a:lstStyle/>
          <a:p>
            <a:endParaRPr lang="en-US"/>
          </a:p>
        </p:txBody>
      </p:sp>
      <p:sp>
        <p:nvSpPr>
          <p:cNvPr id="15370" name="Line 39"/>
          <p:cNvSpPr>
            <a:spLocks noChangeShapeType="1"/>
          </p:cNvSpPr>
          <p:nvPr/>
        </p:nvSpPr>
        <p:spPr bwMode="auto">
          <a:xfrm>
            <a:off x="6629400" y="2743200"/>
            <a:ext cx="457200" cy="0"/>
          </a:xfrm>
          <a:prstGeom prst="line">
            <a:avLst/>
          </a:prstGeom>
          <a:noFill/>
          <a:ln w="9525">
            <a:solidFill>
              <a:schemeClr val="tx1"/>
            </a:solidFill>
            <a:round/>
            <a:headEnd/>
            <a:tailEnd/>
          </a:ln>
        </p:spPr>
        <p:txBody>
          <a:bodyPr wrap="none" anchor="ctr"/>
          <a:lstStyle/>
          <a:p>
            <a:endParaRPr lang="en-US"/>
          </a:p>
        </p:txBody>
      </p:sp>
      <p:sp>
        <p:nvSpPr>
          <p:cNvPr id="15371" name="Line 40"/>
          <p:cNvSpPr>
            <a:spLocks noChangeShapeType="1"/>
          </p:cNvSpPr>
          <p:nvPr/>
        </p:nvSpPr>
        <p:spPr bwMode="auto">
          <a:xfrm>
            <a:off x="6629400" y="3048000"/>
            <a:ext cx="457200" cy="0"/>
          </a:xfrm>
          <a:prstGeom prst="line">
            <a:avLst/>
          </a:prstGeom>
          <a:noFill/>
          <a:ln w="9525">
            <a:solidFill>
              <a:schemeClr val="tx1"/>
            </a:solidFill>
            <a:round/>
            <a:headEnd/>
            <a:tailEnd/>
          </a:ln>
        </p:spPr>
        <p:txBody>
          <a:bodyPr wrap="none" anchor="ctr"/>
          <a:lstStyle/>
          <a:p>
            <a:endParaRPr lang="en-US"/>
          </a:p>
        </p:txBody>
      </p:sp>
      <p:sp>
        <p:nvSpPr>
          <p:cNvPr id="15372" name="Line 41"/>
          <p:cNvSpPr>
            <a:spLocks noChangeShapeType="1"/>
          </p:cNvSpPr>
          <p:nvPr/>
        </p:nvSpPr>
        <p:spPr bwMode="auto">
          <a:xfrm>
            <a:off x="6629400" y="3352800"/>
            <a:ext cx="457200" cy="0"/>
          </a:xfrm>
          <a:prstGeom prst="line">
            <a:avLst/>
          </a:prstGeom>
          <a:noFill/>
          <a:ln w="9525">
            <a:solidFill>
              <a:schemeClr val="tx1"/>
            </a:solidFill>
            <a:round/>
            <a:headEnd/>
            <a:tailEnd/>
          </a:ln>
        </p:spPr>
        <p:txBody>
          <a:bodyPr wrap="none" anchor="ctr"/>
          <a:lstStyle/>
          <a:p>
            <a:endParaRPr lang="en-US"/>
          </a:p>
        </p:txBody>
      </p:sp>
      <p:sp>
        <p:nvSpPr>
          <p:cNvPr id="15373" name="Line 42"/>
          <p:cNvSpPr>
            <a:spLocks noChangeShapeType="1"/>
          </p:cNvSpPr>
          <p:nvPr/>
        </p:nvSpPr>
        <p:spPr bwMode="auto">
          <a:xfrm>
            <a:off x="6629400" y="3657600"/>
            <a:ext cx="457200" cy="0"/>
          </a:xfrm>
          <a:prstGeom prst="line">
            <a:avLst/>
          </a:prstGeom>
          <a:noFill/>
          <a:ln w="9525">
            <a:solidFill>
              <a:schemeClr val="tx1"/>
            </a:solidFill>
            <a:round/>
            <a:headEnd/>
            <a:tailEnd/>
          </a:ln>
        </p:spPr>
        <p:txBody>
          <a:bodyPr wrap="none" anchor="ctr"/>
          <a:lstStyle/>
          <a:p>
            <a:endParaRPr lang="en-US"/>
          </a:p>
        </p:txBody>
      </p:sp>
      <p:sp>
        <p:nvSpPr>
          <p:cNvPr id="15374" name="Line 43"/>
          <p:cNvSpPr>
            <a:spLocks noChangeShapeType="1"/>
          </p:cNvSpPr>
          <p:nvPr/>
        </p:nvSpPr>
        <p:spPr bwMode="auto">
          <a:xfrm>
            <a:off x="6629400" y="3962400"/>
            <a:ext cx="457200" cy="0"/>
          </a:xfrm>
          <a:prstGeom prst="line">
            <a:avLst/>
          </a:prstGeom>
          <a:noFill/>
          <a:ln w="9525">
            <a:solidFill>
              <a:schemeClr val="tx1"/>
            </a:solidFill>
            <a:round/>
            <a:headEnd/>
            <a:tailEnd/>
          </a:ln>
        </p:spPr>
        <p:txBody>
          <a:bodyPr wrap="none" anchor="ctr"/>
          <a:lstStyle/>
          <a:p>
            <a:endParaRPr lang="en-US"/>
          </a:p>
        </p:txBody>
      </p:sp>
      <p:sp>
        <p:nvSpPr>
          <p:cNvPr id="15375" name="Line 44"/>
          <p:cNvSpPr>
            <a:spLocks noChangeShapeType="1"/>
          </p:cNvSpPr>
          <p:nvPr/>
        </p:nvSpPr>
        <p:spPr bwMode="auto">
          <a:xfrm>
            <a:off x="6629400" y="4267200"/>
            <a:ext cx="457200" cy="0"/>
          </a:xfrm>
          <a:prstGeom prst="line">
            <a:avLst/>
          </a:prstGeom>
          <a:noFill/>
          <a:ln w="9525">
            <a:solidFill>
              <a:schemeClr val="tx1"/>
            </a:solidFill>
            <a:round/>
            <a:headEnd/>
            <a:tailEnd/>
          </a:ln>
        </p:spPr>
        <p:txBody>
          <a:bodyPr wrap="none" anchor="ctr"/>
          <a:lstStyle/>
          <a:p>
            <a:endParaRPr lang="en-US"/>
          </a:p>
        </p:txBody>
      </p:sp>
      <p:sp>
        <p:nvSpPr>
          <p:cNvPr id="15376" name="Line 45"/>
          <p:cNvSpPr>
            <a:spLocks noChangeShapeType="1"/>
          </p:cNvSpPr>
          <p:nvPr/>
        </p:nvSpPr>
        <p:spPr bwMode="auto">
          <a:xfrm>
            <a:off x="6629400" y="4572000"/>
            <a:ext cx="457200" cy="0"/>
          </a:xfrm>
          <a:prstGeom prst="line">
            <a:avLst/>
          </a:prstGeom>
          <a:noFill/>
          <a:ln w="9525">
            <a:solidFill>
              <a:schemeClr val="tx1"/>
            </a:solidFill>
            <a:round/>
            <a:headEnd/>
            <a:tailEnd/>
          </a:ln>
        </p:spPr>
        <p:txBody>
          <a:bodyPr wrap="none" anchor="ctr"/>
          <a:lstStyle/>
          <a:p>
            <a:endParaRPr lang="en-US"/>
          </a:p>
        </p:txBody>
      </p:sp>
      <p:sp>
        <p:nvSpPr>
          <p:cNvPr id="15377" name="Text Box 46"/>
          <p:cNvSpPr txBox="1">
            <a:spLocks noChangeArrowheads="1"/>
          </p:cNvSpPr>
          <p:nvPr/>
        </p:nvSpPr>
        <p:spPr bwMode="auto">
          <a:xfrm>
            <a:off x="6400800" y="1143000"/>
            <a:ext cx="1131888" cy="336550"/>
          </a:xfrm>
          <a:prstGeom prst="rect">
            <a:avLst/>
          </a:prstGeom>
          <a:noFill/>
          <a:ln w="9525">
            <a:noFill/>
            <a:miter lim="800000"/>
            <a:headEnd/>
            <a:tailEnd/>
          </a:ln>
        </p:spPr>
        <p:txBody>
          <a:bodyPr wrap="none">
            <a:spAutoFit/>
          </a:bodyPr>
          <a:lstStyle/>
          <a:p>
            <a:r>
              <a:rPr lang="en-US" sz="1600"/>
              <a:t>result.items</a:t>
            </a:r>
          </a:p>
        </p:txBody>
      </p:sp>
      <p:sp>
        <p:nvSpPr>
          <p:cNvPr id="15378" name="Line 47"/>
          <p:cNvSpPr>
            <a:spLocks noChangeShapeType="1"/>
          </p:cNvSpPr>
          <p:nvPr/>
        </p:nvSpPr>
        <p:spPr bwMode="auto">
          <a:xfrm>
            <a:off x="6629400" y="4876800"/>
            <a:ext cx="457200" cy="0"/>
          </a:xfrm>
          <a:prstGeom prst="line">
            <a:avLst/>
          </a:prstGeom>
          <a:noFill/>
          <a:ln w="9525">
            <a:solidFill>
              <a:schemeClr val="tx1"/>
            </a:solidFill>
            <a:round/>
            <a:headEnd/>
            <a:tailEnd/>
          </a:ln>
        </p:spPr>
        <p:txBody>
          <a:bodyPr wrap="none" anchor="ctr"/>
          <a:lstStyle/>
          <a:p>
            <a:endParaRPr lang="en-US"/>
          </a:p>
        </p:txBody>
      </p:sp>
      <p:sp>
        <p:nvSpPr>
          <p:cNvPr id="15379" name="Line 48"/>
          <p:cNvSpPr>
            <a:spLocks noChangeShapeType="1"/>
          </p:cNvSpPr>
          <p:nvPr/>
        </p:nvSpPr>
        <p:spPr bwMode="auto">
          <a:xfrm>
            <a:off x="6629400" y="5181600"/>
            <a:ext cx="457200" cy="0"/>
          </a:xfrm>
          <a:prstGeom prst="line">
            <a:avLst/>
          </a:prstGeom>
          <a:noFill/>
          <a:ln w="9525">
            <a:solidFill>
              <a:schemeClr val="tx1"/>
            </a:solidFill>
            <a:round/>
            <a:headEnd/>
            <a:tailEnd/>
          </a:ln>
        </p:spPr>
        <p:txBody>
          <a:bodyPr wrap="none" anchor="ctr"/>
          <a:lstStyle/>
          <a:p>
            <a:endParaRPr lang="en-US"/>
          </a:p>
        </p:txBody>
      </p:sp>
      <p:sp>
        <p:nvSpPr>
          <p:cNvPr id="15380" name="Line 49"/>
          <p:cNvSpPr>
            <a:spLocks noChangeShapeType="1"/>
          </p:cNvSpPr>
          <p:nvPr/>
        </p:nvSpPr>
        <p:spPr bwMode="auto">
          <a:xfrm>
            <a:off x="6629400" y="5486400"/>
            <a:ext cx="457200" cy="0"/>
          </a:xfrm>
          <a:prstGeom prst="line">
            <a:avLst/>
          </a:prstGeom>
          <a:noFill/>
          <a:ln w="9525">
            <a:solidFill>
              <a:schemeClr val="tx1"/>
            </a:solidFill>
            <a:round/>
            <a:headEnd/>
            <a:tailEnd/>
          </a:ln>
        </p:spPr>
        <p:txBody>
          <a:bodyPr wrap="none" anchor="ctr"/>
          <a:lstStyle/>
          <a:p>
            <a:endParaRPr lang="en-US"/>
          </a:p>
        </p:txBody>
      </p:sp>
      <p:sp>
        <p:nvSpPr>
          <p:cNvPr id="15381" name="Line 50"/>
          <p:cNvSpPr>
            <a:spLocks noChangeShapeType="1"/>
          </p:cNvSpPr>
          <p:nvPr/>
        </p:nvSpPr>
        <p:spPr bwMode="auto">
          <a:xfrm>
            <a:off x="6629400" y="5791200"/>
            <a:ext cx="457200" cy="0"/>
          </a:xfrm>
          <a:prstGeom prst="line">
            <a:avLst/>
          </a:prstGeom>
          <a:noFill/>
          <a:ln w="9525">
            <a:solidFill>
              <a:schemeClr val="tx1"/>
            </a:solidFill>
            <a:round/>
            <a:headEnd/>
            <a:tailEnd/>
          </a:ln>
        </p:spPr>
        <p:txBody>
          <a:bodyPr wrap="none" anchor="ctr"/>
          <a:lstStyle/>
          <a:p>
            <a:endParaRPr lang="en-US"/>
          </a:p>
        </p:txBody>
      </p:sp>
      <p:sp>
        <p:nvSpPr>
          <p:cNvPr id="15382" name="Line 51"/>
          <p:cNvSpPr>
            <a:spLocks noChangeShapeType="1"/>
          </p:cNvSpPr>
          <p:nvPr/>
        </p:nvSpPr>
        <p:spPr bwMode="auto">
          <a:xfrm>
            <a:off x="6629400" y="6096000"/>
            <a:ext cx="457200" cy="0"/>
          </a:xfrm>
          <a:prstGeom prst="line">
            <a:avLst/>
          </a:prstGeom>
          <a:noFill/>
          <a:ln w="9525">
            <a:solidFill>
              <a:schemeClr val="tx1"/>
            </a:solidFill>
            <a:round/>
            <a:headEnd/>
            <a:tailEnd/>
          </a:ln>
        </p:spPr>
        <p:txBody>
          <a:bodyPr wrap="none" anchor="ctr"/>
          <a:lstStyle/>
          <a:p>
            <a:endParaRPr lang="en-US"/>
          </a:p>
        </p:txBody>
      </p:sp>
      <p:sp>
        <p:nvSpPr>
          <p:cNvPr id="15383" name="Line 52"/>
          <p:cNvSpPr>
            <a:spLocks noChangeShapeType="1"/>
          </p:cNvSpPr>
          <p:nvPr/>
        </p:nvSpPr>
        <p:spPr bwMode="auto">
          <a:xfrm>
            <a:off x="6629400" y="6400800"/>
            <a:ext cx="457200" cy="0"/>
          </a:xfrm>
          <a:prstGeom prst="line">
            <a:avLst/>
          </a:prstGeom>
          <a:noFill/>
          <a:ln w="9525">
            <a:solidFill>
              <a:schemeClr val="tx1"/>
            </a:solidFill>
            <a:round/>
            <a:headEnd/>
            <a:tailEnd/>
          </a:ln>
        </p:spPr>
        <p:txBody>
          <a:bodyPr wrap="none" anchor="ctr"/>
          <a:lstStyle/>
          <a:p>
            <a:endParaRPr lang="en-US"/>
          </a:p>
        </p:txBody>
      </p:sp>
      <p:grpSp>
        <p:nvGrpSpPr>
          <p:cNvPr id="2" name="Group 53"/>
          <p:cNvGrpSpPr>
            <a:grpSpLocks/>
          </p:cNvGrpSpPr>
          <p:nvPr/>
        </p:nvGrpSpPr>
        <p:grpSpPr bwMode="auto">
          <a:xfrm>
            <a:off x="76200" y="1447800"/>
            <a:ext cx="8728075" cy="1250950"/>
            <a:chOff x="48" y="912"/>
            <a:chExt cx="5498" cy="788"/>
          </a:xfrm>
        </p:grpSpPr>
        <p:sp>
          <p:nvSpPr>
            <p:cNvPr id="15483" name="Text Box 54"/>
            <p:cNvSpPr txBox="1">
              <a:spLocks noChangeArrowheads="1"/>
            </p:cNvSpPr>
            <p:nvPr/>
          </p:nvSpPr>
          <p:spPr bwMode="auto">
            <a:xfrm>
              <a:off x="48" y="1488"/>
              <a:ext cx="550" cy="212"/>
            </a:xfrm>
            <a:prstGeom prst="rect">
              <a:avLst/>
            </a:prstGeom>
            <a:noFill/>
            <a:ln w="9525">
              <a:noFill/>
              <a:miter lim="800000"/>
              <a:headEnd/>
              <a:tailEnd/>
            </a:ln>
          </p:spPr>
          <p:txBody>
            <a:bodyPr wrap="none">
              <a:spAutoFit/>
            </a:bodyPr>
            <a:lstStyle/>
            <a:p>
              <a:r>
                <a:rPr lang="en-US" sz="1600"/>
                <a:t>curposA</a:t>
              </a:r>
            </a:p>
          </p:txBody>
        </p:sp>
        <p:sp>
          <p:nvSpPr>
            <p:cNvPr id="15484" name="Line 55"/>
            <p:cNvSpPr>
              <a:spLocks noChangeShapeType="1"/>
            </p:cNvSpPr>
            <p:nvPr/>
          </p:nvSpPr>
          <p:spPr bwMode="auto">
            <a:xfrm>
              <a:off x="576" y="1584"/>
              <a:ext cx="192" cy="0"/>
            </a:xfrm>
            <a:prstGeom prst="line">
              <a:avLst/>
            </a:prstGeom>
            <a:noFill/>
            <a:ln w="9525">
              <a:solidFill>
                <a:schemeClr val="tx1"/>
              </a:solidFill>
              <a:round/>
              <a:headEnd/>
              <a:tailEnd type="triangle" w="med" len="med"/>
            </a:ln>
          </p:spPr>
          <p:txBody>
            <a:bodyPr wrap="none" anchor="ctr"/>
            <a:lstStyle/>
            <a:p>
              <a:endParaRPr lang="en-US"/>
            </a:p>
          </p:txBody>
        </p:sp>
        <p:sp>
          <p:nvSpPr>
            <p:cNvPr id="15485" name="Text Box 56"/>
            <p:cNvSpPr txBox="1">
              <a:spLocks noChangeArrowheads="1"/>
            </p:cNvSpPr>
            <p:nvPr/>
          </p:nvSpPr>
          <p:spPr bwMode="auto">
            <a:xfrm>
              <a:off x="2256" y="1008"/>
              <a:ext cx="543" cy="212"/>
            </a:xfrm>
            <a:prstGeom prst="rect">
              <a:avLst/>
            </a:prstGeom>
            <a:noFill/>
            <a:ln w="9525">
              <a:noFill/>
              <a:miter lim="800000"/>
              <a:headEnd/>
              <a:tailEnd/>
            </a:ln>
          </p:spPr>
          <p:txBody>
            <a:bodyPr wrap="none">
              <a:spAutoFit/>
            </a:bodyPr>
            <a:lstStyle/>
            <a:p>
              <a:r>
                <a:rPr lang="en-US" sz="1600"/>
                <a:t>curposB</a:t>
              </a:r>
            </a:p>
          </p:txBody>
        </p:sp>
        <p:sp>
          <p:nvSpPr>
            <p:cNvPr id="15486" name="Line 57"/>
            <p:cNvSpPr>
              <a:spLocks noChangeShapeType="1"/>
            </p:cNvSpPr>
            <p:nvPr/>
          </p:nvSpPr>
          <p:spPr bwMode="auto">
            <a:xfrm flipH="1">
              <a:off x="1968" y="1152"/>
              <a:ext cx="288" cy="0"/>
            </a:xfrm>
            <a:prstGeom prst="line">
              <a:avLst/>
            </a:prstGeom>
            <a:noFill/>
            <a:ln w="9525">
              <a:solidFill>
                <a:schemeClr val="tx1"/>
              </a:solidFill>
              <a:round/>
              <a:headEnd/>
              <a:tailEnd type="triangle" w="med" len="med"/>
            </a:ln>
          </p:spPr>
          <p:txBody>
            <a:bodyPr wrap="none" anchor="ctr"/>
            <a:lstStyle/>
            <a:p>
              <a:endParaRPr lang="en-US"/>
            </a:p>
          </p:txBody>
        </p:sp>
        <p:sp>
          <p:nvSpPr>
            <p:cNvPr id="15487" name="Text Box 58"/>
            <p:cNvSpPr txBox="1">
              <a:spLocks noChangeArrowheads="1"/>
            </p:cNvSpPr>
            <p:nvPr/>
          </p:nvSpPr>
          <p:spPr bwMode="auto">
            <a:xfrm>
              <a:off x="4896" y="912"/>
              <a:ext cx="650" cy="212"/>
            </a:xfrm>
            <a:prstGeom prst="rect">
              <a:avLst/>
            </a:prstGeom>
            <a:noFill/>
            <a:ln w="9525">
              <a:noFill/>
              <a:miter lim="800000"/>
              <a:headEnd/>
              <a:tailEnd/>
            </a:ln>
          </p:spPr>
          <p:txBody>
            <a:bodyPr wrap="none">
              <a:spAutoFit/>
            </a:bodyPr>
            <a:lstStyle/>
            <a:p>
              <a:r>
                <a:rPr lang="en-US" sz="1600"/>
                <a:t>curposRes</a:t>
              </a:r>
            </a:p>
          </p:txBody>
        </p:sp>
        <p:sp>
          <p:nvSpPr>
            <p:cNvPr id="15488" name="Line 59"/>
            <p:cNvSpPr>
              <a:spLocks noChangeShapeType="1"/>
            </p:cNvSpPr>
            <p:nvPr/>
          </p:nvSpPr>
          <p:spPr bwMode="auto">
            <a:xfrm flipH="1">
              <a:off x="4560" y="1056"/>
              <a:ext cx="288" cy="0"/>
            </a:xfrm>
            <a:prstGeom prst="line">
              <a:avLst/>
            </a:prstGeom>
            <a:noFill/>
            <a:ln w="9525">
              <a:solidFill>
                <a:schemeClr val="tx1"/>
              </a:solidFill>
              <a:round/>
              <a:headEnd/>
              <a:tailEnd type="triangle" w="med" len="med"/>
            </a:ln>
          </p:spPr>
          <p:txBody>
            <a:bodyPr wrap="none" anchor="ctr"/>
            <a:lstStyle/>
            <a:p>
              <a:endParaRPr lang="en-US"/>
            </a:p>
          </p:txBody>
        </p:sp>
      </p:grpSp>
      <p:grpSp>
        <p:nvGrpSpPr>
          <p:cNvPr id="3" name="Group 60"/>
          <p:cNvGrpSpPr>
            <a:grpSpLocks/>
          </p:cNvGrpSpPr>
          <p:nvPr/>
        </p:nvGrpSpPr>
        <p:grpSpPr bwMode="auto">
          <a:xfrm>
            <a:off x="76200" y="1752600"/>
            <a:ext cx="8728075" cy="1250950"/>
            <a:chOff x="48" y="912"/>
            <a:chExt cx="5498" cy="788"/>
          </a:xfrm>
        </p:grpSpPr>
        <p:sp>
          <p:nvSpPr>
            <p:cNvPr id="15477" name="Text Box 61"/>
            <p:cNvSpPr txBox="1">
              <a:spLocks noChangeArrowheads="1"/>
            </p:cNvSpPr>
            <p:nvPr/>
          </p:nvSpPr>
          <p:spPr bwMode="auto">
            <a:xfrm>
              <a:off x="48" y="1488"/>
              <a:ext cx="550" cy="212"/>
            </a:xfrm>
            <a:prstGeom prst="rect">
              <a:avLst/>
            </a:prstGeom>
            <a:noFill/>
            <a:ln w="9525">
              <a:noFill/>
              <a:miter lim="800000"/>
              <a:headEnd/>
              <a:tailEnd/>
            </a:ln>
          </p:spPr>
          <p:txBody>
            <a:bodyPr wrap="none">
              <a:spAutoFit/>
            </a:bodyPr>
            <a:lstStyle/>
            <a:p>
              <a:r>
                <a:rPr lang="en-US" sz="1600"/>
                <a:t>curposA</a:t>
              </a:r>
            </a:p>
          </p:txBody>
        </p:sp>
        <p:sp>
          <p:nvSpPr>
            <p:cNvPr id="15478" name="Line 62"/>
            <p:cNvSpPr>
              <a:spLocks noChangeShapeType="1"/>
            </p:cNvSpPr>
            <p:nvPr/>
          </p:nvSpPr>
          <p:spPr bwMode="auto">
            <a:xfrm>
              <a:off x="576" y="1584"/>
              <a:ext cx="192" cy="0"/>
            </a:xfrm>
            <a:prstGeom prst="line">
              <a:avLst/>
            </a:prstGeom>
            <a:noFill/>
            <a:ln w="9525">
              <a:solidFill>
                <a:schemeClr val="tx1"/>
              </a:solidFill>
              <a:round/>
              <a:headEnd/>
              <a:tailEnd type="triangle" w="med" len="med"/>
            </a:ln>
          </p:spPr>
          <p:txBody>
            <a:bodyPr wrap="none" anchor="ctr"/>
            <a:lstStyle/>
            <a:p>
              <a:endParaRPr lang="en-US"/>
            </a:p>
          </p:txBody>
        </p:sp>
        <p:sp>
          <p:nvSpPr>
            <p:cNvPr id="15479" name="Text Box 63"/>
            <p:cNvSpPr txBox="1">
              <a:spLocks noChangeArrowheads="1"/>
            </p:cNvSpPr>
            <p:nvPr/>
          </p:nvSpPr>
          <p:spPr bwMode="auto">
            <a:xfrm>
              <a:off x="2256" y="1056"/>
              <a:ext cx="543" cy="212"/>
            </a:xfrm>
            <a:prstGeom prst="rect">
              <a:avLst/>
            </a:prstGeom>
            <a:noFill/>
            <a:ln w="9525">
              <a:noFill/>
              <a:miter lim="800000"/>
              <a:headEnd/>
              <a:tailEnd/>
            </a:ln>
          </p:spPr>
          <p:txBody>
            <a:bodyPr wrap="none">
              <a:spAutoFit/>
            </a:bodyPr>
            <a:lstStyle/>
            <a:p>
              <a:r>
                <a:rPr lang="en-US" sz="1600"/>
                <a:t>curposB</a:t>
              </a:r>
            </a:p>
          </p:txBody>
        </p:sp>
        <p:sp>
          <p:nvSpPr>
            <p:cNvPr id="15480" name="Line 64"/>
            <p:cNvSpPr>
              <a:spLocks noChangeShapeType="1"/>
            </p:cNvSpPr>
            <p:nvPr/>
          </p:nvSpPr>
          <p:spPr bwMode="auto">
            <a:xfrm flipH="1">
              <a:off x="1968" y="1200"/>
              <a:ext cx="288" cy="0"/>
            </a:xfrm>
            <a:prstGeom prst="line">
              <a:avLst/>
            </a:prstGeom>
            <a:noFill/>
            <a:ln w="9525">
              <a:solidFill>
                <a:schemeClr val="tx1"/>
              </a:solidFill>
              <a:round/>
              <a:headEnd/>
              <a:tailEnd type="triangle" w="med" len="med"/>
            </a:ln>
          </p:spPr>
          <p:txBody>
            <a:bodyPr wrap="none" anchor="ctr"/>
            <a:lstStyle/>
            <a:p>
              <a:endParaRPr lang="en-US"/>
            </a:p>
          </p:txBody>
        </p:sp>
        <p:sp>
          <p:nvSpPr>
            <p:cNvPr id="15481" name="Text Box 65"/>
            <p:cNvSpPr txBox="1">
              <a:spLocks noChangeArrowheads="1"/>
            </p:cNvSpPr>
            <p:nvPr/>
          </p:nvSpPr>
          <p:spPr bwMode="auto">
            <a:xfrm>
              <a:off x="4896" y="912"/>
              <a:ext cx="650" cy="212"/>
            </a:xfrm>
            <a:prstGeom prst="rect">
              <a:avLst/>
            </a:prstGeom>
            <a:noFill/>
            <a:ln w="9525">
              <a:noFill/>
              <a:miter lim="800000"/>
              <a:headEnd/>
              <a:tailEnd/>
            </a:ln>
          </p:spPr>
          <p:txBody>
            <a:bodyPr wrap="none">
              <a:spAutoFit/>
            </a:bodyPr>
            <a:lstStyle/>
            <a:p>
              <a:r>
                <a:rPr lang="en-US" sz="1600"/>
                <a:t>curposRes</a:t>
              </a:r>
            </a:p>
          </p:txBody>
        </p:sp>
        <p:sp>
          <p:nvSpPr>
            <p:cNvPr id="15482" name="Line 66"/>
            <p:cNvSpPr>
              <a:spLocks noChangeShapeType="1"/>
            </p:cNvSpPr>
            <p:nvPr/>
          </p:nvSpPr>
          <p:spPr bwMode="auto">
            <a:xfrm flipH="1">
              <a:off x="4560" y="1056"/>
              <a:ext cx="288" cy="0"/>
            </a:xfrm>
            <a:prstGeom prst="line">
              <a:avLst/>
            </a:prstGeom>
            <a:noFill/>
            <a:ln w="9525">
              <a:solidFill>
                <a:schemeClr val="tx1"/>
              </a:solidFill>
              <a:round/>
              <a:headEnd/>
              <a:tailEnd type="triangle" w="med" len="med"/>
            </a:ln>
          </p:spPr>
          <p:txBody>
            <a:bodyPr wrap="none" anchor="ctr"/>
            <a:lstStyle/>
            <a:p>
              <a:endParaRPr lang="en-US"/>
            </a:p>
          </p:txBody>
        </p:sp>
      </p:grpSp>
      <p:grpSp>
        <p:nvGrpSpPr>
          <p:cNvPr id="4" name="Group 67"/>
          <p:cNvGrpSpPr>
            <a:grpSpLocks/>
          </p:cNvGrpSpPr>
          <p:nvPr/>
        </p:nvGrpSpPr>
        <p:grpSpPr bwMode="auto">
          <a:xfrm>
            <a:off x="76200" y="2057400"/>
            <a:ext cx="8728075" cy="946150"/>
            <a:chOff x="48" y="1296"/>
            <a:chExt cx="5498" cy="596"/>
          </a:xfrm>
        </p:grpSpPr>
        <p:sp>
          <p:nvSpPr>
            <p:cNvPr id="15471" name="Text Box 68"/>
            <p:cNvSpPr txBox="1">
              <a:spLocks noChangeArrowheads="1"/>
            </p:cNvSpPr>
            <p:nvPr/>
          </p:nvSpPr>
          <p:spPr bwMode="auto">
            <a:xfrm>
              <a:off x="48" y="1680"/>
              <a:ext cx="550" cy="212"/>
            </a:xfrm>
            <a:prstGeom prst="rect">
              <a:avLst/>
            </a:prstGeom>
            <a:noFill/>
            <a:ln w="9525">
              <a:noFill/>
              <a:miter lim="800000"/>
              <a:headEnd/>
              <a:tailEnd/>
            </a:ln>
          </p:spPr>
          <p:txBody>
            <a:bodyPr wrap="none">
              <a:spAutoFit/>
            </a:bodyPr>
            <a:lstStyle/>
            <a:p>
              <a:r>
                <a:rPr lang="en-US" sz="1600"/>
                <a:t>curposA</a:t>
              </a:r>
            </a:p>
          </p:txBody>
        </p:sp>
        <p:sp>
          <p:nvSpPr>
            <p:cNvPr id="15472" name="Line 69"/>
            <p:cNvSpPr>
              <a:spLocks noChangeShapeType="1"/>
            </p:cNvSpPr>
            <p:nvPr/>
          </p:nvSpPr>
          <p:spPr bwMode="auto">
            <a:xfrm>
              <a:off x="576" y="1776"/>
              <a:ext cx="192" cy="0"/>
            </a:xfrm>
            <a:prstGeom prst="line">
              <a:avLst/>
            </a:prstGeom>
            <a:noFill/>
            <a:ln w="9525">
              <a:solidFill>
                <a:schemeClr val="tx1"/>
              </a:solidFill>
              <a:round/>
              <a:headEnd/>
              <a:tailEnd type="triangle" w="med" len="med"/>
            </a:ln>
          </p:spPr>
          <p:txBody>
            <a:bodyPr wrap="none" anchor="ctr"/>
            <a:lstStyle/>
            <a:p>
              <a:endParaRPr lang="en-US"/>
            </a:p>
          </p:txBody>
        </p:sp>
        <p:sp>
          <p:nvSpPr>
            <p:cNvPr id="15473" name="Text Box 70"/>
            <p:cNvSpPr txBox="1">
              <a:spLocks noChangeArrowheads="1"/>
            </p:cNvSpPr>
            <p:nvPr/>
          </p:nvSpPr>
          <p:spPr bwMode="auto">
            <a:xfrm>
              <a:off x="2256" y="1440"/>
              <a:ext cx="543" cy="212"/>
            </a:xfrm>
            <a:prstGeom prst="rect">
              <a:avLst/>
            </a:prstGeom>
            <a:noFill/>
            <a:ln w="9525">
              <a:noFill/>
              <a:miter lim="800000"/>
              <a:headEnd/>
              <a:tailEnd/>
            </a:ln>
          </p:spPr>
          <p:txBody>
            <a:bodyPr wrap="none">
              <a:spAutoFit/>
            </a:bodyPr>
            <a:lstStyle/>
            <a:p>
              <a:r>
                <a:rPr lang="en-US" sz="1600"/>
                <a:t>curposB</a:t>
              </a:r>
            </a:p>
          </p:txBody>
        </p:sp>
        <p:sp>
          <p:nvSpPr>
            <p:cNvPr id="15474" name="Line 71"/>
            <p:cNvSpPr>
              <a:spLocks noChangeShapeType="1"/>
            </p:cNvSpPr>
            <p:nvPr/>
          </p:nvSpPr>
          <p:spPr bwMode="auto">
            <a:xfrm flipH="1">
              <a:off x="1968" y="1584"/>
              <a:ext cx="288" cy="0"/>
            </a:xfrm>
            <a:prstGeom prst="line">
              <a:avLst/>
            </a:prstGeom>
            <a:noFill/>
            <a:ln w="9525">
              <a:solidFill>
                <a:schemeClr val="tx1"/>
              </a:solidFill>
              <a:round/>
              <a:headEnd/>
              <a:tailEnd type="triangle" w="med" len="med"/>
            </a:ln>
          </p:spPr>
          <p:txBody>
            <a:bodyPr wrap="none" anchor="ctr"/>
            <a:lstStyle/>
            <a:p>
              <a:endParaRPr lang="en-US"/>
            </a:p>
          </p:txBody>
        </p:sp>
        <p:sp>
          <p:nvSpPr>
            <p:cNvPr id="15475" name="Text Box 72"/>
            <p:cNvSpPr txBox="1">
              <a:spLocks noChangeArrowheads="1"/>
            </p:cNvSpPr>
            <p:nvPr/>
          </p:nvSpPr>
          <p:spPr bwMode="auto">
            <a:xfrm>
              <a:off x="4896" y="1296"/>
              <a:ext cx="650" cy="212"/>
            </a:xfrm>
            <a:prstGeom prst="rect">
              <a:avLst/>
            </a:prstGeom>
            <a:noFill/>
            <a:ln w="9525">
              <a:noFill/>
              <a:miter lim="800000"/>
              <a:headEnd/>
              <a:tailEnd/>
            </a:ln>
          </p:spPr>
          <p:txBody>
            <a:bodyPr wrap="none">
              <a:spAutoFit/>
            </a:bodyPr>
            <a:lstStyle/>
            <a:p>
              <a:r>
                <a:rPr lang="en-US" sz="1600"/>
                <a:t>curposRes</a:t>
              </a:r>
            </a:p>
          </p:txBody>
        </p:sp>
        <p:sp>
          <p:nvSpPr>
            <p:cNvPr id="15476" name="Line 73"/>
            <p:cNvSpPr>
              <a:spLocks noChangeShapeType="1"/>
            </p:cNvSpPr>
            <p:nvPr/>
          </p:nvSpPr>
          <p:spPr bwMode="auto">
            <a:xfrm flipH="1">
              <a:off x="4560" y="1440"/>
              <a:ext cx="288" cy="0"/>
            </a:xfrm>
            <a:prstGeom prst="line">
              <a:avLst/>
            </a:prstGeom>
            <a:noFill/>
            <a:ln w="9525">
              <a:solidFill>
                <a:schemeClr val="tx1"/>
              </a:solidFill>
              <a:round/>
              <a:headEnd/>
              <a:tailEnd type="triangle" w="med" len="med"/>
            </a:ln>
          </p:spPr>
          <p:txBody>
            <a:bodyPr wrap="none" anchor="ctr"/>
            <a:lstStyle/>
            <a:p>
              <a:endParaRPr lang="en-US"/>
            </a:p>
          </p:txBody>
        </p:sp>
      </p:grpSp>
      <p:grpSp>
        <p:nvGrpSpPr>
          <p:cNvPr id="5" name="Group 74"/>
          <p:cNvGrpSpPr>
            <a:grpSpLocks/>
          </p:cNvGrpSpPr>
          <p:nvPr/>
        </p:nvGrpSpPr>
        <p:grpSpPr bwMode="auto">
          <a:xfrm>
            <a:off x="76200" y="2286000"/>
            <a:ext cx="8728075" cy="1022350"/>
            <a:chOff x="48" y="1440"/>
            <a:chExt cx="5498" cy="644"/>
          </a:xfrm>
        </p:grpSpPr>
        <p:sp>
          <p:nvSpPr>
            <p:cNvPr id="15465" name="Text Box 75"/>
            <p:cNvSpPr txBox="1">
              <a:spLocks noChangeArrowheads="1"/>
            </p:cNvSpPr>
            <p:nvPr/>
          </p:nvSpPr>
          <p:spPr bwMode="auto">
            <a:xfrm>
              <a:off x="48" y="1872"/>
              <a:ext cx="550" cy="212"/>
            </a:xfrm>
            <a:prstGeom prst="rect">
              <a:avLst/>
            </a:prstGeom>
            <a:noFill/>
            <a:ln w="9525">
              <a:noFill/>
              <a:miter lim="800000"/>
              <a:headEnd/>
              <a:tailEnd/>
            </a:ln>
          </p:spPr>
          <p:txBody>
            <a:bodyPr wrap="none">
              <a:spAutoFit/>
            </a:bodyPr>
            <a:lstStyle/>
            <a:p>
              <a:r>
                <a:rPr lang="en-US" sz="1600"/>
                <a:t>curposA</a:t>
              </a:r>
            </a:p>
          </p:txBody>
        </p:sp>
        <p:sp>
          <p:nvSpPr>
            <p:cNvPr id="15466" name="Line 76"/>
            <p:cNvSpPr>
              <a:spLocks noChangeShapeType="1"/>
            </p:cNvSpPr>
            <p:nvPr/>
          </p:nvSpPr>
          <p:spPr bwMode="auto">
            <a:xfrm>
              <a:off x="576" y="2016"/>
              <a:ext cx="192" cy="0"/>
            </a:xfrm>
            <a:prstGeom prst="line">
              <a:avLst/>
            </a:prstGeom>
            <a:noFill/>
            <a:ln w="9525">
              <a:solidFill>
                <a:schemeClr val="tx1"/>
              </a:solidFill>
              <a:round/>
              <a:headEnd/>
              <a:tailEnd type="triangle" w="med" len="med"/>
            </a:ln>
          </p:spPr>
          <p:txBody>
            <a:bodyPr wrap="none" anchor="ctr"/>
            <a:lstStyle/>
            <a:p>
              <a:endParaRPr lang="en-US"/>
            </a:p>
          </p:txBody>
        </p:sp>
        <p:sp>
          <p:nvSpPr>
            <p:cNvPr id="15467" name="Text Box 77"/>
            <p:cNvSpPr txBox="1">
              <a:spLocks noChangeArrowheads="1"/>
            </p:cNvSpPr>
            <p:nvPr/>
          </p:nvSpPr>
          <p:spPr bwMode="auto">
            <a:xfrm>
              <a:off x="2256" y="1440"/>
              <a:ext cx="543" cy="212"/>
            </a:xfrm>
            <a:prstGeom prst="rect">
              <a:avLst/>
            </a:prstGeom>
            <a:noFill/>
            <a:ln w="9525">
              <a:noFill/>
              <a:miter lim="800000"/>
              <a:headEnd/>
              <a:tailEnd/>
            </a:ln>
          </p:spPr>
          <p:txBody>
            <a:bodyPr wrap="none">
              <a:spAutoFit/>
            </a:bodyPr>
            <a:lstStyle/>
            <a:p>
              <a:r>
                <a:rPr lang="en-US" sz="1600"/>
                <a:t>curposB</a:t>
              </a:r>
            </a:p>
          </p:txBody>
        </p:sp>
        <p:sp>
          <p:nvSpPr>
            <p:cNvPr id="15468" name="Line 78"/>
            <p:cNvSpPr>
              <a:spLocks noChangeShapeType="1"/>
            </p:cNvSpPr>
            <p:nvPr/>
          </p:nvSpPr>
          <p:spPr bwMode="auto">
            <a:xfrm flipH="1">
              <a:off x="1968" y="1584"/>
              <a:ext cx="288" cy="0"/>
            </a:xfrm>
            <a:prstGeom prst="line">
              <a:avLst/>
            </a:prstGeom>
            <a:noFill/>
            <a:ln w="9525">
              <a:solidFill>
                <a:schemeClr val="tx1"/>
              </a:solidFill>
              <a:round/>
              <a:headEnd/>
              <a:tailEnd type="triangle" w="med" len="med"/>
            </a:ln>
          </p:spPr>
          <p:txBody>
            <a:bodyPr wrap="none" anchor="ctr"/>
            <a:lstStyle/>
            <a:p>
              <a:endParaRPr lang="en-US"/>
            </a:p>
          </p:txBody>
        </p:sp>
        <p:sp>
          <p:nvSpPr>
            <p:cNvPr id="15469" name="Text Box 79"/>
            <p:cNvSpPr txBox="1">
              <a:spLocks noChangeArrowheads="1"/>
            </p:cNvSpPr>
            <p:nvPr/>
          </p:nvSpPr>
          <p:spPr bwMode="auto">
            <a:xfrm>
              <a:off x="4896" y="1488"/>
              <a:ext cx="650" cy="212"/>
            </a:xfrm>
            <a:prstGeom prst="rect">
              <a:avLst/>
            </a:prstGeom>
            <a:noFill/>
            <a:ln w="9525">
              <a:noFill/>
              <a:miter lim="800000"/>
              <a:headEnd/>
              <a:tailEnd/>
            </a:ln>
          </p:spPr>
          <p:txBody>
            <a:bodyPr wrap="none">
              <a:spAutoFit/>
            </a:bodyPr>
            <a:lstStyle/>
            <a:p>
              <a:r>
                <a:rPr lang="en-US" sz="1600"/>
                <a:t>curposRes</a:t>
              </a:r>
            </a:p>
          </p:txBody>
        </p:sp>
        <p:sp>
          <p:nvSpPr>
            <p:cNvPr id="15470" name="Line 80"/>
            <p:cNvSpPr>
              <a:spLocks noChangeShapeType="1"/>
            </p:cNvSpPr>
            <p:nvPr/>
          </p:nvSpPr>
          <p:spPr bwMode="auto">
            <a:xfrm flipH="1">
              <a:off x="4560" y="1632"/>
              <a:ext cx="288" cy="0"/>
            </a:xfrm>
            <a:prstGeom prst="line">
              <a:avLst/>
            </a:prstGeom>
            <a:noFill/>
            <a:ln w="9525">
              <a:solidFill>
                <a:schemeClr val="tx1"/>
              </a:solidFill>
              <a:round/>
              <a:headEnd/>
              <a:tailEnd type="triangle" w="med" len="med"/>
            </a:ln>
          </p:spPr>
          <p:txBody>
            <a:bodyPr wrap="none" anchor="ctr"/>
            <a:lstStyle/>
            <a:p>
              <a:endParaRPr lang="en-US"/>
            </a:p>
          </p:txBody>
        </p:sp>
      </p:grpSp>
      <p:grpSp>
        <p:nvGrpSpPr>
          <p:cNvPr id="6" name="Group 81"/>
          <p:cNvGrpSpPr>
            <a:grpSpLocks/>
          </p:cNvGrpSpPr>
          <p:nvPr/>
        </p:nvGrpSpPr>
        <p:grpSpPr bwMode="auto">
          <a:xfrm>
            <a:off x="76200" y="2667000"/>
            <a:ext cx="8728075" cy="641350"/>
            <a:chOff x="48" y="1680"/>
            <a:chExt cx="5498" cy="404"/>
          </a:xfrm>
        </p:grpSpPr>
        <p:sp>
          <p:nvSpPr>
            <p:cNvPr id="15459" name="Text Box 82"/>
            <p:cNvSpPr txBox="1">
              <a:spLocks noChangeArrowheads="1"/>
            </p:cNvSpPr>
            <p:nvPr/>
          </p:nvSpPr>
          <p:spPr bwMode="auto">
            <a:xfrm>
              <a:off x="48" y="1872"/>
              <a:ext cx="550" cy="212"/>
            </a:xfrm>
            <a:prstGeom prst="rect">
              <a:avLst/>
            </a:prstGeom>
            <a:noFill/>
            <a:ln w="9525">
              <a:noFill/>
              <a:miter lim="800000"/>
              <a:headEnd/>
              <a:tailEnd/>
            </a:ln>
          </p:spPr>
          <p:txBody>
            <a:bodyPr wrap="none">
              <a:spAutoFit/>
            </a:bodyPr>
            <a:lstStyle/>
            <a:p>
              <a:r>
                <a:rPr lang="en-US" sz="1600"/>
                <a:t>curposA</a:t>
              </a:r>
            </a:p>
          </p:txBody>
        </p:sp>
        <p:sp>
          <p:nvSpPr>
            <p:cNvPr id="15460" name="Line 83"/>
            <p:cNvSpPr>
              <a:spLocks noChangeShapeType="1"/>
            </p:cNvSpPr>
            <p:nvPr/>
          </p:nvSpPr>
          <p:spPr bwMode="auto">
            <a:xfrm>
              <a:off x="576" y="2016"/>
              <a:ext cx="192" cy="0"/>
            </a:xfrm>
            <a:prstGeom prst="line">
              <a:avLst/>
            </a:prstGeom>
            <a:noFill/>
            <a:ln w="9525">
              <a:solidFill>
                <a:schemeClr val="tx1"/>
              </a:solidFill>
              <a:round/>
              <a:headEnd/>
              <a:tailEnd type="triangle" w="med" len="med"/>
            </a:ln>
          </p:spPr>
          <p:txBody>
            <a:bodyPr wrap="none" anchor="ctr"/>
            <a:lstStyle/>
            <a:p>
              <a:endParaRPr lang="en-US"/>
            </a:p>
          </p:txBody>
        </p:sp>
        <p:sp>
          <p:nvSpPr>
            <p:cNvPr id="15461" name="Text Box 84"/>
            <p:cNvSpPr txBox="1">
              <a:spLocks noChangeArrowheads="1"/>
            </p:cNvSpPr>
            <p:nvPr/>
          </p:nvSpPr>
          <p:spPr bwMode="auto">
            <a:xfrm>
              <a:off x="2256" y="1680"/>
              <a:ext cx="543" cy="212"/>
            </a:xfrm>
            <a:prstGeom prst="rect">
              <a:avLst/>
            </a:prstGeom>
            <a:noFill/>
            <a:ln w="9525">
              <a:noFill/>
              <a:miter lim="800000"/>
              <a:headEnd/>
              <a:tailEnd/>
            </a:ln>
          </p:spPr>
          <p:txBody>
            <a:bodyPr wrap="none">
              <a:spAutoFit/>
            </a:bodyPr>
            <a:lstStyle/>
            <a:p>
              <a:r>
                <a:rPr lang="en-US" sz="1600"/>
                <a:t>curposB</a:t>
              </a:r>
            </a:p>
          </p:txBody>
        </p:sp>
        <p:sp>
          <p:nvSpPr>
            <p:cNvPr id="15462" name="Line 85"/>
            <p:cNvSpPr>
              <a:spLocks noChangeShapeType="1"/>
            </p:cNvSpPr>
            <p:nvPr/>
          </p:nvSpPr>
          <p:spPr bwMode="auto">
            <a:xfrm flipH="1">
              <a:off x="1968" y="1824"/>
              <a:ext cx="288" cy="0"/>
            </a:xfrm>
            <a:prstGeom prst="line">
              <a:avLst/>
            </a:prstGeom>
            <a:noFill/>
            <a:ln w="9525">
              <a:solidFill>
                <a:schemeClr val="tx1"/>
              </a:solidFill>
              <a:round/>
              <a:headEnd/>
              <a:tailEnd type="triangle" w="med" len="med"/>
            </a:ln>
          </p:spPr>
          <p:txBody>
            <a:bodyPr wrap="none" anchor="ctr"/>
            <a:lstStyle/>
            <a:p>
              <a:endParaRPr lang="en-US"/>
            </a:p>
          </p:txBody>
        </p:sp>
        <p:sp>
          <p:nvSpPr>
            <p:cNvPr id="15463" name="Text Box 86"/>
            <p:cNvSpPr txBox="1">
              <a:spLocks noChangeArrowheads="1"/>
            </p:cNvSpPr>
            <p:nvPr/>
          </p:nvSpPr>
          <p:spPr bwMode="auto">
            <a:xfrm>
              <a:off x="4896" y="1680"/>
              <a:ext cx="650" cy="212"/>
            </a:xfrm>
            <a:prstGeom prst="rect">
              <a:avLst/>
            </a:prstGeom>
            <a:noFill/>
            <a:ln w="9525">
              <a:noFill/>
              <a:miter lim="800000"/>
              <a:headEnd/>
              <a:tailEnd/>
            </a:ln>
          </p:spPr>
          <p:txBody>
            <a:bodyPr wrap="none">
              <a:spAutoFit/>
            </a:bodyPr>
            <a:lstStyle/>
            <a:p>
              <a:r>
                <a:rPr lang="en-US" sz="1600"/>
                <a:t>curposRes</a:t>
              </a:r>
            </a:p>
          </p:txBody>
        </p:sp>
        <p:sp>
          <p:nvSpPr>
            <p:cNvPr id="15464" name="Line 87"/>
            <p:cNvSpPr>
              <a:spLocks noChangeShapeType="1"/>
            </p:cNvSpPr>
            <p:nvPr/>
          </p:nvSpPr>
          <p:spPr bwMode="auto">
            <a:xfrm flipH="1">
              <a:off x="4560" y="1824"/>
              <a:ext cx="288" cy="0"/>
            </a:xfrm>
            <a:prstGeom prst="line">
              <a:avLst/>
            </a:prstGeom>
            <a:noFill/>
            <a:ln w="9525">
              <a:solidFill>
                <a:schemeClr val="tx1"/>
              </a:solidFill>
              <a:round/>
              <a:headEnd/>
              <a:tailEnd type="triangle" w="med" len="med"/>
            </a:ln>
          </p:spPr>
          <p:txBody>
            <a:bodyPr wrap="none" anchor="ctr"/>
            <a:lstStyle/>
            <a:p>
              <a:endParaRPr lang="en-US"/>
            </a:p>
          </p:txBody>
        </p:sp>
      </p:grpSp>
      <p:grpSp>
        <p:nvGrpSpPr>
          <p:cNvPr id="7" name="Group 88"/>
          <p:cNvGrpSpPr>
            <a:grpSpLocks/>
          </p:cNvGrpSpPr>
          <p:nvPr/>
        </p:nvGrpSpPr>
        <p:grpSpPr bwMode="auto">
          <a:xfrm>
            <a:off x="76200" y="2971800"/>
            <a:ext cx="8728075" cy="641350"/>
            <a:chOff x="48" y="1680"/>
            <a:chExt cx="5498" cy="404"/>
          </a:xfrm>
        </p:grpSpPr>
        <p:sp>
          <p:nvSpPr>
            <p:cNvPr id="15453" name="Text Box 89"/>
            <p:cNvSpPr txBox="1">
              <a:spLocks noChangeArrowheads="1"/>
            </p:cNvSpPr>
            <p:nvPr/>
          </p:nvSpPr>
          <p:spPr bwMode="auto">
            <a:xfrm>
              <a:off x="48" y="1872"/>
              <a:ext cx="550" cy="212"/>
            </a:xfrm>
            <a:prstGeom prst="rect">
              <a:avLst/>
            </a:prstGeom>
            <a:noFill/>
            <a:ln w="9525">
              <a:noFill/>
              <a:miter lim="800000"/>
              <a:headEnd/>
              <a:tailEnd/>
            </a:ln>
          </p:spPr>
          <p:txBody>
            <a:bodyPr wrap="none">
              <a:spAutoFit/>
            </a:bodyPr>
            <a:lstStyle/>
            <a:p>
              <a:r>
                <a:rPr lang="en-US" sz="1600"/>
                <a:t>curposA</a:t>
              </a:r>
            </a:p>
          </p:txBody>
        </p:sp>
        <p:sp>
          <p:nvSpPr>
            <p:cNvPr id="15454" name="Line 90"/>
            <p:cNvSpPr>
              <a:spLocks noChangeShapeType="1"/>
            </p:cNvSpPr>
            <p:nvPr/>
          </p:nvSpPr>
          <p:spPr bwMode="auto">
            <a:xfrm>
              <a:off x="576" y="2016"/>
              <a:ext cx="192" cy="0"/>
            </a:xfrm>
            <a:prstGeom prst="line">
              <a:avLst/>
            </a:prstGeom>
            <a:noFill/>
            <a:ln w="9525">
              <a:solidFill>
                <a:schemeClr val="tx1"/>
              </a:solidFill>
              <a:round/>
              <a:headEnd/>
              <a:tailEnd type="triangle" w="med" len="med"/>
            </a:ln>
          </p:spPr>
          <p:txBody>
            <a:bodyPr wrap="none" anchor="ctr"/>
            <a:lstStyle/>
            <a:p>
              <a:endParaRPr lang="en-US"/>
            </a:p>
          </p:txBody>
        </p:sp>
        <p:sp>
          <p:nvSpPr>
            <p:cNvPr id="15455" name="Text Box 91"/>
            <p:cNvSpPr txBox="1">
              <a:spLocks noChangeArrowheads="1"/>
            </p:cNvSpPr>
            <p:nvPr/>
          </p:nvSpPr>
          <p:spPr bwMode="auto">
            <a:xfrm>
              <a:off x="2256" y="1728"/>
              <a:ext cx="543" cy="212"/>
            </a:xfrm>
            <a:prstGeom prst="rect">
              <a:avLst/>
            </a:prstGeom>
            <a:noFill/>
            <a:ln w="9525">
              <a:noFill/>
              <a:miter lim="800000"/>
              <a:headEnd/>
              <a:tailEnd/>
            </a:ln>
          </p:spPr>
          <p:txBody>
            <a:bodyPr wrap="none">
              <a:spAutoFit/>
            </a:bodyPr>
            <a:lstStyle/>
            <a:p>
              <a:r>
                <a:rPr lang="en-US" sz="1600"/>
                <a:t>curposB</a:t>
              </a:r>
            </a:p>
          </p:txBody>
        </p:sp>
        <p:sp>
          <p:nvSpPr>
            <p:cNvPr id="15456" name="Line 92"/>
            <p:cNvSpPr>
              <a:spLocks noChangeShapeType="1"/>
            </p:cNvSpPr>
            <p:nvPr/>
          </p:nvSpPr>
          <p:spPr bwMode="auto">
            <a:xfrm flipH="1">
              <a:off x="1968" y="1872"/>
              <a:ext cx="288" cy="0"/>
            </a:xfrm>
            <a:prstGeom prst="line">
              <a:avLst/>
            </a:prstGeom>
            <a:noFill/>
            <a:ln w="9525">
              <a:solidFill>
                <a:schemeClr val="tx1"/>
              </a:solidFill>
              <a:round/>
              <a:headEnd/>
              <a:tailEnd type="triangle" w="med" len="med"/>
            </a:ln>
          </p:spPr>
          <p:txBody>
            <a:bodyPr wrap="none" anchor="ctr"/>
            <a:lstStyle/>
            <a:p>
              <a:endParaRPr lang="en-US"/>
            </a:p>
          </p:txBody>
        </p:sp>
        <p:sp>
          <p:nvSpPr>
            <p:cNvPr id="15457" name="Text Box 93"/>
            <p:cNvSpPr txBox="1">
              <a:spLocks noChangeArrowheads="1"/>
            </p:cNvSpPr>
            <p:nvPr/>
          </p:nvSpPr>
          <p:spPr bwMode="auto">
            <a:xfrm>
              <a:off x="4896" y="1680"/>
              <a:ext cx="650" cy="212"/>
            </a:xfrm>
            <a:prstGeom prst="rect">
              <a:avLst/>
            </a:prstGeom>
            <a:noFill/>
            <a:ln w="9525">
              <a:noFill/>
              <a:miter lim="800000"/>
              <a:headEnd/>
              <a:tailEnd/>
            </a:ln>
          </p:spPr>
          <p:txBody>
            <a:bodyPr wrap="none">
              <a:spAutoFit/>
            </a:bodyPr>
            <a:lstStyle/>
            <a:p>
              <a:r>
                <a:rPr lang="en-US" sz="1600"/>
                <a:t>curposRes</a:t>
              </a:r>
            </a:p>
          </p:txBody>
        </p:sp>
        <p:sp>
          <p:nvSpPr>
            <p:cNvPr id="15458" name="Line 94"/>
            <p:cNvSpPr>
              <a:spLocks noChangeShapeType="1"/>
            </p:cNvSpPr>
            <p:nvPr/>
          </p:nvSpPr>
          <p:spPr bwMode="auto">
            <a:xfrm flipH="1">
              <a:off x="4560" y="1824"/>
              <a:ext cx="288" cy="0"/>
            </a:xfrm>
            <a:prstGeom prst="line">
              <a:avLst/>
            </a:prstGeom>
            <a:noFill/>
            <a:ln w="9525">
              <a:solidFill>
                <a:schemeClr val="tx1"/>
              </a:solidFill>
              <a:round/>
              <a:headEnd/>
              <a:tailEnd type="triangle" w="med" len="med"/>
            </a:ln>
          </p:spPr>
          <p:txBody>
            <a:bodyPr wrap="none" anchor="ctr"/>
            <a:lstStyle/>
            <a:p>
              <a:endParaRPr lang="en-US"/>
            </a:p>
          </p:txBody>
        </p:sp>
      </p:grpSp>
      <p:grpSp>
        <p:nvGrpSpPr>
          <p:cNvPr id="8" name="Group 95"/>
          <p:cNvGrpSpPr>
            <a:grpSpLocks/>
          </p:cNvGrpSpPr>
          <p:nvPr/>
        </p:nvGrpSpPr>
        <p:grpSpPr bwMode="auto">
          <a:xfrm>
            <a:off x="76200" y="3276600"/>
            <a:ext cx="8728075" cy="488950"/>
            <a:chOff x="48" y="2064"/>
            <a:chExt cx="5498" cy="308"/>
          </a:xfrm>
        </p:grpSpPr>
        <p:sp>
          <p:nvSpPr>
            <p:cNvPr id="15447" name="Text Box 96"/>
            <p:cNvSpPr txBox="1">
              <a:spLocks noChangeArrowheads="1"/>
            </p:cNvSpPr>
            <p:nvPr/>
          </p:nvSpPr>
          <p:spPr bwMode="auto">
            <a:xfrm>
              <a:off x="48" y="2064"/>
              <a:ext cx="550" cy="212"/>
            </a:xfrm>
            <a:prstGeom prst="rect">
              <a:avLst/>
            </a:prstGeom>
            <a:noFill/>
            <a:ln w="9525">
              <a:noFill/>
              <a:miter lim="800000"/>
              <a:headEnd/>
              <a:tailEnd/>
            </a:ln>
          </p:spPr>
          <p:txBody>
            <a:bodyPr wrap="none">
              <a:spAutoFit/>
            </a:bodyPr>
            <a:lstStyle/>
            <a:p>
              <a:r>
                <a:rPr lang="en-US" sz="1600"/>
                <a:t>curposA</a:t>
              </a:r>
            </a:p>
          </p:txBody>
        </p:sp>
        <p:sp>
          <p:nvSpPr>
            <p:cNvPr id="15448" name="Line 97"/>
            <p:cNvSpPr>
              <a:spLocks noChangeShapeType="1"/>
            </p:cNvSpPr>
            <p:nvPr/>
          </p:nvSpPr>
          <p:spPr bwMode="auto">
            <a:xfrm>
              <a:off x="576" y="2208"/>
              <a:ext cx="192" cy="0"/>
            </a:xfrm>
            <a:prstGeom prst="line">
              <a:avLst/>
            </a:prstGeom>
            <a:noFill/>
            <a:ln w="9525">
              <a:solidFill>
                <a:schemeClr val="tx1"/>
              </a:solidFill>
              <a:round/>
              <a:headEnd/>
              <a:tailEnd type="triangle" w="med" len="med"/>
            </a:ln>
          </p:spPr>
          <p:txBody>
            <a:bodyPr wrap="none" anchor="ctr"/>
            <a:lstStyle/>
            <a:p>
              <a:endParaRPr lang="en-US"/>
            </a:p>
          </p:txBody>
        </p:sp>
        <p:sp>
          <p:nvSpPr>
            <p:cNvPr id="15449" name="Text Box 98"/>
            <p:cNvSpPr txBox="1">
              <a:spLocks noChangeArrowheads="1"/>
            </p:cNvSpPr>
            <p:nvPr/>
          </p:nvSpPr>
          <p:spPr bwMode="auto">
            <a:xfrm>
              <a:off x="2256" y="2160"/>
              <a:ext cx="543" cy="212"/>
            </a:xfrm>
            <a:prstGeom prst="rect">
              <a:avLst/>
            </a:prstGeom>
            <a:noFill/>
            <a:ln w="9525">
              <a:noFill/>
              <a:miter lim="800000"/>
              <a:headEnd/>
              <a:tailEnd/>
            </a:ln>
          </p:spPr>
          <p:txBody>
            <a:bodyPr wrap="none">
              <a:spAutoFit/>
            </a:bodyPr>
            <a:lstStyle/>
            <a:p>
              <a:r>
                <a:rPr lang="en-US" sz="1600"/>
                <a:t>curposB</a:t>
              </a:r>
            </a:p>
          </p:txBody>
        </p:sp>
        <p:sp>
          <p:nvSpPr>
            <p:cNvPr id="15450" name="Line 99"/>
            <p:cNvSpPr>
              <a:spLocks noChangeShapeType="1"/>
            </p:cNvSpPr>
            <p:nvPr/>
          </p:nvSpPr>
          <p:spPr bwMode="auto">
            <a:xfrm flipH="1">
              <a:off x="1968" y="2304"/>
              <a:ext cx="288" cy="0"/>
            </a:xfrm>
            <a:prstGeom prst="line">
              <a:avLst/>
            </a:prstGeom>
            <a:noFill/>
            <a:ln w="9525">
              <a:solidFill>
                <a:schemeClr val="tx1"/>
              </a:solidFill>
              <a:round/>
              <a:headEnd/>
              <a:tailEnd type="triangle" w="med" len="med"/>
            </a:ln>
          </p:spPr>
          <p:txBody>
            <a:bodyPr wrap="none" anchor="ctr"/>
            <a:lstStyle/>
            <a:p>
              <a:endParaRPr lang="en-US"/>
            </a:p>
          </p:txBody>
        </p:sp>
        <p:sp>
          <p:nvSpPr>
            <p:cNvPr id="15451" name="Text Box 100"/>
            <p:cNvSpPr txBox="1">
              <a:spLocks noChangeArrowheads="1"/>
            </p:cNvSpPr>
            <p:nvPr/>
          </p:nvSpPr>
          <p:spPr bwMode="auto">
            <a:xfrm>
              <a:off x="4896" y="2064"/>
              <a:ext cx="650" cy="212"/>
            </a:xfrm>
            <a:prstGeom prst="rect">
              <a:avLst/>
            </a:prstGeom>
            <a:noFill/>
            <a:ln w="9525">
              <a:noFill/>
              <a:miter lim="800000"/>
              <a:headEnd/>
              <a:tailEnd/>
            </a:ln>
          </p:spPr>
          <p:txBody>
            <a:bodyPr wrap="none">
              <a:spAutoFit/>
            </a:bodyPr>
            <a:lstStyle/>
            <a:p>
              <a:r>
                <a:rPr lang="en-US" sz="1600"/>
                <a:t>curposRes</a:t>
              </a:r>
            </a:p>
          </p:txBody>
        </p:sp>
        <p:sp>
          <p:nvSpPr>
            <p:cNvPr id="15452" name="Line 101"/>
            <p:cNvSpPr>
              <a:spLocks noChangeShapeType="1"/>
            </p:cNvSpPr>
            <p:nvPr/>
          </p:nvSpPr>
          <p:spPr bwMode="auto">
            <a:xfrm flipH="1">
              <a:off x="4560" y="2208"/>
              <a:ext cx="288" cy="0"/>
            </a:xfrm>
            <a:prstGeom prst="line">
              <a:avLst/>
            </a:prstGeom>
            <a:noFill/>
            <a:ln w="9525">
              <a:solidFill>
                <a:schemeClr val="tx1"/>
              </a:solidFill>
              <a:round/>
              <a:headEnd/>
              <a:tailEnd type="triangle" w="med" len="med"/>
            </a:ln>
          </p:spPr>
          <p:txBody>
            <a:bodyPr wrap="none" anchor="ctr"/>
            <a:lstStyle/>
            <a:p>
              <a:endParaRPr lang="en-US"/>
            </a:p>
          </p:txBody>
        </p:sp>
      </p:grpSp>
      <p:graphicFrame>
        <p:nvGraphicFramePr>
          <p:cNvPr id="103" name="Table 102"/>
          <p:cNvGraphicFramePr>
            <a:graphicFrameLocks noGrp="1"/>
          </p:cNvGraphicFramePr>
          <p:nvPr/>
        </p:nvGraphicFramePr>
        <p:xfrm>
          <a:off x="2667000" y="1600200"/>
          <a:ext cx="457200" cy="4821232"/>
        </p:xfrm>
        <a:graphic>
          <a:graphicData uri="http://schemas.openxmlformats.org/drawingml/2006/table">
            <a:tbl>
              <a:tblPr bandRow="1">
                <a:tableStyleId>{5C22544A-7EE6-4342-B048-85BDC9FD1C3A}</a:tableStyleId>
              </a:tblPr>
              <a:tblGrid>
                <a:gridCol w="457200">
                  <a:extLst>
                    <a:ext uri="{9D8B030D-6E8A-4147-A177-3AD203B41FA5}">
                      <a16:colId xmlns:a16="http://schemas.microsoft.com/office/drawing/2014/main" val="20000"/>
                    </a:ext>
                  </a:extLst>
                </a:gridCol>
              </a:tblGrid>
              <a:tr h="370864">
                <a:tc>
                  <a:txBody>
                    <a:bodyPr/>
                    <a:lstStyle/>
                    <a:p>
                      <a:r>
                        <a:rPr lang="en-US" sz="1800" dirty="0"/>
                        <a:t>A</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64">
                <a:tc>
                  <a:txBody>
                    <a:bodyPr/>
                    <a:lstStyle/>
                    <a:p>
                      <a:r>
                        <a:rPr lang="en-US" sz="1800" dirty="0"/>
                        <a:t>C</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64">
                <a:tc>
                  <a:txBody>
                    <a:bodyPr/>
                    <a:lstStyle/>
                    <a:p>
                      <a:r>
                        <a:rPr lang="en-US" sz="1800" dirty="0"/>
                        <a:t>E</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64">
                <a:tc>
                  <a:txBody>
                    <a:bodyPr/>
                    <a:lstStyle/>
                    <a:p>
                      <a:r>
                        <a:rPr lang="en-US" sz="1800" dirty="0"/>
                        <a:t>G</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64">
                <a:tc>
                  <a:txBody>
                    <a:bodyPr/>
                    <a:lstStyle/>
                    <a:p>
                      <a:r>
                        <a:rPr lang="en-US" sz="1800" dirty="0"/>
                        <a:t>I</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64">
                <a:tc>
                  <a:txBody>
                    <a:bodyPr/>
                    <a:lstStyle/>
                    <a:p>
                      <a:r>
                        <a:rPr lang="en-US" sz="1800" dirty="0"/>
                        <a:t>L</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64">
                <a:tc>
                  <a:txBody>
                    <a:bodyPr/>
                    <a:lstStyle/>
                    <a:p>
                      <a:r>
                        <a:rPr lang="en-US" sz="1800" dirty="0"/>
                        <a:t>M</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64">
                <a:tc>
                  <a:txBody>
                    <a:bodyPr/>
                    <a:lstStyle/>
                    <a:p>
                      <a:r>
                        <a:rPr lang="en-US" sz="1800" dirty="0"/>
                        <a:t>O</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70864">
                <a:tc>
                  <a:txBody>
                    <a:bodyPr/>
                    <a:lstStyle/>
                    <a:p>
                      <a:r>
                        <a:rPr lang="en-US" sz="1800" dirty="0"/>
                        <a:t>Q</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70864">
                <a:tc>
                  <a:txBody>
                    <a:bodyPr/>
                    <a:lstStyle/>
                    <a:p>
                      <a:r>
                        <a:rPr lang="en-US" sz="1800" dirty="0"/>
                        <a:t>T</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70864">
                <a:tc>
                  <a:txBody>
                    <a:bodyPr/>
                    <a:lstStyle/>
                    <a:p>
                      <a:r>
                        <a:rPr lang="en-US" sz="1800" dirty="0"/>
                        <a:t>U</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70864">
                <a:tc>
                  <a:txBody>
                    <a:bodyPr/>
                    <a:lstStyle/>
                    <a:p>
                      <a:r>
                        <a:rPr lang="en-US" sz="1800" dirty="0"/>
                        <a:t>W</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70864">
                <a:tc>
                  <a:txBody>
                    <a:bodyPr/>
                    <a:lstStyle/>
                    <a:p>
                      <a:r>
                        <a:rPr lang="en-US" sz="1800" dirty="0"/>
                        <a:t>Z</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bl>
          </a:graphicData>
        </a:graphic>
      </p:graphicFrame>
      <p:sp>
        <p:nvSpPr>
          <p:cNvPr id="15421" name="Text Box 16"/>
          <p:cNvSpPr txBox="1">
            <a:spLocks noChangeArrowheads="1"/>
          </p:cNvSpPr>
          <p:nvPr/>
        </p:nvSpPr>
        <p:spPr bwMode="auto">
          <a:xfrm>
            <a:off x="2681288" y="1219200"/>
            <a:ext cx="595312" cy="338138"/>
          </a:xfrm>
          <a:prstGeom prst="rect">
            <a:avLst/>
          </a:prstGeom>
          <a:noFill/>
          <a:ln w="9525">
            <a:noFill/>
            <a:miter lim="800000"/>
            <a:headEnd/>
            <a:tailEnd/>
          </a:ln>
        </p:spPr>
        <p:txBody>
          <a:bodyPr wrap="none">
            <a:spAutoFit/>
          </a:bodyPr>
          <a:lstStyle/>
          <a:p>
            <a:r>
              <a:rPr lang="en-US" sz="1600"/>
              <a:t>setB</a:t>
            </a:r>
          </a:p>
        </p:txBody>
      </p:sp>
      <p:graphicFrame>
        <p:nvGraphicFramePr>
          <p:cNvPr id="106" name="Table 105"/>
          <p:cNvGraphicFramePr>
            <a:graphicFrameLocks noGrp="1"/>
          </p:cNvGraphicFramePr>
          <p:nvPr/>
        </p:nvGraphicFramePr>
        <p:xfrm>
          <a:off x="1295400" y="2286000"/>
          <a:ext cx="457200" cy="3708400"/>
        </p:xfrm>
        <a:graphic>
          <a:graphicData uri="http://schemas.openxmlformats.org/drawingml/2006/table">
            <a:tbl>
              <a:tblPr bandRow="1">
                <a:tableStyleId>{5C22544A-7EE6-4342-B048-85BDC9FD1C3A}</a:tableStyleId>
              </a:tblPr>
              <a:tblGrid>
                <a:gridCol w="457200">
                  <a:extLst>
                    <a:ext uri="{9D8B030D-6E8A-4147-A177-3AD203B41FA5}">
                      <a16:colId xmlns:a16="http://schemas.microsoft.com/office/drawing/2014/main" val="20000"/>
                    </a:ext>
                  </a:extLst>
                </a:gridCol>
              </a:tblGrid>
              <a:tr h="370840">
                <a:tc>
                  <a:txBody>
                    <a:bodyPr/>
                    <a:lstStyle/>
                    <a:p>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r>
                        <a:rPr lang="en-US"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US"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r>
                        <a:rPr lang="en-US" dirty="0"/>
                        <a:t>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r>
                        <a:rPr lang="en-US" dirty="0"/>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r>
                        <a:rPr lang="en-US" dirty="0"/>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a:txBody>
                    <a:bodyPr/>
                    <a:lstStyle/>
                    <a:p>
                      <a:r>
                        <a:rPr lang="en-US" dirty="0"/>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a:txBody>
                    <a:bodyPr/>
                    <a:lstStyle/>
                    <a:p>
                      <a:r>
                        <a:rPr lang="en-US"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70840">
                <a:tc>
                  <a:txBody>
                    <a:bodyPr/>
                    <a:lstStyle/>
                    <a:p>
                      <a:r>
                        <a:rPr lang="en-US"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70840">
                <a:tc>
                  <a:txBody>
                    <a:bodyPr/>
                    <a:lstStyle/>
                    <a:p>
                      <a:r>
                        <a:rPr lang="en-US" dirty="0"/>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
        <p:nvSpPr>
          <p:cNvPr id="15446" name="Text Box 16"/>
          <p:cNvSpPr txBox="1">
            <a:spLocks noChangeArrowheads="1"/>
          </p:cNvSpPr>
          <p:nvPr/>
        </p:nvSpPr>
        <p:spPr bwMode="auto">
          <a:xfrm>
            <a:off x="1219200" y="1752600"/>
            <a:ext cx="595313" cy="338138"/>
          </a:xfrm>
          <a:prstGeom prst="rect">
            <a:avLst/>
          </a:prstGeom>
          <a:noFill/>
          <a:ln w="9525">
            <a:noFill/>
            <a:miter lim="800000"/>
            <a:headEnd/>
            <a:tailEnd/>
          </a:ln>
        </p:spPr>
        <p:txBody>
          <a:bodyPr wrap="none">
            <a:spAutoFit/>
          </a:bodyPr>
          <a:lstStyle/>
          <a:p>
            <a:r>
              <a:rPr lang="en-US" sz="1600"/>
              <a:t>setA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15568" y="-82550"/>
            <a:ext cx="7498080" cy="1143000"/>
          </a:xfrm>
        </p:spPr>
        <p:txBody>
          <a:bodyPr/>
          <a:lstStyle/>
          <a:p>
            <a:pPr eaLnBrk="1" hangingPunct="1"/>
            <a:r>
              <a:rPr lang="en-US" altLang="en-US" sz="4000" dirty="0">
                <a:cs typeface="Times New Roman" pitchFamily="18" charset="0"/>
              </a:rPr>
              <a:t>Implicit implementation</a:t>
            </a:r>
            <a:endParaRPr lang="en-US" sz="4000" dirty="0">
              <a:cs typeface="Times New Roman" pitchFamily="18" charset="0"/>
            </a:endParaRPr>
          </a:p>
        </p:txBody>
      </p:sp>
      <p:sp>
        <p:nvSpPr>
          <p:cNvPr id="16387" name="Slide Number Placeholder 4"/>
          <p:cNvSpPr>
            <a:spLocks noGrp="1"/>
          </p:cNvSpPr>
          <p:nvPr>
            <p:ph type="sldNum" sz="quarter" idx="12"/>
          </p:nvPr>
        </p:nvSpPr>
        <p:spPr>
          <a:noFill/>
        </p:spPr>
        <p:txBody>
          <a:bodyPr/>
          <a:lstStyle/>
          <a:p>
            <a:fld id="{BEA8BF25-D9F0-4FC2-A3CB-294BDEE5849C}" type="slidenum">
              <a:rPr lang="en-US" smtClean="0">
                <a:solidFill>
                  <a:srgbClr val="898989"/>
                </a:solidFill>
                <a:latin typeface="Times New Roman" pitchFamily="18" charset="0"/>
              </a:rPr>
              <a:pPr/>
              <a:t>12</a:t>
            </a:fld>
            <a:endParaRPr lang="en-US">
              <a:solidFill>
                <a:srgbClr val="898989"/>
              </a:solidFill>
              <a:latin typeface="Times New Roman" pitchFamily="18" charset="0"/>
            </a:endParaRPr>
          </a:p>
        </p:txBody>
      </p:sp>
      <p:grpSp>
        <p:nvGrpSpPr>
          <p:cNvPr id="16388" name="Group 3"/>
          <p:cNvGrpSpPr>
            <a:grpSpLocks/>
          </p:cNvGrpSpPr>
          <p:nvPr/>
        </p:nvGrpSpPr>
        <p:grpSpPr bwMode="auto">
          <a:xfrm>
            <a:off x="1066800" y="2057400"/>
            <a:ext cx="1050925" cy="3749675"/>
            <a:chOff x="672" y="1296"/>
            <a:chExt cx="662" cy="2362"/>
          </a:xfrm>
        </p:grpSpPr>
        <p:sp>
          <p:nvSpPr>
            <p:cNvPr id="16416" name="Rectangle 4"/>
            <p:cNvSpPr>
              <a:spLocks noChangeArrowheads="1"/>
            </p:cNvSpPr>
            <p:nvPr/>
          </p:nvSpPr>
          <p:spPr bwMode="auto">
            <a:xfrm>
              <a:off x="816" y="1488"/>
              <a:ext cx="288" cy="2160"/>
            </a:xfrm>
            <a:prstGeom prst="rect">
              <a:avLst/>
            </a:prstGeom>
            <a:noFill/>
            <a:ln w="9525">
              <a:solidFill>
                <a:schemeClr val="tx1"/>
              </a:solidFill>
              <a:miter lim="800000"/>
              <a:headEnd/>
              <a:tailEnd/>
            </a:ln>
          </p:spPr>
          <p:txBody>
            <a:bodyPr wrap="none" anchor="ctr"/>
            <a:lstStyle/>
            <a:p>
              <a:endParaRPr lang="en-US"/>
            </a:p>
          </p:txBody>
        </p:sp>
        <p:sp>
          <p:nvSpPr>
            <p:cNvPr id="16417" name="Text Box 5"/>
            <p:cNvSpPr txBox="1">
              <a:spLocks noChangeArrowheads="1"/>
            </p:cNvSpPr>
            <p:nvPr/>
          </p:nvSpPr>
          <p:spPr bwMode="auto">
            <a:xfrm>
              <a:off x="816" y="1488"/>
              <a:ext cx="258" cy="2170"/>
            </a:xfrm>
            <a:prstGeom prst="rect">
              <a:avLst/>
            </a:prstGeom>
            <a:noFill/>
            <a:ln w="9525">
              <a:noFill/>
              <a:miter lim="800000"/>
              <a:headEnd/>
              <a:tailEnd/>
            </a:ln>
          </p:spPr>
          <p:txBody>
            <a:bodyPr wrap="none">
              <a:spAutoFit/>
            </a:bodyPr>
            <a:lstStyle/>
            <a:p>
              <a:r>
                <a:rPr lang="en-US" sz="2000"/>
                <a:t>A</a:t>
              </a:r>
            </a:p>
            <a:p>
              <a:r>
                <a:rPr lang="en-US" sz="2000"/>
                <a:t>D</a:t>
              </a:r>
            </a:p>
            <a:p>
              <a:r>
                <a:rPr lang="en-US" sz="2000"/>
                <a:t>G</a:t>
              </a:r>
            </a:p>
            <a:p>
              <a:r>
                <a:rPr lang="en-US" sz="2000"/>
                <a:t>K</a:t>
              </a:r>
            </a:p>
            <a:p>
              <a:r>
                <a:rPr lang="en-US" sz="2000"/>
                <a:t>M</a:t>
              </a:r>
            </a:p>
            <a:p>
              <a:r>
                <a:rPr lang="en-US" sz="2000"/>
                <a:t>P</a:t>
              </a:r>
            </a:p>
            <a:p>
              <a:r>
                <a:rPr lang="en-US" sz="2000"/>
                <a:t>R</a:t>
              </a:r>
            </a:p>
            <a:p>
              <a:r>
                <a:rPr lang="en-US" sz="2000"/>
                <a:t>T</a:t>
              </a:r>
            </a:p>
            <a:p>
              <a:r>
                <a:rPr lang="en-US" sz="2000"/>
                <a:t>V</a:t>
              </a:r>
            </a:p>
            <a:p>
              <a:r>
                <a:rPr lang="en-US" sz="2000"/>
                <a:t>X</a:t>
              </a:r>
            </a:p>
            <a:p>
              <a:r>
                <a:rPr lang="en-US" sz="2000"/>
                <a:t>Z</a:t>
              </a:r>
            </a:p>
          </p:txBody>
        </p:sp>
        <p:sp>
          <p:nvSpPr>
            <p:cNvPr id="16418" name="Line 6"/>
            <p:cNvSpPr>
              <a:spLocks noChangeShapeType="1"/>
            </p:cNvSpPr>
            <p:nvPr/>
          </p:nvSpPr>
          <p:spPr bwMode="auto">
            <a:xfrm>
              <a:off x="816" y="1680"/>
              <a:ext cx="288" cy="0"/>
            </a:xfrm>
            <a:prstGeom prst="line">
              <a:avLst/>
            </a:prstGeom>
            <a:noFill/>
            <a:ln w="9525">
              <a:solidFill>
                <a:schemeClr val="tx1"/>
              </a:solidFill>
              <a:round/>
              <a:headEnd/>
              <a:tailEnd/>
            </a:ln>
          </p:spPr>
          <p:txBody>
            <a:bodyPr wrap="none" anchor="ctr"/>
            <a:lstStyle/>
            <a:p>
              <a:endParaRPr lang="en-US"/>
            </a:p>
          </p:txBody>
        </p:sp>
        <p:sp>
          <p:nvSpPr>
            <p:cNvPr id="16419" name="Line 7"/>
            <p:cNvSpPr>
              <a:spLocks noChangeShapeType="1"/>
            </p:cNvSpPr>
            <p:nvPr/>
          </p:nvSpPr>
          <p:spPr bwMode="auto">
            <a:xfrm>
              <a:off x="816" y="1920"/>
              <a:ext cx="288" cy="0"/>
            </a:xfrm>
            <a:prstGeom prst="line">
              <a:avLst/>
            </a:prstGeom>
            <a:noFill/>
            <a:ln w="9525">
              <a:solidFill>
                <a:schemeClr val="tx1"/>
              </a:solidFill>
              <a:round/>
              <a:headEnd/>
              <a:tailEnd/>
            </a:ln>
          </p:spPr>
          <p:txBody>
            <a:bodyPr wrap="none" anchor="ctr"/>
            <a:lstStyle/>
            <a:p>
              <a:endParaRPr lang="en-US"/>
            </a:p>
          </p:txBody>
        </p:sp>
        <p:sp>
          <p:nvSpPr>
            <p:cNvPr id="16420" name="Line 8"/>
            <p:cNvSpPr>
              <a:spLocks noChangeShapeType="1"/>
            </p:cNvSpPr>
            <p:nvPr/>
          </p:nvSpPr>
          <p:spPr bwMode="auto">
            <a:xfrm>
              <a:off x="816" y="2112"/>
              <a:ext cx="288" cy="0"/>
            </a:xfrm>
            <a:prstGeom prst="line">
              <a:avLst/>
            </a:prstGeom>
            <a:noFill/>
            <a:ln w="9525">
              <a:solidFill>
                <a:schemeClr val="tx1"/>
              </a:solidFill>
              <a:round/>
              <a:headEnd/>
              <a:tailEnd/>
            </a:ln>
          </p:spPr>
          <p:txBody>
            <a:bodyPr wrap="none" anchor="ctr"/>
            <a:lstStyle/>
            <a:p>
              <a:endParaRPr lang="en-US"/>
            </a:p>
          </p:txBody>
        </p:sp>
        <p:sp>
          <p:nvSpPr>
            <p:cNvPr id="16421" name="Line 9"/>
            <p:cNvSpPr>
              <a:spLocks noChangeShapeType="1"/>
            </p:cNvSpPr>
            <p:nvPr/>
          </p:nvSpPr>
          <p:spPr bwMode="auto">
            <a:xfrm>
              <a:off x="816" y="2304"/>
              <a:ext cx="288" cy="0"/>
            </a:xfrm>
            <a:prstGeom prst="line">
              <a:avLst/>
            </a:prstGeom>
            <a:noFill/>
            <a:ln w="9525">
              <a:solidFill>
                <a:schemeClr val="tx1"/>
              </a:solidFill>
              <a:round/>
              <a:headEnd/>
              <a:tailEnd/>
            </a:ln>
          </p:spPr>
          <p:txBody>
            <a:bodyPr wrap="none" anchor="ctr"/>
            <a:lstStyle/>
            <a:p>
              <a:endParaRPr lang="en-US"/>
            </a:p>
          </p:txBody>
        </p:sp>
        <p:sp>
          <p:nvSpPr>
            <p:cNvPr id="16422" name="Line 10"/>
            <p:cNvSpPr>
              <a:spLocks noChangeShapeType="1"/>
            </p:cNvSpPr>
            <p:nvPr/>
          </p:nvSpPr>
          <p:spPr bwMode="auto">
            <a:xfrm>
              <a:off x="816" y="2496"/>
              <a:ext cx="288" cy="0"/>
            </a:xfrm>
            <a:prstGeom prst="line">
              <a:avLst/>
            </a:prstGeom>
            <a:noFill/>
            <a:ln w="9525">
              <a:solidFill>
                <a:schemeClr val="tx1"/>
              </a:solidFill>
              <a:round/>
              <a:headEnd/>
              <a:tailEnd/>
            </a:ln>
          </p:spPr>
          <p:txBody>
            <a:bodyPr wrap="none" anchor="ctr"/>
            <a:lstStyle/>
            <a:p>
              <a:endParaRPr lang="en-US"/>
            </a:p>
          </p:txBody>
        </p:sp>
        <p:sp>
          <p:nvSpPr>
            <p:cNvPr id="16423" name="Line 11"/>
            <p:cNvSpPr>
              <a:spLocks noChangeShapeType="1"/>
            </p:cNvSpPr>
            <p:nvPr/>
          </p:nvSpPr>
          <p:spPr bwMode="auto">
            <a:xfrm>
              <a:off x="816" y="2688"/>
              <a:ext cx="288" cy="0"/>
            </a:xfrm>
            <a:prstGeom prst="line">
              <a:avLst/>
            </a:prstGeom>
            <a:noFill/>
            <a:ln w="9525">
              <a:solidFill>
                <a:schemeClr val="tx1"/>
              </a:solidFill>
              <a:round/>
              <a:headEnd/>
              <a:tailEnd/>
            </a:ln>
          </p:spPr>
          <p:txBody>
            <a:bodyPr wrap="none" anchor="ctr"/>
            <a:lstStyle/>
            <a:p>
              <a:endParaRPr lang="en-US"/>
            </a:p>
          </p:txBody>
        </p:sp>
        <p:sp>
          <p:nvSpPr>
            <p:cNvPr id="16424" name="Line 12"/>
            <p:cNvSpPr>
              <a:spLocks noChangeShapeType="1"/>
            </p:cNvSpPr>
            <p:nvPr/>
          </p:nvSpPr>
          <p:spPr bwMode="auto">
            <a:xfrm>
              <a:off x="816" y="2880"/>
              <a:ext cx="288" cy="0"/>
            </a:xfrm>
            <a:prstGeom prst="line">
              <a:avLst/>
            </a:prstGeom>
            <a:noFill/>
            <a:ln w="9525">
              <a:solidFill>
                <a:schemeClr val="tx1"/>
              </a:solidFill>
              <a:round/>
              <a:headEnd/>
              <a:tailEnd/>
            </a:ln>
          </p:spPr>
          <p:txBody>
            <a:bodyPr wrap="none" anchor="ctr"/>
            <a:lstStyle/>
            <a:p>
              <a:endParaRPr lang="en-US"/>
            </a:p>
          </p:txBody>
        </p:sp>
        <p:sp>
          <p:nvSpPr>
            <p:cNvPr id="16425" name="Line 13"/>
            <p:cNvSpPr>
              <a:spLocks noChangeShapeType="1"/>
            </p:cNvSpPr>
            <p:nvPr/>
          </p:nvSpPr>
          <p:spPr bwMode="auto">
            <a:xfrm>
              <a:off x="816" y="3072"/>
              <a:ext cx="288" cy="0"/>
            </a:xfrm>
            <a:prstGeom prst="line">
              <a:avLst/>
            </a:prstGeom>
            <a:noFill/>
            <a:ln w="9525">
              <a:solidFill>
                <a:schemeClr val="tx1"/>
              </a:solidFill>
              <a:round/>
              <a:headEnd/>
              <a:tailEnd/>
            </a:ln>
          </p:spPr>
          <p:txBody>
            <a:bodyPr wrap="none" anchor="ctr"/>
            <a:lstStyle/>
            <a:p>
              <a:endParaRPr lang="en-US"/>
            </a:p>
          </p:txBody>
        </p:sp>
        <p:sp>
          <p:nvSpPr>
            <p:cNvPr id="16426" name="Line 14"/>
            <p:cNvSpPr>
              <a:spLocks noChangeShapeType="1"/>
            </p:cNvSpPr>
            <p:nvPr/>
          </p:nvSpPr>
          <p:spPr bwMode="auto">
            <a:xfrm>
              <a:off x="816" y="3264"/>
              <a:ext cx="288" cy="0"/>
            </a:xfrm>
            <a:prstGeom prst="line">
              <a:avLst/>
            </a:prstGeom>
            <a:noFill/>
            <a:ln w="9525">
              <a:solidFill>
                <a:schemeClr val="tx1"/>
              </a:solidFill>
              <a:round/>
              <a:headEnd/>
              <a:tailEnd/>
            </a:ln>
          </p:spPr>
          <p:txBody>
            <a:bodyPr wrap="none" anchor="ctr"/>
            <a:lstStyle/>
            <a:p>
              <a:endParaRPr lang="en-US"/>
            </a:p>
          </p:txBody>
        </p:sp>
        <p:sp>
          <p:nvSpPr>
            <p:cNvPr id="16427" name="Line 15"/>
            <p:cNvSpPr>
              <a:spLocks noChangeShapeType="1"/>
            </p:cNvSpPr>
            <p:nvPr/>
          </p:nvSpPr>
          <p:spPr bwMode="auto">
            <a:xfrm>
              <a:off x="816" y="3456"/>
              <a:ext cx="288" cy="0"/>
            </a:xfrm>
            <a:prstGeom prst="line">
              <a:avLst/>
            </a:prstGeom>
            <a:noFill/>
            <a:ln w="9525">
              <a:solidFill>
                <a:schemeClr val="tx1"/>
              </a:solidFill>
              <a:round/>
              <a:headEnd/>
              <a:tailEnd/>
            </a:ln>
          </p:spPr>
          <p:txBody>
            <a:bodyPr wrap="none" anchor="ctr"/>
            <a:lstStyle/>
            <a:p>
              <a:endParaRPr lang="en-US"/>
            </a:p>
          </p:txBody>
        </p:sp>
        <p:sp>
          <p:nvSpPr>
            <p:cNvPr id="16428" name="Text Box 16"/>
            <p:cNvSpPr txBox="1">
              <a:spLocks noChangeArrowheads="1"/>
            </p:cNvSpPr>
            <p:nvPr/>
          </p:nvSpPr>
          <p:spPr bwMode="auto">
            <a:xfrm>
              <a:off x="672" y="1296"/>
              <a:ext cx="662" cy="212"/>
            </a:xfrm>
            <a:prstGeom prst="rect">
              <a:avLst/>
            </a:prstGeom>
            <a:noFill/>
            <a:ln w="9525">
              <a:noFill/>
              <a:miter lim="800000"/>
              <a:headEnd/>
              <a:tailEnd/>
            </a:ln>
          </p:spPr>
          <p:txBody>
            <a:bodyPr wrap="none">
              <a:spAutoFit/>
            </a:bodyPr>
            <a:lstStyle/>
            <a:p>
              <a:r>
                <a:rPr lang="en-US" sz="1600"/>
                <a:t>setA.items</a:t>
              </a:r>
            </a:p>
          </p:txBody>
        </p:sp>
      </p:grpSp>
      <p:grpSp>
        <p:nvGrpSpPr>
          <p:cNvPr id="16389" name="Group 17"/>
          <p:cNvGrpSpPr>
            <a:grpSpLocks/>
          </p:cNvGrpSpPr>
          <p:nvPr/>
        </p:nvGrpSpPr>
        <p:grpSpPr bwMode="auto">
          <a:xfrm>
            <a:off x="3048000" y="2057400"/>
            <a:ext cx="1039813" cy="4359275"/>
            <a:chOff x="3504" y="1248"/>
            <a:chExt cx="655" cy="2746"/>
          </a:xfrm>
        </p:grpSpPr>
        <p:sp>
          <p:nvSpPr>
            <p:cNvPr id="16401" name="Rectangle 18"/>
            <p:cNvSpPr>
              <a:spLocks noChangeArrowheads="1"/>
            </p:cNvSpPr>
            <p:nvPr/>
          </p:nvSpPr>
          <p:spPr bwMode="auto">
            <a:xfrm>
              <a:off x="3696" y="1440"/>
              <a:ext cx="288" cy="2496"/>
            </a:xfrm>
            <a:prstGeom prst="rect">
              <a:avLst/>
            </a:prstGeom>
            <a:noFill/>
            <a:ln w="9525">
              <a:solidFill>
                <a:schemeClr val="tx1"/>
              </a:solidFill>
              <a:miter lim="800000"/>
              <a:headEnd/>
              <a:tailEnd/>
            </a:ln>
          </p:spPr>
          <p:txBody>
            <a:bodyPr wrap="none" anchor="ctr"/>
            <a:lstStyle/>
            <a:p>
              <a:endParaRPr lang="en-US"/>
            </a:p>
          </p:txBody>
        </p:sp>
        <p:sp>
          <p:nvSpPr>
            <p:cNvPr id="16402" name="Text Box 19"/>
            <p:cNvSpPr txBox="1">
              <a:spLocks noChangeArrowheads="1"/>
            </p:cNvSpPr>
            <p:nvPr/>
          </p:nvSpPr>
          <p:spPr bwMode="auto">
            <a:xfrm>
              <a:off x="3696" y="1440"/>
              <a:ext cx="267" cy="2554"/>
            </a:xfrm>
            <a:prstGeom prst="rect">
              <a:avLst/>
            </a:prstGeom>
            <a:noFill/>
            <a:ln w="9525">
              <a:noFill/>
              <a:miter lim="800000"/>
              <a:headEnd/>
              <a:tailEnd/>
            </a:ln>
          </p:spPr>
          <p:txBody>
            <a:bodyPr wrap="none">
              <a:spAutoFit/>
            </a:bodyPr>
            <a:lstStyle/>
            <a:p>
              <a:r>
                <a:rPr lang="en-US" sz="2000"/>
                <a:t>A</a:t>
              </a:r>
            </a:p>
            <a:p>
              <a:r>
                <a:rPr lang="en-US" sz="2000"/>
                <a:t>C</a:t>
              </a:r>
            </a:p>
            <a:p>
              <a:r>
                <a:rPr lang="en-US" sz="2000"/>
                <a:t>E</a:t>
              </a:r>
            </a:p>
            <a:p>
              <a:r>
                <a:rPr lang="en-US" sz="2000"/>
                <a:t>G</a:t>
              </a:r>
            </a:p>
            <a:p>
              <a:r>
                <a:rPr lang="en-US" sz="2000"/>
                <a:t>I</a:t>
              </a:r>
            </a:p>
            <a:p>
              <a:r>
                <a:rPr lang="en-US" sz="2000"/>
                <a:t>L</a:t>
              </a:r>
            </a:p>
            <a:p>
              <a:r>
                <a:rPr lang="en-US" sz="2000"/>
                <a:t>M</a:t>
              </a:r>
            </a:p>
            <a:p>
              <a:r>
                <a:rPr lang="en-US" sz="2000"/>
                <a:t>O</a:t>
              </a:r>
            </a:p>
            <a:p>
              <a:r>
                <a:rPr lang="en-US" sz="2000"/>
                <a:t>Q</a:t>
              </a:r>
            </a:p>
            <a:p>
              <a:r>
                <a:rPr lang="en-US" sz="2000"/>
                <a:t>T</a:t>
              </a:r>
            </a:p>
            <a:p>
              <a:r>
                <a:rPr lang="en-US" sz="2000"/>
                <a:t>U</a:t>
              </a:r>
            </a:p>
            <a:p>
              <a:r>
                <a:rPr lang="en-US" sz="2000"/>
                <a:t>W</a:t>
              </a:r>
            </a:p>
            <a:p>
              <a:r>
                <a:rPr lang="en-US" sz="2000"/>
                <a:t>Z</a:t>
              </a:r>
            </a:p>
          </p:txBody>
        </p:sp>
        <p:sp>
          <p:nvSpPr>
            <p:cNvPr id="16403" name="Line 20"/>
            <p:cNvSpPr>
              <a:spLocks noChangeShapeType="1"/>
            </p:cNvSpPr>
            <p:nvPr/>
          </p:nvSpPr>
          <p:spPr bwMode="auto">
            <a:xfrm>
              <a:off x="3696" y="1632"/>
              <a:ext cx="288" cy="0"/>
            </a:xfrm>
            <a:prstGeom prst="line">
              <a:avLst/>
            </a:prstGeom>
            <a:noFill/>
            <a:ln w="9525">
              <a:solidFill>
                <a:schemeClr val="tx1"/>
              </a:solidFill>
              <a:round/>
              <a:headEnd/>
              <a:tailEnd/>
            </a:ln>
          </p:spPr>
          <p:txBody>
            <a:bodyPr wrap="none" anchor="ctr"/>
            <a:lstStyle/>
            <a:p>
              <a:endParaRPr lang="en-US"/>
            </a:p>
          </p:txBody>
        </p:sp>
        <p:sp>
          <p:nvSpPr>
            <p:cNvPr id="16404" name="Line 21"/>
            <p:cNvSpPr>
              <a:spLocks noChangeShapeType="1"/>
            </p:cNvSpPr>
            <p:nvPr/>
          </p:nvSpPr>
          <p:spPr bwMode="auto">
            <a:xfrm>
              <a:off x="3696" y="1872"/>
              <a:ext cx="288" cy="0"/>
            </a:xfrm>
            <a:prstGeom prst="line">
              <a:avLst/>
            </a:prstGeom>
            <a:noFill/>
            <a:ln w="9525">
              <a:solidFill>
                <a:schemeClr val="tx1"/>
              </a:solidFill>
              <a:round/>
              <a:headEnd/>
              <a:tailEnd/>
            </a:ln>
          </p:spPr>
          <p:txBody>
            <a:bodyPr wrap="none" anchor="ctr"/>
            <a:lstStyle/>
            <a:p>
              <a:endParaRPr lang="en-US"/>
            </a:p>
          </p:txBody>
        </p:sp>
        <p:sp>
          <p:nvSpPr>
            <p:cNvPr id="16405" name="Line 22"/>
            <p:cNvSpPr>
              <a:spLocks noChangeShapeType="1"/>
            </p:cNvSpPr>
            <p:nvPr/>
          </p:nvSpPr>
          <p:spPr bwMode="auto">
            <a:xfrm>
              <a:off x="3696" y="2064"/>
              <a:ext cx="288" cy="0"/>
            </a:xfrm>
            <a:prstGeom prst="line">
              <a:avLst/>
            </a:prstGeom>
            <a:noFill/>
            <a:ln w="9525">
              <a:solidFill>
                <a:schemeClr val="tx1"/>
              </a:solidFill>
              <a:round/>
              <a:headEnd/>
              <a:tailEnd/>
            </a:ln>
          </p:spPr>
          <p:txBody>
            <a:bodyPr wrap="none" anchor="ctr"/>
            <a:lstStyle/>
            <a:p>
              <a:endParaRPr lang="en-US"/>
            </a:p>
          </p:txBody>
        </p:sp>
        <p:sp>
          <p:nvSpPr>
            <p:cNvPr id="16406" name="Line 23"/>
            <p:cNvSpPr>
              <a:spLocks noChangeShapeType="1"/>
            </p:cNvSpPr>
            <p:nvPr/>
          </p:nvSpPr>
          <p:spPr bwMode="auto">
            <a:xfrm>
              <a:off x="3696" y="2256"/>
              <a:ext cx="288" cy="0"/>
            </a:xfrm>
            <a:prstGeom prst="line">
              <a:avLst/>
            </a:prstGeom>
            <a:noFill/>
            <a:ln w="9525">
              <a:solidFill>
                <a:schemeClr val="tx1"/>
              </a:solidFill>
              <a:round/>
              <a:headEnd/>
              <a:tailEnd/>
            </a:ln>
          </p:spPr>
          <p:txBody>
            <a:bodyPr wrap="none" anchor="ctr"/>
            <a:lstStyle/>
            <a:p>
              <a:endParaRPr lang="en-US"/>
            </a:p>
          </p:txBody>
        </p:sp>
        <p:sp>
          <p:nvSpPr>
            <p:cNvPr id="16407" name="Line 24"/>
            <p:cNvSpPr>
              <a:spLocks noChangeShapeType="1"/>
            </p:cNvSpPr>
            <p:nvPr/>
          </p:nvSpPr>
          <p:spPr bwMode="auto">
            <a:xfrm>
              <a:off x="3696" y="2448"/>
              <a:ext cx="288" cy="0"/>
            </a:xfrm>
            <a:prstGeom prst="line">
              <a:avLst/>
            </a:prstGeom>
            <a:noFill/>
            <a:ln w="9525">
              <a:solidFill>
                <a:schemeClr val="tx1"/>
              </a:solidFill>
              <a:round/>
              <a:headEnd/>
              <a:tailEnd/>
            </a:ln>
          </p:spPr>
          <p:txBody>
            <a:bodyPr wrap="none" anchor="ctr"/>
            <a:lstStyle/>
            <a:p>
              <a:endParaRPr lang="en-US"/>
            </a:p>
          </p:txBody>
        </p:sp>
        <p:sp>
          <p:nvSpPr>
            <p:cNvPr id="16408" name="Line 25"/>
            <p:cNvSpPr>
              <a:spLocks noChangeShapeType="1"/>
            </p:cNvSpPr>
            <p:nvPr/>
          </p:nvSpPr>
          <p:spPr bwMode="auto">
            <a:xfrm>
              <a:off x="3696" y="2640"/>
              <a:ext cx="288" cy="0"/>
            </a:xfrm>
            <a:prstGeom prst="line">
              <a:avLst/>
            </a:prstGeom>
            <a:noFill/>
            <a:ln w="9525">
              <a:solidFill>
                <a:schemeClr val="tx1"/>
              </a:solidFill>
              <a:round/>
              <a:headEnd/>
              <a:tailEnd/>
            </a:ln>
          </p:spPr>
          <p:txBody>
            <a:bodyPr wrap="none" anchor="ctr"/>
            <a:lstStyle/>
            <a:p>
              <a:endParaRPr lang="en-US"/>
            </a:p>
          </p:txBody>
        </p:sp>
        <p:sp>
          <p:nvSpPr>
            <p:cNvPr id="16409" name="Line 26"/>
            <p:cNvSpPr>
              <a:spLocks noChangeShapeType="1"/>
            </p:cNvSpPr>
            <p:nvPr/>
          </p:nvSpPr>
          <p:spPr bwMode="auto">
            <a:xfrm>
              <a:off x="3696" y="2832"/>
              <a:ext cx="288" cy="0"/>
            </a:xfrm>
            <a:prstGeom prst="line">
              <a:avLst/>
            </a:prstGeom>
            <a:noFill/>
            <a:ln w="9525">
              <a:solidFill>
                <a:schemeClr val="tx1"/>
              </a:solidFill>
              <a:round/>
              <a:headEnd/>
              <a:tailEnd/>
            </a:ln>
          </p:spPr>
          <p:txBody>
            <a:bodyPr wrap="none" anchor="ctr"/>
            <a:lstStyle/>
            <a:p>
              <a:endParaRPr lang="en-US"/>
            </a:p>
          </p:txBody>
        </p:sp>
        <p:sp>
          <p:nvSpPr>
            <p:cNvPr id="16410" name="Line 27"/>
            <p:cNvSpPr>
              <a:spLocks noChangeShapeType="1"/>
            </p:cNvSpPr>
            <p:nvPr/>
          </p:nvSpPr>
          <p:spPr bwMode="auto">
            <a:xfrm>
              <a:off x="3696" y="3024"/>
              <a:ext cx="288" cy="0"/>
            </a:xfrm>
            <a:prstGeom prst="line">
              <a:avLst/>
            </a:prstGeom>
            <a:noFill/>
            <a:ln w="9525">
              <a:solidFill>
                <a:schemeClr val="tx1"/>
              </a:solidFill>
              <a:round/>
              <a:headEnd/>
              <a:tailEnd/>
            </a:ln>
          </p:spPr>
          <p:txBody>
            <a:bodyPr wrap="none" anchor="ctr"/>
            <a:lstStyle/>
            <a:p>
              <a:endParaRPr lang="en-US"/>
            </a:p>
          </p:txBody>
        </p:sp>
        <p:sp>
          <p:nvSpPr>
            <p:cNvPr id="16411" name="Line 28"/>
            <p:cNvSpPr>
              <a:spLocks noChangeShapeType="1"/>
            </p:cNvSpPr>
            <p:nvPr/>
          </p:nvSpPr>
          <p:spPr bwMode="auto">
            <a:xfrm>
              <a:off x="3696" y="3216"/>
              <a:ext cx="288" cy="0"/>
            </a:xfrm>
            <a:prstGeom prst="line">
              <a:avLst/>
            </a:prstGeom>
            <a:noFill/>
            <a:ln w="9525">
              <a:solidFill>
                <a:schemeClr val="tx1"/>
              </a:solidFill>
              <a:round/>
              <a:headEnd/>
              <a:tailEnd/>
            </a:ln>
          </p:spPr>
          <p:txBody>
            <a:bodyPr wrap="none" anchor="ctr"/>
            <a:lstStyle/>
            <a:p>
              <a:endParaRPr lang="en-US"/>
            </a:p>
          </p:txBody>
        </p:sp>
        <p:sp>
          <p:nvSpPr>
            <p:cNvPr id="16412" name="Line 29"/>
            <p:cNvSpPr>
              <a:spLocks noChangeShapeType="1"/>
            </p:cNvSpPr>
            <p:nvPr/>
          </p:nvSpPr>
          <p:spPr bwMode="auto">
            <a:xfrm>
              <a:off x="3696" y="3408"/>
              <a:ext cx="288" cy="0"/>
            </a:xfrm>
            <a:prstGeom prst="line">
              <a:avLst/>
            </a:prstGeom>
            <a:noFill/>
            <a:ln w="9525">
              <a:solidFill>
                <a:schemeClr val="tx1"/>
              </a:solidFill>
              <a:round/>
              <a:headEnd/>
              <a:tailEnd/>
            </a:ln>
          </p:spPr>
          <p:txBody>
            <a:bodyPr wrap="none" anchor="ctr"/>
            <a:lstStyle/>
            <a:p>
              <a:endParaRPr lang="en-US"/>
            </a:p>
          </p:txBody>
        </p:sp>
        <p:sp>
          <p:nvSpPr>
            <p:cNvPr id="16413" name="Line 30"/>
            <p:cNvSpPr>
              <a:spLocks noChangeShapeType="1"/>
            </p:cNvSpPr>
            <p:nvPr/>
          </p:nvSpPr>
          <p:spPr bwMode="auto">
            <a:xfrm>
              <a:off x="3696" y="3600"/>
              <a:ext cx="288" cy="0"/>
            </a:xfrm>
            <a:prstGeom prst="line">
              <a:avLst/>
            </a:prstGeom>
            <a:noFill/>
            <a:ln w="9525">
              <a:solidFill>
                <a:schemeClr val="tx1"/>
              </a:solidFill>
              <a:round/>
              <a:headEnd/>
              <a:tailEnd/>
            </a:ln>
          </p:spPr>
          <p:txBody>
            <a:bodyPr wrap="none" anchor="ctr"/>
            <a:lstStyle/>
            <a:p>
              <a:endParaRPr lang="en-US"/>
            </a:p>
          </p:txBody>
        </p:sp>
        <p:sp>
          <p:nvSpPr>
            <p:cNvPr id="16414" name="Line 31"/>
            <p:cNvSpPr>
              <a:spLocks noChangeShapeType="1"/>
            </p:cNvSpPr>
            <p:nvPr/>
          </p:nvSpPr>
          <p:spPr bwMode="auto">
            <a:xfrm>
              <a:off x="3696" y="3792"/>
              <a:ext cx="288" cy="0"/>
            </a:xfrm>
            <a:prstGeom prst="line">
              <a:avLst/>
            </a:prstGeom>
            <a:noFill/>
            <a:ln w="9525">
              <a:solidFill>
                <a:schemeClr val="tx1"/>
              </a:solidFill>
              <a:round/>
              <a:headEnd/>
              <a:tailEnd/>
            </a:ln>
          </p:spPr>
          <p:txBody>
            <a:bodyPr wrap="none" anchor="ctr"/>
            <a:lstStyle/>
            <a:p>
              <a:endParaRPr lang="en-US"/>
            </a:p>
          </p:txBody>
        </p:sp>
        <p:sp>
          <p:nvSpPr>
            <p:cNvPr id="16415" name="Text Box 32"/>
            <p:cNvSpPr txBox="1">
              <a:spLocks noChangeArrowheads="1"/>
            </p:cNvSpPr>
            <p:nvPr/>
          </p:nvSpPr>
          <p:spPr bwMode="auto">
            <a:xfrm>
              <a:off x="3504" y="1248"/>
              <a:ext cx="655" cy="212"/>
            </a:xfrm>
            <a:prstGeom prst="rect">
              <a:avLst/>
            </a:prstGeom>
            <a:noFill/>
            <a:ln w="9525">
              <a:noFill/>
              <a:miter lim="800000"/>
              <a:headEnd/>
              <a:tailEnd/>
            </a:ln>
          </p:spPr>
          <p:txBody>
            <a:bodyPr wrap="none">
              <a:spAutoFit/>
            </a:bodyPr>
            <a:lstStyle/>
            <a:p>
              <a:r>
                <a:rPr lang="en-US" sz="1600"/>
                <a:t>setB.items</a:t>
              </a:r>
            </a:p>
          </p:txBody>
        </p:sp>
      </p:grpSp>
      <p:sp>
        <p:nvSpPr>
          <p:cNvPr id="16390" name="Text Box 33"/>
          <p:cNvSpPr txBox="1">
            <a:spLocks noChangeArrowheads="1"/>
          </p:cNvSpPr>
          <p:nvPr/>
        </p:nvSpPr>
        <p:spPr bwMode="auto">
          <a:xfrm>
            <a:off x="6153150" y="1143000"/>
            <a:ext cx="1417638" cy="701675"/>
          </a:xfrm>
          <a:prstGeom prst="rect">
            <a:avLst/>
          </a:prstGeom>
          <a:noFill/>
          <a:ln w="9525">
            <a:noFill/>
            <a:miter lim="800000"/>
            <a:headEnd/>
            <a:tailEnd/>
          </a:ln>
        </p:spPr>
        <p:txBody>
          <a:bodyPr wrap="none">
            <a:spAutoFit/>
          </a:bodyPr>
          <a:lstStyle/>
          <a:p>
            <a:pPr algn="ctr"/>
            <a:r>
              <a:rPr lang="en-US" sz="2000"/>
              <a:t>Intersection</a:t>
            </a:r>
          </a:p>
          <a:p>
            <a:pPr algn="ctr"/>
            <a:r>
              <a:rPr lang="en-US" sz="2000"/>
              <a:t>setA     setB</a:t>
            </a:r>
          </a:p>
        </p:txBody>
      </p:sp>
      <p:grpSp>
        <p:nvGrpSpPr>
          <p:cNvPr id="16391" name="Group 34"/>
          <p:cNvGrpSpPr>
            <a:grpSpLocks/>
          </p:cNvGrpSpPr>
          <p:nvPr/>
        </p:nvGrpSpPr>
        <p:grpSpPr bwMode="auto">
          <a:xfrm>
            <a:off x="6400800" y="2057400"/>
            <a:ext cx="1131888" cy="1920875"/>
            <a:chOff x="4032" y="720"/>
            <a:chExt cx="713" cy="1210"/>
          </a:xfrm>
        </p:grpSpPr>
        <p:sp>
          <p:nvSpPr>
            <p:cNvPr id="16393" name="Rectangle 35"/>
            <p:cNvSpPr>
              <a:spLocks noChangeArrowheads="1"/>
            </p:cNvSpPr>
            <p:nvPr/>
          </p:nvSpPr>
          <p:spPr bwMode="auto">
            <a:xfrm>
              <a:off x="4176" y="912"/>
              <a:ext cx="288" cy="1008"/>
            </a:xfrm>
            <a:prstGeom prst="rect">
              <a:avLst/>
            </a:prstGeom>
            <a:noFill/>
            <a:ln w="9525">
              <a:solidFill>
                <a:schemeClr val="tx1"/>
              </a:solidFill>
              <a:miter lim="800000"/>
              <a:headEnd/>
              <a:tailEnd/>
            </a:ln>
          </p:spPr>
          <p:txBody>
            <a:bodyPr wrap="none" anchor="ctr"/>
            <a:lstStyle/>
            <a:p>
              <a:endParaRPr lang="en-US"/>
            </a:p>
          </p:txBody>
        </p:sp>
        <p:sp>
          <p:nvSpPr>
            <p:cNvPr id="16394" name="Text Box 36"/>
            <p:cNvSpPr txBox="1">
              <a:spLocks noChangeArrowheads="1"/>
            </p:cNvSpPr>
            <p:nvPr/>
          </p:nvSpPr>
          <p:spPr bwMode="auto">
            <a:xfrm>
              <a:off x="4176" y="912"/>
              <a:ext cx="258" cy="1018"/>
            </a:xfrm>
            <a:prstGeom prst="rect">
              <a:avLst/>
            </a:prstGeom>
            <a:noFill/>
            <a:ln w="9525">
              <a:noFill/>
              <a:miter lim="800000"/>
              <a:headEnd/>
              <a:tailEnd/>
            </a:ln>
          </p:spPr>
          <p:txBody>
            <a:bodyPr wrap="none">
              <a:spAutoFit/>
            </a:bodyPr>
            <a:lstStyle/>
            <a:p>
              <a:r>
                <a:rPr lang="en-US" sz="2000"/>
                <a:t>A</a:t>
              </a:r>
            </a:p>
            <a:p>
              <a:r>
                <a:rPr lang="en-US" sz="2000"/>
                <a:t>G</a:t>
              </a:r>
            </a:p>
            <a:p>
              <a:r>
                <a:rPr lang="en-US" sz="2000"/>
                <a:t>M</a:t>
              </a:r>
            </a:p>
            <a:p>
              <a:r>
                <a:rPr lang="en-US" sz="2000"/>
                <a:t>T</a:t>
              </a:r>
            </a:p>
            <a:p>
              <a:r>
                <a:rPr lang="en-US" sz="2000"/>
                <a:t>Z</a:t>
              </a:r>
            </a:p>
          </p:txBody>
        </p:sp>
        <p:sp>
          <p:nvSpPr>
            <p:cNvPr id="16395" name="Line 37"/>
            <p:cNvSpPr>
              <a:spLocks noChangeShapeType="1"/>
            </p:cNvSpPr>
            <p:nvPr/>
          </p:nvSpPr>
          <p:spPr bwMode="auto">
            <a:xfrm>
              <a:off x="4176" y="1104"/>
              <a:ext cx="288" cy="0"/>
            </a:xfrm>
            <a:prstGeom prst="line">
              <a:avLst/>
            </a:prstGeom>
            <a:noFill/>
            <a:ln w="9525">
              <a:solidFill>
                <a:schemeClr val="tx1"/>
              </a:solidFill>
              <a:round/>
              <a:headEnd/>
              <a:tailEnd/>
            </a:ln>
          </p:spPr>
          <p:txBody>
            <a:bodyPr wrap="none" anchor="ctr"/>
            <a:lstStyle/>
            <a:p>
              <a:endParaRPr lang="en-US"/>
            </a:p>
          </p:txBody>
        </p:sp>
        <p:sp>
          <p:nvSpPr>
            <p:cNvPr id="16396" name="Line 38"/>
            <p:cNvSpPr>
              <a:spLocks noChangeShapeType="1"/>
            </p:cNvSpPr>
            <p:nvPr/>
          </p:nvSpPr>
          <p:spPr bwMode="auto">
            <a:xfrm>
              <a:off x="4176" y="1344"/>
              <a:ext cx="288" cy="0"/>
            </a:xfrm>
            <a:prstGeom prst="line">
              <a:avLst/>
            </a:prstGeom>
            <a:noFill/>
            <a:ln w="9525">
              <a:solidFill>
                <a:schemeClr val="tx1"/>
              </a:solidFill>
              <a:round/>
              <a:headEnd/>
              <a:tailEnd/>
            </a:ln>
          </p:spPr>
          <p:txBody>
            <a:bodyPr wrap="none" anchor="ctr"/>
            <a:lstStyle/>
            <a:p>
              <a:endParaRPr lang="en-US"/>
            </a:p>
          </p:txBody>
        </p:sp>
        <p:sp>
          <p:nvSpPr>
            <p:cNvPr id="16397" name="Line 39"/>
            <p:cNvSpPr>
              <a:spLocks noChangeShapeType="1"/>
            </p:cNvSpPr>
            <p:nvPr/>
          </p:nvSpPr>
          <p:spPr bwMode="auto">
            <a:xfrm>
              <a:off x="4176" y="1536"/>
              <a:ext cx="288" cy="0"/>
            </a:xfrm>
            <a:prstGeom prst="line">
              <a:avLst/>
            </a:prstGeom>
            <a:noFill/>
            <a:ln w="9525">
              <a:solidFill>
                <a:schemeClr val="tx1"/>
              </a:solidFill>
              <a:round/>
              <a:headEnd/>
              <a:tailEnd/>
            </a:ln>
          </p:spPr>
          <p:txBody>
            <a:bodyPr wrap="none" anchor="ctr"/>
            <a:lstStyle/>
            <a:p>
              <a:endParaRPr lang="en-US"/>
            </a:p>
          </p:txBody>
        </p:sp>
        <p:sp>
          <p:nvSpPr>
            <p:cNvPr id="16398" name="Line 40"/>
            <p:cNvSpPr>
              <a:spLocks noChangeShapeType="1"/>
            </p:cNvSpPr>
            <p:nvPr/>
          </p:nvSpPr>
          <p:spPr bwMode="auto">
            <a:xfrm>
              <a:off x="4176" y="1728"/>
              <a:ext cx="288" cy="0"/>
            </a:xfrm>
            <a:prstGeom prst="line">
              <a:avLst/>
            </a:prstGeom>
            <a:noFill/>
            <a:ln w="9525">
              <a:solidFill>
                <a:schemeClr val="tx1"/>
              </a:solidFill>
              <a:round/>
              <a:headEnd/>
              <a:tailEnd/>
            </a:ln>
          </p:spPr>
          <p:txBody>
            <a:bodyPr wrap="none" anchor="ctr"/>
            <a:lstStyle/>
            <a:p>
              <a:endParaRPr lang="en-US"/>
            </a:p>
          </p:txBody>
        </p:sp>
        <p:sp>
          <p:nvSpPr>
            <p:cNvPr id="16399" name="Line 41"/>
            <p:cNvSpPr>
              <a:spLocks noChangeShapeType="1"/>
            </p:cNvSpPr>
            <p:nvPr/>
          </p:nvSpPr>
          <p:spPr bwMode="auto">
            <a:xfrm>
              <a:off x="4176" y="1920"/>
              <a:ext cx="288" cy="0"/>
            </a:xfrm>
            <a:prstGeom prst="line">
              <a:avLst/>
            </a:prstGeom>
            <a:noFill/>
            <a:ln w="9525">
              <a:solidFill>
                <a:schemeClr val="tx1"/>
              </a:solidFill>
              <a:round/>
              <a:headEnd/>
              <a:tailEnd/>
            </a:ln>
          </p:spPr>
          <p:txBody>
            <a:bodyPr wrap="none" anchor="ctr"/>
            <a:lstStyle/>
            <a:p>
              <a:endParaRPr lang="en-US"/>
            </a:p>
          </p:txBody>
        </p:sp>
        <p:sp>
          <p:nvSpPr>
            <p:cNvPr id="16400" name="Text Box 42"/>
            <p:cNvSpPr txBox="1">
              <a:spLocks noChangeArrowheads="1"/>
            </p:cNvSpPr>
            <p:nvPr/>
          </p:nvSpPr>
          <p:spPr bwMode="auto">
            <a:xfrm>
              <a:off x="4032" y="720"/>
              <a:ext cx="713" cy="212"/>
            </a:xfrm>
            <a:prstGeom prst="rect">
              <a:avLst/>
            </a:prstGeom>
            <a:noFill/>
            <a:ln w="9525">
              <a:noFill/>
              <a:miter lim="800000"/>
              <a:headEnd/>
              <a:tailEnd/>
            </a:ln>
          </p:spPr>
          <p:txBody>
            <a:bodyPr wrap="none">
              <a:spAutoFit/>
            </a:bodyPr>
            <a:lstStyle/>
            <a:p>
              <a:r>
                <a:rPr lang="en-US" sz="1600"/>
                <a:t>result.items</a:t>
              </a:r>
            </a:p>
          </p:txBody>
        </p:sp>
      </p:grpSp>
      <p:sp>
        <p:nvSpPr>
          <p:cNvPr id="16392" name="Text Box 43"/>
          <p:cNvSpPr txBox="1">
            <a:spLocks noChangeArrowheads="1"/>
          </p:cNvSpPr>
          <p:nvPr/>
        </p:nvSpPr>
        <p:spPr bwMode="auto">
          <a:xfrm flipV="1">
            <a:off x="6705600" y="1447800"/>
            <a:ext cx="368300" cy="396875"/>
          </a:xfrm>
          <a:prstGeom prst="rect">
            <a:avLst/>
          </a:prstGeom>
          <a:noFill/>
          <a:ln w="9525">
            <a:noFill/>
            <a:miter lim="800000"/>
            <a:headEnd/>
            <a:tailEnd/>
          </a:ln>
        </p:spPr>
        <p:txBody>
          <a:bodyPr wrap="none">
            <a:spAutoFit/>
          </a:bodyPr>
          <a:lstStyle/>
          <a:p>
            <a:r>
              <a:rPr lang="en-US" sz="2000"/>
              <a:t>U</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048215" y="-82550"/>
            <a:ext cx="7498080" cy="1143000"/>
          </a:xfrm>
        </p:spPr>
        <p:txBody>
          <a:bodyPr/>
          <a:lstStyle/>
          <a:p>
            <a:pPr eaLnBrk="1" hangingPunct="1"/>
            <a:r>
              <a:rPr lang="en-US" altLang="en-US" sz="4000" dirty="0">
                <a:cs typeface="Times New Roman" pitchFamily="18" charset="0"/>
              </a:rPr>
              <a:t>Implicit implementation</a:t>
            </a:r>
            <a:endParaRPr lang="en-US" sz="4000" dirty="0">
              <a:cs typeface="Times New Roman" pitchFamily="18" charset="0"/>
            </a:endParaRPr>
          </a:p>
        </p:txBody>
      </p:sp>
      <p:sp>
        <p:nvSpPr>
          <p:cNvPr id="17411" name="Slide Number Placeholder 4"/>
          <p:cNvSpPr>
            <a:spLocks noGrp="1"/>
          </p:cNvSpPr>
          <p:nvPr>
            <p:ph type="sldNum" sz="quarter" idx="12"/>
          </p:nvPr>
        </p:nvSpPr>
        <p:spPr>
          <a:noFill/>
        </p:spPr>
        <p:txBody>
          <a:bodyPr/>
          <a:lstStyle/>
          <a:p>
            <a:fld id="{279737B8-96F8-48A8-BADC-ADEF69C74492}" type="slidenum">
              <a:rPr lang="en-US" smtClean="0">
                <a:solidFill>
                  <a:srgbClr val="898989"/>
                </a:solidFill>
                <a:latin typeface="Times New Roman" pitchFamily="18" charset="0"/>
              </a:rPr>
              <a:pPr/>
              <a:t>13</a:t>
            </a:fld>
            <a:endParaRPr lang="en-US">
              <a:solidFill>
                <a:srgbClr val="898989"/>
              </a:solidFill>
              <a:latin typeface="Times New Roman" pitchFamily="18" charset="0"/>
            </a:endParaRPr>
          </a:p>
        </p:txBody>
      </p:sp>
      <p:sp>
        <p:nvSpPr>
          <p:cNvPr id="17412" name="Rectangle 3"/>
          <p:cNvSpPr>
            <a:spLocks noChangeArrowheads="1"/>
          </p:cNvSpPr>
          <p:nvPr/>
        </p:nvSpPr>
        <p:spPr bwMode="auto">
          <a:xfrm>
            <a:off x="1295400" y="2362200"/>
            <a:ext cx="457200" cy="3429000"/>
          </a:xfrm>
          <a:prstGeom prst="rect">
            <a:avLst/>
          </a:prstGeom>
          <a:noFill/>
          <a:ln w="9525">
            <a:solidFill>
              <a:schemeClr val="tx1"/>
            </a:solidFill>
            <a:miter lim="800000"/>
            <a:headEnd/>
            <a:tailEnd/>
          </a:ln>
        </p:spPr>
        <p:txBody>
          <a:bodyPr wrap="none" anchor="ctr"/>
          <a:lstStyle/>
          <a:p>
            <a:endParaRPr lang="en-US"/>
          </a:p>
        </p:txBody>
      </p:sp>
      <p:sp>
        <p:nvSpPr>
          <p:cNvPr id="17413" name="Text Box 4"/>
          <p:cNvSpPr txBox="1">
            <a:spLocks noChangeArrowheads="1"/>
          </p:cNvSpPr>
          <p:nvPr/>
        </p:nvSpPr>
        <p:spPr bwMode="auto">
          <a:xfrm>
            <a:off x="1295400" y="2362200"/>
            <a:ext cx="409575" cy="3444875"/>
          </a:xfrm>
          <a:prstGeom prst="rect">
            <a:avLst/>
          </a:prstGeom>
          <a:noFill/>
          <a:ln w="9525">
            <a:noFill/>
            <a:miter lim="800000"/>
            <a:headEnd/>
            <a:tailEnd/>
          </a:ln>
        </p:spPr>
        <p:txBody>
          <a:bodyPr wrap="none">
            <a:spAutoFit/>
          </a:bodyPr>
          <a:lstStyle/>
          <a:p>
            <a:r>
              <a:rPr lang="en-US" sz="2000"/>
              <a:t>A</a:t>
            </a:r>
          </a:p>
          <a:p>
            <a:r>
              <a:rPr lang="en-US" sz="2000"/>
              <a:t>D</a:t>
            </a:r>
          </a:p>
          <a:p>
            <a:r>
              <a:rPr lang="en-US" sz="2000"/>
              <a:t>G</a:t>
            </a:r>
          </a:p>
          <a:p>
            <a:r>
              <a:rPr lang="en-US" sz="2000"/>
              <a:t>K</a:t>
            </a:r>
          </a:p>
          <a:p>
            <a:r>
              <a:rPr lang="en-US" sz="2000"/>
              <a:t>M</a:t>
            </a:r>
          </a:p>
          <a:p>
            <a:r>
              <a:rPr lang="en-US" sz="2000"/>
              <a:t>P</a:t>
            </a:r>
          </a:p>
          <a:p>
            <a:r>
              <a:rPr lang="en-US" sz="2000"/>
              <a:t>R</a:t>
            </a:r>
          </a:p>
          <a:p>
            <a:r>
              <a:rPr lang="en-US" sz="2000"/>
              <a:t>T</a:t>
            </a:r>
          </a:p>
          <a:p>
            <a:r>
              <a:rPr lang="en-US" sz="2000"/>
              <a:t>V</a:t>
            </a:r>
          </a:p>
          <a:p>
            <a:r>
              <a:rPr lang="en-US" sz="2000"/>
              <a:t>X</a:t>
            </a:r>
          </a:p>
          <a:p>
            <a:r>
              <a:rPr lang="en-US" sz="2000"/>
              <a:t>Z</a:t>
            </a:r>
          </a:p>
        </p:txBody>
      </p:sp>
      <p:sp>
        <p:nvSpPr>
          <p:cNvPr id="17414" name="Line 5"/>
          <p:cNvSpPr>
            <a:spLocks noChangeShapeType="1"/>
          </p:cNvSpPr>
          <p:nvPr/>
        </p:nvSpPr>
        <p:spPr bwMode="auto">
          <a:xfrm>
            <a:off x="1295400" y="2667000"/>
            <a:ext cx="457200" cy="0"/>
          </a:xfrm>
          <a:prstGeom prst="line">
            <a:avLst/>
          </a:prstGeom>
          <a:noFill/>
          <a:ln w="9525">
            <a:solidFill>
              <a:schemeClr val="tx1"/>
            </a:solidFill>
            <a:round/>
            <a:headEnd/>
            <a:tailEnd/>
          </a:ln>
        </p:spPr>
        <p:txBody>
          <a:bodyPr wrap="none" anchor="ctr"/>
          <a:lstStyle/>
          <a:p>
            <a:endParaRPr lang="en-US"/>
          </a:p>
        </p:txBody>
      </p:sp>
      <p:sp>
        <p:nvSpPr>
          <p:cNvPr id="17415" name="Line 6"/>
          <p:cNvSpPr>
            <a:spLocks noChangeShapeType="1"/>
          </p:cNvSpPr>
          <p:nvPr/>
        </p:nvSpPr>
        <p:spPr bwMode="auto">
          <a:xfrm>
            <a:off x="1295400" y="3048000"/>
            <a:ext cx="457200" cy="0"/>
          </a:xfrm>
          <a:prstGeom prst="line">
            <a:avLst/>
          </a:prstGeom>
          <a:noFill/>
          <a:ln w="9525">
            <a:solidFill>
              <a:schemeClr val="tx1"/>
            </a:solidFill>
            <a:round/>
            <a:headEnd/>
            <a:tailEnd/>
          </a:ln>
        </p:spPr>
        <p:txBody>
          <a:bodyPr wrap="none" anchor="ctr"/>
          <a:lstStyle/>
          <a:p>
            <a:endParaRPr lang="en-US"/>
          </a:p>
        </p:txBody>
      </p:sp>
      <p:sp>
        <p:nvSpPr>
          <p:cNvPr id="17416" name="Line 7"/>
          <p:cNvSpPr>
            <a:spLocks noChangeShapeType="1"/>
          </p:cNvSpPr>
          <p:nvPr/>
        </p:nvSpPr>
        <p:spPr bwMode="auto">
          <a:xfrm>
            <a:off x="1295400" y="3352800"/>
            <a:ext cx="457200" cy="0"/>
          </a:xfrm>
          <a:prstGeom prst="line">
            <a:avLst/>
          </a:prstGeom>
          <a:noFill/>
          <a:ln w="9525">
            <a:solidFill>
              <a:schemeClr val="tx1"/>
            </a:solidFill>
            <a:round/>
            <a:headEnd/>
            <a:tailEnd/>
          </a:ln>
        </p:spPr>
        <p:txBody>
          <a:bodyPr wrap="none" anchor="ctr"/>
          <a:lstStyle/>
          <a:p>
            <a:endParaRPr lang="en-US"/>
          </a:p>
        </p:txBody>
      </p:sp>
      <p:sp>
        <p:nvSpPr>
          <p:cNvPr id="17417" name="Line 8"/>
          <p:cNvSpPr>
            <a:spLocks noChangeShapeType="1"/>
          </p:cNvSpPr>
          <p:nvPr/>
        </p:nvSpPr>
        <p:spPr bwMode="auto">
          <a:xfrm>
            <a:off x="1295400" y="3657600"/>
            <a:ext cx="457200" cy="0"/>
          </a:xfrm>
          <a:prstGeom prst="line">
            <a:avLst/>
          </a:prstGeom>
          <a:noFill/>
          <a:ln w="9525">
            <a:solidFill>
              <a:schemeClr val="tx1"/>
            </a:solidFill>
            <a:round/>
            <a:headEnd/>
            <a:tailEnd/>
          </a:ln>
        </p:spPr>
        <p:txBody>
          <a:bodyPr wrap="none" anchor="ctr"/>
          <a:lstStyle/>
          <a:p>
            <a:endParaRPr lang="en-US"/>
          </a:p>
        </p:txBody>
      </p:sp>
      <p:sp>
        <p:nvSpPr>
          <p:cNvPr id="17418" name="Line 9"/>
          <p:cNvSpPr>
            <a:spLocks noChangeShapeType="1"/>
          </p:cNvSpPr>
          <p:nvPr/>
        </p:nvSpPr>
        <p:spPr bwMode="auto">
          <a:xfrm>
            <a:off x="1295400" y="3962400"/>
            <a:ext cx="457200" cy="0"/>
          </a:xfrm>
          <a:prstGeom prst="line">
            <a:avLst/>
          </a:prstGeom>
          <a:noFill/>
          <a:ln w="9525">
            <a:solidFill>
              <a:schemeClr val="tx1"/>
            </a:solidFill>
            <a:round/>
            <a:headEnd/>
            <a:tailEnd/>
          </a:ln>
        </p:spPr>
        <p:txBody>
          <a:bodyPr wrap="none" anchor="ctr"/>
          <a:lstStyle/>
          <a:p>
            <a:endParaRPr lang="en-US"/>
          </a:p>
        </p:txBody>
      </p:sp>
      <p:sp>
        <p:nvSpPr>
          <p:cNvPr id="17419" name="Line 10"/>
          <p:cNvSpPr>
            <a:spLocks noChangeShapeType="1"/>
          </p:cNvSpPr>
          <p:nvPr/>
        </p:nvSpPr>
        <p:spPr bwMode="auto">
          <a:xfrm>
            <a:off x="1295400" y="4267200"/>
            <a:ext cx="457200" cy="0"/>
          </a:xfrm>
          <a:prstGeom prst="line">
            <a:avLst/>
          </a:prstGeom>
          <a:noFill/>
          <a:ln w="9525">
            <a:solidFill>
              <a:schemeClr val="tx1"/>
            </a:solidFill>
            <a:round/>
            <a:headEnd/>
            <a:tailEnd/>
          </a:ln>
        </p:spPr>
        <p:txBody>
          <a:bodyPr wrap="none" anchor="ctr"/>
          <a:lstStyle/>
          <a:p>
            <a:endParaRPr lang="en-US"/>
          </a:p>
        </p:txBody>
      </p:sp>
      <p:sp>
        <p:nvSpPr>
          <p:cNvPr id="17420" name="Line 11"/>
          <p:cNvSpPr>
            <a:spLocks noChangeShapeType="1"/>
          </p:cNvSpPr>
          <p:nvPr/>
        </p:nvSpPr>
        <p:spPr bwMode="auto">
          <a:xfrm>
            <a:off x="1295400" y="4572000"/>
            <a:ext cx="457200" cy="0"/>
          </a:xfrm>
          <a:prstGeom prst="line">
            <a:avLst/>
          </a:prstGeom>
          <a:noFill/>
          <a:ln w="9525">
            <a:solidFill>
              <a:schemeClr val="tx1"/>
            </a:solidFill>
            <a:round/>
            <a:headEnd/>
            <a:tailEnd/>
          </a:ln>
        </p:spPr>
        <p:txBody>
          <a:bodyPr wrap="none" anchor="ctr"/>
          <a:lstStyle/>
          <a:p>
            <a:endParaRPr lang="en-US"/>
          </a:p>
        </p:txBody>
      </p:sp>
      <p:sp>
        <p:nvSpPr>
          <p:cNvPr id="17421" name="Line 12"/>
          <p:cNvSpPr>
            <a:spLocks noChangeShapeType="1"/>
          </p:cNvSpPr>
          <p:nvPr/>
        </p:nvSpPr>
        <p:spPr bwMode="auto">
          <a:xfrm>
            <a:off x="1295400" y="4876800"/>
            <a:ext cx="457200" cy="0"/>
          </a:xfrm>
          <a:prstGeom prst="line">
            <a:avLst/>
          </a:prstGeom>
          <a:noFill/>
          <a:ln w="9525">
            <a:solidFill>
              <a:schemeClr val="tx1"/>
            </a:solidFill>
            <a:round/>
            <a:headEnd/>
            <a:tailEnd/>
          </a:ln>
        </p:spPr>
        <p:txBody>
          <a:bodyPr wrap="none" anchor="ctr"/>
          <a:lstStyle/>
          <a:p>
            <a:endParaRPr lang="en-US"/>
          </a:p>
        </p:txBody>
      </p:sp>
      <p:sp>
        <p:nvSpPr>
          <p:cNvPr id="17422" name="Line 13"/>
          <p:cNvSpPr>
            <a:spLocks noChangeShapeType="1"/>
          </p:cNvSpPr>
          <p:nvPr/>
        </p:nvSpPr>
        <p:spPr bwMode="auto">
          <a:xfrm>
            <a:off x="1295400" y="5181600"/>
            <a:ext cx="457200" cy="0"/>
          </a:xfrm>
          <a:prstGeom prst="line">
            <a:avLst/>
          </a:prstGeom>
          <a:noFill/>
          <a:ln w="9525">
            <a:solidFill>
              <a:schemeClr val="tx1"/>
            </a:solidFill>
            <a:round/>
            <a:headEnd/>
            <a:tailEnd/>
          </a:ln>
        </p:spPr>
        <p:txBody>
          <a:bodyPr wrap="none" anchor="ctr"/>
          <a:lstStyle/>
          <a:p>
            <a:endParaRPr lang="en-US"/>
          </a:p>
        </p:txBody>
      </p:sp>
      <p:sp>
        <p:nvSpPr>
          <p:cNvPr id="17423" name="Line 14"/>
          <p:cNvSpPr>
            <a:spLocks noChangeShapeType="1"/>
          </p:cNvSpPr>
          <p:nvPr/>
        </p:nvSpPr>
        <p:spPr bwMode="auto">
          <a:xfrm>
            <a:off x="1295400" y="5486400"/>
            <a:ext cx="457200" cy="0"/>
          </a:xfrm>
          <a:prstGeom prst="line">
            <a:avLst/>
          </a:prstGeom>
          <a:noFill/>
          <a:ln w="9525">
            <a:solidFill>
              <a:schemeClr val="tx1"/>
            </a:solidFill>
            <a:round/>
            <a:headEnd/>
            <a:tailEnd/>
          </a:ln>
        </p:spPr>
        <p:txBody>
          <a:bodyPr wrap="none" anchor="ctr"/>
          <a:lstStyle/>
          <a:p>
            <a:endParaRPr lang="en-US"/>
          </a:p>
        </p:txBody>
      </p:sp>
      <p:sp>
        <p:nvSpPr>
          <p:cNvPr id="17424" name="Text Box 15"/>
          <p:cNvSpPr txBox="1">
            <a:spLocks noChangeArrowheads="1"/>
          </p:cNvSpPr>
          <p:nvPr/>
        </p:nvSpPr>
        <p:spPr bwMode="auto">
          <a:xfrm>
            <a:off x="1066800" y="2057400"/>
            <a:ext cx="1050925" cy="336550"/>
          </a:xfrm>
          <a:prstGeom prst="rect">
            <a:avLst/>
          </a:prstGeom>
          <a:noFill/>
          <a:ln w="9525">
            <a:noFill/>
            <a:miter lim="800000"/>
            <a:headEnd/>
            <a:tailEnd/>
          </a:ln>
        </p:spPr>
        <p:txBody>
          <a:bodyPr wrap="none">
            <a:spAutoFit/>
          </a:bodyPr>
          <a:lstStyle/>
          <a:p>
            <a:r>
              <a:rPr lang="en-US" sz="1600"/>
              <a:t>setA.items</a:t>
            </a:r>
          </a:p>
        </p:txBody>
      </p:sp>
      <p:grpSp>
        <p:nvGrpSpPr>
          <p:cNvPr id="17425" name="Group 16"/>
          <p:cNvGrpSpPr>
            <a:grpSpLocks/>
          </p:cNvGrpSpPr>
          <p:nvPr/>
        </p:nvGrpSpPr>
        <p:grpSpPr bwMode="auto">
          <a:xfrm>
            <a:off x="3048000" y="2057400"/>
            <a:ext cx="1039813" cy="4359275"/>
            <a:chOff x="3504" y="1248"/>
            <a:chExt cx="655" cy="2746"/>
          </a:xfrm>
        </p:grpSpPr>
        <p:sp>
          <p:nvSpPr>
            <p:cNvPr id="17436" name="Rectangle 17"/>
            <p:cNvSpPr>
              <a:spLocks noChangeArrowheads="1"/>
            </p:cNvSpPr>
            <p:nvPr/>
          </p:nvSpPr>
          <p:spPr bwMode="auto">
            <a:xfrm>
              <a:off x="3696" y="1440"/>
              <a:ext cx="288" cy="2496"/>
            </a:xfrm>
            <a:prstGeom prst="rect">
              <a:avLst/>
            </a:prstGeom>
            <a:noFill/>
            <a:ln w="9525">
              <a:solidFill>
                <a:schemeClr val="tx1"/>
              </a:solidFill>
              <a:miter lim="800000"/>
              <a:headEnd/>
              <a:tailEnd/>
            </a:ln>
          </p:spPr>
          <p:txBody>
            <a:bodyPr wrap="none" anchor="ctr"/>
            <a:lstStyle/>
            <a:p>
              <a:endParaRPr lang="en-US"/>
            </a:p>
          </p:txBody>
        </p:sp>
        <p:sp>
          <p:nvSpPr>
            <p:cNvPr id="17437" name="Text Box 18"/>
            <p:cNvSpPr txBox="1">
              <a:spLocks noChangeArrowheads="1"/>
            </p:cNvSpPr>
            <p:nvPr/>
          </p:nvSpPr>
          <p:spPr bwMode="auto">
            <a:xfrm>
              <a:off x="3696" y="1440"/>
              <a:ext cx="267" cy="2554"/>
            </a:xfrm>
            <a:prstGeom prst="rect">
              <a:avLst/>
            </a:prstGeom>
            <a:noFill/>
            <a:ln w="9525">
              <a:noFill/>
              <a:miter lim="800000"/>
              <a:headEnd/>
              <a:tailEnd/>
            </a:ln>
          </p:spPr>
          <p:txBody>
            <a:bodyPr wrap="none">
              <a:spAutoFit/>
            </a:bodyPr>
            <a:lstStyle/>
            <a:p>
              <a:r>
                <a:rPr lang="en-US" sz="2000"/>
                <a:t>A</a:t>
              </a:r>
            </a:p>
            <a:p>
              <a:r>
                <a:rPr lang="en-US" sz="2000"/>
                <a:t>C</a:t>
              </a:r>
            </a:p>
            <a:p>
              <a:r>
                <a:rPr lang="en-US" sz="2000"/>
                <a:t>E</a:t>
              </a:r>
            </a:p>
            <a:p>
              <a:r>
                <a:rPr lang="en-US" sz="2000"/>
                <a:t>G</a:t>
              </a:r>
            </a:p>
            <a:p>
              <a:r>
                <a:rPr lang="en-US" sz="2000"/>
                <a:t>I</a:t>
              </a:r>
            </a:p>
            <a:p>
              <a:r>
                <a:rPr lang="en-US" sz="2000"/>
                <a:t>L</a:t>
              </a:r>
            </a:p>
            <a:p>
              <a:r>
                <a:rPr lang="en-US" sz="2000"/>
                <a:t>M</a:t>
              </a:r>
            </a:p>
            <a:p>
              <a:r>
                <a:rPr lang="en-US" sz="2000"/>
                <a:t>O</a:t>
              </a:r>
            </a:p>
            <a:p>
              <a:r>
                <a:rPr lang="en-US" sz="2000"/>
                <a:t>Q</a:t>
              </a:r>
            </a:p>
            <a:p>
              <a:r>
                <a:rPr lang="en-US" sz="2000"/>
                <a:t>T</a:t>
              </a:r>
            </a:p>
            <a:p>
              <a:r>
                <a:rPr lang="en-US" sz="2000"/>
                <a:t>U</a:t>
              </a:r>
            </a:p>
            <a:p>
              <a:r>
                <a:rPr lang="en-US" sz="2000"/>
                <a:t>W</a:t>
              </a:r>
            </a:p>
            <a:p>
              <a:r>
                <a:rPr lang="en-US" sz="2000"/>
                <a:t>Z</a:t>
              </a:r>
            </a:p>
          </p:txBody>
        </p:sp>
        <p:sp>
          <p:nvSpPr>
            <p:cNvPr id="17438" name="Line 19"/>
            <p:cNvSpPr>
              <a:spLocks noChangeShapeType="1"/>
            </p:cNvSpPr>
            <p:nvPr/>
          </p:nvSpPr>
          <p:spPr bwMode="auto">
            <a:xfrm>
              <a:off x="3696" y="1632"/>
              <a:ext cx="288" cy="0"/>
            </a:xfrm>
            <a:prstGeom prst="line">
              <a:avLst/>
            </a:prstGeom>
            <a:noFill/>
            <a:ln w="9525">
              <a:solidFill>
                <a:schemeClr val="tx1"/>
              </a:solidFill>
              <a:round/>
              <a:headEnd/>
              <a:tailEnd/>
            </a:ln>
          </p:spPr>
          <p:txBody>
            <a:bodyPr wrap="none" anchor="ctr"/>
            <a:lstStyle/>
            <a:p>
              <a:endParaRPr lang="en-US"/>
            </a:p>
          </p:txBody>
        </p:sp>
        <p:sp>
          <p:nvSpPr>
            <p:cNvPr id="17439" name="Line 20"/>
            <p:cNvSpPr>
              <a:spLocks noChangeShapeType="1"/>
            </p:cNvSpPr>
            <p:nvPr/>
          </p:nvSpPr>
          <p:spPr bwMode="auto">
            <a:xfrm>
              <a:off x="3696" y="1872"/>
              <a:ext cx="288" cy="0"/>
            </a:xfrm>
            <a:prstGeom prst="line">
              <a:avLst/>
            </a:prstGeom>
            <a:noFill/>
            <a:ln w="9525">
              <a:solidFill>
                <a:schemeClr val="tx1"/>
              </a:solidFill>
              <a:round/>
              <a:headEnd/>
              <a:tailEnd/>
            </a:ln>
          </p:spPr>
          <p:txBody>
            <a:bodyPr wrap="none" anchor="ctr"/>
            <a:lstStyle/>
            <a:p>
              <a:endParaRPr lang="en-US"/>
            </a:p>
          </p:txBody>
        </p:sp>
        <p:sp>
          <p:nvSpPr>
            <p:cNvPr id="17440" name="Line 21"/>
            <p:cNvSpPr>
              <a:spLocks noChangeShapeType="1"/>
            </p:cNvSpPr>
            <p:nvPr/>
          </p:nvSpPr>
          <p:spPr bwMode="auto">
            <a:xfrm>
              <a:off x="3696" y="2064"/>
              <a:ext cx="288" cy="0"/>
            </a:xfrm>
            <a:prstGeom prst="line">
              <a:avLst/>
            </a:prstGeom>
            <a:noFill/>
            <a:ln w="9525">
              <a:solidFill>
                <a:schemeClr val="tx1"/>
              </a:solidFill>
              <a:round/>
              <a:headEnd/>
              <a:tailEnd/>
            </a:ln>
          </p:spPr>
          <p:txBody>
            <a:bodyPr wrap="none" anchor="ctr"/>
            <a:lstStyle/>
            <a:p>
              <a:endParaRPr lang="en-US"/>
            </a:p>
          </p:txBody>
        </p:sp>
        <p:sp>
          <p:nvSpPr>
            <p:cNvPr id="17441" name="Line 22"/>
            <p:cNvSpPr>
              <a:spLocks noChangeShapeType="1"/>
            </p:cNvSpPr>
            <p:nvPr/>
          </p:nvSpPr>
          <p:spPr bwMode="auto">
            <a:xfrm>
              <a:off x="3696" y="2256"/>
              <a:ext cx="288" cy="0"/>
            </a:xfrm>
            <a:prstGeom prst="line">
              <a:avLst/>
            </a:prstGeom>
            <a:noFill/>
            <a:ln w="9525">
              <a:solidFill>
                <a:schemeClr val="tx1"/>
              </a:solidFill>
              <a:round/>
              <a:headEnd/>
              <a:tailEnd/>
            </a:ln>
          </p:spPr>
          <p:txBody>
            <a:bodyPr wrap="none" anchor="ctr"/>
            <a:lstStyle/>
            <a:p>
              <a:endParaRPr lang="en-US"/>
            </a:p>
          </p:txBody>
        </p:sp>
        <p:sp>
          <p:nvSpPr>
            <p:cNvPr id="17442" name="Line 23"/>
            <p:cNvSpPr>
              <a:spLocks noChangeShapeType="1"/>
            </p:cNvSpPr>
            <p:nvPr/>
          </p:nvSpPr>
          <p:spPr bwMode="auto">
            <a:xfrm>
              <a:off x="3696" y="2448"/>
              <a:ext cx="288" cy="0"/>
            </a:xfrm>
            <a:prstGeom prst="line">
              <a:avLst/>
            </a:prstGeom>
            <a:noFill/>
            <a:ln w="9525">
              <a:solidFill>
                <a:schemeClr val="tx1"/>
              </a:solidFill>
              <a:round/>
              <a:headEnd/>
              <a:tailEnd/>
            </a:ln>
          </p:spPr>
          <p:txBody>
            <a:bodyPr wrap="none" anchor="ctr"/>
            <a:lstStyle/>
            <a:p>
              <a:endParaRPr lang="en-US"/>
            </a:p>
          </p:txBody>
        </p:sp>
        <p:sp>
          <p:nvSpPr>
            <p:cNvPr id="17443" name="Line 24"/>
            <p:cNvSpPr>
              <a:spLocks noChangeShapeType="1"/>
            </p:cNvSpPr>
            <p:nvPr/>
          </p:nvSpPr>
          <p:spPr bwMode="auto">
            <a:xfrm>
              <a:off x="3696" y="2640"/>
              <a:ext cx="288" cy="0"/>
            </a:xfrm>
            <a:prstGeom prst="line">
              <a:avLst/>
            </a:prstGeom>
            <a:noFill/>
            <a:ln w="9525">
              <a:solidFill>
                <a:schemeClr val="tx1"/>
              </a:solidFill>
              <a:round/>
              <a:headEnd/>
              <a:tailEnd/>
            </a:ln>
          </p:spPr>
          <p:txBody>
            <a:bodyPr wrap="none" anchor="ctr"/>
            <a:lstStyle/>
            <a:p>
              <a:endParaRPr lang="en-US"/>
            </a:p>
          </p:txBody>
        </p:sp>
        <p:sp>
          <p:nvSpPr>
            <p:cNvPr id="17444" name="Line 25"/>
            <p:cNvSpPr>
              <a:spLocks noChangeShapeType="1"/>
            </p:cNvSpPr>
            <p:nvPr/>
          </p:nvSpPr>
          <p:spPr bwMode="auto">
            <a:xfrm>
              <a:off x="3696" y="2832"/>
              <a:ext cx="288" cy="0"/>
            </a:xfrm>
            <a:prstGeom prst="line">
              <a:avLst/>
            </a:prstGeom>
            <a:noFill/>
            <a:ln w="9525">
              <a:solidFill>
                <a:schemeClr val="tx1"/>
              </a:solidFill>
              <a:round/>
              <a:headEnd/>
              <a:tailEnd/>
            </a:ln>
          </p:spPr>
          <p:txBody>
            <a:bodyPr wrap="none" anchor="ctr"/>
            <a:lstStyle/>
            <a:p>
              <a:endParaRPr lang="en-US"/>
            </a:p>
          </p:txBody>
        </p:sp>
        <p:sp>
          <p:nvSpPr>
            <p:cNvPr id="17445" name="Line 26"/>
            <p:cNvSpPr>
              <a:spLocks noChangeShapeType="1"/>
            </p:cNvSpPr>
            <p:nvPr/>
          </p:nvSpPr>
          <p:spPr bwMode="auto">
            <a:xfrm>
              <a:off x="3696" y="3024"/>
              <a:ext cx="288" cy="0"/>
            </a:xfrm>
            <a:prstGeom prst="line">
              <a:avLst/>
            </a:prstGeom>
            <a:noFill/>
            <a:ln w="9525">
              <a:solidFill>
                <a:schemeClr val="tx1"/>
              </a:solidFill>
              <a:round/>
              <a:headEnd/>
              <a:tailEnd/>
            </a:ln>
          </p:spPr>
          <p:txBody>
            <a:bodyPr wrap="none" anchor="ctr"/>
            <a:lstStyle/>
            <a:p>
              <a:endParaRPr lang="en-US"/>
            </a:p>
          </p:txBody>
        </p:sp>
        <p:sp>
          <p:nvSpPr>
            <p:cNvPr id="17446" name="Line 27"/>
            <p:cNvSpPr>
              <a:spLocks noChangeShapeType="1"/>
            </p:cNvSpPr>
            <p:nvPr/>
          </p:nvSpPr>
          <p:spPr bwMode="auto">
            <a:xfrm>
              <a:off x="3696" y="3216"/>
              <a:ext cx="288" cy="0"/>
            </a:xfrm>
            <a:prstGeom prst="line">
              <a:avLst/>
            </a:prstGeom>
            <a:noFill/>
            <a:ln w="9525">
              <a:solidFill>
                <a:schemeClr val="tx1"/>
              </a:solidFill>
              <a:round/>
              <a:headEnd/>
              <a:tailEnd/>
            </a:ln>
          </p:spPr>
          <p:txBody>
            <a:bodyPr wrap="none" anchor="ctr"/>
            <a:lstStyle/>
            <a:p>
              <a:endParaRPr lang="en-US"/>
            </a:p>
          </p:txBody>
        </p:sp>
        <p:sp>
          <p:nvSpPr>
            <p:cNvPr id="17447" name="Line 28"/>
            <p:cNvSpPr>
              <a:spLocks noChangeShapeType="1"/>
            </p:cNvSpPr>
            <p:nvPr/>
          </p:nvSpPr>
          <p:spPr bwMode="auto">
            <a:xfrm>
              <a:off x="3696" y="3408"/>
              <a:ext cx="288" cy="0"/>
            </a:xfrm>
            <a:prstGeom prst="line">
              <a:avLst/>
            </a:prstGeom>
            <a:noFill/>
            <a:ln w="9525">
              <a:solidFill>
                <a:schemeClr val="tx1"/>
              </a:solidFill>
              <a:round/>
              <a:headEnd/>
              <a:tailEnd/>
            </a:ln>
          </p:spPr>
          <p:txBody>
            <a:bodyPr wrap="none" anchor="ctr"/>
            <a:lstStyle/>
            <a:p>
              <a:endParaRPr lang="en-US"/>
            </a:p>
          </p:txBody>
        </p:sp>
        <p:sp>
          <p:nvSpPr>
            <p:cNvPr id="17448" name="Line 29"/>
            <p:cNvSpPr>
              <a:spLocks noChangeShapeType="1"/>
            </p:cNvSpPr>
            <p:nvPr/>
          </p:nvSpPr>
          <p:spPr bwMode="auto">
            <a:xfrm>
              <a:off x="3696" y="3600"/>
              <a:ext cx="288" cy="0"/>
            </a:xfrm>
            <a:prstGeom prst="line">
              <a:avLst/>
            </a:prstGeom>
            <a:noFill/>
            <a:ln w="9525">
              <a:solidFill>
                <a:schemeClr val="tx1"/>
              </a:solidFill>
              <a:round/>
              <a:headEnd/>
              <a:tailEnd/>
            </a:ln>
          </p:spPr>
          <p:txBody>
            <a:bodyPr wrap="none" anchor="ctr"/>
            <a:lstStyle/>
            <a:p>
              <a:endParaRPr lang="en-US"/>
            </a:p>
          </p:txBody>
        </p:sp>
        <p:sp>
          <p:nvSpPr>
            <p:cNvPr id="17449" name="Line 30"/>
            <p:cNvSpPr>
              <a:spLocks noChangeShapeType="1"/>
            </p:cNvSpPr>
            <p:nvPr/>
          </p:nvSpPr>
          <p:spPr bwMode="auto">
            <a:xfrm>
              <a:off x="3696" y="3792"/>
              <a:ext cx="288" cy="0"/>
            </a:xfrm>
            <a:prstGeom prst="line">
              <a:avLst/>
            </a:prstGeom>
            <a:noFill/>
            <a:ln w="9525">
              <a:solidFill>
                <a:schemeClr val="tx1"/>
              </a:solidFill>
              <a:round/>
              <a:headEnd/>
              <a:tailEnd/>
            </a:ln>
          </p:spPr>
          <p:txBody>
            <a:bodyPr wrap="none" anchor="ctr"/>
            <a:lstStyle/>
            <a:p>
              <a:endParaRPr lang="en-US"/>
            </a:p>
          </p:txBody>
        </p:sp>
        <p:sp>
          <p:nvSpPr>
            <p:cNvPr id="17450" name="Text Box 31"/>
            <p:cNvSpPr txBox="1">
              <a:spLocks noChangeArrowheads="1"/>
            </p:cNvSpPr>
            <p:nvPr/>
          </p:nvSpPr>
          <p:spPr bwMode="auto">
            <a:xfrm>
              <a:off x="3504" y="1248"/>
              <a:ext cx="655" cy="212"/>
            </a:xfrm>
            <a:prstGeom prst="rect">
              <a:avLst/>
            </a:prstGeom>
            <a:noFill/>
            <a:ln w="9525">
              <a:noFill/>
              <a:miter lim="800000"/>
              <a:headEnd/>
              <a:tailEnd/>
            </a:ln>
          </p:spPr>
          <p:txBody>
            <a:bodyPr wrap="none">
              <a:spAutoFit/>
            </a:bodyPr>
            <a:lstStyle/>
            <a:p>
              <a:r>
                <a:rPr lang="en-US" sz="1600"/>
                <a:t>setB.items</a:t>
              </a:r>
            </a:p>
          </p:txBody>
        </p:sp>
      </p:grpSp>
      <p:sp>
        <p:nvSpPr>
          <p:cNvPr id="17426" name="Text Box 32"/>
          <p:cNvSpPr txBox="1">
            <a:spLocks noChangeArrowheads="1"/>
          </p:cNvSpPr>
          <p:nvPr/>
        </p:nvSpPr>
        <p:spPr bwMode="auto">
          <a:xfrm>
            <a:off x="6205538" y="1143000"/>
            <a:ext cx="1311275" cy="701675"/>
          </a:xfrm>
          <a:prstGeom prst="rect">
            <a:avLst/>
          </a:prstGeom>
          <a:noFill/>
          <a:ln w="9525">
            <a:noFill/>
            <a:miter lim="800000"/>
            <a:headEnd/>
            <a:tailEnd/>
          </a:ln>
        </p:spPr>
        <p:txBody>
          <a:bodyPr wrap="none">
            <a:spAutoFit/>
          </a:bodyPr>
          <a:lstStyle/>
          <a:p>
            <a:pPr algn="ctr"/>
            <a:r>
              <a:rPr lang="en-US" sz="2000"/>
              <a:t>Difference</a:t>
            </a:r>
          </a:p>
          <a:p>
            <a:pPr algn="ctr"/>
            <a:r>
              <a:rPr lang="en-US" sz="2000"/>
              <a:t>setA - setB</a:t>
            </a:r>
          </a:p>
        </p:txBody>
      </p:sp>
      <p:sp>
        <p:nvSpPr>
          <p:cNvPr id="17427" name="Text Box 33"/>
          <p:cNvSpPr txBox="1">
            <a:spLocks noChangeArrowheads="1"/>
          </p:cNvSpPr>
          <p:nvPr/>
        </p:nvSpPr>
        <p:spPr bwMode="auto">
          <a:xfrm>
            <a:off x="6400800" y="2057400"/>
            <a:ext cx="1131888" cy="336550"/>
          </a:xfrm>
          <a:prstGeom prst="rect">
            <a:avLst/>
          </a:prstGeom>
          <a:noFill/>
          <a:ln w="9525">
            <a:noFill/>
            <a:miter lim="800000"/>
            <a:headEnd/>
            <a:tailEnd/>
          </a:ln>
        </p:spPr>
        <p:txBody>
          <a:bodyPr wrap="none">
            <a:spAutoFit/>
          </a:bodyPr>
          <a:lstStyle/>
          <a:p>
            <a:r>
              <a:rPr lang="en-US" sz="1600"/>
              <a:t>result.items</a:t>
            </a:r>
          </a:p>
        </p:txBody>
      </p:sp>
      <p:sp>
        <p:nvSpPr>
          <p:cNvPr id="17428" name="Rectangle 34"/>
          <p:cNvSpPr>
            <a:spLocks noChangeArrowheads="1"/>
          </p:cNvSpPr>
          <p:nvPr/>
        </p:nvSpPr>
        <p:spPr bwMode="auto">
          <a:xfrm>
            <a:off x="6705600" y="2362200"/>
            <a:ext cx="457200" cy="1905000"/>
          </a:xfrm>
          <a:prstGeom prst="rect">
            <a:avLst/>
          </a:prstGeom>
          <a:noFill/>
          <a:ln w="9525">
            <a:solidFill>
              <a:schemeClr val="tx1"/>
            </a:solidFill>
            <a:miter lim="800000"/>
            <a:headEnd/>
            <a:tailEnd/>
          </a:ln>
        </p:spPr>
        <p:txBody>
          <a:bodyPr wrap="none" anchor="ctr"/>
          <a:lstStyle/>
          <a:p>
            <a:endParaRPr lang="en-US"/>
          </a:p>
        </p:txBody>
      </p:sp>
      <p:sp>
        <p:nvSpPr>
          <p:cNvPr id="17429" name="Text Box 35"/>
          <p:cNvSpPr txBox="1">
            <a:spLocks noChangeArrowheads="1"/>
          </p:cNvSpPr>
          <p:nvPr/>
        </p:nvSpPr>
        <p:spPr bwMode="auto">
          <a:xfrm>
            <a:off x="6705600" y="2362200"/>
            <a:ext cx="368300" cy="1920875"/>
          </a:xfrm>
          <a:prstGeom prst="rect">
            <a:avLst/>
          </a:prstGeom>
          <a:noFill/>
          <a:ln w="9525">
            <a:noFill/>
            <a:miter lim="800000"/>
            <a:headEnd/>
            <a:tailEnd/>
          </a:ln>
        </p:spPr>
        <p:txBody>
          <a:bodyPr wrap="none">
            <a:spAutoFit/>
          </a:bodyPr>
          <a:lstStyle/>
          <a:p>
            <a:r>
              <a:rPr lang="en-US" sz="2000"/>
              <a:t>D</a:t>
            </a:r>
          </a:p>
          <a:p>
            <a:r>
              <a:rPr lang="en-US" sz="2000"/>
              <a:t>K</a:t>
            </a:r>
          </a:p>
          <a:p>
            <a:r>
              <a:rPr lang="en-US" sz="2000"/>
              <a:t>P</a:t>
            </a:r>
          </a:p>
          <a:p>
            <a:r>
              <a:rPr lang="en-US" sz="2000"/>
              <a:t>R</a:t>
            </a:r>
          </a:p>
          <a:p>
            <a:r>
              <a:rPr lang="en-US" sz="2000"/>
              <a:t>V</a:t>
            </a:r>
          </a:p>
          <a:p>
            <a:r>
              <a:rPr lang="en-US" sz="2000"/>
              <a:t>X</a:t>
            </a:r>
          </a:p>
        </p:txBody>
      </p:sp>
      <p:sp>
        <p:nvSpPr>
          <p:cNvPr id="17430" name="Line 36"/>
          <p:cNvSpPr>
            <a:spLocks noChangeShapeType="1"/>
          </p:cNvSpPr>
          <p:nvPr/>
        </p:nvSpPr>
        <p:spPr bwMode="auto">
          <a:xfrm>
            <a:off x="6705600" y="2667000"/>
            <a:ext cx="457200" cy="0"/>
          </a:xfrm>
          <a:prstGeom prst="line">
            <a:avLst/>
          </a:prstGeom>
          <a:noFill/>
          <a:ln w="9525">
            <a:solidFill>
              <a:schemeClr val="tx1"/>
            </a:solidFill>
            <a:round/>
            <a:headEnd/>
            <a:tailEnd/>
          </a:ln>
        </p:spPr>
        <p:txBody>
          <a:bodyPr wrap="none" anchor="ctr"/>
          <a:lstStyle/>
          <a:p>
            <a:endParaRPr lang="en-US"/>
          </a:p>
        </p:txBody>
      </p:sp>
      <p:sp>
        <p:nvSpPr>
          <p:cNvPr id="17431" name="Line 37"/>
          <p:cNvSpPr>
            <a:spLocks noChangeShapeType="1"/>
          </p:cNvSpPr>
          <p:nvPr/>
        </p:nvSpPr>
        <p:spPr bwMode="auto">
          <a:xfrm>
            <a:off x="6705600" y="3048000"/>
            <a:ext cx="457200" cy="0"/>
          </a:xfrm>
          <a:prstGeom prst="line">
            <a:avLst/>
          </a:prstGeom>
          <a:noFill/>
          <a:ln w="9525">
            <a:solidFill>
              <a:schemeClr val="tx1"/>
            </a:solidFill>
            <a:round/>
            <a:headEnd/>
            <a:tailEnd/>
          </a:ln>
        </p:spPr>
        <p:txBody>
          <a:bodyPr wrap="none" anchor="ctr"/>
          <a:lstStyle/>
          <a:p>
            <a:endParaRPr lang="en-US"/>
          </a:p>
        </p:txBody>
      </p:sp>
      <p:sp>
        <p:nvSpPr>
          <p:cNvPr id="17432" name="Line 38"/>
          <p:cNvSpPr>
            <a:spLocks noChangeShapeType="1"/>
          </p:cNvSpPr>
          <p:nvPr/>
        </p:nvSpPr>
        <p:spPr bwMode="auto">
          <a:xfrm>
            <a:off x="6705600" y="3352800"/>
            <a:ext cx="457200" cy="0"/>
          </a:xfrm>
          <a:prstGeom prst="line">
            <a:avLst/>
          </a:prstGeom>
          <a:noFill/>
          <a:ln w="9525">
            <a:solidFill>
              <a:schemeClr val="tx1"/>
            </a:solidFill>
            <a:round/>
            <a:headEnd/>
            <a:tailEnd/>
          </a:ln>
        </p:spPr>
        <p:txBody>
          <a:bodyPr wrap="none" anchor="ctr"/>
          <a:lstStyle/>
          <a:p>
            <a:endParaRPr lang="en-US"/>
          </a:p>
        </p:txBody>
      </p:sp>
      <p:sp>
        <p:nvSpPr>
          <p:cNvPr id="17433" name="Line 39"/>
          <p:cNvSpPr>
            <a:spLocks noChangeShapeType="1"/>
          </p:cNvSpPr>
          <p:nvPr/>
        </p:nvSpPr>
        <p:spPr bwMode="auto">
          <a:xfrm>
            <a:off x="6705600" y="3657600"/>
            <a:ext cx="457200" cy="0"/>
          </a:xfrm>
          <a:prstGeom prst="line">
            <a:avLst/>
          </a:prstGeom>
          <a:noFill/>
          <a:ln w="9525">
            <a:solidFill>
              <a:schemeClr val="tx1"/>
            </a:solidFill>
            <a:round/>
            <a:headEnd/>
            <a:tailEnd/>
          </a:ln>
        </p:spPr>
        <p:txBody>
          <a:bodyPr wrap="none" anchor="ctr"/>
          <a:lstStyle/>
          <a:p>
            <a:endParaRPr lang="en-US"/>
          </a:p>
        </p:txBody>
      </p:sp>
      <p:sp>
        <p:nvSpPr>
          <p:cNvPr id="17434" name="Line 40"/>
          <p:cNvSpPr>
            <a:spLocks noChangeShapeType="1"/>
          </p:cNvSpPr>
          <p:nvPr/>
        </p:nvSpPr>
        <p:spPr bwMode="auto">
          <a:xfrm>
            <a:off x="6705600" y="3962400"/>
            <a:ext cx="457200" cy="0"/>
          </a:xfrm>
          <a:prstGeom prst="line">
            <a:avLst/>
          </a:prstGeom>
          <a:noFill/>
          <a:ln w="9525">
            <a:solidFill>
              <a:schemeClr val="tx1"/>
            </a:solidFill>
            <a:round/>
            <a:headEnd/>
            <a:tailEnd/>
          </a:ln>
        </p:spPr>
        <p:txBody>
          <a:bodyPr wrap="none" anchor="ctr"/>
          <a:lstStyle/>
          <a:p>
            <a:endParaRPr lang="en-US"/>
          </a:p>
        </p:txBody>
      </p:sp>
      <p:sp>
        <p:nvSpPr>
          <p:cNvPr id="17435" name="Line 41"/>
          <p:cNvSpPr>
            <a:spLocks noChangeShapeType="1"/>
          </p:cNvSpPr>
          <p:nvPr/>
        </p:nvSpPr>
        <p:spPr bwMode="auto">
          <a:xfrm>
            <a:off x="6705600" y="4267200"/>
            <a:ext cx="457200" cy="0"/>
          </a:xfrm>
          <a:prstGeom prst="line">
            <a:avLst/>
          </a:prstGeom>
          <a:noFill/>
          <a:ln w="9525">
            <a:solidFill>
              <a:schemeClr val="tx1"/>
            </a:solidFill>
            <a:round/>
            <a:headEnd/>
            <a:tailEnd/>
          </a:ln>
        </p:spPr>
        <p:txBody>
          <a:bodyPr wrap="none" anchor="ct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081668" y="-152400"/>
            <a:ext cx="8229600" cy="1143000"/>
          </a:xfrm>
        </p:spPr>
        <p:txBody>
          <a:bodyPr/>
          <a:lstStyle/>
          <a:p>
            <a:pPr algn="l" eaLnBrk="1" hangingPunct="1"/>
            <a:r>
              <a:rPr lang="en-US" sz="3200" b="1" dirty="0">
                <a:latin typeface="Lucida Sans" pitchFamily="-107" charset="0"/>
              </a:rPr>
              <a:t>Sets</a:t>
            </a:r>
          </a:p>
        </p:txBody>
      </p:sp>
      <p:sp>
        <p:nvSpPr>
          <p:cNvPr id="18435" name="Rectangle 3"/>
          <p:cNvSpPr>
            <a:spLocks noGrp="1" noChangeArrowheads="1"/>
          </p:cNvSpPr>
          <p:nvPr>
            <p:ph idx="1"/>
          </p:nvPr>
        </p:nvSpPr>
        <p:spPr>
          <a:xfrm>
            <a:off x="1219200" y="914400"/>
            <a:ext cx="7315200" cy="4724400"/>
          </a:xfrm>
        </p:spPr>
        <p:txBody>
          <a:bodyPr/>
          <a:lstStyle/>
          <a:p>
            <a:pPr eaLnBrk="1" hangingPunct="1"/>
            <a:r>
              <a:rPr lang="en-US" sz="2800" dirty="0"/>
              <a:t>Complexity (average case)</a:t>
            </a:r>
          </a:p>
          <a:p>
            <a:pPr eaLnBrk="1" hangingPunct="1">
              <a:spcBef>
                <a:spcPct val="0"/>
              </a:spcBef>
              <a:buFontTx/>
              <a:buNone/>
            </a:pPr>
            <a:r>
              <a:rPr lang="en-US" dirty="0"/>
              <a:t>			</a:t>
            </a:r>
            <a:r>
              <a:rPr lang="en-US" sz="2800" dirty="0">
                <a:solidFill>
                  <a:srgbClr val="0000FF"/>
                </a:solidFill>
              </a:rPr>
              <a:t>Implicit</a:t>
            </a:r>
            <a:r>
              <a:rPr lang="en-US" dirty="0"/>
              <a:t>		</a:t>
            </a:r>
            <a:r>
              <a:rPr lang="en-US" sz="2800" dirty="0">
                <a:solidFill>
                  <a:srgbClr val="0000CC"/>
                </a:solidFill>
              </a:rPr>
              <a:t>Explicit</a:t>
            </a:r>
          </a:p>
          <a:p>
            <a:pPr eaLnBrk="1" hangingPunct="1">
              <a:spcBef>
                <a:spcPct val="0"/>
              </a:spcBef>
              <a:buFontTx/>
              <a:buNone/>
            </a:pPr>
            <a:r>
              <a:rPr lang="en-US" sz="2800" dirty="0">
                <a:solidFill>
                  <a:srgbClr val="0000CC"/>
                </a:solidFill>
              </a:rPr>
              <a:t>				   		</a:t>
            </a:r>
            <a:r>
              <a:rPr lang="en-US" sz="3600" dirty="0">
                <a:solidFill>
                  <a:srgbClr val="0000CC"/>
                </a:solidFill>
              </a:rPr>
              <a:t>	</a:t>
            </a:r>
          </a:p>
          <a:p>
            <a:pPr eaLnBrk="1" hangingPunct="1">
              <a:buFontTx/>
              <a:buNone/>
            </a:pPr>
            <a:endParaRPr lang="en-US" dirty="0">
              <a:solidFill>
                <a:srgbClr val="FF3300"/>
              </a:solidFill>
            </a:endParaRPr>
          </a:p>
          <a:p>
            <a:pPr eaLnBrk="1" hangingPunct="1">
              <a:buFontTx/>
              <a:buNone/>
            </a:pPr>
            <a:endParaRPr lang="en-US" sz="3600" dirty="0"/>
          </a:p>
        </p:txBody>
      </p:sp>
      <p:sp>
        <p:nvSpPr>
          <p:cNvPr id="18436" name="Slide Number Placeholder 5"/>
          <p:cNvSpPr>
            <a:spLocks noGrp="1"/>
          </p:cNvSpPr>
          <p:nvPr>
            <p:ph type="sldNum" sz="quarter" idx="12"/>
          </p:nvPr>
        </p:nvSpPr>
        <p:spPr>
          <a:noFill/>
        </p:spPr>
        <p:txBody>
          <a:bodyPr/>
          <a:lstStyle/>
          <a:p>
            <a:fld id="{9BE0A120-8BE5-454F-9230-CF3A4D58C9A8}" type="slidenum">
              <a:rPr lang="en-US" smtClean="0">
                <a:solidFill>
                  <a:srgbClr val="898989"/>
                </a:solidFill>
                <a:latin typeface="Times New Roman" pitchFamily="18" charset="0"/>
              </a:rPr>
              <a:pPr/>
              <a:t>14</a:t>
            </a:fld>
            <a:endParaRPr lang="en-US">
              <a:solidFill>
                <a:srgbClr val="898989"/>
              </a:solidFill>
              <a:latin typeface="Times New Roman" pitchFamily="18" charset="0"/>
            </a:endParaRPr>
          </a:p>
        </p:txBody>
      </p:sp>
      <p:sp>
        <p:nvSpPr>
          <p:cNvPr id="18437" name="Rectangle 4"/>
          <p:cNvSpPr>
            <a:spLocks noChangeArrowheads="1"/>
          </p:cNvSpPr>
          <p:nvPr/>
        </p:nvSpPr>
        <p:spPr bwMode="auto">
          <a:xfrm>
            <a:off x="1295400" y="1447800"/>
            <a:ext cx="6019800" cy="4114800"/>
          </a:xfrm>
          <a:prstGeom prst="rect">
            <a:avLst/>
          </a:prstGeom>
          <a:noFill/>
          <a:ln w="28575">
            <a:solidFill>
              <a:schemeClr val="tx1"/>
            </a:solidFill>
            <a:miter lim="800000"/>
            <a:headEnd/>
            <a:tailEnd/>
          </a:ln>
        </p:spPr>
        <p:txBody>
          <a:bodyPr wrap="none" anchor="ctr"/>
          <a:lstStyle/>
          <a:p>
            <a:endParaRPr lang="en-US"/>
          </a:p>
        </p:txBody>
      </p:sp>
      <p:sp>
        <p:nvSpPr>
          <p:cNvPr id="18438" name="Text Box 5"/>
          <p:cNvSpPr txBox="1">
            <a:spLocks noChangeArrowheads="1"/>
          </p:cNvSpPr>
          <p:nvPr/>
        </p:nvSpPr>
        <p:spPr bwMode="auto">
          <a:xfrm>
            <a:off x="1447800" y="2133600"/>
            <a:ext cx="5262563" cy="3140075"/>
          </a:xfrm>
          <a:prstGeom prst="rect">
            <a:avLst/>
          </a:prstGeom>
          <a:noFill/>
          <a:ln w="9525">
            <a:noFill/>
            <a:miter lim="800000"/>
            <a:headEnd/>
            <a:tailEnd/>
          </a:ln>
        </p:spPr>
        <p:txBody>
          <a:bodyPr wrap="none">
            <a:spAutoFit/>
          </a:bodyPr>
          <a:lstStyle/>
          <a:p>
            <a:r>
              <a:rPr lang="en-US" dirty="0"/>
              <a:t>add		O(n)			O(1)</a:t>
            </a:r>
          </a:p>
          <a:p>
            <a:r>
              <a:rPr lang="en-US" dirty="0"/>
              <a:t>remove		O(n)			O(1)</a:t>
            </a:r>
          </a:p>
          <a:p>
            <a:r>
              <a:rPr lang="en-US" dirty="0"/>
              <a:t>union		O(n</a:t>
            </a:r>
            <a:r>
              <a:rPr lang="en-US" baseline="30000" dirty="0"/>
              <a:t>2</a:t>
            </a:r>
            <a:r>
              <a:rPr lang="en-US" dirty="0"/>
              <a:t>) </a:t>
            </a:r>
            <a:r>
              <a:rPr lang="en-US" dirty="0" err="1"/>
              <a:t>unorderd</a:t>
            </a:r>
            <a:r>
              <a:rPr lang="en-US" dirty="0"/>
              <a:t>		O(n)</a:t>
            </a:r>
          </a:p>
          <a:p>
            <a:r>
              <a:rPr lang="en-US" dirty="0"/>
              <a:t>		O(n) ordered</a:t>
            </a:r>
          </a:p>
          <a:p>
            <a:r>
              <a:rPr lang="en-US" dirty="0"/>
              <a:t>intersection	O(n</a:t>
            </a:r>
            <a:r>
              <a:rPr lang="en-US" baseline="30000" dirty="0"/>
              <a:t>2</a:t>
            </a:r>
            <a:r>
              <a:rPr lang="en-US" dirty="0"/>
              <a:t>) unordered		O(n)</a:t>
            </a:r>
          </a:p>
          <a:p>
            <a:r>
              <a:rPr lang="en-US" dirty="0"/>
              <a:t>		O(n) ordered</a:t>
            </a:r>
          </a:p>
          <a:p>
            <a:r>
              <a:rPr lang="en-US" dirty="0"/>
              <a:t>difference	O(n</a:t>
            </a:r>
            <a:r>
              <a:rPr lang="en-US" baseline="30000" dirty="0"/>
              <a:t>2</a:t>
            </a:r>
            <a:r>
              <a:rPr lang="en-US" dirty="0"/>
              <a:t>) unordered		O(n)</a:t>
            </a:r>
          </a:p>
          <a:p>
            <a:r>
              <a:rPr lang="en-US" dirty="0"/>
              <a:t>		O(n) ordered</a:t>
            </a:r>
          </a:p>
          <a:p>
            <a:r>
              <a:rPr lang="en-US" dirty="0" err="1"/>
              <a:t>isEmpty</a:t>
            </a:r>
            <a:r>
              <a:rPr lang="en-US" dirty="0"/>
              <a:t>		O(1)			O(n)</a:t>
            </a:r>
          </a:p>
          <a:p>
            <a:r>
              <a:rPr lang="en-US" dirty="0"/>
              <a:t>contains		O(n)			O(1)</a:t>
            </a:r>
          </a:p>
          <a:p>
            <a:r>
              <a:rPr lang="en-US" dirty="0"/>
              <a:t>subset		O(n</a:t>
            </a:r>
            <a:r>
              <a:rPr lang="en-US" baseline="30000" dirty="0"/>
              <a:t>2</a:t>
            </a:r>
            <a:r>
              <a:rPr lang="en-US" dirty="0"/>
              <a:t>)			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3"/>
          <p:cNvSpPr txBox="1">
            <a:spLocks noChangeArrowheads="1"/>
          </p:cNvSpPr>
          <p:nvPr/>
        </p:nvSpPr>
        <p:spPr bwMode="auto">
          <a:xfrm>
            <a:off x="1028700" y="152400"/>
            <a:ext cx="7010400" cy="584200"/>
          </a:xfrm>
          <a:prstGeom prst="rect">
            <a:avLst/>
          </a:prstGeom>
          <a:noFill/>
          <a:ln w="9525">
            <a:noFill/>
            <a:miter lim="800000"/>
            <a:headEnd/>
            <a:tailEnd/>
          </a:ln>
        </p:spPr>
        <p:txBody>
          <a:bodyPr>
            <a:spAutoFit/>
          </a:bodyPr>
          <a:lstStyle/>
          <a:p>
            <a:r>
              <a:rPr lang="en-US" sz="3200" b="1" dirty="0">
                <a:latin typeface="Lucida Sans" pitchFamily="-107" charset="0"/>
              </a:rPr>
              <a:t>Sets</a:t>
            </a:r>
          </a:p>
        </p:txBody>
      </p:sp>
      <p:sp>
        <p:nvSpPr>
          <p:cNvPr id="19459" name="Text Box 4"/>
          <p:cNvSpPr txBox="1">
            <a:spLocks noChangeArrowheads="1"/>
          </p:cNvSpPr>
          <p:nvPr/>
        </p:nvSpPr>
        <p:spPr bwMode="auto">
          <a:xfrm>
            <a:off x="1219200" y="1066800"/>
            <a:ext cx="7772400" cy="3108325"/>
          </a:xfrm>
          <a:prstGeom prst="rect">
            <a:avLst/>
          </a:prstGeom>
          <a:noFill/>
          <a:ln w="9525">
            <a:noFill/>
            <a:miter lim="800000"/>
            <a:headEnd/>
            <a:tailEnd/>
          </a:ln>
        </p:spPr>
        <p:txBody>
          <a:bodyPr wrap="square">
            <a:spAutoFit/>
          </a:bodyPr>
          <a:lstStyle/>
          <a:p>
            <a:pPr marL="231775" indent="-231775">
              <a:spcBef>
                <a:spcPts val="1200"/>
              </a:spcBef>
              <a:buFontTx/>
              <a:buChar char="•"/>
            </a:pPr>
            <a:r>
              <a:rPr lang="en-US" sz="2400" dirty="0"/>
              <a:t>We could use a linked list to implement a set </a:t>
            </a:r>
          </a:p>
          <a:p>
            <a:pPr marL="682625" lvl="1" indent="-225425">
              <a:spcBef>
                <a:spcPts val="1200"/>
              </a:spcBef>
              <a:buFont typeface="Wingdings" pitchFamily="2" charset="2"/>
              <a:buChar char="§"/>
            </a:pPr>
            <a:r>
              <a:rPr lang="en-US" sz="2000" i="1" dirty="0"/>
              <a:t> Adding, removing, and containment testing would be relatively slow</a:t>
            </a:r>
            <a:r>
              <a:rPr lang="en-US" sz="2400" dirty="0"/>
              <a:t> </a:t>
            </a:r>
          </a:p>
          <a:p>
            <a:pPr marL="231775" indent="-231775">
              <a:spcBef>
                <a:spcPts val="1200"/>
              </a:spcBef>
              <a:buFontTx/>
              <a:buChar char="•"/>
            </a:pPr>
            <a:r>
              <a:rPr lang="en-US" sz="2400" dirty="0"/>
              <a:t>There are data structures that can handle these operations much more quickly </a:t>
            </a:r>
          </a:p>
          <a:p>
            <a:pPr marL="682625" lvl="1" indent="-225425">
              <a:spcBef>
                <a:spcPts val="1200"/>
              </a:spcBef>
              <a:buFont typeface="Wingdings" pitchFamily="2" charset="2"/>
              <a:buChar char="§"/>
            </a:pPr>
            <a:r>
              <a:rPr lang="en-US" sz="2000" i="1" dirty="0"/>
              <a:t> Hash tables </a:t>
            </a:r>
          </a:p>
          <a:p>
            <a:pPr marL="682625" lvl="1" indent="-225425">
              <a:spcBef>
                <a:spcPts val="1200"/>
              </a:spcBef>
              <a:buFont typeface="Wingdings" pitchFamily="2" charset="2"/>
              <a:buChar char="§"/>
            </a:pPr>
            <a:r>
              <a:rPr lang="en-US" sz="2000" i="1" dirty="0"/>
              <a:t> Trees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3"/>
          <p:cNvSpPr txBox="1">
            <a:spLocks noChangeArrowheads="1"/>
          </p:cNvSpPr>
          <p:nvPr/>
        </p:nvSpPr>
        <p:spPr bwMode="auto">
          <a:xfrm>
            <a:off x="1066800" y="152400"/>
            <a:ext cx="7010400" cy="584200"/>
          </a:xfrm>
          <a:prstGeom prst="rect">
            <a:avLst/>
          </a:prstGeom>
          <a:noFill/>
          <a:ln w="9525">
            <a:noFill/>
            <a:miter lim="800000"/>
            <a:headEnd/>
            <a:tailEnd/>
          </a:ln>
        </p:spPr>
        <p:txBody>
          <a:bodyPr>
            <a:spAutoFit/>
          </a:bodyPr>
          <a:lstStyle/>
          <a:p>
            <a:r>
              <a:rPr lang="en-US" sz="3200" b="1" dirty="0">
                <a:latin typeface="Lucida Sans" pitchFamily="-107" charset="0"/>
              </a:rPr>
              <a:t>Sets</a:t>
            </a:r>
          </a:p>
        </p:txBody>
      </p:sp>
      <p:sp>
        <p:nvSpPr>
          <p:cNvPr id="20483" name="Text Box 4"/>
          <p:cNvSpPr txBox="1">
            <a:spLocks noChangeArrowheads="1"/>
          </p:cNvSpPr>
          <p:nvPr/>
        </p:nvSpPr>
        <p:spPr bwMode="auto">
          <a:xfrm>
            <a:off x="1196898" y="914400"/>
            <a:ext cx="7924800" cy="3540125"/>
          </a:xfrm>
          <a:prstGeom prst="rect">
            <a:avLst/>
          </a:prstGeom>
          <a:noFill/>
          <a:ln w="9525">
            <a:noFill/>
            <a:miter lim="800000"/>
            <a:headEnd/>
            <a:tailEnd/>
          </a:ln>
        </p:spPr>
        <p:txBody>
          <a:bodyPr>
            <a:spAutoFit/>
          </a:bodyPr>
          <a:lstStyle/>
          <a:p>
            <a:pPr marL="231775" indent="-231775">
              <a:spcBef>
                <a:spcPts val="1200"/>
              </a:spcBef>
              <a:buFontTx/>
              <a:buChar char="•"/>
            </a:pPr>
            <a:r>
              <a:rPr lang="en-US" sz="2400" dirty="0"/>
              <a:t>Standard Java library provides set implementations based on both data structures </a:t>
            </a:r>
          </a:p>
          <a:p>
            <a:pPr marL="682625" lvl="1" indent="-225425">
              <a:spcBef>
                <a:spcPts val="1200"/>
              </a:spcBef>
              <a:buFont typeface="Wingdings" pitchFamily="2" charset="2"/>
              <a:buChar char="§"/>
            </a:pPr>
            <a:r>
              <a:rPr lang="en-US" sz="2000" i="1" dirty="0">
                <a:cs typeface="Arial" charset="0"/>
              </a:rPr>
              <a:t> </a:t>
            </a:r>
            <a:r>
              <a:rPr lang="en-US" sz="2000" i="1" dirty="0" err="1">
                <a:solidFill>
                  <a:srgbClr val="6E7069"/>
                </a:solidFill>
                <a:latin typeface="Courier New" pitchFamily="49" charset="0"/>
              </a:rPr>
              <a:t>HashSet</a:t>
            </a:r>
            <a:r>
              <a:rPr lang="en-US" sz="2000" i="1" dirty="0">
                <a:latin typeface="Courier New" pitchFamily="49" charset="0"/>
              </a:rPr>
              <a:t> </a:t>
            </a:r>
          </a:p>
          <a:p>
            <a:pPr marL="682625" lvl="1" indent="-225425">
              <a:spcBef>
                <a:spcPts val="1200"/>
              </a:spcBef>
              <a:buFont typeface="Wingdings" pitchFamily="2" charset="2"/>
              <a:buChar char="§"/>
            </a:pPr>
            <a:r>
              <a:rPr lang="en-US" sz="2000" i="1" dirty="0">
                <a:cs typeface="Arial" charset="0"/>
              </a:rPr>
              <a:t> </a:t>
            </a:r>
            <a:r>
              <a:rPr lang="en-US" sz="2000" i="1" dirty="0" err="1">
                <a:solidFill>
                  <a:srgbClr val="6E7069"/>
                </a:solidFill>
                <a:latin typeface="Courier New" pitchFamily="49" charset="0"/>
              </a:rPr>
              <a:t>TreeSet</a:t>
            </a:r>
            <a:r>
              <a:rPr lang="en-US" sz="2000" i="1" dirty="0">
                <a:latin typeface="Courier New" pitchFamily="49" charset="0"/>
              </a:rPr>
              <a:t> </a:t>
            </a:r>
          </a:p>
          <a:p>
            <a:pPr marL="231775" indent="-231775">
              <a:spcBef>
                <a:spcPts val="1200"/>
              </a:spcBef>
              <a:buFontTx/>
              <a:buChar char="•"/>
            </a:pPr>
            <a:r>
              <a:rPr lang="en-US" sz="2400" dirty="0"/>
              <a:t>Both of these data structures implement the </a:t>
            </a:r>
            <a:r>
              <a:rPr lang="en-US" sz="2400" dirty="0">
                <a:solidFill>
                  <a:srgbClr val="6E7069"/>
                </a:solidFill>
                <a:latin typeface="Courier New" pitchFamily="49" charset="0"/>
              </a:rPr>
              <a:t>Set</a:t>
            </a:r>
            <a:r>
              <a:rPr lang="en-US" sz="2400" dirty="0">
                <a:solidFill>
                  <a:srgbClr val="6E7069"/>
                </a:solidFill>
              </a:rPr>
              <a:t> </a:t>
            </a:r>
            <a:r>
              <a:rPr lang="en-US" sz="2400" dirty="0"/>
              <a:t>interface</a:t>
            </a:r>
          </a:p>
          <a:p>
            <a:pPr marL="231775" indent="-231775">
              <a:spcBef>
                <a:spcPts val="1200"/>
              </a:spcBef>
              <a:buFontTx/>
              <a:buChar char="•"/>
            </a:pPr>
            <a:r>
              <a:rPr lang="en-US" sz="2400" dirty="0"/>
              <a:t>As a rule of thumb, use a hash set unless you want to visit the set elements in sorted order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
          <p:cNvSpPr txBox="1">
            <a:spLocks noChangeArrowheads="1"/>
          </p:cNvSpPr>
          <p:nvPr/>
        </p:nvSpPr>
        <p:spPr bwMode="auto">
          <a:xfrm>
            <a:off x="1143000" y="152400"/>
            <a:ext cx="8534400" cy="457200"/>
          </a:xfrm>
          <a:prstGeom prst="rect">
            <a:avLst/>
          </a:prstGeom>
          <a:noFill/>
          <a:ln w="9525">
            <a:noFill/>
            <a:miter lim="800000"/>
            <a:headEnd/>
            <a:tailEnd/>
          </a:ln>
        </p:spPr>
        <p:txBody>
          <a:bodyPr>
            <a:spAutoFit/>
          </a:bodyPr>
          <a:lstStyle/>
          <a:p>
            <a:r>
              <a:rPr lang="en-US" sz="2400" b="1" dirty="0">
                <a:latin typeface="Lucida Sans" pitchFamily="-107" charset="0"/>
              </a:rPr>
              <a:t>Set</a:t>
            </a:r>
            <a:r>
              <a:rPr lang="en-US" sz="2400" b="1" dirty="0">
                <a:solidFill>
                  <a:srgbClr val="6E7069"/>
                </a:solidFill>
                <a:latin typeface="Lucida Sans" pitchFamily="-107" charset="0"/>
              </a:rPr>
              <a:t> </a:t>
            </a:r>
            <a:r>
              <a:rPr lang="en-US" sz="2400" b="1" dirty="0">
                <a:latin typeface="Lucida Sans" pitchFamily="-107" charset="0"/>
              </a:rPr>
              <a:t>Classes and Interface in the Standard Library </a:t>
            </a:r>
          </a:p>
        </p:txBody>
      </p:sp>
      <p:pic>
        <p:nvPicPr>
          <p:cNvPr id="21507" name="Picture 4"/>
          <p:cNvPicPr>
            <a:picLocks noChangeAspect="1" noChangeArrowheads="1"/>
          </p:cNvPicPr>
          <p:nvPr/>
        </p:nvPicPr>
        <p:blipFill>
          <a:blip r:embed="rId2" cstate="print"/>
          <a:srcRect/>
          <a:stretch>
            <a:fillRect/>
          </a:stretch>
        </p:blipFill>
        <p:spPr bwMode="auto">
          <a:xfrm>
            <a:off x="1905000" y="1447800"/>
            <a:ext cx="5875338" cy="37338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3"/>
          <p:cNvPicPr>
            <a:picLocks noChangeAspect="1" noChangeArrowheads="1"/>
          </p:cNvPicPr>
          <p:nvPr/>
        </p:nvPicPr>
        <p:blipFill>
          <a:blip r:embed="rId2" cstate="print"/>
          <a:srcRect/>
          <a:stretch>
            <a:fillRect/>
          </a:stretch>
        </p:blipFill>
        <p:spPr bwMode="auto">
          <a:xfrm>
            <a:off x="228600" y="152400"/>
            <a:ext cx="8639175" cy="3835400"/>
          </a:xfrm>
          <a:prstGeom prst="rect">
            <a:avLst/>
          </a:prstGeom>
          <a:noFill/>
          <a:ln w="9525">
            <a:noFill/>
            <a:miter lim="800000"/>
            <a:headEnd/>
            <a:tailEnd/>
          </a:ln>
        </p:spPr>
      </p:pic>
      <p:sp>
        <p:nvSpPr>
          <p:cNvPr id="22531" name="TextBox 3"/>
          <p:cNvSpPr txBox="1">
            <a:spLocks noChangeArrowheads="1"/>
          </p:cNvSpPr>
          <p:nvPr/>
        </p:nvSpPr>
        <p:spPr bwMode="auto">
          <a:xfrm>
            <a:off x="152400" y="3995738"/>
            <a:ext cx="8763000" cy="2862262"/>
          </a:xfrm>
          <a:prstGeom prst="rect">
            <a:avLst/>
          </a:prstGeom>
          <a:solidFill>
            <a:schemeClr val="bg1"/>
          </a:solidFill>
          <a:ln w="9525">
            <a:noFill/>
            <a:miter lim="800000"/>
            <a:headEnd/>
            <a:tailEnd/>
          </a:ln>
        </p:spPr>
        <p:txBody>
          <a:bodyPr>
            <a:spAutoFit/>
          </a:bodyPr>
          <a:lstStyle/>
          <a:p>
            <a:r>
              <a:rPr lang="en-US" sz="1200" dirty="0"/>
              <a:t>A collection that contains </a:t>
            </a:r>
            <a:r>
              <a:rPr lang="en-US" sz="1200" dirty="0">
                <a:solidFill>
                  <a:srgbClr val="FF0000"/>
                </a:solidFill>
              </a:rPr>
              <a:t>no duplicate elements</a:t>
            </a:r>
            <a:r>
              <a:rPr lang="en-US" sz="1200" dirty="0"/>
              <a:t>. More formally, sets contain no pair of elements e1 and e2 such that e1.equals(e2), and </a:t>
            </a:r>
            <a:r>
              <a:rPr lang="en-US" sz="1200" dirty="0">
                <a:solidFill>
                  <a:srgbClr val="FF0000"/>
                </a:solidFill>
              </a:rPr>
              <a:t>at most one null element</a:t>
            </a:r>
            <a:r>
              <a:rPr lang="en-US" sz="1200" dirty="0"/>
              <a:t>. As implied by its name, this interface models the mathematical </a:t>
            </a:r>
            <a:r>
              <a:rPr lang="en-US" sz="1200" i="1" dirty="0"/>
              <a:t>set</a:t>
            </a:r>
            <a:r>
              <a:rPr lang="en-US" sz="1200" dirty="0"/>
              <a:t> abstraction.</a:t>
            </a:r>
          </a:p>
          <a:p>
            <a:r>
              <a:rPr lang="en-US" sz="1200" dirty="0"/>
              <a:t> </a:t>
            </a:r>
          </a:p>
          <a:p>
            <a:r>
              <a:rPr lang="en-US" sz="1200" dirty="0">
                <a:solidFill>
                  <a:srgbClr val="FF0000"/>
                </a:solidFill>
              </a:rPr>
              <a:t>The Set interface places additional stipulations</a:t>
            </a:r>
            <a:r>
              <a:rPr lang="en-US" sz="1200" dirty="0"/>
              <a:t>, beyond those inherited from the Collection interface, on the contracts of all constructors and on the contracts of the add, equals and </a:t>
            </a:r>
            <a:r>
              <a:rPr lang="en-US" sz="1200" dirty="0" err="1"/>
              <a:t>hashCode</a:t>
            </a:r>
            <a:r>
              <a:rPr lang="en-US" sz="1200" dirty="0"/>
              <a:t> methods. Declarations for other inherited methods are also included here for convenience. (The specifications accompanying these declarations have been tailored to the Set interface, but they do not contain any additional stipulations.)</a:t>
            </a:r>
          </a:p>
          <a:p>
            <a:r>
              <a:rPr lang="en-US" sz="1200" dirty="0"/>
              <a:t> </a:t>
            </a:r>
          </a:p>
          <a:p>
            <a:r>
              <a:rPr lang="en-US" sz="1200" dirty="0"/>
              <a:t>The </a:t>
            </a:r>
            <a:r>
              <a:rPr lang="en-US" sz="1200" dirty="0">
                <a:solidFill>
                  <a:srgbClr val="FF0000"/>
                </a:solidFill>
              </a:rPr>
              <a:t>additional stipulation </a:t>
            </a:r>
            <a:r>
              <a:rPr lang="en-US" sz="1200" dirty="0"/>
              <a:t>on constructors is, not surprisingly, that all </a:t>
            </a:r>
            <a:r>
              <a:rPr lang="en-US" sz="1200" dirty="0">
                <a:solidFill>
                  <a:srgbClr val="FF0000"/>
                </a:solidFill>
              </a:rPr>
              <a:t>constructors</a:t>
            </a:r>
            <a:r>
              <a:rPr lang="en-US" sz="1200" dirty="0"/>
              <a:t> must create a set that contains </a:t>
            </a:r>
            <a:r>
              <a:rPr lang="en-US" sz="1200" dirty="0">
                <a:solidFill>
                  <a:srgbClr val="FF0000"/>
                </a:solidFill>
              </a:rPr>
              <a:t>no duplicate elements</a:t>
            </a:r>
            <a:r>
              <a:rPr lang="en-US" sz="1200" dirty="0"/>
              <a:t> (as defined above).</a:t>
            </a:r>
          </a:p>
          <a:p>
            <a:r>
              <a:rPr lang="en-US" sz="1200" dirty="0"/>
              <a:t> </a:t>
            </a:r>
          </a:p>
          <a:p>
            <a:r>
              <a:rPr lang="en-US" sz="1200" dirty="0"/>
              <a:t>Note: Great care must be exercised if mutable objects are used as set elements. The behavior of a set is not specified if the value of an object is changed in a manner that affects equals comparisons while the object is an element in the set. A special case of this prohibition is that it is not permissible for a set to contain itself as an element. </a:t>
            </a:r>
          </a:p>
          <a:p>
            <a:endParaRPr lang="en-US" sz="1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cstate="print"/>
          <a:srcRect/>
          <a:stretch>
            <a:fillRect/>
          </a:stretch>
        </p:blipFill>
        <p:spPr bwMode="auto">
          <a:xfrm>
            <a:off x="595313" y="0"/>
            <a:ext cx="7564437" cy="6105525"/>
          </a:xfrm>
          <a:prstGeom prst="rect">
            <a:avLst/>
          </a:prstGeom>
          <a:noFill/>
          <a:ln w="9525">
            <a:noFill/>
            <a:miter lim="800000"/>
            <a:headEnd/>
            <a:tailEnd/>
          </a:ln>
        </p:spPr>
      </p:pic>
      <p:pic>
        <p:nvPicPr>
          <p:cNvPr id="23555" name="Picture 3"/>
          <p:cNvPicPr>
            <a:picLocks noChangeAspect="1" noChangeArrowheads="1"/>
          </p:cNvPicPr>
          <p:nvPr/>
        </p:nvPicPr>
        <p:blipFill>
          <a:blip r:embed="rId3" cstate="print"/>
          <a:srcRect/>
          <a:stretch>
            <a:fillRect/>
          </a:stretch>
        </p:blipFill>
        <p:spPr bwMode="auto">
          <a:xfrm>
            <a:off x="609600" y="6116638"/>
            <a:ext cx="8153400" cy="493712"/>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07" charset="-128"/>
                <a:cs typeface="ＭＳ Ｐゴシック" pitchFamily="-107" charset="-128"/>
              </a:defRPr>
            </a:lvl1pPr>
            <a:lvl2pPr algn="ctr" rtl="0" eaLnBrk="0" fontAlgn="base" hangingPunct="0">
              <a:spcBef>
                <a:spcPct val="0"/>
              </a:spcBef>
              <a:spcAft>
                <a:spcPct val="0"/>
              </a:spcAft>
              <a:defRPr sz="4400">
                <a:solidFill>
                  <a:schemeClr val="tx2"/>
                </a:solidFill>
                <a:latin typeface="Arial" charset="0"/>
                <a:ea typeface="ＭＳ Ｐゴシック" pitchFamily="-107" charset="-128"/>
                <a:cs typeface="ＭＳ Ｐゴシック" pitchFamily="-107" charset="-128"/>
              </a:defRPr>
            </a:lvl2pPr>
            <a:lvl3pPr algn="ctr" rtl="0" eaLnBrk="0" fontAlgn="base" hangingPunct="0">
              <a:spcBef>
                <a:spcPct val="0"/>
              </a:spcBef>
              <a:spcAft>
                <a:spcPct val="0"/>
              </a:spcAft>
              <a:defRPr sz="4400">
                <a:solidFill>
                  <a:schemeClr val="tx2"/>
                </a:solidFill>
                <a:latin typeface="Arial" charset="0"/>
                <a:ea typeface="ＭＳ Ｐゴシック" pitchFamily="-107" charset="-128"/>
                <a:cs typeface="ＭＳ Ｐゴシック" pitchFamily="-107" charset="-128"/>
              </a:defRPr>
            </a:lvl3pPr>
            <a:lvl4pPr algn="ctr" rtl="0" eaLnBrk="0" fontAlgn="base" hangingPunct="0">
              <a:spcBef>
                <a:spcPct val="0"/>
              </a:spcBef>
              <a:spcAft>
                <a:spcPct val="0"/>
              </a:spcAft>
              <a:defRPr sz="4400">
                <a:solidFill>
                  <a:schemeClr val="tx2"/>
                </a:solidFill>
                <a:latin typeface="Arial" charset="0"/>
                <a:ea typeface="ＭＳ Ｐゴシック" pitchFamily="-107" charset="-128"/>
                <a:cs typeface="ＭＳ Ｐゴシック" pitchFamily="-107" charset="-128"/>
              </a:defRPr>
            </a:lvl4pPr>
            <a:lvl5pPr algn="ctr" rtl="0" eaLnBrk="0" fontAlgn="base" hangingPunct="0">
              <a:spcBef>
                <a:spcPct val="0"/>
              </a:spcBef>
              <a:spcAft>
                <a:spcPct val="0"/>
              </a:spcAft>
              <a:defRPr sz="4400">
                <a:solidFill>
                  <a:schemeClr val="tx2"/>
                </a:solidFill>
                <a:latin typeface="Arial" charset="0"/>
                <a:ea typeface="ＭＳ Ｐゴシック" pitchFamily="-107" charset="-128"/>
                <a:cs typeface="ＭＳ Ｐゴシック" pitchFamily="-107"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r>
              <a:rPr lang="en-US" kern="0" dirty="0"/>
              <a:t>Module 11</a:t>
            </a:r>
          </a:p>
        </p:txBody>
      </p:sp>
      <p:sp>
        <p:nvSpPr>
          <p:cNvPr id="3" name="Rectangle 3"/>
          <p:cNvSpPr txBox="1">
            <a:spLocks noChangeArrowheads="1"/>
          </p:cNvSpPr>
          <p:nvPr/>
        </p:nvSpPr>
        <p:spPr bwMode="auto">
          <a:xfrm>
            <a:off x="1257300" y="1417638"/>
            <a:ext cx="66294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107"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07"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107"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buFontTx/>
              <a:buNone/>
            </a:pPr>
            <a:r>
              <a:rPr lang="en-US" kern="0" dirty="0"/>
              <a:t>Main topics:</a:t>
            </a:r>
          </a:p>
          <a:p>
            <a:pPr lvl="1" eaLnBrk="1" hangingPunct="1"/>
            <a:r>
              <a:rPr lang="en-US" kern="0" dirty="0"/>
              <a:t>Sets</a:t>
            </a:r>
          </a:p>
          <a:p>
            <a:pPr lvl="1" eaLnBrk="1" hangingPunct="1"/>
            <a:r>
              <a:rPr lang="en-US" kern="0" dirty="0"/>
              <a:t>Maps</a:t>
            </a:r>
          </a:p>
        </p:txBody>
      </p:sp>
    </p:spTree>
    <p:extLst>
      <p:ext uri="{BB962C8B-B14F-4D97-AF65-F5344CB8AC3E}">
        <p14:creationId xmlns:p14="http://schemas.microsoft.com/office/powerpoint/2010/main" val="1190350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3"/>
          <p:cNvSpPr txBox="1">
            <a:spLocks noChangeArrowheads="1"/>
          </p:cNvSpPr>
          <p:nvPr/>
        </p:nvSpPr>
        <p:spPr bwMode="auto">
          <a:xfrm>
            <a:off x="1066800" y="76200"/>
            <a:ext cx="7010400" cy="584200"/>
          </a:xfrm>
          <a:prstGeom prst="rect">
            <a:avLst/>
          </a:prstGeom>
          <a:noFill/>
          <a:ln w="9525">
            <a:noFill/>
            <a:miter lim="800000"/>
            <a:headEnd/>
            <a:tailEnd/>
          </a:ln>
        </p:spPr>
        <p:txBody>
          <a:bodyPr>
            <a:spAutoFit/>
          </a:bodyPr>
          <a:lstStyle/>
          <a:p>
            <a:r>
              <a:rPr lang="en-US" sz="3200" b="1" dirty="0">
                <a:latin typeface="Lucida Sans" pitchFamily="-107" charset="0"/>
              </a:rPr>
              <a:t>Using a </a:t>
            </a:r>
            <a:r>
              <a:rPr lang="en-US" sz="3200" b="1" dirty="0">
                <a:solidFill>
                  <a:srgbClr val="6E7069"/>
                </a:solidFill>
                <a:latin typeface="Courier New" pitchFamily="49" charset="0"/>
                <a:cs typeface="Courier New" pitchFamily="49" charset="0"/>
              </a:rPr>
              <a:t>Set</a:t>
            </a:r>
          </a:p>
        </p:txBody>
      </p:sp>
      <p:sp>
        <p:nvSpPr>
          <p:cNvPr id="24579" name="Text Box 4"/>
          <p:cNvSpPr txBox="1">
            <a:spLocks noChangeArrowheads="1"/>
          </p:cNvSpPr>
          <p:nvPr/>
        </p:nvSpPr>
        <p:spPr bwMode="auto">
          <a:xfrm>
            <a:off x="1143000" y="1066800"/>
            <a:ext cx="7772400" cy="4770437"/>
          </a:xfrm>
          <a:prstGeom prst="rect">
            <a:avLst/>
          </a:prstGeom>
          <a:noFill/>
          <a:ln w="9525">
            <a:noFill/>
            <a:miter lim="800000"/>
            <a:headEnd/>
            <a:tailEnd/>
          </a:ln>
        </p:spPr>
        <p:txBody>
          <a:bodyPr>
            <a:spAutoFit/>
          </a:bodyPr>
          <a:lstStyle/>
          <a:p>
            <a:pPr marL="231775" indent="-231775">
              <a:spcBef>
                <a:spcPts val="1200"/>
              </a:spcBef>
              <a:buFontTx/>
              <a:buChar char="•"/>
            </a:pPr>
            <a:r>
              <a:rPr lang="en-US" sz="2400" dirty="0"/>
              <a:t>Example: Using a set of strings</a:t>
            </a:r>
          </a:p>
          <a:p>
            <a:pPr marL="231775" indent="-231775">
              <a:spcBef>
                <a:spcPts val="1200"/>
              </a:spcBef>
              <a:buFontTx/>
              <a:buChar char="•"/>
            </a:pPr>
            <a:r>
              <a:rPr lang="en-US" sz="2400" dirty="0"/>
              <a:t>Construct the </a:t>
            </a:r>
            <a:r>
              <a:rPr lang="en-US" sz="2400" dirty="0">
                <a:solidFill>
                  <a:srgbClr val="6E7069"/>
                </a:solidFill>
                <a:latin typeface="Courier New" pitchFamily="49" charset="0"/>
                <a:cs typeface="Courier New" pitchFamily="49" charset="0"/>
              </a:rPr>
              <a:t>Set</a:t>
            </a:r>
            <a:r>
              <a:rPr lang="en-US" sz="2400" dirty="0"/>
              <a:t>:</a:t>
            </a:r>
          </a:p>
          <a:p>
            <a:pPr marL="1146175" lvl="2" indent="-231775">
              <a:spcBef>
                <a:spcPts val="1200"/>
              </a:spcBef>
            </a:pPr>
            <a:r>
              <a:rPr lang="en-US" sz="2000" dirty="0">
                <a:solidFill>
                  <a:srgbClr val="6E7069"/>
                </a:solidFill>
                <a:latin typeface="Courier New" pitchFamily="49" charset="0"/>
                <a:cs typeface="Courier New" pitchFamily="49" charset="0"/>
              </a:rPr>
              <a:t>Set&lt;String&gt; names = new </a:t>
            </a:r>
            <a:r>
              <a:rPr lang="en-US" sz="2000" dirty="0" err="1">
                <a:solidFill>
                  <a:srgbClr val="6E7069"/>
                </a:solidFill>
                <a:latin typeface="Courier New" pitchFamily="49" charset="0"/>
                <a:cs typeface="Courier New" pitchFamily="49" charset="0"/>
              </a:rPr>
              <a:t>HashSet</a:t>
            </a:r>
            <a:r>
              <a:rPr lang="en-US" sz="2000" dirty="0">
                <a:solidFill>
                  <a:srgbClr val="6E7069"/>
                </a:solidFill>
                <a:latin typeface="Courier New" pitchFamily="49" charset="0"/>
                <a:cs typeface="Courier New" pitchFamily="49" charset="0"/>
              </a:rPr>
              <a:t>&lt;String&gt;();</a:t>
            </a:r>
          </a:p>
          <a:p>
            <a:pPr marL="688975" lvl="1" indent="-231775">
              <a:spcBef>
                <a:spcPts val="1200"/>
              </a:spcBef>
            </a:pPr>
            <a:r>
              <a:rPr lang="en-US" sz="2400" dirty="0"/>
              <a:t>or</a:t>
            </a:r>
          </a:p>
          <a:p>
            <a:pPr marL="1146175" lvl="2" indent="-231775">
              <a:spcBef>
                <a:spcPts val="1200"/>
              </a:spcBef>
            </a:pPr>
            <a:r>
              <a:rPr lang="en-US" sz="2000" dirty="0">
                <a:solidFill>
                  <a:srgbClr val="6E7069"/>
                </a:solidFill>
                <a:latin typeface="Courier New" pitchFamily="49" charset="0"/>
                <a:cs typeface="Courier New" pitchFamily="49" charset="0"/>
              </a:rPr>
              <a:t>Set&lt;String&gt; names = new </a:t>
            </a:r>
            <a:r>
              <a:rPr lang="en-US" sz="2000" dirty="0" err="1">
                <a:solidFill>
                  <a:srgbClr val="6E7069"/>
                </a:solidFill>
                <a:latin typeface="Courier New" pitchFamily="49" charset="0"/>
                <a:cs typeface="Courier New" pitchFamily="49" charset="0"/>
              </a:rPr>
              <a:t>TreeSet</a:t>
            </a:r>
            <a:r>
              <a:rPr lang="en-US" sz="2000" dirty="0">
                <a:solidFill>
                  <a:srgbClr val="6E7069"/>
                </a:solidFill>
                <a:latin typeface="Courier New" pitchFamily="49" charset="0"/>
                <a:cs typeface="Courier New" pitchFamily="49" charset="0"/>
              </a:rPr>
              <a:t>&lt;String&gt;();</a:t>
            </a:r>
          </a:p>
          <a:p>
            <a:pPr marL="231775" indent="-231775">
              <a:spcBef>
                <a:spcPts val="1200"/>
              </a:spcBef>
              <a:buFontTx/>
              <a:buChar char="•"/>
            </a:pPr>
            <a:r>
              <a:rPr lang="en-US" sz="2400" dirty="0"/>
              <a:t>Add and remove elements:</a:t>
            </a:r>
          </a:p>
          <a:p>
            <a:pPr marL="1146175" lvl="2" indent="-231775">
              <a:spcBef>
                <a:spcPts val="1200"/>
              </a:spcBef>
            </a:pPr>
            <a:r>
              <a:rPr lang="en-US" sz="2000" dirty="0" err="1">
                <a:solidFill>
                  <a:srgbClr val="6E7069"/>
                </a:solidFill>
                <a:latin typeface="Courier New" pitchFamily="49" charset="0"/>
                <a:cs typeface="Courier New" pitchFamily="49" charset="0"/>
              </a:rPr>
              <a:t>names.add</a:t>
            </a:r>
            <a:r>
              <a:rPr lang="en-US" sz="2000" dirty="0">
                <a:solidFill>
                  <a:srgbClr val="6E7069"/>
                </a:solidFill>
                <a:latin typeface="Courier New" pitchFamily="49" charset="0"/>
                <a:cs typeface="Courier New" pitchFamily="49" charset="0"/>
              </a:rPr>
              <a:t>("Romeo");</a:t>
            </a:r>
          </a:p>
          <a:p>
            <a:pPr marL="1146175" lvl="2" indent="-231775"/>
            <a:r>
              <a:rPr lang="en-US" sz="2000" dirty="0" err="1">
                <a:solidFill>
                  <a:srgbClr val="6E7069"/>
                </a:solidFill>
                <a:latin typeface="Courier New" pitchFamily="49" charset="0"/>
                <a:cs typeface="Courier New" pitchFamily="49" charset="0"/>
              </a:rPr>
              <a:t>names.remove</a:t>
            </a:r>
            <a:r>
              <a:rPr lang="en-US" sz="2000" dirty="0">
                <a:solidFill>
                  <a:srgbClr val="6E7069"/>
                </a:solidFill>
                <a:latin typeface="Courier New" pitchFamily="49" charset="0"/>
                <a:cs typeface="Courier New" pitchFamily="49" charset="0"/>
              </a:rPr>
              <a:t>("Juliet");</a:t>
            </a:r>
          </a:p>
          <a:p>
            <a:pPr marL="231775" indent="-231775">
              <a:spcBef>
                <a:spcPts val="1200"/>
              </a:spcBef>
              <a:buFontTx/>
              <a:buChar char="•"/>
            </a:pPr>
            <a:r>
              <a:rPr lang="en-US" sz="2400" dirty="0"/>
              <a:t>Test whether an element is contained in the set:</a:t>
            </a:r>
          </a:p>
          <a:p>
            <a:pPr marL="1146175" lvl="2" indent="-231775">
              <a:spcBef>
                <a:spcPts val="1200"/>
              </a:spcBef>
            </a:pPr>
            <a:r>
              <a:rPr lang="en-US" sz="2000" dirty="0">
                <a:solidFill>
                  <a:srgbClr val="6E7069"/>
                </a:solidFill>
                <a:latin typeface="Courier New" pitchFamily="49" charset="0"/>
                <a:cs typeface="Courier New" pitchFamily="49" charset="0"/>
              </a:rPr>
              <a:t>if (</a:t>
            </a:r>
            <a:r>
              <a:rPr lang="en-US" sz="2000" dirty="0" err="1">
                <a:solidFill>
                  <a:srgbClr val="6E7069"/>
                </a:solidFill>
                <a:latin typeface="Courier New" pitchFamily="49" charset="0"/>
                <a:cs typeface="Courier New" pitchFamily="49" charset="0"/>
              </a:rPr>
              <a:t>names.contains</a:t>
            </a:r>
            <a:r>
              <a:rPr lang="en-US" sz="2000" dirty="0">
                <a:solidFill>
                  <a:srgbClr val="6E7069"/>
                </a:solidFill>
                <a:latin typeface="Courier New" pitchFamily="49" charset="0"/>
                <a:cs typeface="Courier New" pitchFamily="49" charset="0"/>
              </a:rPr>
              <a:t>("Juliet")) . .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3"/>
          <p:cNvSpPr txBox="1">
            <a:spLocks noChangeArrowheads="1"/>
          </p:cNvSpPr>
          <p:nvPr/>
        </p:nvSpPr>
        <p:spPr bwMode="auto">
          <a:xfrm>
            <a:off x="1143000" y="29737"/>
            <a:ext cx="7010400" cy="584200"/>
          </a:xfrm>
          <a:prstGeom prst="rect">
            <a:avLst/>
          </a:prstGeom>
          <a:noFill/>
          <a:ln w="9525">
            <a:noFill/>
            <a:miter lim="800000"/>
            <a:headEnd/>
            <a:tailEnd/>
          </a:ln>
        </p:spPr>
        <p:txBody>
          <a:bodyPr>
            <a:spAutoFit/>
          </a:bodyPr>
          <a:lstStyle/>
          <a:p>
            <a:r>
              <a:rPr lang="en-US" sz="3200" b="1" dirty="0">
                <a:latin typeface="Lucida Sans" pitchFamily="-107" charset="0"/>
              </a:rPr>
              <a:t>Iterator</a:t>
            </a:r>
          </a:p>
        </p:txBody>
      </p:sp>
      <p:sp>
        <p:nvSpPr>
          <p:cNvPr id="25603" name="Text Box 4"/>
          <p:cNvSpPr txBox="1">
            <a:spLocks noChangeArrowheads="1"/>
          </p:cNvSpPr>
          <p:nvPr/>
        </p:nvSpPr>
        <p:spPr bwMode="auto">
          <a:xfrm>
            <a:off x="1143000" y="1066800"/>
            <a:ext cx="7772400" cy="2769989"/>
          </a:xfrm>
          <a:prstGeom prst="rect">
            <a:avLst/>
          </a:prstGeom>
          <a:noFill/>
          <a:ln w="9525">
            <a:noFill/>
            <a:miter lim="800000"/>
            <a:headEnd/>
            <a:tailEnd/>
          </a:ln>
        </p:spPr>
        <p:txBody>
          <a:bodyPr wrap="square">
            <a:spAutoFit/>
          </a:bodyPr>
          <a:lstStyle/>
          <a:p>
            <a:pPr marL="236538" indent="-236538">
              <a:spcBef>
                <a:spcPts val="1200"/>
              </a:spcBef>
              <a:buFontTx/>
              <a:buChar char="•"/>
            </a:pPr>
            <a:r>
              <a:rPr lang="en-US" sz="2400" dirty="0"/>
              <a:t>Use an iterator to visit all elements in a set </a:t>
            </a:r>
          </a:p>
          <a:p>
            <a:pPr marL="236538" indent="-236538">
              <a:spcBef>
                <a:spcPts val="1200"/>
              </a:spcBef>
              <a:buFontTx/>
              <a:buChar char="•"/>
            </a:pPr>
            <a:r>
              <a:rPr lang="en-US" sz="2400" dirty="0"/>
              <a:t>A set iterator </a:t>
            </a:r>
            <a:r>
              <a:rPr lang="en-US" sz="2400" dirty="0">
                <a:solidFill>
                  <a:srgbClr val="FF0000"/>
                </a:solidFill>
              </a:rPr>
              <a:t>does not visit </a:t>
            </a:r>
            <a:r>
              <a:rPr lang="en-US" sz="2400" dirty="0"/>
              <a:t>the elements in the order in which they were inserted </a:t>
            </a:r>
          </a:p>
          <a:p>
            <a:pPr marL="236538" indent="-236538">
              <a:spcBef>
                <a:spcPts val="1200"/>
              </a:spcBef>
              <a:buFontTx/>
              <a:buChar char="•"/>
            </a:pPr>
            <a:r>
              <a:rPr lang="en-US" sz="2400" dirty="0"/>
              <a:t>An element </a:t>
            </a:r>
            <a:r>
              <a:rPr lang="en-US" sz="2400" dirty="0">
                <a:solidFill>
                  <a:srgbClr val="FF0000"/>
                </a:solidFill>
              </a:rPr>
              <a:t>cannot</a:t>
            </a:r>
            <a:r>
              <a:rPr lang="en-US" sz="2400" dirty="0"/>
              <a:t> be </a:t>
            </a:r>
            <a:r>
              <a:rPr lang="en-US" sz="2400" dirty="0">
                <a:solidFill>
                  <a:srgbClr val="FF0000"/>
                </a:solidFill>
              </a:rPr>
              <a:t>added</a:t>
            </a:r>
            <a:r>
              <a:rPr lang="en-US" sz="2400" dirty="0"/>
              <a:t> to a set at an iterator position </a:t>
            </a:r>
          </a:p>
          <a:p>
            <a:pPr marL="236538" indent="-236538">
              <a:spcBef>
                <a:spcPts val="1200"/>
              </a:spcBef>
              <a:buFontTx/>
              <a:buChar char="•"/>
            </a:pPr>
            <a:r>
              <a:rPr lang="en-US" sz="2400" dirty="0"/>
              <a:t>A set element </a:t>
            </a:r>
            <a:r>
              <a:rPr lang="en-US" sz="2400" dirty="0">
                <a:solidFill>
                  <a:srgbClr val="FF0000"/>
                </a:solidFill>
              </a:rPr>
              <a:t>can</a:t>
            </a:r>
            <a:r>
              <a:rPr lang="en-US" sz="2400" dirty="0"/>
              <a:t> be r</a:t>
            </a:r>
            <a:r>
              <a:rPr lang="en-US" sz="2400" dirty="0">
                <a:solidFill>
                  <a:srgbClr val="FF0000"/>
                </a:solidFill>
              </a:rPr>
              <a:t>emoved</a:t>
            </a:r>
            <a:r>
              <a:rPr lang="en-US" sz="2400" dirty="0"/>
              <a:t> at an iterator position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3"/>
          <p:cNvSpPr txBox="1">
            <a:spLocks noChangeArrowheads="1"/>
          </p:cNvSpPr>
          <p:nvPr/>
        </p:nvSpPr>
        <p:spPr bwMode="auto">
          <a:xfrm>
            <a:off x="1143000" y="152400"/>
            <a:ext cx="8686800" cy="584200"/>
          </a:xfrm>
          <a:prstGeom prst="rect">
            <a:avLst/>
          </a:prstGeom>
          <a:noFill/>
          <a:ln w="9525">
            <a:noFill/>
            <a:miter lim="800000"/>
            <a:headEnd/>
            <a:tailEnd/>
          </a:ln>
        </p:spPr>
        <p:txBody>
          <a:bodyPr>
            <a:spAutoFit/>
          </a:bodyPr>
          <a:lstStyle/>
          <a:p>
            <a:r>
              <a:rPr lang="en-US" sz="3200" b="1" dirty="0">
                <a:latin typeface="Lucida Sans" pitchFamily="-107" charset="0"/>
              </a:rPr>
              <a:t>Visiting All Elements with an Iterator</a:t>
            </a:r>
          </a:p>
        </p:txBody>
      </p:sp>
      <p:sp>
        <p:nvSpPr>
          <p:cNvPr id="26627" name="Text Box 4"/>
          <p:cNvSpPr txBox="1">
            <a:spLocks noChangeArrowheads="1"/>
          </p:cNvSpPr>
          <p:nvPr/>
        </p:nvSpPr>
        <p:spPr bwMode="auto">
          <a:xfrm>
            <a:off x="1333500" y="1219200"/>
            <a:ext cx="8305800" cy="4154487"/>
          </a:xfrm>
          <a:prstGeom prst="rect">
            <a:avLst/>
          </a:prstGeom>
          <a:noFill/>
          <a:ln w="9525">
            <a:noFill/>
            <a:miter lim="800000"/>
            <a:headEnd/>
            <a:tailEnd/>
          </a:ln>
        </p:spPr>
        <p:txBody>
          <a:bodyPr>
            <a:spAutoFit/>
          </a:bodyPr>
          <a:lstStyle/>
          <a:p>
            <a:pPr lvl="1"/>
            <a:r>
              <a:rPr lang="en-US" sz="2000" dirty="0">
                <a:solidFill>
                  <a:srgbClr val="6E7069"/>
                </a:solidFill>
                <a:latin typeface="Courier New" pitchFamily="49" charset="0"/>
              </a:rPr>
              <a:t>Iterator&lt;String&gt; </a:t>
            </a:r>
            <a:r>
              <a:rPr lang="en-US" sz="2000" dirty="0" err="1">
                <a:solidFill>
                  <a:srgbClr val="6E7069"/>
                </a:solidFill>
                <a:latin typeface="Courier New" pitchFamily="49" charset="0"/>
              </a:rPr>
              <a:t>iter</a:t>
            </a:r>
            <a:r>
              <a:rPr lang="en-US" sz="2000" dirty="0">
                <a:solidFill>
                  <a:srgbClr val="6E7069"/>
                </a:solidFill>
                <a:latin typeface="Courier New" pitchFamily="49" charset="0"/>
              </a:rPr>
              <a:t> = </a:t>
            </a:r>
            <a:r>
              <a:rPr lang="en-US" sz="2000" dirty="0" err="1">
                <a:solidFill>
                  <a:srgbClr val="6E7069"/>
                </a:solidFill>
                <a:latin typeface="Courier New" pitchFamily="49" charset="0"/>
              </a:rPr>
              <a:t>names.iterator</a:t>
            </a:r>
            <a:r>
              <a:rPr lang="en-US" sz="2000" dirty="0">
                <a:solidFill>
                  <a:srgbClr val="6E7069"/>
                </a:solidFill>
                <a:latin typeface="Courier New" pitchFamily="49" charset="0"/>
              </a:rPr>
              <a:t>(); </a:t>
            </a:r>
            <a:br>
              <a:rPr lang="en-US" sz="2000" dirty="0">
                <a:solidFill>
                  <a:srgbClr val="6E7069"/>
                </a:solidFill>
                <a:latin typeface="Courier New" pitchFamily="49" charset="0"/>
              </a:rPr>
            </a:br>
            <a:r>
              <a:rPr lang="en-US" sz="2000" dirty="0">
                <a:solidFill>
                  <a:srgbClr val="6E7069"/>
                </a:solidFill>
                <a:latin typeface="Courier New" pitchFamily="49" charset="0"/>
              </a:rPr>
              <a:t>while (</a:t>
            </a:r>
            <a:r>
              <a:rPr lang="en-US" sz="2000" dirty="0" err="1">
                <a:solidFill>
                  <a:srgbClr val="6E7069"/>
                </a:solidFill>
                <a:latin typeface="Courier New" pitchFamily="49" charset="0"/>
              </a:rPr>
              <a:t>iter.hasNext</a:t>
            </a:r>
            <a:r>
              <a:rPr lang="en-US" sz="2000" dirty="0">
                <a:solidFill>
                  <a:srgbClr val="6E7069"/>
                </a:solidFill>
                <a:latin typeface="Courier New" pitchFamily="49" charset="0"/>
              </a:rPr>
              <a:t>()) </a:t>
            </a:r>
            <a:br>
              <a:rPr lang="en-US" sz="2000" dirty="0">
                <a:solidFill>
                  <a:srgbClr val="6E7069"/>
                </a:solidFill>
                <a:latin typeface="Courier New" pitchFamily="49" charset="0"/>
              </a:rPr>
            </a:br>
            <a:r>
              <a:rPr lang="en-US" sz="2000" dirty="0">
                <a:solidFill>
                  <a:srgbClr val="6E7069"/>
                </a:solidFill>
                <a:latin typeface="Courier New" pitchFamily="49" charset="0"/>
              </a:rPr>
              <a:t>{ </a:t>
            </a:r>
            <a:br>
              <a:rPr lang="en-US" sz="2000" dirty="0">
                <a:solidFill>
                  <a:srgbClr val="6E7069"/>
                </a:solidFill>
                <a:latin typeface="Courier New" pitchFamily="49" charset="0"/>
              </a:rPr>
            </a:br>
            <a:r>
              <a:rPr lang="en-US" sz="2000" dirty="0">
                <a:solidFill>
                  <a:srgbClr val="6E7069"/>
                </a:solidFill>
                <a:latin typeface="Courier New" pitchFamily="49" charset="0"/>
              </a:rPr>
              <a:t>   String name = </a:t>
            </a:r>
            <a:r>
              <a:rPr lang="en-US" sz="2000" dirty="0" err="1">
                <a:solidFill>
                  <a:srgbClr val="6E7069"/>
                </a:solidFill>
                <a:latin typeface="Courier New" pitchFamily="49" charset="0"/>
              </a:rPr>
              <a:t>iter.next</a:t>
            </a:r>
            <a:r>
              <a:rPr lang="en-US" sz="2000" dirty="0">
                <a:solidFill>
                  <a:srgbClr val="6E7069"/>
                </a:solidFill>
                <a:latin typeface="Courier New" pitchFamily="49" charset="0"/>
              </a:rPr>
              <a:t>();</a:t>
            </a:r>
            <a:r>
              <a:rPr lang="en-US" sz="2000" dirty="0">
                <a:latin typeface="Courier New" pitchFamily="49" charset="0"/>
              </a:rPr>
              <a:t> </a:t>
            </a:r>
            <a:br>
              <a:rPr lang="en-US" sz="2000" dirty="0">
                <a:latin typeface="Courier New" pitchFamily="49" charset="0"/>
              </a:rPr>
            </a:br>
            <a:r>
              <a:rPr lang="en-US" sz="2000" dirty="0">
                <a:latin typeface="Courier New" pitchFamily="49" charset="0"/>
              </a:rPr>
              <a:t>   </a:t>
            </a:r>
            <a:r>
              <a:rPr lang="en-US" sz="2000" dirty="0">
                <a:latin typeface="Marker Felt" pitchFamily="-107" charset="0"/>
              </a:rPr>
              <a:t>Do something with </a:t>
            </a:r>
            <a:r>
              <a:rPr lang="en-US" sz="2000" dirty="0">
                <a:solidFill>
                  <a:srgbClr val="6E7069"/>
                </a:solidFill>
                <a:latin typeface="Courier New" pitchFamily="49" charset="0"/>
              </a:rPr>
              <a:t>name </a:t>
            </a:r>
            <a:br>
              <a:rPr lang="en-US" sz="2000" dirty="0">
                <a:latin typeface="Courier New" pitchFamily="49" charset="0"/>
              </a:rPr>
            </a:br>
            <a:r>
              <a:rPr lang="en-US" sz="2000" dirty="0">
                <a:latin typeface="Courier New" pitchFamily="49" charset="0"/>
              </a:rPr>
              <a:t>}</a:t>
            </a:r>
            <a:br>
              <a:rPr lang="en-US" sz="2000" dirty="0">
                <a:latin typeface="Courier New" pitchFamily="49" charset="0"/>
              </a:rPr>
            </a:br>
            <a:endParaRPr lang="en-US" sz="2000" dirty="0">
              <a:latin typeface="Courier New" pitchFamily="49" charset="0"/>
            </a:endParaRPr>
          </a:p>
          <a:p>
            <a:r>
              <a:rPr lang="en-US" sz="2400" dirty="0"/>
              <a:t>or, using the “for each” loop:</a:t>
            </a:r>
          </a:p>
          <a:p>
            <a:pPr lvl="1"/>
            <a:r>
              <a:rPr lang="en-US" sz="2000" dirty="0"/>
              <a:t> </a:t>
            </a:r>
            <a:br>
              <a:rPr lang="en-US" sz="2000" dirty="0">
                <a:latin typeface="Courier New" pitchFamily="49" charset="0"/>
              </a:rPr>
            </a:br>
            <a:r>
              <a:rPr lang="en-US" sz="2000" dirty="0">
                <a:solidFill>
                  <a:srgbClr val="6E7069"/>
                </a:solidFill>
                <a:latin typeface="Courier New" pitchFamily="49" charset="0"/>
              </a:rPr>
              <a:t>for (String name : names) </a:t>
            </a:r>
            <a:br>
              <a:rPr lang="en-US" sz="2000" dirty="0">
                <a:solidFill>
                  <a:srgbClr val="6E7069"/>
                </a:solidFill>
                <a:latin typeface="Courier New" pitchFamily="49" charset="0"/>
              </a:rPr>
            </a:br>
            <a:r>
              <a:rPr lang="en-US" sz="2000" dirty="0">
                <a:solidFill>
                  <a:srgbClr val="6E7069"/>
                </a:solidFill>
                <a:latin typeface="Courier New" pitchFamily="49" charset="0"/>
              </a:rPr>
              <a:t>{</a:t>
            </a:r>
            <a:r>
              <a:rPr lang="en-US" sz="2000" dirty="0">
                <a:latin typeface="Courier New" pitchFamily="49" charset="0"/>
              </a:rPr>
              <a:t> </a:t>
            </a:r>
            <a:br>
              <a:rPr lang="en-US" sz="2000" dirty="0">
                <a:latin typeface="Courier New" pitchFamily="49" charset="0"/>
              </a:rPr>
            </a:br>
            <a:r>
              <a:rPr lang="en-US" sz="2000" dirty="0">
                <a:latin typeface="Courier New" pitchFamily="49" charset="0"/>
              </a:rPr>
              <a:t>   </a:t>
            </a:r>
            <a:r>
              <a:rPr lang="en-US" sz="2000" dirty="0">
                <a:latin typeface="Marker Felt" pitchFamily="-107" charset="0"/>
              </a:rPr>
              <a:t>Do something with</a:t>
            </a:r>
            <a:r>
              <a:rPr lang="en-US" sz="2000" dirty="0">
                <a:latin typeface="Courier New" pitchFamily="49" charset="0"/>
              </a:rPr>
              <a:t> </a:t>
            </a:r>
            <a:r>
              <a:rPr lang="en-US" sz="2000" dirty="0">
                <a:solidFill>
                  <a:srgbClr val="6E7069"/>
                </a:solidFill>
                <a:latin typeface="Courier New" pitchFamily="49" charset="0"/>
              </a:rPr>
              <a:t>name </a:t>
            </a:r>
            <a:br>
              <a:rPr lang="en-US" sz="2000" dirty="0">
                <a:solidFill>
                  <a:srgbClr val="6E7069"/>
                </a:solidFill>
                <a:latin typeface="Courier New" pitchFamily="49" charset="0"/>
              </a:rPr>
            </a:br>
            <a:r>
              <a:rPr lang="en-US" sz="2000" dirty="0">
                <a:solidFill>
                  <a:srgbClr val="6E7069"/>
                </a:solidFill>
                <a:latin typeface="Courier New" pitchFamily="49" charset="0"/>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3"/>
          <p:cNvSpPr txBox="1">
            <a:spLocks noChangeArrowheads="1"/>
          </p:cNvSpPr>
          <p:nvPr/>
        </p:nvSpPr>
        <p:spPr bwMode="auto">
          <a:xfrm>
            <a:off x="1094581" y="152400"/>
            <a:ext cx="7010400" cy="584200"/>
          </a:xfrm>
          <a:prstGeom prst="rect">
            <a:avLst/>
          </a:prstGeom>
          <a:noFill/>
          <a:ln w="9525">
            <a:noFill/>
            <a:miter lim="800000"/>
            <a:headEnd/>
            <a:tailEnd/>
          </a:ln>
        </p:spPr>
        <p:txBody>
          <a:bodyPr>
            <a:spAutoFit/>
          </a:bodyPr>
          <a:lstStyle/>
          <a:p>
            <a:r>
              <a:rPr lang="en-US" sz="3200" b="1" dirty="0">
                <a:latin typeface="Lucida Sans" pitchFamily="-107" charset="0"/>
              </a:rPr>
              <a:t>Set Test Program</a:t>
            </a:r>
          </a:p>
        </p:txBody>
      </p:sp>
      <p:sp>
        <p:nvSpPr>
          <p:cNvPr id="27651" name="Text Box 4"/>
          <p:cNvSpPr txBox="1">
            <a:spLocks noChangeArrowheads="1"/>
          </p:cNvSpPr>
          <p:nvPr/>
        </p:nvSpPr>
        <p:spPr bwMode="auto">
          <a:xfrm>
            <a:off x="1090865" y="1219200"/>
            <a:ext cx="7672136" cy="2616200"/>
          </a:xfrm>
          <a:prstGeom prst="rect">
            <a:avLst/>
          </a:prstGeom>
          <a:noFill/>
          <a:ln w="9525">
            <a:noFill/>
            <a:miter lim="800000"/>
            <a:headEnd/>
            <a:tailEnd/>
          </a:ln>
        </p:spPr>
        <p:txBody>
          <a:bodyPr wrap="square">
            <a:spAutoFit/>
          </a:bodyPr>
          <a:lstStyle/>
          <a:p>
            <a:pPr marL="457200" indent="-457200">
              <a:spcBef>
                <a:spcPts val="1200"/>
              </a:spcBef>
              <a:buFont typeface="Arial" charset="0"/>
              <a:buAutoNum type="arabicPeriod"/>
            </a:pPr>
            <a:r>
              <a:rPr lang="en-US" sz="2400" dirty="0"/>
              <a:t>Read in all words from a dictionary ﬁle that contains correctly spelled words and place them into a set</a:t>
            </a:r>
          </a:p>
          <a:p>
            <a:pPr marL="457200" indent="-457200">
              <a:spcBef>
                <a:spcPts val="1200"/>
              </a:spcBef>
              <a:buFont typeface="Arial" charset="0"/>
              <a:buAutoNum type="arabicPeriod"/>
            </a:pPr>
            <a:r>
              <a:rPr lang="en-US" sz="2400" dirty="0"/>
              <a:t>Read all words from a document into a second set — here, the book “Alice in Wonderland”</a:t>
            </a:r>
          </a:p>
          <a:p>
            <a:pPr marL="457200" indent="-457200">
              <a:spcBef>
                <a:spcPts val="1200"/>
              </a:spcBef>
              <a:buFont typeface="Arial" charset="0"/>
              <a:buAutoNum type="arabicPeriod"/>
            </a:pPr>
            <a:r>
              <a:rPr lang="en-US" sz="2400" dirty="0"/>
              <a:t>Print all words from that set that are not in the dictionary set — potential misspellings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6"/>
          <p:cNvSpPr txBox="1">
            <a:spLocks noChangeArrowheads="1"/>
          </p:cNvSpPr>
          <p:nvPr/>
        </p:nvSpPr>
        <p:spPr bwMode="auto">
          <a:xfrm>
            <a:off x="0" y="914400"/>
            <a:ext cx="9144000" cy="4770438"/>
          </a:xfrm>
          <a:prstGeom prst="rect">
            <a:avLst/>
          </a:prstGeom>
          <a:solidFill>
            <a:schemeClr val="bg1"/>
          </a:solidFill>
          <a:ln w="9525">
            <a:noFill/>
            <a:miter lim="800000"/>
            <a:headEnd/>
            <a:tailEnd/>
          </a:ln>
        </p:spPr>
        <p:txBody>
          <a:bodyPr>
            <a:spAutoFit/>
          </a:bodyPr>
          <a:lstStyle/>
          <a:p>
            <a:r>
              <a:rPr lang="en-US" sz="1600" b="1" dirty="0">
                <a:solidFill>
                  <a:srgbClr val="0073FF"/>
                </a:solidFill>
                <a:latin typeface="Courier New" pitchFamily="49" charset="0"/>
                <a:cs typeface="Courier New" pitchFamily="49" charset="0"/>
              </a:rPr>
              <a:t>  1  </a:t>
            </a:r>
            <a:r>
              <a:rPr lang="en-US" sz="1600" dirty="0">
                <a:solidFill>
                  <a:srgbClr val="CC0066"/>
                </a:solidFill>
                <a:latin typeface="Courier New" pitchFamily="49" charset="0"/>
                <a:cs typeface="Courier New" pitchFamily="49" charset="0"/>
              </a:rPr>
              <a:t>import</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java.util.HashSet</a:t>
            </a:r>
            <a:r>
              <a:rPr lang="en-US" sz="1600" dirty="0">
                <a:solidFill>
                  <a:srgbClr val="000000"/>
                </a:solidFill>
                <a:latin typeface="Courier New" pitchFamily="49" charset="0"/>
                <a:cs typeface="Courier New" pitchFamily="49" charset="0"/>
              </a:rPr>
              <a:t>;</a:t>
            </a:r>
          </a:p>
          <a:p>
            <a:r>
              <a:rPr lang="en-US" sz="1600" b="1" dirty="0">
                <a:solidFill>
                  <a:srgbClr val="0073FF"/>
                </a:solidFill>
                <a:latin typeface="Courier New" pitchFamily="49" charset="0"/>
                <a:cs typeface="Courier New" pitchFamily="49" charset="0"/>
              </a:rPr>
              <a:t>  2  </a:t>
            </a:r>
            <a:r>
              <a:rPr lang="en-US" sz="1600" dirty="0">
                <a:solidFill>
                  <a:srgbClr val="CC0066"/>
                </a:solidFill>
                <a:latin typeface="Courier New" pitchFamily="49" charset="0"/>
                <a:cs typeface="Courier New" pitchFamily="49" charset="0"/>
              </a:rPr>
              <a:t>import</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java.util.Scanner</a:t>
            </a:r>
            <a:r>
              <a:rPr lang="en-US" sz="1600" dirty="0">
                <a:solidFill>
                  <a:srgbClr val="000000"/>
                </a:solidFill>
                <a:latin typeface="Courier New" pitchFamily="49" charset="0"/>
                <a:cs typeface="Courier New" pitchFamily="49" charset="0"/>
              </a:rPr>
              <a:t>;</a:t>
            </a:r>
          </a:p>
          <a:p>
            <a:r>
              <a:rPr lang="en-US" sz="1600" b="1" dirty="0">
                <a:solidFill>
                  <a:srgbClr val="0073FF"/>
                </a:solidFill>
                <a:latin typeface="Courier New" pitchFamily="49" charset="0"/>
                <a:cs typeface="Courier New" pitchFamily="49" charset="0"/>
              </a:rPr>
              <a:t>  3  </a:t>
            </a:r>
            <a:r>
              <a:rPr lang="en-US" sz="1600" dirty="0">
                <a:solidFill>
                  <a:srgbClr val="CC0066"/>
                </a:solidFill>
                <a:latin typeface="Courier New" pitchFamily="49" charset="0"/>
                <a:cs typeface="Courier New" pitchFamily="49" charset="0"/>
              </a:rPr>
              <a:t>import</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java.util.Set</a:t>
            </a:r>
            <a:r>
              <a:rPr lang="en-US" sz="1600" dirty="0">
                <a:solidFill>
                  <a:srgbClr val="000000"/>
                </a:solidFill>
                <a:latin typeface="Courier New" pitchFamily="49" charset="0"/>
                <a:cs typeface="Courier New" pitchFamily="49" charset="0"/>
              </a:rPr>
              <a:t>;</a:t>
            </a:r>
          </a:p>
          <a:p>
            <a:r>
              <a:rPr lang="en-US" sz="1600" b="1" dirty="0">
                <a:solidFill>
                  <a:srgbClr val="0073FF"/>
                </a:solidFill>
                <a:latin typeface="Courier New" pitchFamily="49" charset="0"/>
                <a:cs typeface="Courier New" pitchFamily="49" charset="0"/>
              </a:rPr>
              <a:t>  4  </a:t>
            </a:r>
            <a:r>
              <a:rPr lang="en-US" sz="1600" dirty="0">
                <a:solidFill>
                  <a:srgbClr val="CC0066"/>
                </a:solidFill>
                <a:latin typeface="Courier New" pitchFamily="49" charset="0"/>
                <a:cs typeface="Courier New" pitchFamily="49" charset="0"/>
              </a:rPr>
              <a:t>import</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java.io.File</a:t>
            </a:r>
            <a:r>
              <a:rPr lang="en-US" sz="1600" dirty="0">
                <a:solidFill>
                  <a:srgbClr val="000000"/>
                </a:solidFill>
                <a:latin typeface="Courier New" pitchFamily="49" charset="0"/>
                <a:cs typeface="Courier New" pitchFamily="49" charset="0"/>
              </a:rPr>
              <a:t>;</a:t>
            </a:r>
          </a:p>
          <a:p>
            <a:r>
              <a:rPr lang="en-US" sz="1600" b="1" dirty="0">
                <a:solidFill>
                  <a:srgbClr val="0073FF"/>
                </a:solidFill>
                <a:latin typeface="Courier New" pitchFamily="49" charset="0"/>
                <a:cs typeface="Courier New" pitchFamily="49" charset="0"/>
              </a:rPr>
              <a:t>  5  </a:t>
            </a:r>
            <a:r>
              <a:rPr lang="en-US" sz="1600" dirty="0">
                <a:solidFill>
                  <a:srgbClr val="CC0066"/>
                </a:solidFill>
                <a:latin typeface="Courier New" pitchFamily="49" charset="0"/>
                <a:cs typeface="Courier New" pitchFamily="49" charset="0"/>
              </a:rPr>
              <a:t>import</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java.io.FileNotFoundException</a:t>
            </a:r>
            <a:r>
              <a:rPr lang="en-US" sz="1600" dirty="0">
                <a:solidFill>
                  <a:srgbClr val="000000"/>
                </a:solidFill>
                <a:latin typeface="Courier New" pitchFamily="49" charset="0"/>
                <a:cs typeface="Courier New" pitchFamily="49" charset="0"/>
              </a:rPr>
              <a:t>;</a:t>
            </a:r>
          </a:p>
          <a:p>
            <a:r>
              <a:rPr lang="en-US" sz="1600" b="1" dirty="0">
                <a:solidFill>
                  <a:srgbClr val="0073FF"/>
                </a:solidFill>
                <a:latin typeface="Courier New" pitchFamily="49" charset="0"/>
                <a:cs typeface="Courier New" pitchFamily="49" charset="0"/>
              </a:rPr>
              <a:t>  6  </a:t>
            </a:r>
          </a:p>
          <a:p>
            <a:r>
              <a:rPr lang="en-US" sz="1600" b="1" dirty="0">
                <a:solidFill>
                  <a:srgbClr val="0073FF"/>
                </a:solidFill>
                <a:latin typeface="Courier New" pitchFamily="49" charset="0"/>
                <a:cs typeface="Courier New" pitchFamily="49" charset="0"/>
              </a:rPr>
              <a:t>  7  </a:t>
            </a:r>
            <a:r>
              <a:rPr lang="en-US" sz="1600" dirty="0">
                <a:solidFill>
                  <a:srgbClr val="000000"/>
                </a:solidFill>
                <a:latin typeface="Courier New" pitchFamily="49" charset="0"/>
                <a:cs typeface="Courier New" pitchFamily="49" charset="0"/>
              </a:rPr>
              <a:t>/**</a:t>
            </a:r>
          </a:p>
          <a:p>
            <a:r>
              <a:rPr lang="en-US" sz="1600" b="1" dirty="0">
                <a:solidFill>
                  <a:srgbClr val="0073FF"/>
                </a:solidFill>
                <a:latin typeface="Courier New" pitchFamily="49" charset="0"/>
                <a:cs typeface="Courier New" pitchFamily="49" charset="0"/>
              </a:rPr>
              <a:t>  8  </a:t>
            </a:r>
            <a:r>
              <a:rPr lang="en-US" sz="1600" dirty="0">
                <a:solidFill>
                  <a:srgbClr val="000000"/>
                </a:solidFill>
                <a:latin typeface="Courier New" pitchFamily="49" charset="0"/>
                <a:cs typeface="Courier New" pitchFamily="49" charset="0"/>
              </a:rPr>
              <a:t>   </a:t>
            </a:r>
            <a:r>
              <a:rPr lang="en-US" sz="1600" dirty="0">
                <a:solidFill>
                  <a:srgbClr val="0073FF"/>
                </a:solidFill>
                <a:latin typeface="Times New Roman" pitchFamily="18" charset="0"/>
                <a:cs typeface="Times New Roman" pitchFamily="18" charset="0"/>
              </a:rPr>
              <a:t>This program checks which words in a file are not present in a dictionary.</a:t>
            </a:r>
          </a:p>
          <a:p>
            <a:r>
              <a:rPr lang="en-US" sz="1600" b="1" dirty="0">
                <a:solidFill>
                  <a:srgbClr val="0073FF"/>
                </a:solidFill>
                <a:latin typeface="Courier New" pitchFamily="49" charset="0"/>
                <a:cs typeface="Courier New" pitchFamily="49" charset="0"/>
              </a:rPr>
              <a:t>  9  </a:t>
            </a:r>
            <a:r>
              <a:rPr lang="en-US" sz="1600" dirty="0">
                <a:solidFill>
                  <a:srgbClr val="000000"/>
                </a:solidFill>
                <a:latin typeface="Courier New" pitchFamily="49" charset="0"/>
                <a:cs typeface="Courier New" pitchFamily="49" charset="0"/>
              </a:rPr>
              <a:t>*/</a:t>
            </a:r>
          </a:p>
          <a:p>
            <a:r>
              <a:rPr lang="en-US" sz="1600" b="1" dirty="0">
                <a:solidFill>
                  <a:srgbClr val="0073FF"/>
                </a:solidFill>
                <a:latin typeface="Courier New" pitchFamily="49" charset="0"/>
                <a:cs typeface="Courier New" pitchFamily="49" charset="0"/>
              </a:rPr>
              <a:t> 10  </a:t>
            </a:r>
            <a:r>
              <a:rPr lang="en-US" sz="1600" dirty="0">
                <a:solidFill>
                  <a:srgbClr val="CC0066"/>
                </a:solidFill>
                <a:latin typeface="Courier New" pitchFamily="49" charset="0"/>
                <a:cs typeface="Courier New" pitchFamily="49" charset="0"/>
              </a:rPr>
              <a:t>public</a:t>
            </a:r>
            <a:r>
              <a:rPr lang="en-US" sz="1600" dirty="0">
                <a:solidFill>
                  <a:srgbClr val="000000"/>
                </a:solidFill>
                <a:latin typeface="Courier New" pitchFamily="49" charset="0"/>
                <a:cs typeface="Courier New" pitchFamily="49" charset="0"/>
              </a:rPr>
              <a:t> </a:t>
            </a:r>
            <a:r>
              <a:rPr lang="en-US" sz="1600" dirty="0">
                <a:solidFill>
                  <a:srgbClr val="CC0066"/>
                </a:solidFill>
                <a:latin typeface="Courier New" pitchFamily="49" charset="0"/>
                <a:cs typeface="Courier New" pitchFamily="49" charset="0"/>
              </a:rPr>
              <a:t>class</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SpellCheck</a:t>
            </a:r>
            <a:endParaRPr lang="en-US" sz="1600" dirty="0">
              <a:solidFill>
                <a:srgbClr val="000000"/>
              </a:solidFill>
              <a:latin typeface="Courier New" pitchFamily="49" charset="0"/>
              <a:cs typeface="Courier New" pitchFamily="49" charset="0"/>
            </a:endParaRPr>
          </a:p>
          <a:p>
            <a:r>
              <a:rPr lang="en-US" sz="1600" b="1" dirty="0">
                <a:solidFill>
                  <a:srgbClr val="0073FF"/>
                </a:solidFill>
                <a:latin typeface="Courier New" pitchFamily="49" charset="0"/>
                <a:cs typeface="Courier New" pitchFamily="49" charset="0"/>
              </a:rPr>
              <a:t> 11  </a:t>
            </a:r>
            <a:r>
              <a:rPr lang="en-US" sz="1600" dirty="0">
                <a:solidFill>
                  <a:srgbClr val="000000"/>
                </a:solidFill>
                <a:latin typeface="Courier New" pitchFamily="49" charset="0"/>
                <a:cs typeface="Courier New" pitchFamily="49" charset="0"/>
              </a:rPr>
              <a:t>{</a:t>
            </a:r>
          </a:p>
          <a:p>
            <a:r>
              <a:rPr lang="en-US" sz="1600" b="1" dirty="0">
                <a:solidFill>
                  <a:srgbClr val="0073FF"/>
                </a:solidFill>
                <a:latin typeface="Courier New" pitchFamily="49" charset="0"/>
                <a:cs typeface="Courier New" pitchFamily="49" charset="0"/>
              </a:rPr>
              <a:t> 12  </a:t>
            </a:r>
            <a:r>
              <a:rPr lang="en-US" sz="1600" dirty="0">
                <a:solidFill>
                  <a:srgbClr val="000000"/>
                </a:solidFill>
                <a:latin typeface="Courier New" pitchFamily="49" charset="0"/>
                <a:cs typeface="Courier New" pitchFamily="49" charset="0"/>
              </a:rPr>
              <a:t>   </a:t>
            </a:r>
            <a:r>
              <a:rPr lang="en-US" sz="1600" dirty="0">
                <a:solidFill>
                  <a:srgbClr val="CC0066"/>
                </a:solidFill>
                <a:latin typeface="Courier New" pitchFamily="49" charset="0"/>
                <a:cs typeface="Courier New" pitchFamily="49" charset="0"/>
              </a:rPr>
              <a:t>public</a:t>
            </a:r>
            <a:r>
              <a:rPr lang="en-US" sz="1600" dirty="0">
                <a:solidFill>
                  <a:srgbClr val="000000"/>
                </a:solidFill>
                <a:latin typeface="Courier New" pitchFamily="49" charset="0"/>
                <a:cs typeface="Courier New" pitchFamily="49" charset="0"/>
              </a:rPr>
              <a:t> </a:t>
            </a:r>
            <a:r>
              <a:rPr lang="en-US" sz="1600" dirty="0">
                <a:solidFill>
                  <a:srgbClr val="CC0066"/>
                </a:solidFill>
                <a:latin typeface="Courier New" pitchFamily="49" charset="0"/>
                <a:cs typeface="Courier New" pitchFamily="49" charset="0"/>
              </a:rPr>
              <a:t>static</a:t>
            </a:r>
            <a:r>
              <a:rPr lang="en-US" sz="1600" dirty="0">
                <a:solidFill>
                  <a:srgbClr val="000000"/>
                </a:solidFill>
                <a:latin typeface="Courier New" pitchFamily="49" charset="0"/>
                <a:cs typeface="Courier New" pitchFamily="49" charset="0"/>
              </a:rPr>
              <a:t> </a:t>
            </a:r>
            <a:r>
              <a:rPr lang="en-US" sz="1600" dirty="0">
                <a:solidFill>
                  <a:srgbClr val="CC0066"/>
                </a:solidFill>
                <a:latin typeface="Courier New" pitchFamily="49" charset="0"/>
                <a:cs typeface="Courier New" pitchFamily="49" charset="0"/>
              </a:rPr>
              <a:t>void</a:t>
            </a:r>
            <a:r>
              <a:rPr lang="en-US" sz="1600" dirty="0">
                <a:solidFill>
                  <a:srgbClr val="000000"/>
                </a:solidFill>
                <a:latin typeface="Courier New" pitchFamily="49" charset="0"/>
                <a:cs typeface="Courier New" pitchFamily="49" charset="0"/>
              </a:rPr>
              <a:t> main(String[] </a:t>
            </a:r>
            <a:r>
              <a:rPr lang="en-US" sz="1600" dirty="0" err="1">
                <a:solidFill>
                  <a:srgbClr val="000000"/>
                </a:solidFill>
                <a:latin typeface="Courier New" pitchFamily="49" charset="0"/>
                <a:cs typeface="Courier New" pitchFamily="49" charset="0"/>
              </a:rPr>
              <a:t>args</a:t>
            </a:r>
            <a:r>
              <a:rPr lang="en-US" sz="1600" dirty="0">
                <a:solidFill>
                  <a:srgbClr val="000000"/>
                </a:solidFill>
                <a:latin typeface="Courier New" pitchFamily="49" charset="0"/>
                <a:cs typeface="Courier New" pitchFamily="49" charset="0"/>
              </a:rPr>
              <a:t>) </a:t>
            </a:r>
          </a:p>
          <a:p>
            <a:r>
              <a:rPr lang="en-US" sz="1600" b="1" dirty="0">
                <a:solidFill>
                  <a:srgbClr val="0073FF"/>
                </a:solidFill>
                <a:latin typeface="Courier New" pitchFamily="49" charset="0"/>
                <a:cs typeface="Courier New" pitchFamily="49" charset="0"/>
              </a:rPr>
              <a:t> 13  </a:t>
            </a:r>
            <a:r>
              <a:rPr lang="en-US" sz="1600" dirty="0">
                <a:solidFill>
                  <a:srgbClr val="000000"/>
                </a:solidFill>
                <a:latin typeface="Courier New" pitchFamily="49" charset="0"/>
                <a:cs typeface="Courier New" pitchFamily="49" charset="0"/>
              </a:rPr>
              <a:t>      </a:t>
            </a:r>
            <a:r>
              <a:rPr lang="en-US" sz="1600" dirty="0">
                <a:solidFill>
                  <a:srgbClr val="CC0066"/>
                </a:solidFill>
                <a:latin typeface="Courier New" pitchFamily="49" charset="0"/>
                <a:cs typeface="Courier New" pitchFamily="49" charset="0"/>
              </a:rPr>
              <a:t>throws</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FileNotFoundException</a:t>
            </a:r>
            <a:endParaRPr lang="en-US" sz="1600" dirty="0">
              <a:solidFill>
                <a:srgbClr val="000000"/>
              </a:solidFill>
              <a:latin typeface="Courier New" pitchFamily="49" charset="0"/>
              <a:cs typeface="Courier New" pitchFamily="49" charset="0"/>
            </a:endParaRPr>
          </a:p>
          <a:p>
            <a:r>
              <a:rPr lang="en-US" sz="1600" b="1" dirty="0">
                <a:solidFill>
                  <a:srgbClr val="0073FF"/>
                </a:solidFill>
                <a:latin typeface="Courier New" pitchFamily="49" charset="0"/>
                <a:cs typeface="Courier New" pitchFamily="49" charset="0"/>
              </a:rPr>
              <a:t> 14  </a:t>
            </a:r>
            <a:r>
              <a:rPr lang="en-US" sz="1600" dirty="0">
                <a:solidFill>
                  <a:srgbClr val="000000"/>
                </a:solidFill>
                <a:latin typeface="Courier New" pitchFamily="49" charset="0"/>
                <a:cs typeface="Courier New" pitchFamily="49" charset="0"/>
              </a:rPr>
              <a:t>   {</a:t>
            </a:r>
          </a:p>
          <a:p>
            <a:r>
              <a:rPr lang="en-US" sz="1600" b="1" dirty="0">
                <a:solidFill>
                  <a:srgbClr val="0073FF"/>
                </a:solidFill>
                <a:latin typeface="Courier New" pitchFamily="49" charset="0"/>
                <a:cs typeface="Courier New" pitchFamily="49" charset="0"/>
              </a:rPr>
              <a:t> 15  </a:t>
            </a:r>
            <a:r>
              <a:rPr lang="en-US" sz="1600" dirty="0">
                <a:solidFill>
                  <a:srgbClr val="000000"/>
                </a:solidFill>
                <a:latin typeface="Courier New" pitchFamily="49" charset="0"/>
                <a:cs typeface="Courier New" pitchFamily="49" charset="0"/>
              </a:rPr>
              <a:t>      //</a:t>
            </a:r>
            <a:r>
              <a:rPr lang="en-US" sz="1600" dirty="0">
                <a:solidFill>
                  <a:srgbClr val="0073FF"/>
                </a:solidFill>
                <a:latin typeface="Times New Roman" pitchFamily="18" charset="0"/>
                <a:cs typeface="Times New Roman" pitchFamily="18" charset="0"/>
              </a:rPr>
              <a:t> Read the dictionary and the document</a:t>
            </a:r>
          </a:p>
          <a:p>
            <a:r>
              <a:rPr lang="en-US" sz="1600" b="1" dirty="0">
                <a:solidFill>
                  <a:srgbClr val="0073FF"/>
                </a:solidFill>
                <a:latin typeface="Courier New" pitchFamily="49" charset="0"/>
                <a:cs typeface="Courier New" pitchFamily="49" charset="0"/>
              </a:rPr>
              <a:t> 16  </a:t>
            </a:r>
          </a:p>
          <a:p>
            <a:r>
              <a:rPr lang="en-US" sz="1600" b="1" dirty="0">
                <a:solidFill>
                  <a:srgbClr val="0073FF"/>
                </a:solidFill>
                <a:latin typeface="Courier New" pitchFamily="49" charset="0"/>
                <a:cs typeface="Courier New" pitchFamily="49" charset="0"/>
              </a:rPr>
              <a:t> 17  </a:t>
            </a:r>
            <a:r>
              <a:rPr lang="en-US" sz="1600" dirty="0">
                <a:solidFill>
                  <a:srgbClr val="000000"/>
                </a:solidFill>
                <a:latin typeface="Courier New" pitchFamily="49" charset="0"/>
                <a:cs typeface="Courier New" pitchFamily="49" charset="0"/>
              </a:rPr>
              <a:t>      Set&lt;String&gt; </a:t>
            </a:r>
            <a:r>
              <a:rPr lang="en-US" sz="1600" dirty="0" err="1">
                <a:solidFill>
                  <a:srgbClr val="000000"/>
                </a:solidFill>
                <a:latin typeface="Courier New" pitchFamily="49" charset="0"/>
                <a:cs typeface="Courier New" pitchFamily="49" charset="0"/>
              </a:rPr>
              <a:t>dictionaryWords</a:t>
            </a:r>
            <a:r>
              <a:rPr lang="en-US" sz="1600" dirty="0">
                <a:solidFill>
                  <a:srgbClr val="000000"/>
                </a:solidFill>
                <a:latin typeface="Courier New" pitchFamily="49" charset="0"/>
                <a:cs typeface="Courier New" pitchFamily="49" charset="0"/>
              </a:rPr>
              <a:t> = </a:t>
            </a:r>
            <a:r>
              <a:rPr lang="en-US" sz="1600" dirty="0" err="1">
                <a:solidFill>
                  <a:srgbClr val="000000"/>
                </a:solidFill>
                <a:latin typeface="Courier New" pitchFamily="49" charset="0"/>
                <a:cs typeface="Courier New" pitchFamily="49" charset="0"/>
              </a:rPr>
              <a:t>readWords</a:t>
            </a:r>
            <a:r>
              <a:rPr lang="en-US" sz="1600" dirty="0">
                <a:solidFill>
                  <a:srgbClr val="000000"/>
                </a:solidFill>
                <a:latin typeface="Courier New" pitchFamily="49" charset="0"/>
                <a:cs typeface="Courier New" pitchFamily="49" charset="0"/>
              </a:rPr>
              <a:t>(</a:t>
            </a:r>
            <a:r>
              <a:rPr lang="en-US" sz="1600" dirty="0">
                <a:solidFill>
                  <a:srgbClr val="32E598"/>
                </a:solidFill>
                <a:latin typeface="Courier New" pitchFamily="49" charset="0"/>
                <a:cs typeface="Courier New" pitchFamily="49" charset="0"/>
              </a:rPr>
              <a:t>"words"</a:t>
            </a:r>
            <a:r>
              <a:rPr lang="en-US" sz="1600" dirty="0">
                <a:solidFill>
                  <a:srgbClr val="000000"/>
                </a:solidFill>
                <a:latin typeface="Courier New" pitchFamily="49" charset="0"/>
                <a:cs typeface="Courier New" pitchFamily="49" charset="0"/>
              </a:rPr>
              <a:t>);</a:t>
            </a:r>
          </a:p>
          <a:p>
            <a:r>
              <a:rPr lang="en-US" sz="1600" b="1" dirty="0">
                <a:solidFill>
                  <a:srgbClr val="0073FF"/>
                </a:solidFill>
                <a:latin typeface="Courier New" pitchFamily="49" charset="0"/>
                <a:cs typeface="Courier New" pitchFamily="49" charset="0"/>
              </a:rPr>
              <a:t> 18  </a:t>
            </a:r>
            <a:r>
              <a:rPr lang="en-US" sz="1600" dirty="0">
                <a:solidFill>
                  <a:srgbClr val="000000"/>
                </a:solidFill>
                <a:latin typeface="Courier New" pitchFamily="49" charset="0"/>
                <a:cs typeface="Courier New" pitchFamily="49" charset="0"/>
              </a:rPr>
              <a:t>      Set&lt;String&gt; </a:t>
            </a:r>
            <a:r>
              <a:rPr lang="en-US" sz="1600" dirty="0" err="1">
                <a:solidFill>
                  <a:srgbClr val="000000"/>
                </a:solidFill>
                <a:latin typeface="Courier New" pitchFamily="49" charset="0"/>
                <a:cs typeface="Courier New" pitchFamily="49" charset="0"/>
              </a:rPr>
              <a:t>documentWords</a:t>
            </a:r>
            <a:r>
              <a:rPr lang="en-US" sz="1600" dirty="0">
                <a:solidFill>
                  <a:srgbClr val="000000"/>
                </a:solidFill>
                <a:latin typeface="Courier New" pitchFamily="49" charset="0"/>
                <a:cs typeface="Courier New" pitchFamily="49" charset="0"/>
              </a:rPr>
              <a:t> = </a:t>
            </a:r>
            <a:r>
              <a:rPr lang="en-US" sz="1600" dirty="0" err="1">
                <a:solidFill>
                  <a:srgbClr val="000000"/>
                </a:solidFill>
                <a:latin typeface="Courier New" pitchFamily="49" charset="0"/>
                <a:cs typeface="Courier New" pitchFamily="49" charset="0"/>
              </a:rPr>
              <a:t>readWords</a:t>
            </a:r>
            <a:r>
              <a:rPr lang="en-US" sz="1600" dirty="0">
                <a:solidFill>
                  <a:srgbClr val="000000"/>
                </a:solidFill>
                <a:latin typeface="Courier New" pitchFamily="49" charset="0"/>
                <a:cs typeface="Courier New" pitchFamily="49" charset="0"/>
              </a:rPr>
              <a:t>(</a:t>
            </a:r>
            <a:r>
              <a:rPr lang="en-US" sz="1600" dirty="0">
                <a:solidFill>
                  <a:srgbClr val="32E598"/>
                </a:solidFill>
                <a:latin typeface="Courier New" pitchFamily="49" charset="0"/>
                <a:cs typeface="Courier New" pitchFamily="49" charset="0"/>
              </a:rPr>
              <a:t>"alice30.txt"</a:t>
            </a:r>
            <a:r>
              <a:rPr lang="en-US" sz="1600" dirty="0">
                <a:solidFill>
                  <a:srgbClr val="000000"/>
                </a:solidFill>
                <a:latin typeface="Courier New" pitchFamily="49" charset="0"/>
                <a:cs typeface="Courier New" pitchFamily="49" charset="0"/>
              </a:rPr>
              <a:t>);</a:t>
            </a:r>
          </a:p>
          <a:p>
            <a:r>
              <a:rPr lang="en-US" sz="1600" b="1" dirty="0">
                <a:solidFill>
                  <a:srgbClr val="0073FF"/>
                </a:solidFill>
                <a:latin typeface="Courier New" pitchFamily="49" charset="0"/>
                <a:cs typeface="Courier New" pitchFamily="49" charset="0"/>
              </a:rPr>
              <a:t> 19 </a:t>
            </a:r>
            <a:endParaRPr lang="en-US" sz="1600" dirty="0">
              <a:latin typeface="Courier New"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5"/>
          <p:cNvSpPr txBox="1">
            <a:spLocks noChangeArrowheads="1"/>
          </p:cNvSpPr>
          <p:nvPr/>
        </p:nvSpPr>
        <p:spPr bwMode="auto">
          <a:xfrm>
            <a:off x="0" y="914400"/>
            <a:ext cx="9144000" cy="4032250"/>
          </a:xfrm>
          <a:prstGeom prst="rect">
            <a:avLst/>
          </a:prstGeom>
          <a:solidFill>
            <a:schemeClr val="bg1"/>
          </a:solidFill>
          <a:ln w="9525">
            <a:noFill/>
            <a:miter lim="800000"/>
            <a:headEnd/>
            <a:tailEnd/>
          </a:ln>
        </p:spPr>
        <p:txBody>
          <a:bodyPr>
            <a:spAutoFit/>
          </a:bodyPr>
          <a:lstStyle/>
          <a:p>
            <a:r>
              <a:rPr lang="en-US" sz="1600" b="1" dirty="0">
                <a:solidFill>
                  <a:srgbClr val="0073FF"/>
                </a:solidFill>
                <a:latin typeface="Courier New" pitchFamily="49" charset="0"/>
                <a:cs typeface="Courier New" pitchFamily="49" charset="0"/>
              </a:rPr>
              <a:t> 15  </a:t>
            </a:r>
            <a:r>
              <a:rPr lang="en-US" sz="1600" dirty="0">
                <a:solidFill>
                  <a:srgbClr val="000000"/>
                </a:solidFill>
                <a:latin typeface="Courier New" pitchFamily="49" charset="0"/>
                <a:cs typeface="Courier New" pitchFamily="49" charset="0"/>
              </a:rPr>
              <a:t>      //</a:t>
            </a:r>
            <a:r>
              <a:rPr lang="en-US" sz="1600" dirty="0">
                <a:solidFill>
                  <a:srgbClr val="0073FF"/>
                </a:solidFill>
                <a:latin typeface="Times New Roman" pitchFamily="18" charset="0"/>
                <a:cs typeface="Times New Roman" pitchFamily="18" charset="0"/>
              </a:rPr>
              <a:t> Read the dictionary and the document</a:t>
            </a:r>
          </a:p>
          <a:p>
            <a:r>
              <a:rPr lang="en-US" sz="1600" b="1" dirty="0">
                <a:solidFill>
                  <a:srgbClr val="0073FF"/>
                </a:solidFill>
                <a:latin typeface="Courier New" pitchFamily="49" charset="0"/>
                <a:cs typeface="Courier New" pitchFamily="49" charset="0"/>
              </a:rPr>
              <a:t> 16  </a:t>
            </a:r>
          </a:p>
          <a:p>
            <a:r>
              <a:rPr lang="en-US" sz="1600" b="1" dirty="0">
                <a:solidFill>
                  <a:srgbClr val="0073FF"/>
                </a:solidFill>
                <a:latin typeface="Courier New" pitchFamily="49" charset="0"/>
                <a:cs typeface="Courier New" pitchFamily="49" charset="0"/>
              </a:rPr>
              <a:t> 17  </a:t>
            </a:r>
            <a:r>
              <a:rPr lang="en-US" sz="1600" dirty="0">
                <a:solidFill>
                  <a:srgbClr val="000000"/>
                </a:solidFill>
                <a:latin typeface="Courier New" pitchFamily="49" charset="0"/>
                <a:cs typeface="Courier New" pitchFamily="49" charset="0"/>
              </a:rPr>
              <a:t>      Set&lt;String&gt; </a:t>
            </a:r>
            <a:r>
              <a:rPr lang="en-US" sz="1600" dirty="0" err="1">
                <a:solidFill>
                  <a:srgbClr val="000000"/>
                </a:solidFill>
                <a:latin typeface="Courier New" pitchFamily="49" charset="0"/>
                <a:cs typeface="Courier New" pitchFamily="49" charset="0"/>
              </a:rPr>
              <a:t>dictionaryWords</a:t>
            </a:r>
            <a:r>
              <a:rPr lang="en-US" sz="1600" dirty="0">
                <a:solidFill>
                  <a:srgbClr val="000000"/>
                </a:solidFill>
                <a:latin typeface="Courier New" pitchFamily="49" charset="0"/>
                <a:cs typeface="Courier New" pitchFamily="49" charset="0"/>
              </a:rPr>
              <a:t> = </a:t>
            </a:r>
            <a:r>
              <a:rPr lang="en-US" sz="1600" dirty="0" err="1">
                <a:solidFill>
                  <a:srgbClr val="000000"/>
                </a:solidFill>
                <a:latin typeface="Courier New" pitchFamily="49" charset="0"/>
                <a:cs typeface="Courier New" pitchFamily="49" charset="0"/>
              </a:rPr>
              <a:t>readWords</a:t>
            </a:r>
            <a:r>
              <a:rPr lang="en-US" sz="1600" dirty="0">
                <a:solidFill>
                  <a:srgbClr val="000000"/>
                </a:solidFill>
                <a:latin typeface="Courier New" pitchFamily="49" charset="0"/>
                <a:cs typeface="Courier New" pitchFamily="49" charset="0"/>
              </a:rPr>
              <a:t>(</a:t>
            </a:r>
            <a:r>
              <a:rPr lang="en-US" sz="1600" dirty="0">
                <a:solidFill>
                  <a:srgbClr val="32E598"/>
                </a:solidFill>
                <a:latin typeface="Courier New" pitchFamily="49" charset="0"/>
                <a:cs typeface="Courier New" pitchFamily="49" charset="0"/>
              </a:rPr>
              <a:t>"words"</a:t>
            </a:r>
            <a:r>
              <a:rPr lang="en-US" sz="1600" dirty="0">
                <a:solidFill>
                  <a:srgbClr val="000000"/>
                </a:solidFill>
                <a:latin typeface="Courier New" pitchFamily="49" charset="0"/>
                <a:cs typeface="Courier New" pitchFamily="49" charset="0"/>
              </a:rPr>
              <a:t>);</a:t>
            </a:r>
          </a:p>
          <a:p>
            <a:r>
              <a:rPr lang="en-US" sz="1600" b="1" dirty="0">
                <a:solidFill>
                  <a:srgbClr val="0073FF"/>
                </a:solidFill>
                <a:latin typeface="Courier New" pitchFamily="49" charset="0"/>
                <a:cs typeface="Courier New" pitchFamily="49" charset="0"/>
              </a:rPr>
              <a:t> 18  </a:t>
            </a:r>
            <a:r>
              <a:rPr lang="en-US" sz="1600" dirty="0">
                <a:solidFill>
                  <a:srgbClr val="000000"/>
                </a:solidFill>
                <a:latin typeface="Courier New" pitchFamily="49" charset="0"/>
                <a:cs typeface="Courier New" pitchFamily="49" charset="0"/>
              </a:rPr>
              <a:t>      Set&lt;String&gt; </a:t>
            </a:r>
            <a:r>
              <a:rPr lang="en-US" sz="1600" dirty="0" err="1">
                <a:solidFill>
                  <a:srgbClr val="000000"/>
                </a:solidFill>
                <a:latin typeface="Courier New" pitchFamily="49" charset="0"/>
                <a:cs typeface="Courier New" pitchFamily="49" charset="0"/>
              </a:rPr>
              <a:t>documentWords</a:t>
            </a:r>
            <a:r>
              <a:rPr lang="en-US" sz="1600" dirty="0">
                <a:solidFill>
                  <a:srgbClr val="000000"/>
                </a:solidFill>
                <a:latin typeface="Courier New" pitchFamily="49" charset="0"/>
                <a:cs typeface="Courier New" pitchFamily="49" charset="0"/>
              </a:rPr>
              <a:t> = </a:t>
            </a:r>
            <a:r>
              <a:rPr lang="en-US" sz="1600" dirty="0" err="1">
                <a:solidFill>
                  <a:srgbClr val="000000"/>
                </a:solidFill>
                <a:latin typeface="Courier New" pitchFamily="49" charset="0"/>
                <a:cs typeface="Courier New" pitchFamily="49" charset="0"/>
              </a:rPr>
              <a:t>readWords</a:t>
            </a:r>
            <a:r>
              <a:rPr lang="en-US" sz="1600" dirty="0">
                <a:solidFill>
                  <a:srgbClr val="000000"/>
                </a:solidFill>
                <a:latin typeface="Courier New" pitchFamily="49" charset="0"/>
                <a:cs typeface="Courier New" pitchFamily="49" charset="0"/>
              </a:rPr>
              <a:t>(</a:t>
            </a:r>
            <a:r>
              <a:rPr lang="en-US" sz="1600" dirty="0">
                <a:solidFill>
                  <a:srgbClr val="32E598"/>
                </a:solidFill>
                <a:latin typeface="Courier New" pitchFamily="49" charset="0"/>
                <a:cs typeface="Courier New" pitchFamily="49" charset="0"/>
              </a:rPr>
              <a:t>"alice30.txt"</a:t>
            </a:r>
            <a:r>
              <a:rPr lang="en-US" sz="1600" dirty="0">
                <a:solidFill>
                  <a:srgbClr val="000000"/>
                </a:solidFill>
                <a:latin typeface="Courier New" pitchFamily="49" charset="0"/>
                <a:cs typeface="Courier New" pitchFamily="49" charset="0"/>
              </a:rPr>
              <a:t>);</a:t>
            </a:r>
          </a:p>
          <a:p>
            <a:r>
              <a:rPr lang="en-US" sz="1600" b="1" dirty="0">
                <a:solidFill>
                  <a:srgbClr val="0073FF"/>
                </a:solidFill>
                <a:latin typeface="Courier New" pitchFamily="49" charset="0"/>
                <a:cs typeface="Courier New" pitchFamily="49" charset="0"/>
              </a:rPr>
              <a:t> 19  </a:t>
            </a:r>
          </a:p>
          <a:p>
            <a:r>
              <a:rPr lang="en-US" sz="1600" b="1" dirty="0">
                <a:solidFill>
                  <a:srgbClr val="0073FF"/>
                </a:solidFill>
                <a:latin typeface="Courier New" pitchFamily="49" charset="0"/>
                <a:cs typeface="Courier New" pitchFamily="49" charset="0"/>
              </a:rPr>
              <a:t> 20  </a:t>
            </a:r>
            <a:r>
              <a:rPr lang="en-US" sz="1600" dirty="0">
                <a:solidFill>
                  <a:srgbClr val="000000"/>
                </a:solidFill>
                <a:latin typeface="Courier New" pitchFamily="49" charset="0"/>
                <a:cs typeface="Courier New" pitchFamily="49" charset="0"/>
              </a:rPr>
              <a:t>      //</a:t>
            </a:r>
            <a:r>
              <a:rPr lang="en-US" sz="1600" dirty="0">
                <a:solidFill>
                  <a:srgbClr val="0073FF"/>
                </a:solidFill>
                <a:latin typeface="Times New Roman" pitchFamily="18" charset="0"/>
                <a:cs typeface="Times New Roman" pitchFamily="18" charset="0"/>
              </a:rPr>
              <a:t> Print all words that are in the document but not the dictionary</a:t>
            </a:r>
          </a:p>
          <a:p>
            <a:r>
              <a:rPr lang="en-US" sz="1600" b="1" dirty="0">
                <a:solidFill>
                  <a:srgbClr val="0073FF"/>
                </a:solidFill>
                <a:latin typeface="Courier New" pitchFamily="49" charset="0"/>
                <a:cs typeface="Courier New" pitchFamily="49" charset="0"/>
              </a:rPr>
              <a:t> 21  </a:t>
            </a:r>
          </a:p>
          <a:p>
            <a:r>
              <a:rPr lang="en-US" sz="1600" b="1" dirty="0">
                <a:solidFill>
                  <a:srgbClr val="0073FF"/>
                </a:solidFill>
                <a:latin typeface="Courier New" pitchFamily="49" charset="0"/>
                <a:cs typeface="Courier New" pitchFamily="49" charset="0"/>
              </a:rPr>
              <a:t> 22  </a:t>
            </a:r>
            <a:r>
              <a:rPr lang="en-US" sz="1600" dirty="0">
                <a:solidFill>
                  <a:srgbClr val="000000"/>
                </a:solidFill>
                <a:latin typeface="Courier New" pitchFamily="49" charset="0"/>
                <a:cs typeface="Courier New" pitchFamily="49" charset="0"/>
              </a:rPr>
              <a:t>      </a:t>
            </a:r>
            <a:r>
              <a:rPr lang="en-US" sz="1600" dirty="0">
                <a:solidFill>
                  <a:srgbClr val="CC0066"/>
                </a:solidFill>
                <a:latin typeface="Courier New" pitchFamily="49" charset="0"/>
                <a:cs typeface="Courier New" pitchFamily="49" charset="0"/>
              </a:rPr>
              <a:t>for</a:t>
            </a:r>
            <a:r>
              <a:rPr lang="en-US" sz="1600" dirty="0">
                <a:solidFill>
                  <a:srgbClr val="000000"/>
                </a:solidFill>
                <a:latin typeface="Courier New" pitchFamily="49" charset="0"/>
                <a:cs typeface="Courier New" pitchFamily="49" charset="0"/>
              </a:rPr>
              <a:t> (String word : </a:t>
            </a:r>
            <a:r>
              <a:rPr lang="en-US" sz="1600" dirty="0" err="1">
                <a:solidFill>
                  <a:srgbClr val="000000"/>
                </a:solidFill>
                <a:latin typeface="Courier New" pitchFamily="49" charset="0"/>
                <a:cs typeface="Courier New" pitchFamily="49" charset="0"/>
              </a:rPr>
              <a:t>documentWords</a:t>
            </a:r>
            <a:r>
              <a:rPr lang="en-US" sz="1600" dirty="0">
                <a:solidFill>
                  <a:srgbClr val="000000"/>
                </a:solidFill>
                <a:latin typeface="Courier New" pitchFamily="49" charset="0"/>
                <a:cs typeface="Courier New" pitchFamily="49" charset="0"/>
              </a:rPr>
              <a:t>)</a:t>
            </a:r>
          </a:p>
          <a:p>
            <a:r>
              <a:rPr lang="en-US" sz="1600" b="1" dirty="0">
                <a:solidFill>
                  <a:srgbClr val="0073FF"/>
                </a:solidFill>
                <a:latin typeface="Courier New" pitchFamily="49" charset="0"/>
                <a:cs typeface="Courier New" pitchFamily="49" charset="0"/>
              </a:rPr>
              <a:t> 23  </a:t>
            </a:r>
            <a:r>
              <a:rPr lang="en-US" sz="1600" dirty="0">
                <a:solidFill>
                  <a:srgbClr val="000000"/>
                </a:solidFill>
                <a:latin typeface="Courier New" pitchFamily="49" charset="0"/>
                <a:cs typeface="Courier New" pitchFamily="49" charset="0"/>
              </a:rPr>
              <a:t>      {</a:t>
            </a:r>
          </a:p>
          <a:p>
            <a:r>
              <a:rPr lang="en-US" sz="1600" b="1" dirty="0">
                <a:solidFill>
                  <a:srgbClr val="0073FF"/>
                </a:solidFill>
                <a:latin typeface="Courier New" pitchFamily="49" charset="0"/>
                <a:cs typeface="Courier New" pitchFamily="49" charset="0"/>
              </a:rPr>
              <a:t> 24  </a:t>
            </a:r>
            <a:r>
              <a:rPr lang="en-US" sz="1600" dirty="0">
                <a:solidFill>
                  <a:srgbClr val="000000"/>
                </a:solidFill>
                <a:latin typeface="Courier New" pitchFamily="49" charset="0"/>
                <a:cs typeface="Courier New" pitchFamily="49" charset="0"/>
              </a:rPr>
              <a:t>         </a:t>
            </a:r>
            <a:r>
              <a:rPr lang="en-US" sz="1600" dirty="0">
                <a:solidFill>
                  <a:srgbClr val="CC0066"/>
                </a:solidFill>
                <a:latin typeface="Courier New" pitchFamily="49" charset="0"/>
                <a:cs typeface="Courier New" pitchFamily="49" charset="0"/>
              </a:rPr>
              <a:t>if</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dictionaryWords.contains</a:t>
            </a:r>
            <a:r>
              <a:rPr lang="en-US" sz="1600" dirty="0">
                <a:solidFill>
                  <a:srgbClr val="000000"/>
                </a:solidFill>
                <a:latin typeface="Courier New" pitchFamily="49" charset="0"/>
                <a:cs typeface="Courier New" pitchFamily="49" charset="0"/>
              </a:rPr>
              <a:t>(word))</a:t>
            </a:r>
          </a:p>
          <a:p>
            <a:r>
              <a:rPr lang="en-US" sz="1600" b="1" dirty="0">
                <a:solidFill>
                  <a:srgbClr val="0073FF"/>
                </a:solidFill>
                <a:latin typeface="Courier New" pitchFamily="49" charset="0"/>
                <a:cs typeface="Courier New" pitchFamily="49" charset="0"/>
              </a:rPr>
              <a:t> 25  </a:t>
            </a:r>
            <a:r>
              <a:rPr lang="en-US" sz="1600" dirty="0">
                <a:solidFill>
                  <a:srgbClr val="000000"/>
                </a:solidFill>
                <a:latin typeface="Courier New" pitchFamily="49" charset="0"/>
                <a:cs typeface="Courier New" pitchFamily="49" charset="0"/>
              </a:rPr>
              <a:t>         {</a:t>
            </a:r>
          </a:p>
          <a:p>
            <a:r>
              <a:rPr lang="en-US" sz="1600" b="1" dirty="0">
                <a:solidFill>
                  <a:srgbClr val="0073FF"/>
                </a:solidFill>
                <a:latin typeface="Courier New" pitchFamily="49" charset="0"/>
                <a:cs typeface="Courier New" pitchFamily="49" charset="0"/>
              </a:rPr>
              <a:t> 26  </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System.out.println</a:t>
            </a:r>
            <a:r>
              <a:rPr lang="en-US" sz="1600" dirty="0">
                <a:solidFill>
                  <a:srgbClr val="000000"/>
                </a:solidFill>
                <a:latin typeface="Courier New" pitchFamily="49" charset="0"/>
                <a:cs typeface="Courier New" pitchFamily="49" charset="0"/>
              </a:rPr>
              <a:t>(word);</a:t>
            </a:r>
          </a:p>
          <a:p>
            <a:r>
              <a:rPr lang="en-US" sz="1600" b="1" dirty="0">
                <a:solidFill>
                  <a:srgbClr val="0073FF"/>
                </a:solidFill>
                <a:latin typeface="Courier New" pitchFamily="49" charset="0"/>
                <a:cs typeface="Courier New" pitchFamily="49" charset="0"/>
              </a:rPr>
              <a:t> 27  </a:t>
            </a:r>
            <a:r>
              <a:rPr lang="en-US" sz="1600" dirty="0">
                <a:solidFill>
                  <a:srgbClr val="000000"/>
                </a:solidFill>
                <a:latin typeface="Courier New" pitchFamily="49" charset="0"/>
                <a:cs typeface="Courier New" pitchFamily="49" charset="0"/>
              </a:rPr>
              <a:t>         }</a:t>
            </a:r>
          </a:p>
          <a:p>
            <a:r>
              <a:rPr lang="en-US" sz="1600" b="1" dirty="0">
                <a:solidFill>
                  <a:srgbClr val="0073FF"/>
                </a:solidFill>
                <a:latin typeface="Courier New" pitchFamily="49" charset="0"/>
                <a:cs typeface="Courier New" pitchFamily="49" charset="0"/>
              </a:rPr>
              <a:t> 28  </a:t>
            </a:r>
            <a:r>
              <a:rPr lang="en-US" sz="1600" dirty="0">
                <a:solidFill>
                  <a:srgbClr val="000000"/>
                </a:solidFill>
                <a:latin typeface="Courier New" pitchFamily="49" charset="0"/>
                <a:cs typeface="Courier New" pitchFamily="49" charset="0"/>
              </a:rPr>
              <a:t>      }</a:t>
            </a:r>
          </a:p>
          <a:p>
            <a:r>
              <a:rPr lang="en-US" sz="1600" b="1" dirty="0">
                <a:solidFill>
                  <a:srgbClr val="0073FF"/>
                </a:solidFill>
                <a:latin typeface="Courier New" pitchFamily="49" charset="0"/>
                <a:cs typeface="Courier New" pitchFamily="49" charset="0"/>
              </a:rPr>
              <a:t> 29  </a:t>
            </a:r>
            <a:r>
              <a:rPr lang="en-US" sz="1600" dirty="0">
                <a:solidFill>
                  <a:srgbClr val="000000"/>
                </a:solidFill>
                <a:latin typeface="Courier New" pitchFamily="49" charset="0"/>
                <a:cs typeface="Courier New" pitchFamily="49" charset="0"/>
              </a:rPr>
              <a:t>   }</a:t>
            </a:r>
          </a:p>
          <a:p>
            <a:r>
              <a:rPr lang="en-US" sz="1600" b="1" dirty="0">
                <a:solidFill>
                  <a:srgbClr val="0073FF"/>
                </a:solidFill>
                <a:latin typeface="Courier New" pitchFamily="49" charset="0"/>
                <a:cs typeface="Courier New" pitchFamily="49" charset="0"/>
              </a:rPr>
              <a:t> 30 </a:t>
            </a:r>
            <a:endParaRPr lang="en-US" sz="1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4"/>
          <p:cNvSpPr txBox="1">
            <a:spLocks noChangeArrowheads="1"/>
          </p:cNvSpPr>
          <p:nvPr/>
        </p:nvSpPr>
        <p:spPr bwMode="auto">
          <a:xfrm>
            <a:off x="0" y="914400"/>
            <a:ext cx="9144000" cy="5016500"/>
          </a:xfrm>
          <a:prstGeom prst="rect">
            <a:avLst/>
          </a:prstGeom>
          <a:solidFill>
            <a:schemeClr val="bg1"/>
          </a:solidFill>
          <a:ln w="9525">
            <a:noFill/>
            <a:miter lim="800000"/>
            <a:headEnd/>
            <a:tailEnd/>
          </a:ln>
        </p:spPr>
        <p:txBody>
          <a:bodyPr>
            <a:spAutoFit/>
          </a:bodyPr>
          <a:lstStyle/>
          <a:p>
            <a:r>
              <a:rPr lang="en-US" sz="1600" b="1" dirty="0">
                <a:solidFill>
                  <a:srgbClr val="0073FF"/>
                </a:solidFill>
                <a:latin typeface="Courier New" pitchFamily="49" charset="0"/>
                <a:cs typeface="Courier New" pitchFamily="49" charset="0"/>
              </a:rPr>
              <a:t> 31  </a:t>
            </a:r>
            <a:r>
              <a:rPr lang="en-US" sz="1600" dirty="0">
                <a:solidFill>
                  <a:srgbClr val="000000"/>
                </a:solidFill>
                <a:latin typeface="Courier New" pitchFamily="49" charset="0"/>
                <a:cs typeface="Courier New" pitchFamily="49" charset="0"/>
              </a:rPr>
              <a:t>   /**</a:t>
            </a:r>
          </a:p>
          <a:p>
            <a:r>
              <a:rPr lang="en-US" sz="1600" b="1" dirty="0">
                <a:solidFill>
                  <a:srgbClr val="0073FF"/>
                </a:solidFill>
                <a:latin typeface="Courier New" pitchFamily="49" charset="0"/>
                <a:cs typeface="Courier New" pitchFamily="49" charset="0"/>
              </a:rPr>
              <a:t> 32  </a:t>
            </a:r>
            <a:r>
              <a:rPr lang="en-US" sz="1600" dirty="0">
                <a:solidFill>
                  <a:srgbClr val="000000"/>
                </a:solidFill>
                <a:latin typeface="Courier New" pitchFamily="49" charset="0"/>
                <a:cs typeface="Courier New" pitchFamily="49" charset="0"/>
              </a:rPr>
              <a:t>      </a:t>
            </a:r>
            <a:r>
              <a:rPr lang="en-US" sz="1600" dirty="0">
                <a:solidFill>
                  <a:srgbClr val="0073FF"/>
                </a:solidFill>
                <a:latin typeface="Times New Roman" pitchFamily="18" charset="0"/>
                <a:cs typeface="Times New Roman" pitchFamily="18" charset="0"/>
              </a:rPr>
              <a:t>Reads all words from a file.</a:t>
            </a:r>
          </a:p>
          <a:p>
            <a:r>
              <a:rPr lang="en-US" sz="1600" b="1" dirty="0">
                <a:solidFill>
                  <a:srgbClr val="0073FF"/>
                </a:solidFill>
                <a:latin typeface="Courier New" pitchFamily="49" charset="0"/>
                <a:cs typeface="Courier New" pitchFamily="49" charset="0"/>
              </a:rPr>
              <a:t> 33  </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param</a:t>
            </a:r>
            <a:r>
              <a:rPr lang="en-US" sz="1600" dirty="0">
                <a:solidFill>
                  <a:srgbClr val="000000"/>
                </a:solidFill>
                <a:latin typeface="Courier New" pitchFamily="49" charset="0"/>
                <a:cs typeface="Courier New" pitchFamily="49" charset="0"/>
              </a:rPr>
              <a:t> filename</a:t>
            </a:r>
            <a:r>
              <a:rPr lang="en-US" sz="1600" dirty="0">
                <a:solidFill>
                  <a:srgbClr val="0073FF"/>
                </a:solidFill>
                <a:latin typeface="Times New Roman" pitchFamily="18" charset="0"/>
                <a:cs typeface="Times New Roman" pitchFamily="18" charset="0"/>
              </a:rPr>
              <a:t> the name of the file</a:t>
            </a:r>
          </a:p>
          <a:p>
            <a:r>
              <a:rPr lang="en-US" sz="1600" b="1" dirty="0">
                <a:solidFill>
                  <a:srgbClr val="0073FF"/>
                </a:solidFill>
                <a:latin typeface="Courier New" pitchFamily="49" charset="0"/>
                <a:cs typeface="Courier New" pitchFamily="49" charset="0"/>
              </a:rPr>
              <a:t> 34  </a:t>
            </a:r>
            <a:r>
              <a:rPr lang="en-US" sz="1600" dirty="0">
                <a:solidFill>
                  <a:srgbClr val="000000"/>
                </a:solidFill>
                <a:latin typeface="Courier New" pitchFamily="49" charset="0"/>
                <a:cs typeface="Courier New" pitchFamily="49" charset="0"/>
              </a:rPr>
              <a:t>      @return</a:t>
            </a:r>
            <a:r>
              <a:rPr lang="en-US" sz="1600" dirty="0">
                <a:solidFill>
                  <a:srgbClr val="0073FF"/>
                </a:solidFill>
                <a:latin typeface="Times New Roman" pitchFamily="18" charset="0"/>
                <a:cs typeface="Times New Roman" pitchFamily="18" charset="0"/>
              </a:rPr>
              <a:t> a set with all lowercased words in the file. Here, a </a:t>
            </a:r>
          </a:p>
          <a:p>
            <a:r>
              <a:rPr lang="en-US" sz="1600" b="1" dirty="0">
                <a:solidFill>
                  <a:srgbClr val="0073FF"/>
                </a:solidFill>
                <a:latin typeface="Courier New" pitchFamily="49" charset="0"/>
                <a:cs typeface="Courier New" pitchFamily="49" charset="0"/>
              </a:rPr>
              <a:t> 35  </a:t>
            </a:r>
            <a:r>
              <a:rPr lang="en-US" sz="1600" dirty="0">
                <a:solidFill>
                  <a:srgbClr val="000000"/>
                </a:solidFill>
                <a:latin typeface="Courier New" pitchFamily="49" charset="0"/>
                <a:cs typeface="Courier New" pitchFamily="49" charset="0"/>
              </a:rPr>
              <a:t>      </a:t>
            </a:r>
            <a:r>
              <a:rPr lang="en-US" sz="1600" dirty="0">
                <a:solidFill>
                  <a:srgbClr val="0073FF"/>
                </a:solidFill>
                <a:latin typeface="Times New Roman" pitchFamily="18" charset="0"/>
                <a:cs typeface="Times New Roman" pitchFamily="18" charset="0"/>
              </a:rPr>
              <a:t>word is a sequence of upper- and lowercase letters.</a:t>
            </a:r>
          </a:p>
          <a:p>
            <a:r>
              <a:rPr lang="en-US" sz="1600" b="1" dirty="0">
                <a:solidFill>
                  <a:srgbClr val="0073FF"/>
                </a:solidFill>
                <a:latin typeface="Courier New" pitchFamily="49" charset="0"/>
                <a:cs typeface="Courier New" pitchFamily="49" charset="0"/>
              </a:rPr>
              <a:t> 36  </a:t>
            </a:r>
            <a:r>
              <a:rPr lang="en-US" sz="1600" dirty="0">
                <a:solidFill>
                  <a:srgbClr val="000000"/>
                </a:solidFill>
                <a:latin typeface="Courier New" pitchFamily="49" charset="0"/>
                <a:cs typeface="Courier New" pitchFamily="49" charset="0"/>
              </a:rPr>
              <a:t>   */</a:t>
            </a:r>
          </a:p>
          <a:p>
            <a:r>
              <a:rPr lang="en-US" sz="1600" b="1" dirty="0">
                <a:solidFill>
                  <a:srgbClr val="0073FF"/>
                </a:solidFill>
                <a:latin typeface="Courier New" pitchFamily="49" charset="0"/>
                <a:cs typeface="Courier New" pitchFamily="49" charset="0"/>
              </a:rPr>
              <a:t> 37  </a:t>
            </a:r>
            <a:r>
              <a:rPr lang="en-US" sz="1600" dirty="0">
                <a:solidFill>
                  <a:srgbClr val="000000"/>
                </a:solidFill>
                <a:latin typeface="Courier New" pitchFamily="49" charset="0"/>
                <a:cs typeface="Courier New" pitchFamily="49" charset="0"/>
              </a:rPr>
              <a:t>   </a:t>
            </a:r>
            <a:r>
              <a:rPr lang="en-US" sz="1600" dirty="0">
                <a:solidFill>
                  <a:srgbClr val="CC0066"/>
                </a:solidFill>
                <a:latin typeface="Courier New" pitchFamily="49" charset="0"/>
                <a:cs typeface="Courier New" pitchFamily="49" charset="0"/>
              </a:rPr>
              <a:t>public</a:t>
            </a:r>
            <a:r>
              <a:rPr lang="en-US" sz="1600" dirty="0">
                <a:solidFill>
                  <a:srgbClr val="000000"/>
                </a:solidFill>
                <a:latin typeface="Courier New" pitchFamily="49" charset="0"/>
                <a:cs typeface="Courier New" pitchFamily="49" charset="0"/>
              </a:rPr>
              <a:t> </a:t>
            </a:r>
            <a:r>
              <a:rPr lang="en-US" sz="1600" dirty="0">
                <a:solidFill>
                  <a:srgbClr val="CC0066"/>
                </a:solidFill>
                <a:latin typeface="Courier New" pitchFamily="49" charset="0"/>
                <a:cs typeface="Courier New" pitchFamily="49" charset="0"/>
              </a:rPr>
              <a:t>static</a:t>
            </a:r>
            <a:r>
              <a:rPr lang="en-US" sz="1600" dirty="0">
                <a:solidFill>
                  <a:srgbClr val="000000"/>
                </a:solidFill>
                <a:latin typeface="Courier New" pitchFamily="49" charset="0"/>
                <a:cs typeface="Courier New" pitchFamily="49" charset="0"/>
              </a:rPr>
              <a:t> Set&lt;String&gt; </a:t>
            </a:r>
            <a:r>
              <a:rPr lang="en-US" sz="1600" dirty="0" err="1">
                <a:solidFill>
                  <a:srgbClr val="000000"/>
                </a:solidFill>
                <a:latin typeface="Courier New" pitchFamily="49" charset="0"/>
                <a:cs typeface="Courier New" pitchFamily="49" charset="0"/>
              </a:rPr>
              <a:t>readWords</a:t>
            </a:r>
            <a:r>
              <a:rPr lang="en-US" sz="1600" dirty="0">
                <a:solidFill>
                  <a:srgbClr val="000000"/>
                </a:solidFill>
                <a:latin typeface="Courier New" pitchFamily="49" charset="0"/>
                <a:cs typeface="Courier New" pitchFamily="49" charset="0"/>
              </a:rPr>
              <a:t>(String filename)</a:t>
            </a:r>
          </a:p>
          <a:p>
            <a:r>
              <a:rPr lang="en-US" sz="1600" b="1" dirty="0">
                <a:solidFill>
                  <a:srgbClr val="0073FF"/>
                </a:solidFill>
                <a:latin typeface="Courier New" pitchFamily="49" charset="0"/>
                <a:cs typeface="Courier New" pitchFamily="49" charset="0"/>
              </a:rPr>
              <a:t> 38  </a:t>
            </a:r>
            <a:r>
              <a:rPr lang="en-US" sz="1600" dirty="0">
                <a:solidFill>
                  <a:srgbClr val="000000"/>
                </a:solidFill>
                <a:latin typeface="Courier New" pitchFamily="49" charset="0"/>
                <a:cs typeface="Courier New" pitchFamily="49" charset="0"/>
              </a:rPr>
              <a:t>      </a:t>
            </a:r>
            <a:r>
              <a:rPr lang="en-US" sz="1600" dirty="0">
                <a:solidFill>
                  <a:srgbClr val="CC0066"/>
                </a:solidFill>
                <a:latin typeface="Courier New" pitchFamily="49" charset="0"/>
                <a:cs typeface="Courier New" pitchFamily="49" charset="0"/>
              </a:rPr>
              <a:t>throws</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FileNotFoundException</a:t>
            </a:r>
            <a:endParaRPr lang="en-US" sz="1600" dirty="0">
              <a:solidFill>
                <a:srgbClr val="000000"/>
              </a:solidFill>
              <a:latin typeface="Courier New" pitchFamily="49" charset="0"/>
              <a:cs typeface="Courier New" pitchFamily="49" charset="0"/>
            </a:endParaRPr>
          </a:p>
          <a:p>
            <a:r>
              <a:rPr lang="en-US" sz="1600" b="1" dirty="0">
                <a:solidFill>
                  <a:srgbClr val="0073FF"/>
                </a:solidFill>
                <a:latin typeface="Courier New" pitchFamily="49" charset="0"/>
                <a:cs typeface="Courier New" pitchFamily="49" charset="0"/>
              </a:rPr>
              <a:t> 39  </a:t>
            </a:r>
            <a:r>
              <a:rPr lang="en-US" sz="1600" dirty="0">
                <a:solidFill>
                  <a:srgbClr val="000000"/>
                </a:solidFill>
                <a:latin typeface="Courier New" pitchFamily="49" charset="0"/>
                <a:cs typeface="Courier New" pitchFamily="49" charset="0"/>
              </a:rPr>
              <a:t>   {</a:t>
            </a:r>
          </a:p>
          <a:p>
            <a:r>
              <a:rPr lang="en-US" sz="1600" b="1" dirty="0">
                <a:solidFill>
                  <a:srgbClr val="0073FF"/>
                </a:solidFill>
                <a:latin typeface="Courier New" pitchFamily="49" charset="0"/>
                <a:cs typeface="Courier New" pitchFamily="49" charset="0"/>
              </a:rPr>
              <a:t> 40  </a:t>
            </a:r>
            <a:r>
              <a:rPr lang="en-US" sz="1600" dirty="0">
                <a:solidFill>
                  <a:srgbClr val="000000"/>
                </a:solidFill>
                <a:latin typeface="Courier New" pitchFamily="49" charset="0"/>
                <a:cs typeface="Courier New" pitchFamily="49" charset="0"/>
              </a:rPr>
              <a:t>      Set&lt;String&gt; words = </a:t>
            </a:r>
            <a:r>
              <a:rPr lang="en-US" sz="1600" dirty="0">
                <a:solidFill>
                  <a:srgbClr val="CC0066"/>
                </a:solidFill>
                <a:latin typeface="Courier New" pitchFamily="49" charset="0"/>
                <a:cs typeface="Courier New" pitchFamily="49" charset="0"/>
              </a:rPr>
              <a:t>new</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HashSet</a:t>
            </a:r>
            <a:r>
              <a:rPr lang="en-US" sz="1600" dirty="0">
                <a:solidFill>
                  <a:srgbClr val="000000"/>
                </a:solidFill>
                <a:latin typeface="Courier New" pitchFamily="49" charset="0"/>
                <a:cs typeface="Courier New" pitchFamily="49" charset="0"/>
              </a:rPr>
              <a:t>&lt;String&gt;();</a:t>
            </a:r>
          </a:p>
          <a:p>
            <a:r>
              <a:rPr lang="en-US" sz="1600" b="1" dirty="0">
                <a:solidFill>
                  <a:srgbClr val="0073FF"/>
                </a:solidFill>
                <a:latin typeface="Courier New" pitchFamily="49" charset="0"/>
                <a:cs typeface="Courier New" pitchFamily="49" charset="0"/>
              </a:rPr>
              <a:t> 41  </a:t>
            </a:r>
            <a:r>
              <a:rPr lang="en-US" sz="1600" dirty="0">
                <a:solidFill>
                  <a:srgbClr val="000000"/>
                </a:solidFill>
                <a:latin typeface="Courier New" pitchFamily="49" charset="0"/>
                <a:cs typeface="Courier New" pitchFamily="49" charset="0"/>
              </a:rPr>
              <a:t>      Scanner in = </a:t>
            </a:r>
            <a:r>
              <a:rPr lang="en-US" sz="1600" dirty="0">
                <a:solidFill>
                  <a:srgbClr val="CC0066"/>
                </a:solidFill>
                <a:latin typeface="Courier New" pitchFamily="49" charset="0"/>
                <a:cs typeface="Courier New" pitchFamily="49" charset="0"/>
              </a:rPr>
              <a:t>new</a:t>
            </a:r>
            <a:r>
              <a:rPr lang="en-US" sz="1600" dirty="0">
                <a:solidFill>
                  <a:srgbClr val="000000"/>
                </a:solidFill>
                <a:latin typeface="Courier New" pitchFamily="49" charset="0"/>
                <a:cs typeface="Courier New" pitchFamily="49" charset="0"/>
              </a:rPr>
              <a:t> Scanner(</a:t>
            </a:r>
            <a:r>
              <a:rPr lang="en-US" sz="1600" dirty="0">
                <a:solidFill>
                  <a:srgbClr val="CC0066"/>
                </a:solidFill>
                <a:latin typeface="Courier New" pitchFamily="49" charset="0"/>
                <a:cs typeface="Courier New" pitchFamily="49" charset="0"/>
              </a:rPr>
              <a:t>new</a:t>
            </a:r>
            <a:r>
              <a:rPr lang="en-US" sz="1600" dirty="0">
                <a:solidFill>
                  <a:srgbClr val="000000"/>
                </a:solidFill>
                <a:latin typeface="Courier New" pitchFamily="49" charset="0"/>
                <a:cs typeface="Courier New" pitchFamily="49" charset="0"/>
              </a:rPr>
              <a:t> File(filename));</a:t>
            </a:r>
          </a:p>
          <a:p>
            <a:r>
              <a:rPr lang="en-US" sz="1600" b="1" dirty="0">
                <a:solidFill>
                  <a:srgbClr val="0073FF"/>
                </a:solidFill>
                <a:latin typeface="Courier New" pitchFamily="49" charset="0"/>
                <a:cs typeface="Courier New" pitchFamily="49" charset="0"/>
              </a:rPr>
              <a:t> 42  </a:t>
            </a:r>
            <a:r>
              <a:rPr lang="en-US" sz="1600" dirty="0">
                <a:solidFill>
                  <a:srgbClr val="000000"/>
                </a:solidFill>
                <a:latin typeface="Courier New" pitchFamily="49" charset="0"/>
                <a:cs typeface="Courier New" pitchFamily="49" charset="0"/>
              </a:rPr>
              <a:t>      //</a:t>
            </a:r>
            <a:r>
              <a:rPr lang="en-US" sz="1600" dirty="0">
                <a:solidFill>
                  <a:srgbClr val="0073FF"/>
                </a:solidFill>
                <a:latin typeface="Times New Roman" pitchFamily="18" charset="0"/>
                <a:cs typeface="Times New Roman" pitchFamily="18" charset="0"/>
              </a:rPr>
              <a:t> Use any characters other than a-z or A-Z as delimiters</a:t>
            </a:r>
          </a:p>
          <a:p>
            <a:r>
              <a:rPr lang="en-US" sz="1600" b="1" dirty="0">
                <a:solidFill>
                  <a:srgbClr val="0073FF"/>
                </a:solidFill>
                <a:latin typeface="Courier New" pitchFamily="49" charset="0"/>
                <a:cs typeface="Courier New" pitchFamily="49" charset="0"/>
              </a:rPr>
              <a:t> 43  </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in.useDelimiter</a:t>
            </a:r>
            <a:r>
              <a:rPr lang="en-US" sz="1600" dirty="0">
                <a:solidFill>
                  <a:srgbClr val="000000"/>
                </a:solidFill>
                <a:latin typeface="Courier New" pitchFamily="49" charset="0"/>
                <a:cs typeface="Courier New" pitchFamily="49" charset="0"/>
              </a:rPr>
              <a:t>(</a:t>
            </a:r>
            <a:r>
              <a:rPr lang="en-US" sz="1600" dirty="0">
                <a:solidFill>
                  <a:srgbClr val="32E598"/>
                </a:solidFill>
                <a:latin typeface="Courier New" pitchFamily="49" charset="0"/>
                <a:cs typeface="Courier New" pitchFamily="49" charset="0"/>
              </a:rPr>
              <a:t>"[^a-</a:t>
            </a:r>
            <a:r>
              <a:rPr lang="en-US" sz="1600" dirty="0" err="1">
                <a:solidFill>
                  <a:srgbClr val="32E598"/>
                </a:solidFill>
                <a:latin typeface="Courier New" pitchFamily="49" charset="0"/>
                <a:cs typeface="Courier New" pitchFamily="49" charset="0"/>
              </a:rPr>
              <a:t>zA</a:t>
            </a:r>
            <a:r>
              <a:rPr lang="en-US" sz="1600" dirty="0">
                <a:solidFill>
                  <a:srgbClr val="32E598"/>
                </a:solidFill>
                <a:latin typeface="Courier New" pitchFamily="49" charset="0"/>
                <a:cs typeface="Courier New" pitchFamily="49" charset="0"/>
              </a:rPr>
              <a:t>-Z]+"</a:t>
            </a:r>
            <a:r>
              <a:rPr lang="en-US" sz="1600" dirty="0">
                <a:solidFill>
                  <a:srgbClr val="000000"/>
                </a:solidFill>
                <a:latin typeface="Courier New" pitchFamily="49" charset="0"/>
                <a:cs typeface="Courier New" pitchFamily="49" charset="0"/>
              </a:rPr>
              <a:t>);</a:t>
            </a:r>
          </a:p>
          <a:p>
            <a:r>
              <a:rPr lang="en-US" sz="1600" b="1" dirty="0">
                <a:solidFill>
                  <a:srgbClr val="0073FF"/>
                </a:solidFill>
                <a:latin typeface="Courier New" pitchFamily="49" charset="0"/>
                <a:cs typeface="Courier New" pitchFamily="49" charset="0"/>
              </a:rPr>
              <a:t> 44  </a:t>
            </a:r>
            <a:r>
              <a:rPr lang="en-US" sz="1600" dirty="0">
                <a:solidFill>
                  <a:srgbClr val="000000"/>
                </a:solidFill>
                <a:latin typeface="Courier New" pitchFamily="49" charset="0"/>
                <a:cs typeface="Courier New" pitchFamily="49" charset="0"/>
              </a:rPr>
              <a:t>      </a:t>
            </a:r>
            <a:r>
              <a:rPr lang="en-US" sz="1600" dirty="0">
                <a:solidFill>
                  <a:srgbClr val="CC0066"/>
                </a:solidFill>
                <a:latin typeface="Courier New" pitchFamily="49" charset="0"/>
                <a:cs typeface="Courier New" pitchFamily="49" charset="0"/>
              </a:rPr>
              <a:t>while</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in.hasNext</a:t>
            </a:r>
            <a:r>
              <a:rPr lang="en-US" sz="1600" dirty="0">
                <a:solidFill>
                  <a:srgbClr val="000000"/>
                </a:solidFill>
                <a:latin typeface="Courier New" pitchFamily="49" charset="0"/>
                <a:cs typeface="Courier New" pitchFamily="49" charset="0"/>
              </a:rPr>
              <a:t>())</a:t>
            </a:r>
          </a:p>
          <a:p>
            <a:r>
              <a:rPr lang="en-US" sz="1600" b="1" dirty="0">
                <a:solidFill>
                  <a:srgbClr val="0073FF"/>
                </a:solidFill>
                <a:latin typeface="Courier New" pitchFamily="49" charset="0"/>
                <a:cs typeface="Courier New" pitchFamily="49" charset="0"/>
              </a:rPr>
              <a:t> 45  </a:t>
            </a:r>
            <a:r>
              <a:rPr lang="en-US" sz="1600" dirty="0">
                <a:solidFill>
                  <a:srgbClr val="000000"/>
                </a:solidFill>
                <a:latin typeface="Courier New" pitchFamily="49" charset="0"/>
                <a:cs typeface="Courier New" pitchFamily="49" charset="0"/>
              </a:rPr>
              <a:t>      {</a:t>
            </a:r>
          </a:p>
          <a:p>
            <a:r>
              <a:rPr lang="en-US" sz="1600" b="1" dirty="0">
                <a:solidFill>
                  <a:srgbClr val="0073FF"/>
                </a:solidFill>
                <a:latin typeface="Courier New" pitchFamily="49" charset="0"/>
                <a:cs typeface="Courier New" pitchFamily="49" charset="0"/>
              </a:rPr>
              <a:t> 46  </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words.add</a:t>
            </a:r>
            <a:r>
              <a:rPr lang="en-US" sz="1600" dirty="0">
                <a:solidFill>
                  <a:srgbClr val="000000"/>
                </a:solidFill>
                <a:latin typeface="Courier New" pitchFamily="49" charset="0"/>
                <a:cs typeface="Courier New" pitchFamily="49" charset="0"/>
              </a:rPr>
              <a:t>(</a:t>
            </a:r>
            <a:r>
              <a:rPr lang="en-US" sz="1600" dirty="0" err="1">
                <a:solidFill>
                  <a:srgbClr val="000000"/>
                </a:solidFill>
                <a:latin typeface="Courier New" pitchFamily="49" charset="0"/>
                <a:cs typeface="Courier New" pitchFamily="49" charset="0"/>
              </a:rPr>
              <a:t>in.next</a:t>
            </a:r>
            <a:r>
              <a:rPr lang="en-US" sz="1600" dirty="0">
                <a:solidFill>
                  <a:srgbClr val="000000"/>
                </a:solidFill>
                <a:latin typeface="Courier New" pitchFamily="49" charset="0"/>
                <a:cs typeface="Courier New" pitchFamily="49" charset="0"/>
              </a:rPr>
              <a:t>().</a:t>
            </a:r>
            <a:r>
              <a:rPr lang="en-US" sz="1600" dirty="0" err="1">
                <a:solidFill>
                  <a:srgbClr val="000000"/>
                </a:solidFill>
                <a:latin typeface="Courier New" pitchFamily="49" charset="0"/>
                <a:cs typeface="Courier New" pitchFamily="49" charset="0"/>
              </a:rPr>
              <a:t>toLowerCase</a:t>
            </a:r>
            <a:r>
              <a:rPr lang="en-US" sz="1600" dirty="0">
                <a:solidFill>
                  <a:srgbClr val="000000"/>
                </a:solidFill>
                <a:latin typeface="Courier New" pitchFamily="49" charset="0"/>
                <a:cs typeface="Courier New" pitchFamily="49" charset="0"/>
              </a:rPr>
              <a:t>());        </a:t>
            </a:r>
          </a:p>
          <a:p>
            <a:r>
              <a:rPr lang="en-US" sz="1600" b="1" dirty="0">
                <a:solidFill>
                  <a:srgbClr val="0073FF"/>
                </a:solidFill>
                <a:latin typeface="Courier New" pitchFamily="49" charset="0"/>
                <a:cs typeface="Courier New" pitchFamily="49" charset="0"/>
              </a:rPr>
              <a:t> 47  </a:t>
            </a:r>
            <a:r>
              <a:rPr lang="en-US" sz="1600" dirty="0">
                <a:solidFill>
                  <a:srgbClr val="000000"/>
                </a:solidFill>
                <a:latin typeface="Courier New" pitchFamily="49" charset="0"/>
                <a:cs typeface="Courier New" pitchFamily="49" charset="0"/>
              </a:rPr>
              <a:t>      }</a:t>
            </a:r>
          </a:p>
          <a:p>
            <a:r>
              <a:rPr lang="en-US" sz="1600" b="1" dirty="0">
                <a:solidFill>
                  <a:srgbClr val="0073FF"/>
                </a:solidFill>
                <a:latin typeface="Courier New" pitchFamily="49" charset="0"/>
                <a:cs typeface="Courier New" pitchFamily="49" charset="0"/>
              </a:rPr>
              <a:t> 48  </a:t>
            </a:r>
            <a:r>
              <a:rPr lang="en-US" sz="1600" dirty="0">
                <a:solidFill>
                  <a:srgbClr val="000000"/>
                </a:solidFill>
                <a:latin typeface="Courier New" pitchFamily="49" charset="0"/>
                <a:cs typeface="Courier New" pitchFamily="49" charset="0"/>
              </a:rPr>
              <a:t>      </a:t>
            </a:r>
            <a:r>
              <a:rPr lang="en-US" sz="1600" dirty="0">
                <a:solidFill>
                  <a:srgbClr val="CC0066"/>
                </a:solidFill>
                <a:latin typeface="Courier New" pitchFamily="49" charset="0"/>
                <a:cs typeface="Courier New" pitchFamily="49" charset="0"/>
              </a:rPr>
              <a:t>return</a:t>
            </a:r>
            <a:r>
              <a:rPr lang="en-US" sz="1600" dirty="0">
                <a:solidFill>
                  <a:srgbClr val="000000"/>
                </a:solidFill>
                <a:latin typeface="Courier New" pitchFamily="49" charset="0"/>
                <a:cs typeface="Courier New" pitchFamily="49" charset="0"/>
              </a:rPr>
              <a:t> words;</a:t>
            </a:r>
          </a:p>
          <a:p>
            <a:r>
              <a:rPr lang="en-US" sz="1600" b="1" dirty="0">
                <a:solidFill>
                  <a:srgbClr val="0073FF"/>
                </a:solidFill>
                <a:latin typeface="Courier New" pitchFamily="49" charset="0"/>
                <a:cs typeface="Courier New" pitchFamily="49" charset="0"/>
              </a:rPr>
              <a:t> 49  </a:t>
            </a:r>
            <a:r>
              <a:rPr lang="en-US" sz="1600" dirty="0">
                <a:solidFill>
                  <a:srgbClr val="000000"/>
                </a:solidFill>
                <a:latin typeface="Courier New" pitchFamily="49" charset="0"/>
                <a:cs typeface="Courier New" pitchFamily="49" charset="0"/>
              </a:rPr>
              <a:t>   }</a:t>
            </a:r>
          </a:p>
          <a:p>
            <a:r>
              <a:rPr lang="en-US" sz="1600" b="1" dirty="0">
                <a:solidFill>
                  <a:srgbClr val="0073FF"/>
                </a:solidFill>
                <a:latin typeface="Courier New" pitchFamily="49" charset="0"/>
                <a:cs typeface="Courier New" pitchFamily="49" charset="0"/>
              </a:rPr>
              <a:t> 50  </a:t>
            </a:r>
            <a:r>
              <a:rPr lang="en-US" sz="1600" dirty="0">
                <a:solidFill>
                  <a:srgbClr val="000000"/>
                </a:solidFill>
                <a:latin typeface="Courier New" pitchFamily="49" charset="0"/>
                <a:cs typeface="Courier New" pitchFamily="49" charset="0"/>
              </a:rPr>
              <a:t>}</a:t>
            </a:r>
            <a:endParaRPr lang="en-US" sz="1600" dirty="0">
              <a:latin typeface="Courier New"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3"/>
          <p:cNvSpPr txBox="1">
            <a:spLocks noChangeArrowheads="1"/>
          </p:cNvSpPr>
          <p:nvPr/>
        </p:nvSpPr>
        <p:spPr bwMode="auto">
          <a:xfrm>
            <a:off x="1143000" y="184150"/>
            <a:ext cx="7010400" cy="584200"/>
          </a:xfrm>
          <a:prstGeom prst="rect">
            <a:avLst/>
          </a:prstGeom>
          <a:noFill/>
          <a:ln w="9525">
            <a:noFill/>
            <a:miter lim="800000"/>
            <a:headEnd/>
            <a:tailEnd/>
          </a:ln>
        </p:spPr>
        <p:txBody>
          <a:bodyPr>
            <a:spAutoFit/>
          </a:bodyPr>
          <a:lstStyle/>
          <a:p>
            <a:r>
              <a:rPr lang="en-US" sz="3200" b="1" dirty="0">
                <a:latin typeface="Lucida Sans" pitchFamily="-107" charset="0"/>
              </a:rPr>
              <a:t>Something to consider</a:t>
            </a:r>
          </a:p>
        </p:txBody>
      </p:sp>
      <p:sp>
        <p:nvSpPr>
          <p:cNvPr id="31747" name="Text Box 4"/>
          <p:cNvSpPr txBox="1">
            <a:spLocks noChangeArrowheads="1"/>
          </p:cNvSpPr>
          <p:nvPr/>
        </p:nvSpPr>
        <p:spPr bwMode="auto">
          <a:xfrm>
            <a:off x="1143000" y="1447800"/>
            <a:ext cx="7696200" cy="1200150"/>
          </a:xfrm>
          <a:prstGeom prst="rect">
            <a:avLst/>
          </a:prstGeom>
          <a:noFill/>
          <a:ln w="9525">
            <a:noFill/>
            <a:miter lim="800000"/>
            <a:headEnd/>
            <a:tailEnd/>
          </a:ln>
        </p:spPr>
        <p:txBody>
          <a:bodyPr>
            <a:spAutoFit/>
          </a:bodyPr>
          <a:lstStyle/>
          <a:p>
            <a:r>
              <a:rPr lang="en-US" sz="2400" dirty="0"/>
              <a:t>Arrays and lists remember the order in which you added elements; sets do not. Why would you want to use a set instead of an array or list? </a:t>
            </a:r>
          </a:p>
        </p:txBody>
      </p:sp>
      <p:sp>
        <p:nvSpPr>
          <p:cNvPr id="2" name="TextBox 1"/>
          <p:cNvSpPr txBox="1">
            <a:spLocks noChangeArrowheads="1"/>
          </p:cNvSpPr>
          <p:nvPr/>
        </p:nvSpPr>
        <p:spPr bwMode="auto">
          <a:xfrm>
            <a:off x="1219200" y="3562350"/>
            <a:ext cx="7924800" cy="1477963"/>
          </a:xfrm>
          <a:prstGeom prst="rect">
            <a:avLst/>
          </a:prstGeom>
          <a:noFill/>
          <a:ln w="9525">
            <a:noFill/>
            <a:miter lim="800000"/>
            <a:headEnd/>
            <a:tailEnd/>
          </a:ln>
        </p:spPr>
        <p:txBody>
          <a:bodyPr>
            <a:spAutoFit/>
          </a:bodyPr>
          <a:lstStyle/>
          <a:p>
            <a:pPr marL="0" lvl="1"/>
            <a:r>
              <a:rPr lang="en-US" sz="2400" b="1"/>
              <a:t>Answer:</a:t>
            </a:r>
            <a:r>
              <a:rPr lang="en-US" sz="2400"/>
              <a:t> Efficient set implementations can quickly test whether a given element is a member of the set.   Can do unions, intersections and differences.</a:t>
            </a: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3"/>
          <p:cNvSpPr txBox="1">
            <a:spLocks noChangeArrowheads="1"/>
          </p:cNvSpPr>
          <p:nvPr/>
        </p:nvSpPr>
        <p:spPr bwMode="auto">
          <a:xfrm>
            <a:off x="1066800" y="96838"/>
            <a:ext cx="7010400" cy="584200"/>
          </a:xfrm>
          <a:prstGeom prst="rect">
            <a:avLst/>
          </a:prstGeom>
          <a:noFill/>
          <a:ln w="9525">
            <a:noFill/>
            <a:miter lim="800000"/>
            <a:headEnd/>
            <a:tailEnd/>
          </a:ln>
        </p:spPr>
        <p:txBody>
          <a:bodyPr>
            <a:spAutoFit/>
          </a:bodyPr>
          <a:lstStyle/>
          <a:p>
            <a:r>
              <a:rPr lang="en-US" sz="3200" b="1" dirty="0">
                <a:latin typeface="Lucida Sans" pitchFamily="-107" charset="0"/>
              </a:rPr>
              <a:t>Something to consider</a:t>
            </a:r>
          </a:p>
        </p:txBody>
      </p:sp>
      <p:sp>
        <p:nvSpPr>
          <p:cNvPr id="32771" name="Text Box 4"/>
          <p:cNvSpPr txBox="1">
            <a:spLocks noChangeArrowheads="1"/>
          </p:cNvSpPr>
          <p:nvPr/>
        </p:nvSpPr>
        <p:spPr bwMode="auto">
          <a:xfrm>
            <a:off x="1248937" y="1247775"/>
            <a:ext cx="7325789" cy="1200150"/>
          </a:xfrm>
          <a:prstGeom prst="rect">
            <a:avLst/>
          </a:prstGeom>
          <a:noFill/>
          <a:ln w="9525">
            <a:noFill/>
            <a:miter lim="800000"/>
            <a:headEnd/>
            <a:tailEnd/>
          </a:ln>
        </p:spPr>
        <p:txBody>
          <a:bodyPr wrap="square">
            <a:spAutoFit/>
          </a:bodyPr>
          <a:lstStyle/>
          <a:p>
            <a:pPr>
              <a:spcBef>
                <a:spcPts val="1200"/>
              </a:spcBef>
            </a:pPr>
            <a:r>
              <a:rPr lang="en-US" sz="2400" dirty="0"/>
              <a:t>Suppose you changed line 40 of the </a:t>
            </a:r>
            <a:r>
              <a:rPr lang="en-US" sz="2400" dirty="0" err="1">
                <a:solidFill>
                  <a:srgbClr val="6E7069"/>
                </a:solidFill>
                <a:latin typeface="Courier New" pitchFamily="49" charset="0"/>
                <a:cs typeface="Courier New" pitchFamily="49" charset="0"/>
              </a:rPr>
              <a:t>SpellCheck</a:t>
            </a:r>
            <a:r>
              <a:rPr lang="en-US" sz="2400" dirty="0">
                <a:solidFill>
                  <a:srgbClr val="6E7069"/>
                </a:solidFill>
                <a:latin typeface="Courier New" pitchFamily="49" charset="0"/>
                <a:cs typeface="Courier New" pitchFamily="49" charset="0"/>
              </a:rPr>
              <a:t> </a:t>
            </a:r>
            <a:r>
              <a:rPr lang="en-US" sz="2400" dirty="0"/>
              <a:t>program to use a </a:t>
            </a:r>
            <a:r>
              <a:rPr lang="en-US" sz="2400" dirty="0" err="1">
                <a:solidFill>
                  <a:srgbClr val="6E7069"/>
                </a:solidFill>
                <a:latin typeface="Courier New" pitchFamily="49" charset="0"/>
                <a:cs typeface="Courier New" pitchFamily="49" charset="0"/>
              </a:rPr>
              <a:t>TreeSet</a:t>
            </a:r>
            <a:r>
              <a:rPr lang="en-US" sz="2400" dirty="0"/>
              <a:t> instead of a </a:t>
            </a:r>
            <a:r>
              <a:rPr lang="en-US" sz="2400" dirty="0" err="1">
                <a:solidFill>
                  <a:srgbClr val="6E7069"/>
                </a:solidFill>
                <a:latin typeface="Courier New" pitchFamily="49" charset="0"/>
                <a:cs typeface="Courier New" pitchFamily="49" charset="0"/>
              </a:rPr>
              <a:t>HashSet</a:t>
            </a:r>
            <a:r>
              <a:rPr lang="en-US" sz="2400" dirty="0"/>
              <a:t>. How would the output change?</a:t>
            </a:r>
          </a:p>
        </p:txBody>
      </p:sp>
      <p:pic>
        <p:nvPicPr>
          <p:cNvPr id="32772" name="Picture 4"/>
          <p:cNvPicPr>
            <a:picLocks noChangeAspect="1" noChangeArrowheads="1"/>
          </p:cNvPicPr>
          <p:nvPr/>
        </p:nvPicPr>
        <p:blipFill>
          <a:blip r:embed="rId2" cstate="print"/>
          <a:srcRect/>
          <a:stretch>
            <a:fillRect/>
          </a:stretch>
        </p:blipFill>
        <p:spPr bwMode="auto">
          <a:xfrm>
            <a:off x="1482300" y="3581400"/>
            <a:ext cx="7099125" cy="1276350"/>
          </a:xfrm>
          <a:prstGeom prst="rect">
            <a:avLst/>
          </a:prstGeom>
          <a:noFill/>
          <a:ln w="9525">
            <a:noFill/>
            <a:miter lim="800000"/>
            <a:headEnd/>
            <a:tailEnd/>
          </a:ln>
          <a:effectLst/>
        </p:spPr>
      </p:pic>
      <p:sp>
        <p:nvSpPr>
          <p:cNvPr id="2" name="TextBox 1"/>
          <p:cNvSpPr txBox="1">
            <a:spLocks noChangeArrowheads="1"/>
          </p:cNvSpPr>
          <p:nvPr/>
        </p:nvSpPr>
        <p:spPr bwMode="auto">
          <a:xfrm>
            <a:off x="1096537" y="5562600"/>
            <a:ext cx="7895063" cy="1477328"/>
          </a:xfrm>
          <a:prstGeom prst="rect">
            <a:avLst/>
          </a:prstGeom>
          <a:noFill/>
          <a:ln w="9525">
            <a:noFill/>
            <a:miter lim="800000"/>
            <a:headEnd/>
            <a:tailEnd/>
          </a:ln>
        </p:spPr>
        <p:txBody>
          <a:bodyPr wrap="square">
            <a:spAutoFit/>
          </a:bodyPr>
          <a:lstStyle/>
          <a:p>
            <a:pPr marL="0" lvl="1"/>
            <a:r>
              <a:rPr lang="en-US" sz="2400" b="1" dirty="0"/>
              <a:t>Answer:</a:t>
            </a:r>
            <a:r>
              <a:rPr lang="en-US" sz="2400" dirty="0"/>
              <a:t> The words would be listed in sorted order, based on the natural ordering for the objects, in this case Strings.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ChangeArrowheads="1"/>
          </p:cNvSpPr>
          <p:nvPr/>
        </p:nvSpPr>
        <p:spPr bwMode="auto">
          <a:xfrm>
            <a:off x="1066800" y="76200"/>
            <a:ext cx="4822825" cy="830263"/>
          </a:xfrm>
          <a:prstGeom prst="rect">
            <a:avLst/>
          </a:prstGeom>
          <a:noFill/>
          <a:ln w="9525">
            <a:noFill/>
            <a:miter lim="800000"/>
            <a:headEnd/>
            <a:tailEnd/>
          </a:ln>
        </p:spPr>
        <p:txBody>
          <a:bodyPr wrap="none" anchor="ctr">
            <a:spAutoFit/>
          </a:bodyPr>
          <a:lstStyle/>
          <a:p>
            <a:pPr eaLnBrk="0" hangingPunct="0"/>
            <a:r>
              <a:rPr lang="en-US" sz="2400" b="1" dirty="0">
                <a:latin typeface="Lucida Sans" pitchFamily="-107" charset="0"/>
              </a:rPr>
              <a:t>Set Interface Bulk Operations</a:t>
            </a:r>
          </a:p>
          <a:p>
            <a:pPr eaLnBrk="0" hangingPunct="0"/>
            <a:endParaRPr lang="en-US" sz="2400" b="1" dirty="0">
              <a:latin typeface="Lucida Sans" pitchFamily="-107" charset="0"/>
            </a:endParaRPr>
          </a:p>
        </p:txBody>
      </p:sp>
      <p:sp>
        <p:nvSpPr>
          <p:cNvPr id="33795" name="TextBox 3"/>
          <p:cNvSpPr txBox="1">
            <a:spLocks noChangeArrowheads="1"/>
          </p:cNvSpPr>
          <p:nvPr/>
        </p:nvSpPr>
        <p:spPr bwMode="auto">
          <a:xfrm>
            <a:off x="228600" y="838200"/>
            <a:ext cx="8534400" cy="923925"/>
          </a:xfrm>
          <a:prstGeom prst="rect">
            <a:avLst/>
          </a:prstGeom>
          <a:solidFill>
            <a:schemeClr val="bg1"/>
          </a:solidFill>
          <a:ln w="9525">
            <a:noFill/>
            <a:miter lim="800000"/>
            <a:headEnd/>
            <a:tailEnd/>
          </a:ln>
        </p:spPr>
        <p:txBody>
          <a:bodyPr>
            <a:spAutoFit/>
          </a:bodyPr>
          <a:lstStyle/>
          <a:p>
            <a:r>
              <a:rPr lang="en-US" dirty="0"/>
              <a:t>Bulk operations are particularly well suited to Sets; when applied, they perform standard set-algebraic operations. Suppose s1 and s2 are sets. Here's what bulk operations do: </a:t>
            </a:r>
          </a:p>
        </p:txBody>
      </p:sp>
      <p:sp>
        <p:nvSpPr>
          <p:cNvPr id="33796" name="TextBox 4"/>
          <p:cNvSpPr txBox="1">
            <a:spLocks noChangeArrowheads="1"/>
          </p:cNvSpPr>
          <p:nvPr/>
        </p:nvSpPr>
        <p:spPr bwMode="auto">
          <a:xfrm>
            <a:off x="381000" y="1905000"/>
            <a:ext cx="8458200" cy="3140075"/>
          </a:xfrm>
          <a:prstGeom prst="rect">
            <a:avLst/>
          </a:prstGeom>
          <a:solidFill>
            <a:schemeClr val="bg1"/>
          </a:solidFill>
          <a:ln w="9525">
            <a:noFill/>
            <a:miter lim="800000"/>
            <a:headEnd/>
            <a:tailEnd/>
          </a:ln>
        </p:spPr>
        <p:txBody>
          <a:bodyPr>
            <a:spAutoFit/>
          </a:bodyPr>
          <a:lstStyle/>
          <a:p>
            <a:pPr>
              <a:buFont typeface="Arial" charset="0"/>
              <a:buChar char="•"/>
            </a:pPr>
            <a:r>
              <a:rPr lang="en-US"/>
              <a:t>s1.containsAll(s2) — returns true if s2 is a </a:t>
            </a:r>
            <a:r>
              <a:rPr lang="en-US" b="1">
                <a:solidFill>
                  <a:srgbClr val="00B0F0"/>
                </a:solidFill>
              </a:rPr>
              <a:t>subset</a:t>
            </a:r>
            <a:r>
              <a:rPr lang="en-US"/>
              <a:t> of s1. (s2 is a subset of s1 if </a:t>
            </a:r>
          </a:p>
          <a:p>
            <a:r>
              <a:rPr lang="en-US"/>
              <a:t>	set s1 contains all of the elements in s2.) </a:t>
            </a:r>
          </a:p>
          <a:p>
            <a:pPr>
              <a:buFont typeface="Arial" charset="0"/>
              <a:buChar char="•"/>
            </a:pPr>
            <a:r>
              <a:rPr lang="en-US"/>
              <a:t>s1.addAll(s2) — </a:t>
            </a:r>
            <a:r>
              <a:rPr lang="en-US">
                <a:solidFill>
                  <a:srgbClr val="FF0000"/>
                </a:solidFill>
              </a:rPr>
              <a:t>transforms s1 </a:t>
            </a:r>
            <a:r>
              <a:rPr lang="en-US"/>
              <a:t>into the </a:t>
            </a:r>
            <a:r>
              <a:rPr lang="en-US" b="1">
                <a:solidFill>
                  <a:srgbClr val="00B0F0"/>
                </a:solidFill>
              </a:rPr>
              <a:t>union</a:t>
            </a:r>
            <a:r>
              <a:rPr lang="en-US"/>
              <a:t> of s1 and s2. (The union of two 	sets is the set containing all of the elements contained in either set.) </a:t>
            </a:r>
          </a:p>
          <a:p>
            <a:pPr>
              <a:buFont typeface="Arial" charset="0"/>
              <a:buChar char="•"/>
            </a:pPr>
            <a:r>
              <a:rPr lang="en-US"/>
              <a:t>s1.retainAll(s2) — </a:t>
            </a:r>
            <a:r>
              <a:rPr lang="en-US">
                <a:solidFill>
                  <a:srgbClr val="FF0000"/>
                </a:solidFill>
              </a:rPr>
              <a:t>transforms s1 </a:t>
            </a:r>
            <a:r>
              <a:rPr lang="en-US"/>
              <a:t>into the </a:t>
            </a:r>
            <a:r>
              <a:rPr lang="en-US" b="1">
                <a:solidFill>
                  <a:srgbClr val="00B0F0"/>
                </a:solidFill>
              </a:rPr>
              <a:t>intersection</a:t>
            </a:r>
            <a:r>
              <a:rPr lang="en-US"/>
              <a:t> of s1 and s2. (The 	intersection of two sets is the set containing only the elements common 	to both sets.) </a:t>
            </a:r>
          </a:p>
          <a:p>
            <a:pPr>
              <a:buFont typeface="Arial" charset="0"/>
              <a:buChar char="•"/>
            </a:pPr>
            <a:r>
              <a:rPr lang="en-US"/>
              <a:t>s1.removeAll(s2) — </a:t>
            </a:r>
            <a:r>
              <a:rPr lang="en-US">
                <a:solidFill>
                  <a:srgbClr val="FF0000"/>
                </a:solidFill>
              </a:rPr>
              <a:t>transforms s1</a:t>
            </a:r>
            <a:r>
              <a:rPr lang="en-US"/>
              <a:t> into the (asymmetric) set </a:t>
            </a:r>
            <a:r>
              <a:rPr lang="en-US" b="1">
                <a:solidFill>
                  <a:srgbClr val="00B0F0"/>
                </a:solidFill>
              </a:rPr>
              <a:t>difference</a:t>
            </a:r>
            <a:r>
              <a:rPr lang="en-US"/>
              <a:t> of s1 and 	s2. (For example, the set difference of s1 minus s2 is the set containing 	all of the elements found in s1 but not in s2.) </a:t>
            </a:r>
          </a:p>
          <a:p>
            <a:pPr>
              <a:buFont typeface="Arial" charset="0"/>
              <a:buChar char="•"/>
            </a:pPr>
            <a:endParaRPr lang="en-US"/>
          </a:p>
        </p:txBody>
      </p:sp>
      <p:pic>
        <p:nvPicPr>
          <p:cNvPr id="33797" name="Picture 4" descr="08"/>
          <p:cNvPicPr>
            <a:picLocks noChangeAspect="1" noChangeArrowheads="1"/>
          </p:cNvPicPr>
          <p:nvPr/>
        </p:nvPicPr>
        <p:blipFill>
          <a:blip r:embed="rId2" cstate="print"/>
          <a:srcRect/>
          <a:stretch>
            <a:fillRect/>
          </a:stretch>
        </p:blipFill>
        <p:spPr bwMode="auto">
          <a:xfrm>
            <a:off x="838200" y="4933950"/>
            <a:ext cx="7620000" cy="169545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3"/>
          <p:cNvSpPr txBox="1">
            <a:spLocks noChangeArrowheads="1"/>
          </p:cNvSpPr>
          <p:nvPr/>
        </p:nvSpPr>
        <p:spPr bwMode="auto">
          <a:xfrm>
            <a:off x="1143000" y="304800"/>
            <a:ext cx="7010400" cy="646113"/>
          </a:xfrm>
          <a:prstGeom prst="rect">
            <a:avLst/>
          </a:prstGeom>
          <a:noFill/>
          <a:ln w="9525">
            <a:noFill/>
            <a:miter lim="800000"/>
            <a:headEnd/>
            <a:tailEnd/>
          </a:ln>
        </p:spPr>
        <p:txBody>
          <a:bodyPr>
            <a:spAutoFit/>
          </a:bodyPr>
          <a:lstStyle/>
          <a:p>
            <a:r>
              <a:rPr lang="en-US" sz="3600" b="1" dirty="0">
                <a:latin typeface="Lucida Sans" pitchFamily="-107" charset="0"/>
              </a:rPr>
              <a:t>Sets</a:t>
            </a:r>
          </a:p>
        </p:txBody>
      </p:sp>
      <p:sp>
        <p:nvSpPr>
          <p:cNvPr id="7171" name="Text Box 5"/>
          <p:cNvSpPr txBox="1">
            <a:spLocks noChangeArrowheads="1"/>
          </p:cNvSpPr>
          <p:nvPr/>
        </p:nvSpPr>
        <p:spPr bwMode="auto">
          <a:xfrm>
            <a:off x="1295400" y="1676400"/>
            <a:ext cx="6934200" cy="1570037"/>
          </a:xfrm>
          <a:prstGeom prst="rect">
            <a:avLst/>
          </a:prstGeom>
          <a:noFill/>
          <a:ln w="9525">
            <a:noFill/>
            <a:miter lim="800000"/>
            <a:headEnd/>
            <a:tailEnd/>
          </a:ln>
        </p:spPr>
        <p:txBody>
          <a:bodyPr wrap="square">
            <a:spAutoFit/>
          </a:bodyPr>
          <a:lstStyle/>
          <a:p>
            <a:pPr marL="236538" indent="-236538">
              <a:spcBef>
                <a:spcPct val="50000"/>
              </a:spcBef>
              <a:buFontTx/>
              <a:buChar char="•"/>
            </a:pPr>
            <a:r>
              <a:rPr lang="en-US" sz="2400" b="1" dirty="0"/>
              <a:t>Set</a:t>
            </a:r>
            <a:r>
              <a:rPr lang="en-US" sz="2400" dirty="0"/>
              <a:t>: Unordered collection of distinct elements </a:t>
            </a:r>
          </a:p>
          <a:p>
            <a:pPr marL="236538" indent="-236538">
              <a:spcBef>
                <a:spcPct val="50000"/>
              </a:spcBef>
              <a:buFontTx/>
              <a:buChar char="•"/>
            </a:pPr>
            <a:r>
              <a:rPr lang="en-US" sz="2400" dirty="0"/>
              <a:t>Elements can be added, located, and removed </a:t>
            </a:r>
          </a:p>
          <a:p>
            <a:pPr marL="236538" indent="-236538">
              <a:spcBef>
                <a:spcPct val="50000"/>
              </a:spcBef>
              <a:buFontTx/>
              <a:buChar char="•"/>
            </a:pPr>
            <a:r>
              <a:rPr lang="en-US" sz="2400" dirty="0"/>
              <a:t>Sets don’t have duplicates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cstate="print"/>
          <a:srcRect/>
          <a:stretch>
            <a:fillRect/>
          </a:stretch>
        </p:blipFill>
        <p:spPr bwMode="auto">
          <a:xfrm>
            <a:off x="595313" y="0"/>
            <a:ext cx="7564437" cy="6105525"/>
          </a:xfrm>
          <a:prstGeom prst="rect">
            <a:avLst/>
          </a:prstGeom>
          <a:noFill/>
          <a:ln w="9525">
            <a:noFill/>
            <a:miter lim="800000"/>
            <a:headEnd/>
            <a:tailEnd/>
          </a:ln>
        </p:spPr>
      </p:pic>
      <p:pic>
        <p:nvPicPr>
          <p:cNvPr id="34819" name="Picture 3"/>
          <p:cNvPicPr>
            <a:picLocks noChangeAspect="1" noChangeArrowheads="1"/>
          </p:cNvPicPr>
          <p:nvPr/>
        </p:nvPicPr>
        <p:blipFill>
          <a:blip r:embed="rId3" cstate="print"/>
          <a:srcRect/>
          <a:stretch>
            <a:fillRect/>
          </a:stretch>
        </p:blipFill>
        <p:spPr bwMode="auto">
          <a:xfrm>
            <a:off x="609600" y="6116638"/>
            <a:ext cx="8153400" cy="493712"/>
          </a:xfrm>
          <a:prstGeom prst="rect">
            <a:avLst/>
          </a:prstGeom>
          <a:noFill/>
          <a:ln w="9525">
            <a:noFill/>
            <a:miter lim="800000"/>
            <a:headEnd/>
            <a:tailEnd/>
          </a:ln>
        </p:spPr>
      </p:pic>
      <p:sp>
        <p:nvSpPr>
          <p:cNvPr id="2" name="Oval 1"/>
          <p:cNvSpPr/>
          <p:nvPr/>
        </p:nvSpPr>
        <p:spPr>
          <a:xfrm>
            <a:off x="1371600" y="914400"/>
            <a:ext cx="17526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1371600" y="4495800"/>
            <a:ext cx="17526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1358900" y="4876800"/>
            <a:ext cx="17526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1371600" y="2133600"/>
            <a:ext cx="17526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1"/>
          <p:cNvSpPr txBox="1">
            <a:spLocks noChangeArrowheads="1"/>
          </p:cNvSpPr>
          <p:nvPr/>
        </p:nvSpPr>
        <p:spPr bwMode="auto">
          <a:xfrm>
            <a:off x="1143000" y="1066800"/>
            <a:ext cx="7848600" cy="1200329"/>
          </a:xfrm>
          <a:prstGeom prst="rect">
            <a:avLst/>
          </a:prstGeom>
          <a:noFill/>
          <a:ln w="9525">
            <a:noFill/>
            <a:miter lim="800000"/>
            <a:headEnd/>
            <a:tailEnd/>
          </a:ln>
        </p:spPr>
        <p:txBody>
          <a:bodyPr wrap="square">
            <a:spAutoFit/>
          </a:bodyPr>
          <a:lstStyle/>
          <a:p>
            <a:r>
              <a:rPr lang="en-US" dirty="0"/>
              <a:t>To calculate the union, intersection, or set difference of two sets </a:t>
            </a:r>
            <a:r>
              <a:rPr lang="en-US" i="1" dirty="0"/>
              <a:t>nondestructively</a:t>
            </a:r>
            <a:r>
              <a:rPr lang="en-US" dirty="0"/>
              <a:t> (without modifying either set), the caller must copy one set before calling the appropriate bulk operation. The following are the resulting idioms. </a:t>
            </a:r>
          </a:p>
        </p:txBody>
      </p:sp>
      <p:sp>
        <p:nvSpPr>
          <p:cNvPr id="35843" name="TextBox 2"/>
          <p:cNvSpPr txBox="1">
            <a:spLocks noChangeArrowheads="1"/>
          </p:cNvSpPr>
          <p:nvPr/>
        </p:nvSpPr>
        <p:spPr bwMode="auto">
          <a:xfrm>
            <a:off x="1295400" y="2447925"/>
            <a:ext cx="7282935" cy="2308225"/>
          </a:xfrm>
          <a:prstGeom prst="rect">
            <a:avLst/>
          </a:prstGeom>
          <a:noFill/>
          <a:ln w="9525">
            <a:noFill/>
            <a:miter lim="800000"/>
            <a:headEnd/>
            <a:tailEnd/>
          </a:ln>
        </p:spPr>
        <p:txBody>
          <a:bodyPr wrap="square">
            <a:spAutoFit/>
          </a:bodyPr>
          <a:lstStyle/>
          <a:p>
            <a:r>
              <a:rPr lang="en-US" dirty="0"/>
              <a:t>Set&lt;Type&gt; union = new </a:t>
            </a:r>
            <a:r>
              <a:rPr lang="en-US" dirty="0" err="1"/>
              <a:t>HashSet</a:t>
            </a:r>
            <a:r>
              <a:rPr lang="en-US" dirty="0"/>
              <a:t>&lt;Type&gt;(s1); </a:t>
            </a:r>
          </a:p>
          <a:p>
            <a:r>
              <a:rPr lang="en-US" dirty="0" err="1"/>
              <a:t>union.addAll</a:t>
            </a:r>
            <a:r>
              <a:rPr lang="en-US" dirty="0"/>
              <a:t>(s2); </a:t>
            </a:r>
          </a:p>
          <a:p>
            <a:endParaRPr lang="en-US" dirty="0"/>
          </a:p>
          <a:p>
            <a:r>
              <a:rPr lang="en-US" dirty="0"/>
              <a:t>Set&lt;Type&gt; intersection = new </a:t>
            </a:r>
            <a:r>
              <a:rPr lang="en-US" dirty="0" err="1"/>
              <a:t>HashSet</a:t>
            </a:r>
            <a:r>
              <a:rPr lang="en-US" dirty="0"/>
              <a:t>&lt;Type&gt;(s1); </a:t>
            </a:r>
            <a:r>
              <a:rPr lang="en-US" dirty="0" err="1"/>
              <a:t>intersection.retainAll</a:t>
            </a:r>
            <a:r>
              <a:rPr lang="en-US" dirty="0"/>
              <a:t>(s2); </a:t>
            </a:r>
          </a:p>
          <a:p>
            <a:endParaRPr lang="en-US" dirty="0"/>
          </a:p>
          <a:p>
            <a:r>
              <a:rPr lang="en-US" dirty="0"/>
              <a:t>Set&lt;Type&gt; difference = new </a:t>
            </a:r>
            <a:r>
              <a:rPr lang="en-US" dirty="0" err="1"/>
              <a:t>HashSet</a:t>
            </a:r>
            <a:r>
              <a:rPr lang="en-US" dirty="0"/>
              <a:t>&lt;Type&gt;(s1); </a:t>
            </a:r>
          </a:p>
          <a:p>
            <a:r>
              <a:rPr lang="en-US" dirty="0" err="1"/>
              <a:t>difference.removeAll</a:t>
            </a:r>
            <a:r>
              <a:rPr lang="en-US" dirty="0"/>
              <a:t>(s2);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3"/>
          <p:cNvSpPr txBox="1">
            <a:spLocks noChangeArrowheads="1"/>
          </p:cNvSpPr>
          <p:nvPr/>
        </p:nvSpPr>
        <p:spPr bwMode="auto">
          <a:xfrm>
            <a:off x="990600" y="76200"/>
            <a:ext cx="7010400" cy="584200"/>
          </a:xfrm>
          <a:prstGeom prst="rect">
            <a:avLst/>
          </a:prstGeom>
          <a:noFill/>
          <a:ln w="9525">
            <a:noFill/>
            <a:miter lim="800000"/>
            <a:headEnd/>
            <a:tailEnd/>
          </a:ln>
        </p:spPr>
        <p:txBody>
          <a:bodyPr>
            <a:spAutoFit/>
          </a:bodyPr>
          <a:lstStyle/>
          <a:p>
            <a:r>
              <a:rPr lang="en-US" sz="3200" b="1" dirty="0">
                <a:latin typeface="Lucida Sans" pitchFamily="-107" charset="0"/>
              </a:rPr>
              <a:t>Maps</a:t>
            </a:r>
          </a:p>
        </p:txBody>
      </p:sp>
      <p:sp>
        <p:nvSpPr>
          <p:cNvPr id="36867" name="Text Box 4"/>
          <p:cNvSpPr txBox="1">
            <a:spLocks noChangeArrowheads="1"/>
          </p:cNvSpPr>
          <p:nvPr/>
        </p:nvSpPr>
        <p:spPr bwMode="auto">
          <a:xfrm>
            <a:off x="1066800" y="855662"/>
            <a:ext cx="7772400" cy="6002338"/>
          </a:xfrm>
          <a:prstGeom prst="rect">
            <a:avLst/>
          </a:prstGeom>
          <a:noFill/>
          <a:ln w="9525">
            <a:noFill/>
            <a:miter lim="800000"/>
            <a:headEnd/>
            <a:tailEnd/>
          </a:ln>
        </p:spPr>
        <p:txBody>
          <a:bodyPr>
            <a:spAutoFit/>
          </a:bodyPr>
          <a:lstStyle/>
          <a:p>
            <a:pPr marL="236538" indent="-236538">
              <a:spcBef>
                <a:spcPts val="1200"/>
              </a:spcBef>
              <a:buFontTx/>
              <a:buChar char="•"/>
            </a:pPr>
            <a:r>
              <a:rPr lang="en-US" sz="2400" dirty="0"/>
              <a:t>A map keeps associations between key and value objects </a:t>
            </a:r>
          </a:p>
          <a:p>
            <a:pPr marL="236538" indent="-236538">
              <a:spcBef>
                <a:spcPts val="1200"/>
              </a:spcBef>
              <a:buFontTx/>
              <a:buChar char="•"/>
            </a:pPr>
            <a:r>
              <a:rPr lang="en-US" sz="2400" dirty="0"/>
              <a:t>Mathematically speaking, a map is a function from one set, the </a:t>
            </a:r>
            <a:r>
              <a:rPr lang="en-US" sz="2400" i="1" dirty="0"/>
              <a:t>key set</a:t>
            </a:r>
            <a:r>
              <a:rPr lang="en-US" sz="2400" dirty="0"/>
              <a:t>, to another set, the </a:t>
            </a:r>
            <a:r>
              <a:rPr lang="en-US" sz="2400" i="1" dirty="0"/>
              <a:t>value set</a:t>
            </a:r>
            <a:r>
              <a:rPr lang="en-US" sz="2400" dirty="0"/>
              <a:t> </a:t>
            </a:r>
          </a:p>
          <a:p>
            <a:pPr marL="236538" indent="-236538">
              <a:spcBef>
                <a:spcPts val="1200"/>
              </a:spcBef>
              <a:buFontTx/>
              <a:buChar char="•"/>
            </a:pPr>
            <a:r>
              <a:rPr lang="en-US" sz="2400" dirty="0"/>
              <a:t>Every key in a map has a unique value </a:t>
            </a:r>
          </a:p>
          <a:p>
            <a:pPr marL="236538" indent="-236538">
              <a:spcBef>
                <a:spcPts val="1200"/>
              </a:spcBef>
              <a:buFontTx/>
              <a:buChar char="•"/>
            </a:pPr>
            <a:r>
              <a:rPr lang="en-US" sz="2400" dirty="0"/>
              <a:t>A value may be associated with several keys </a:t>
            </a:r>
          </a:p>
          <a:p>
            <a:pPr marL="236538" indent="-236538">
              <a:spcBef>
                <a:spcPts val="1200"/>
              </a:spcBef>
              <a:buFontTx/>
              <a:buChar char="•"/>
            </a:pPr>
            <a:r>
              <a:rPr lang="en-US" sz="2400" dirty="0"/>
              <a:t>Classes that implement the </a:t>
            </a:r>
            <a:r>
              <a:rPr lang="en-US" sz="2400" dirty="0">
                <a:solidFill>
                  <a:srgbClr val="6E7069"/>
                </a:solidFill>
                <a:latin typeface="Courier New" pitchFamily="49" charset="0"/>
              </a:rPr>
              <a:t>Map</a:t>
            </a:r>
            <a:r>
              <a:rPr lang="en-US" sz="2400" dirty="0">
                <a:solidFill>
                  <a:srgbClr val="6E7069"/>
                </a:solidFill>
              </a:rPr>
              <a:t> </a:t>
            </a:r>
            <a:r>
              <a:rPr lang="en-US" sz="2400" dirty="0"/>
              <a:t>interface </a:t>
            </a:r>
          </a:p>
          <a:p>
            <a:pPr marL="635000" lvl="1" indent="-177800">
              <a:spcBef>
                <a:spcPts val="1200"/>
              </a:spcBef>
              <a:buFont typeface="Wingdings" pitchFamily="2" charset="2"/>
              <a:buChar char="§"/>
            </a:pPr>
            <a:r>
              <a:rPr lang="en-US" sz="2000" i="1" dirty="0">
                <a:cs typeface="Arial" charset="0"/>
              </a:rPr>
              <a:t> </a:t>
            </a:r>
            <a:r>
              <a:rPr lang="en-US" sz="2000" i="1" dirty="0" err="1">
                <a:solidFill>
                  <a:srgbClr val="6E7069"/>
                </a:solidFill>
                <a:latin typeface="Courier New" pitchFamily="49" charset="0"/>
              </a:rPr>
              <a:t>HashMap</a:t>
            </a:r>
            <a:r>
              <a:rPr lang="en-US" sz="2000" i="1" dirty="0">
                <a:solidFill>
                  <a:srgbClr val="6E7069"/>
                </a:solidFill>
                <a:latin typeface="Courier New" pitchFamily="49" charset="0"/>
              </a:rPr>
              <a:t> </a:t>
            </a:r>
          </a:p>
          <a:p>
            <a:pPr marL="635000" lvl="1" indent="-177800">
              <a:spcBef>
                <a:spcPts val="1200"/>
              </a:spcBef>
              <a:buFont typeface="Wingdings" pitchFamily="2" charset="2"/>
              <a:buChar char="§"/>
            </a:pPr>
            <a:r>
              <a:rPr lang="en-US" sz="2000" i="1" dirty="0">
                <a:solidFill>
                  <a:srgbClr val="6E7069"/>
                </a:solidFill>
                <a:cs typeface="Arial" charset="0"/>
              </a:rPr>
              <a:t> </a:t>
            </a:r>
            <a:r>
              <a:rPr lang="en-US" sz="2000" i="1" dirty="0" err="1">
                <a:solidFill>
                  <a:srgbClr val="6E7069"/>
                </a:solidFill>
                <a:latin typeface="Courier New" pitchFamily="49" charset="0"/>
              </a:rPr>
              <a:t>TreeMap</a:t>
            </a:r>
            <a:endParaRPr lang="en-US" sz="2000" i="1" dirty="0">
              <a:solidFill>
                <a:srgbClr val="6E7069"/>
              </a:solidFill>
              <a:latin typeface="Courier New" pitchFamily="49" charset="0"/>
            </a:endParaRPr>
          </a:p>
          <a:p>
            <a:pPr marL="236538" indent="-236538">
              <a:spcBef>
                <a:spcPts val="1200"/>
              </a:spcBef>
              <a:buFontTx/>
              <a:buChar char="•"/>
            </a:pPr>
            <a:r>
              <a:rPr lang="en-US" sz="2400" dirty="0"/>
              <a:t>Both of these data structures implement the </a:t>
            </a:r>
            <a:r>
              <a:rPr lang="en-US" sz="2400" dirty="0">
                <a:solidFill>
                  <a:srgbClr val="6E7069"/>
                </a:solidFill>
                <a:latin typeface="Courier New" pitchFamily="49" charset="0"/>
              </a:rPr>
              <a:t>Map</a:t>
            </a:r>
            <a:r>
              <a:rPr lang="en-US" sz="2000" dirty="0">
                <a:latin typeface="Courier New" pitchFamily="49" charset="0"/>
              </a:rPr>
              <a:t> </a:t>
            </a:r>
            <a:r>
              <a:rPr lang="en-US" sz="2400" dirty="0"/>
              <a:t>interface</a:t>
            </a:r>
          </a:p>
          <a:p>
            <a:pPr marL="236538" indent="-236538">
              <a:spcBef>
                <a:spcPts val="1200"/>
              </a:spcBef>
              <a:buFontTx/>
              <a:buChar char="•"/>
            </a:pPr>
            <a:r>
              <a:rPr lang="en-US" sz="2400" dirty="0"/>
              <a:t>As a rule of thumb, use a hash map unless you want to visit the set elements in sorted order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3"/>
          <p:cNvSpPr txBox="1">
            <a:spLocks noChangeArrowheads="1"/>
          </p:cNvSpPr>
          <p:nvPr/>
        </p:nvSpPr>
        <p:spPr bwMode="auto">
          <a:xfrm>
            <a:off x="1071562" y="76200"/>
            <a:ext cx="7010400" cy="584200"/>
          </a:xfrm>
          <a:prstGeom prst="rect">
            <a:avLst/>
          </a:prstGeom>
          <a:noFill/>
          <a:ln w="9525">
            <a:noFill/>
            <a:miter lim="800000"/>
            <a:headEnd/>
            <a:tailEnd/>
          </a:ln>
        </p:spPr>
        <p:txBody>
          <a:bodyPr>
            <a:spAutoFit/>
          </a:bodyPr>
          <a:lstStyle/>
          <a:p>
            <a:r>
              <a:rPr lang="en-US" sz="3200" b="1" dirty="0">
                <a:latin typeface="Lucida Sans" pitchFamily="-107" charset="0"/>
              </a:rPr>
              <a:t>An Example of a Map </a:t>
            </a:r>
          </a:p>
        </p:txBody>
      </p:sp>
      <p:pic>
        <p:nvPicPr>
          <p:cNvPr id="37891" name="Picture 5"/>
          <p:cNvPicPr>
            <a:picLocks noChangeAspect="1" noChangeArrowheads="1"/>
          </p:cNvPicPr>
          <p:nvPr/>
        </p:nvPicPr>
        <p:blipFill>
          <a:blip r:embed="rId2" cstate="print"/>
          <a:srcRect/>
          <a:stretch>
            <a:fillRect/>
          </a:stretch>
        </p:blipFill>
        <p:spPr bwMode="auto">
          <a:xfrm>
            <a:off x="762000" y="1376363"/>
            <a:ext cx="7629525" cy="4110037"/>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3"/>
          <p:cNvSpPr txBox="1">
            <a:spLocks noChangeArrowheads="1"/>
          </p:cNvSpPr>
          <p:nvPr/>
        </p:nvSpPr>
        <p:spPr bwMode="auto">
          <a:xfrm>
            <a:off x="1066800" y="76200"/>
            <a:ext cx="7010400" cy="584200"/>
          </a:xfrm>
          <a:prstGeom prst="rect">
            <a:avLst/>
          </a:prstGeom>
          <a:noFill/>
          <a:ln w="9525">
            <a:noFill/>
            <a:miter lim="800000"/>
            <a:headEnd/>
            <a:tailEnd/>
          </a:ln>
        </p:spPr>
        <p:txBody>
          <a:bodyPr>
            <a:spAutoFit/>
          </a:bodyPr>
          <a:lstStyle/>
          <a:p>
            <a:r>
              <a:rPr lang="en-US" sz="3200" b="1" dirty="0">
                <a:latin typeface="Lucida Sans" pitchFamily="-107" charset="0"/>
              </a:rPr>
              <a:t>Map Classes and Interfaces </a:t>
            </a:r>
          </a:p>
        </p:txBody>
      </p:sp>
      <p:pic>
        <p:nvPicPr>
          <p:cNvPr id="38915" name="Picture 4"/>
          <p:cNvPicPr>
            <a:picLocks noChangeAspect="1" noChangeArrowheads="1"/>
          </p:cNvPicPr>
          <p:nvPr/>
        </p:nvPicPr>
        <p:blipFill>
          <a:blip r:embed="rId2" cstate="print"/>
          <a:srcRect/>
          <a:stretch>
            <a:fillRect/>
          </a:stretch>
        </p:blipFill>
        <p:spPr bwMode="auto">
          <a:xfrm>
            <a:off x="1676400" y="1828800"/>
            <a:ext cx="6118225" cy="3881437"/>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2" cstate="print"/>
          <a:srcRect/>
          <a:stretch>
            <a:fillRect/>
          </a:stretch>
        </p:blipFill>
        <p:spPr bwMode="auto">
          <a:xfrm>
            <a:off x="228600" y="304800"/>
            <a:ext cx="8610600" cy="3646488"/>
          </a:xfrm>
          <a:prstGeom prst="rect">
            <a:avLst/>
          </a:prstGeom>
          <a:noFill/>
          <a:ln w="9525">
            <a:noFill/>
            <a:miter lim="800000"/>
            <a:headEnd/>
            <a:tailEnd/>
          </a:ln>
        </p:spPr>
      </p:pic>
      <p:sp>
        <p:nvSpPr>
          <p:cNvPr id="39939" name="TextBox 2"/>
          <p:cNvSpPr txBox="1">
            <a:spLocks noChangeArrowheads="1"/>
          </p:cNvSpPr>
          <p:nvPr/>
        </p:nvSpPr>
        <p:spPr bwMode="auto">
          <a:xfrm>
            <a:off x="228600" y="3962400"/>
            <a:ext cx="8763000" cy="2678113"/>
          </a:xfrm>
          <a:prstGeom prst="rect">
            <a:avLst/>
          </a:prstGeom>
          <a:solidFill>
            <a:schemeClr val="bg1"/>
          </a:solidFill>
          <a:ln w="9525">
            <a:noFill/>
            <a:miter lim="800000"/>
            <a:headEnd/>
            <a:tailEnd/>
          </a:ln>
        </p:spPr>
        <p:txBody>
          <a:bodyPr>
            <a:spAutoFit/>
          </a:bodyPr>
          <a:lstStyle/>
          <a:p>
            <a:r>
              <a:rPr lang="en-US" sz="1200" dirty="0"/>
              <a:t>An object that maps keys to values. A </a:t>
            </a:r>
            <a:r>
              <a:rPr lang="en-US" sz="1200" dirty="0">
                <a:solidFill>
                  <a:srgbClr val="FF0000"/>
                </a:solidFill>
              </a:rPr>
              <a:t>map cannot contain duplicate keys</a:t>
            </a:r>
            <a:r>
              <a:rPr lang="en-US" sz="1200" dirty="0"/>
              <a:t>; each key can map to at most one value.</a:t>
            </a:r>
          </a:p>
          <a:p>
            <a:r>
              <a:rPr lang="en-US" sz="1200" dirty="0"/>
              <a:t> </a:t>
            </a:r>
          </a:p>
          <a:p>
            <a:r>
              <a:rPr lang="en-US" sz="1200" dirty="0"/>
              <a:t>This interface takes the place of the Dictionary class, which was a totally abstract class rather than an interface.</a:t>
            </a:r>
          </a:p>
          <a:p>
            <a:r>
              <a:rPr lang="en-US" sz="1200" dirty="0"/>
              <a:t> </a:t>
            </a:r>
          </a:p>
          <a:p>
            <a:r>
              <a:rPr lang="en-US" sz="1200" dirty="0"/>
              <a:t>The Map interface provides </a:t>
            </a:r>
            <a:r>
              <a:rPr lang="en-US" sz="1200" dirty="0">
                <a:solidFill>
                  <a:srgbClr val="FF0000"/>
                </a:solidFill>
              </a:rPr>
              <a:t>three </a:t>
            </a:r>
            <a:r>
              <a:rPr lang="en-US" sz="1200" i="1" dirty="0">
                <a:solidFill>
                  <a:srgbClr val="FF0000"/>
                </a:solidFill>
              </a:rPr>
              <a:t>collection views</a:t>
            </a:r>
            <a:r>
              <a:rPr lang="en-US" sz="1200" dirty="0"/>
              <a:t>, which allow a map's contents to be viewed as a </a:t>
            </a:r>
            <a:r>
              <a:rPr lang="en-US" sz="1200" dirty="0">
                <a:solidFill>
                  <a:srgbClr val="FF0000"/>
                </a:solidFill>
              </a:rPr>
              <a:t>set of keys</a:t>
            </a:r>
            <a:r>
              <a:rPr lang="en-US" sz="1200" dirty="0"/>
              <a:t>, </a:t>
            </a:r>
            <a:r>
              <a:rPr lang="en-US" sz="1200" dirty="0">
                <a:solidFill>
                  <a:srgbClr val="FF0000"/>
                </a:solidFill>
              </a:rPr>
              <a:t>collection of values</a:t>
            </a:r>
            <a:r>
              <a:rPr lang="en-US" sz="1200" dirty="0"/>
              <a:t>, or </a:t>
            </a:r>
            <a:r>
              <a:rPr lang="en-US" sz="1200" dirty="0">
                <a:solidFill>
                  <a:srgbClr val="FF0000"/>
                </a:solidFill>
              </a:rPr>
              <a:t>set of key-value </a:t>
            </a:r>
            <a:r>
              <a:rPr lang="en-US" sz="1200" dirty="0"/>
              <a:t>mappings. The </a:t>
            </a:r>
            <a:r>
              <a:rPr lang="en-US" sz="1200" i="1" dirty="0"/>
              <a:t>order</a:t>
            </a:r>
            <a:r>
              <a:rPr lang="en-US" sz="1200" dirty="0"/>
              <a:t> of a map is defined as the order in which the iterators on the map's collection views return their elements. Some map implementations, like the </a:t>
            </a:r>
            <a:r>
              <a:rPr lang="en-US" sz="1200" dirty="0" err="1"/>
              <a:t>TreeMap</a:t>
            </a:r>
            <a:r>
              <a:rPr lang="en-US" sz="1200" dirty="0"/>
              <a:t> class, make specific guarantees as to their order; others, like the </a:t>
            </a:r>
            <a:r>
              <a:rPr lang="en-US" sz="1200" dirty="0" err="1"/>
              <a:t>HashMap</a:t>
            </a:r>
            <a:r>
              <a:rPr lang="en-US" sz="1200" dirty="0"/>
              <a:t> class, do not. </a:t>
            </a:r>
          </a:p>
          <a:p>
            <a:endParaRPr lang="en-US" sz="1200" dirty="0"/>
          </a:p>
          <a:p>
            <a:r>
              <a:rPr lang="en-US" sz="1200" dirty="0"/>
              <a:t>Note: great care must be exercised if mutable objects are used as map keys. The behavior of a map is not specified if the value of an object is changed in a manner that affects equals comparisons while the object is a key in the map. A special case of this prohibition is that it is not permissible for a map to contain itself as a key. While it is permissible for a map to contain itself as a value, extreme caution is advised: the equals and </a:t>
            </a:r>
            <a:r>
              <a:rPr lang="en-US" sz="1200" dirty="0" err="1"/>
              <a:t>hashCode</a:t>
            </a:r>
            <a:r>
              <a:rPr lang="en-US" sz="1200" dirty="0"/>
              <a:t> methods are no longer well defined on such a map. </a:t>
            </a:r>
          </a:p>
          <a:p>
            <a:endParaRPr lang="en-US" sz="12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cstate="print"/>
          <a:srcRect/>
          <a:stretch>
            <a:fillRect/>
          </a:stretch>
        </p:blipFill>
        <p:spPr bwMode="auto">
          <a:xfrm>
            <a:off x="209550" y="171450"/>
            <a:ext cx="8724900" cy="6515100"/>
          </a:xfrm>
          <a:prstGeom prst="rect">
            <a:avLst/>
          </a:prstGeom>
          <a:noFill/>
          <a:ln w="9525">
            <a:noFill/>
            <a:miter lim="800000"/>
            <a:headEnd/>
            <a:tailEnd/>
          </a:ln>
        </p:spPr>
      </p:pic>
      <p:sp>
        <p:nvSpPr>
          <p:cNvPr id="3" name="Oval 2"/>
          <p:cNvSpPr/>
          <p:nvPr/>
        </p:nvSpPr>
        <p:spPr>
          <a:xfrm>
            <a:off x="990600" y="3962400"/>
            <a:ext cx="14478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152400" y="1905000"/>
            <a:ext cx="25908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685800" y="6096000"/>
            <a:ext cx="16764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3"/>
          <p:cNvSpPr txBox="1">
            <a:spLocks noChangeArrowheads="1"/>
          </p:cNvSpPr>
          <p:nvPr/>
        </p:nvSpPr>
        <p:spPr bwMode="auto">
          <a:xfrm>
            <a:off x="1066800" y="152400"/>
            <a:ext cx="7010400" cy="584200"/>
          </a:xfrm>
          <a:prstGeom prst="rect">
            <a:avLst/>
          </a:prstGeom>
          <a:noFill/>
          <a:ln w="9525">
            <a:noFill/>
            <a:miter lim="800000"/>
            <a:headEnd/>
            <a:tailEnd/>
          </a:ln>
        </p:spPr>
        <p:txBody>
          <a:bodyPr>
            <a:spAutoFit/>
          </a:bodyPr>
          <a:lstStyle/>
          <a:p>
            <a:r>
              <a:rPr lang="en-US" sz="3200" b="1" dirty="0">
                <a:latin typeface="Lucida Sans" pitchFamily="-107" charset="0"/>
              </a:rPr>
              <a:t>Using a </a:t>
            </a:r>
            <a:r>
              <a:rPr lang="en-US" sz="3200" b="1" dirty="0">
                <a:solidFill>
                  <a:srgbClr val="6E7069"/>
                </a:solidFill>
                <a:latin typeface="Courier New" pitchFamily="49" charset="0"/>
                <a:cs typeface="Courier New" pitchFamily="49" charset="0"/>
              </a:rPr>
              <a:t>Map</a:t>
            </a:r>
          </a:p>
        </p:txBody>
      </p:sp>
      <p:sp>
        <p:nvSpPr>
          <p:cNvPr id="41987" name="Text Box 4"/>
          <p:cNvSpPr txBox="1">
            <a:spLocks noChangeArrowheads="1"/>
          </p:cNvSpPr>
          <p:nvPr/>
        </p:nvSpPr>
        <p:spPr bwMode="auto">
          <a:xfrm>
            <a:off x="1143000" y="1066800"/>
            <a:ext cx="8077200" cy="5140325"/>
          </a:xfrm>
          <a:prstGeom prst="rect">
            <a:avLst/>
          </a:prstGeom>
          <a:noFill/>
          <a:ln w="9525">
            <a:noFill/>
            <a:miter lim="800000"/>
            <a:headEnd/>
            <a:tailEnd/>
          </a:ln>
        </p:spPr>
        <p:txBody>
          <a:bodyPr>
            <a:spAutoFit/>
          </a:bodyPr>
          <a:lstStyle/>
          <a:p>
            <a:pPr marL="231775" indent="-231775">
              <a:spcBef>
                <a:spcPts val="1200"/>
              </a:spcBef>
              <a:buFontTx/>
              <a:buChar char="•"/>
            </a:pPr>
            <a:r>
              <a:rPr lang="en-US" sz="2400" dirty="0"/>
              <a:t>Example: Associate names with colors</a:t>
            </a:r>
          </a:p>
          <a:p>
            <a:pPr marL="231775" indent="-231775">
              <a:spcBef>
                <a:spcPts val="1200"/>
              </a:spcBef>
              <a:buFontTx/>
              <a:buChar char="•"/>
            </a:pPr>
            <a:r>
              <a:rPr lang="en-US" sz="2400" dirty="0"/>
              <a:t>Construct the </a:t>
            </a:r>
            <a:r>
              <a:rPr lang="en-US" sz="2400" dirty="0">
                <a:solidFill>
                  <a:srgbClr val="6E7069"/>
                </a:solidFill>
                <a:latin typeface="Courier New" pitchFamily="49" charset="0"/>
                <a:cs typeface="Courier New" pitchFamily="49" charset="0"/>
              </a:rPr>
              <a:t>Map</a:t>
            </a:r>
            <a:r>
              <a:rPr lang="en-US" sz="2400" dirty="0"/>
              <a:t>:</a:t>
            </a:r>
          </a:p>
          <a:p>
            <a:pPr marL="1146175" lvl="2" indent="-231775">
              <a:spcBef>
                <a:spcPts val="1200"/>
              </a:spcBef>
            </a:pPr>
            <a:r>
              <a:rPr lang="en-US" sz="2000" dirty="0">
                <a:solidFill>
                  <a:srgbClr val="6E7069"/>
                </a:solidFill>
                <a:latin typeface="Courier New" pitchFamily="49" charset="0"/>
                <a:cs typeface="Courier New" pitchFamily="49" charset="0"/>
              </a:rPr>
              <a:t>Map&lt;String, Color&gt; </a:t>
            </a:r>
            <a:r>
              <a:rPr lang="en-US" sz="2000" dirty="0" err="1">
                <a:solidFill>
                  <a:srgbClr val="6E7069"/>
                </a:solidFill>
                <a:latin typeface="Courier New" pitchFamily="49" charset="0"/>
                <a:cs typeface="Courier New" pitchFamily="49" charset="0"/>
              </a:rPr>
              <a:t>favoriteColors</a:t>
            </a:r>
            <a:r>
              <a:rPr lang="en-US" sz="2000" dirty="0">
                <a:solidFill>
                  <a:srgbClr val="6E7069"/>
                </a:solidFill>
                <a:latin typeface="Courier New" pitchFamily="49" charset="0"/>
                <a:cs typeface="Courier New" pitchFamily="49" charset="0"/>
              </a:rPr>
              <a:t> =</a:t>
            </a:r>
          </a:p>
          <a:p>
            <a:pPr marL="1146175" lvl="2" indent="-231775"/>
            <a:r>
              <a:rPr lang="en-US" sz="2000" dirty="0">
                <a:solidFill>
                  <a:srgbClr val="6E7069"/>
                </a:solidFill>
                <a:latin typeface="Courier New" pitchFamily="49" charset="0"/>
                <a:cs typeface="Courier New" pitchFamily="49" charset="0"/>
              </a:rPr>
              <a:t>   new </a:t>
            </a:r>
            <a:r>
              <a:rPr lang="en-US" sz="2000" dirty="0" err="1">
                <a:solidFill>
                  <a:srgbClr val="FF0000"/>
                </a:solidFill>
                <a:latin typeface="Courier New" pitchFamily="49" charset="0"/>
                <a:cs typeface="Courier New" pitchFamily="49" charset="0"/>
              </a:rPr>
              <a:t>HashMap</a:t>
            </a:r>
            <a:r>
              <a:rPr lang="en-US" sz="2000" dirty="0">
                <a:solidFill>
                  <a:srgbClr val="6E7069"/>
                </a:solidFill>
                <a:latin typeface="Courier New" pitchFamily="49" charset="0"/>
                <a:cs typeface="Courier New" pitchFamily="49" charset="0"/>
              </a:rPr>
              <a:t>&lt;String, Color&gt;();</a:t>
            </a:r>
          </a:p>
          <a:p>
            <a:pPr marL="688975" lvl="1" indent="-231775">
              <a:spcBef>
                <a:spcPts val="1200"/>
              </a:spcBef>
            </a:pPr>
            <a:r>
              <a:rPr lang="en-US" sz="2400" dirty="0"/>
              <a:t>or</a:t>
            </a:r>
          </a:p>
          <a:p>
            <a:pPr marL="1146175" lvl="2" indent="-231775">
              <a:spcBef>
                <a:spcPts val="1200"/>
              </a:spcBef>
            </a:pPr>
            <a:r>
              <a:rPr lang="en-US" sz="2000" dirty="0">
                <a:solidFill>
                  <a:srgbClr val="6E7069"/>
                </a:solidFill>
                <a:latin typeface="Courier New" pitchFamily="49" charset="0"/>
                <a:cs typeface="Courier New" pitchFamily="49" charset="0"/>
              </a:rPr>
              <a:t>Map&lt;String, Color&gt; </a:t>
            </a:r>
            <a:r>
              <a:rPr lang="en-US" sz="2000" dirty="0" err="1">
                <a:solidFill>
                  <a:srgbClr val="6E7069"/>
                </a:solidFill>
                <a:latin typeface="Courier New" pitchFamily="49" charset="0"/>
                <a:cs typeface="Courier New" pitchFamily="49" charset="0"/>
              </a:rPr>
              <a:t>favoriteColors</a:t>
            </a:r>
            <a:r>
              <a:rPr lang="en-US" sz="2000" dirty="0">
                <a:solidFill>
                  <a:srgbClr val="6E7069"/>
                </a:solidFill>
                <a:latin typeface="Courier New" pitchFamily="49" charset="0"/>
                <a:cs typeface="Courier New" pitchFamily="49" charset="0"/>
              </a:rPr>
              <a:t> =</a:t>
            </a:r>
          </a:p>
          <a:p>
            <a:pPr marL="1146175" lvl="2" indent="-231775"/>
            <a:r>
              <a:rPr lang="en-US" sz="2000" dirty="0">
                <a:solidFill>
                  <a:srgbClr val="6E7069"/>
                </a:solidFill>
                <a:latin typeface="Courier New" pitchFamily="49" charset="0"/>
                <a:cs typeface="Courier New" pitchFamily="49" charset="0"/>
              </a:rPr>
              <a:t>   new </a:t>
            </a:r>
            <a:r>
              <a:rPr lang="en-US" sz="2000" dirty="0" err="1">
                <a:solidFill>
                  <a:srgbClr val="FF0000"/>
                </a:solidFill>
                <a:latin typeface="Courier New" pitchFamily="49" charset="0"/>
                <a:cs typeface="Courier New" pitchFamily="49" charset="0"/>
              </a:rPr>
              <a:t>TreeMap</a:t>
            </a:r>
            <a:r>
              <a:rPr lang="en-US" sz="2000" dirty="0">
                <a:solidFill>
                  <a:srgbClr val="6E7069"/>
                </a:solidFill>
                <a:latin typeface="Courier New" pitchFamily="49" charset="0"/>
                <a:cs typeface="Courier New" pitchFamily="49" charset="0"/>
              </a:rPr>
              <a:t>&lt;String, Color&gt;();</a:t>
            </a:r>
          </a:p>
          <a:p>
            <a:pPr marL="231775" indent="-231775">
              <a:spcBef>
                <a:spcPts val="1200"/>
              </a:spcBef>
              <a:buFontTx/>
              <a:buChar char="•"/>
            </a:pPr>
            <a:r>
              <a:rPr lang="en-US" sz="2400" dirty="0"/>
              <a:t>Add an association:</a:t>
            </a:r>
          </a:p>
          <a:p>
            <a:pPr marL="1146175" lvl="2" indent="-231775">
              <a:spcBef>
                <a:spcPts val="1200"/>
              </a:spcBef>
            </a:pPr>
            <a:r>
              <a:rPr lang="en-US" sz="2000" dirty="0" err="1">
                <a:solidFill>
                  <a:srgbClr val="6E7069"/>
                </a:solidFill>
                <a:latin typeface="Courier New" pitchFamily="49" charset="0"/>
                <a:cs typeface="Courier New" pitchFamily="49" charset="0"/>
              </a:rPr>
              <a:t>favoriteColors.</a:t>
            </a:r>
            <a:r>
              <a:rPr lang="en-US" sz="2000" dirty="0" err="1">
                <a:solidFill>
                  <a:srgbClr val="FF0000"/>
                </a:solidFill>
                <a:latin typeface="Courier New" pitchFamily="49" charset="0"/>
                <a:cs typeface="Courier New" pitchFamily="49" charset="0"/>
              </a:rPr>
              <a:t>put</a:t>
            </a:r>
            <a:r>
              <a:rPr lang="en-US" sz="2000" dirty="0">
                <a:solidFill>
                  <a:srgbClr val="6E7069"/>
                </a:solidFill>
                <a:latin typeface="Courier New" pitchFamily="49" charset="0"/>
                <a:cs typeface="Courier New" pitchFamily="49" charset="0"/>
              </a:rPr>
              <a:t>("Juliet", </a:t>
            </a:r>
            <a:r>
              <a:rPr lang="en-US" sz="2000" dirty="0" err="1">
                <a:solidFill>
                  <a:srgbClr val="6E7069"/>
                </a:solidFill>
                <a:latin typeface="Courier New" pitchFamily="49" charset="0"/>
                <a:cs typeface="Courier New" pitchFamily="49" charset="0"/>
              </a:rPr>
              <a:t>Color.RED</a:t>
            </a:r>
            <a:r>
              <a:rPr lang="en-US" sz="2000" dirty="0">
                <a:solidFill>
                  <a:srgbClr val="6E7069"/>
                </a:solidFill>
                <a:latin typeface="Courier New" pitchFamily="49" charset="0"/>
                <a:cs typeface="Courier New" pitchFamily="49" charset="0"/>
              </a:rPr>
              <a:t>);</a:t>
            </a:r>
          </a:p>
          <a:p>
            <a:pPr marL="231775" indent="-231775">
              <a:spcBef>
                <a:spcPts val="1200"/>
              </a:spcBef>
              <a:buFontTx/>
              <a:buChar char="•"/>
            </a:pPr>
            <a:r>
              <a:rPr lang="en-US" sz="2400" dirty="0"/>
              <a:t>Change an existing association:</a:t>
            </a:r>
          </a:p>
          <a:p>
            <a:pPr marL="1146175" lvl="2" indent="-231775">
              <a:spcBef>
                <a:spcPts val="1200"/>
              </a:spcBef>
            </a:pPr>
            <a:r>
              <a:rPr lang="en-US" sz="2000" dirty="0" err="1">
                <a:solidFill>
                  <a:srgbClr val="6E7069"/>
                </a:solidFill>
                <a:latin typeface="Courier New" pitchFamily="49" charset="0"/>
                <a:cs typeface="Courier New" pitchFamily="49" charset="0"/>
              </a:rPr>
              <a:t>favoriteColors.</a:t>
            </a:r>
            <a:r>
              <a:rPr lang="en-US" sz="2000" dirty="0" err="1">
                <a:solidFill>
                  <a:srgbClr val="FF0000"/>
                </a:solidFill>
                <a:latin typeface="Courier New" pitchFamily="49" charset="0"/>
                <a:cs typeface="Courier New" pitchFamily="49" charset="0"/>
              </a:rPr>
              <a:t>put</a:t>
            </a:r>
            <a:r>
              <a:rPr lang="en-US" sz="2000" dirty="0">
                <a:solidFill>
                  <a:srgbClr val="6E7069"/>
                </a:solidFill>
                <a:latin typeface="Courier New" pitchFamily="49" charset="0"/>
                <a:cs typeface="Courier New" pitchFamily="49" charset="0"/>
              </a:rPr>
              <a:t>("Juliet",</a:t>
            </a:r>
            <a:r>
              <a:rPr lang="en-US" sz="2000" dirty="0" err="1">
                <a:solidFill>
                  <a:srgbClr val="6E7069"/>
                </a:solidFill>
                <a:latin typeface="Courier New" pitchFamily="49" charset="0"/>
                <a:cs typeface="Courier New" pitchFamily="49" charset="0"/>
              </a:rPr>
              <a:t>Color.BLUE</a:t>
            </a:r>
            <a:r>
              <a:rPr lang="en-US" sz="2000" dirty="0">
                <a:solidFill>
                  <a:srgbClr val="6E7069"/>
                </a:solidFill>
                <a:latin typeface="Courier New" pitchFamily="49" charset="0"/>
                <a:cs typeface="Courier New" pitchFamily="49" charset="0"/>
              </a:rP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3"/>
          <p:cNvSpPr txBox="1">
            <a:spLocks noChangeArrowheads="1"/>
          </p:cNvSpPr>
          <p:nvPr/>
        </p:nvSpPr>
        <p:spPr bwMode="auto">
          <a:xfrm>
            <a:off x="1066800" y="152400"/>
            <a:ext cx="7010400" cy="584200"/>
          </a:xfrm>
          <a:prstGeom prst="rect">
            <a:avLst/>
          </a:prstGeom>
          <a:noFill/>
          <a:ln w="9525">
            <a:noFill/>
            <a:miter lim="800000"/>
            <a:headEnd/>
            <a:tailEnd/>
          </a:ln>
        </p:spPr>
        <p:txBody>
          <a:bodyPr>
            <a:spAutoFit/>
          </a:bodyPr>
          <a:lstStyle/>
          <a:p>
            <a:r>
              <a:rPr lang="en-US" sz="3200" b="1" dirty="0">
                <a:latin typeface="Lucida Sans" pitchFamily="-107" charset="0"/>
              </a:rPr>
              <a:t>Using a </a:t>
            </a:r>
            <a:r>
              <a:rPr lang="en-US" sz="3200" b="1" dirty="0">
                <a:solidFill>
                  <a:srgbClr val="6E7069"/>
                </a:solidFill>
                <a:latin typeface="Courier New" pitchFamily="49" charset="0"/>
                <a:cs typeface="Courier New" pitchFamily="49" charset="0"/>
              </a:rPr>
              <a:t>Map</a:t>
            </a:r>
          </a:p>
        </p:txBody>
      </p:sp>
      <p:sp>
        <p:nvSpPr>
          <p:cNvPr id="43011" name="Text Box 4"/>
          <p:cNvSpPr txBox="1">
            <a:spLocks noChangeArrowheads="1"/>
          </p:cNvSpPr>
          <p:nvPr/>
        </p:nvSpPr>
        <p:spPr bwMode="auto">
          <a:xfrm>
            <a:off x="1066800" y="1219200"/>
            <a:ext cx="7848600" cy="2278062"/>
          </a:xfrm>
          <a:prstGeom prst="rect">
            <a:avLst/>
          </a:prstGeom>
          <a:noFill/>
          <a:ln w="9525">
            <a:noFill/>
            <a:miter lim="800000"/>
            <a:headEnd/>
            <a:tailEnd/>
          </a:ln>
        </p:spPr>
        <p:txBody>
          <a:bodyPr>
            <a:spAutoFit/>
          </a:bodyPr>
          <a:lstStyle/>
          <a:p>
            <a:pPr marL="231775" indent="-231775">
              <a:spcBef>
                <a:spcPts val="1200"/>
              </a:spcBef>
              <a:buFontTx/>
              <a:buChar char="•"/>
            </a:pPr>
            <a:r>
              <a:rPr lang="en-US" sz="2400" dirty="0"/>
              <a:t>Get the value associated with a key:</a:t>
            </a:r>
          </a:p>
          <a:p>
            <a:pPr marL="1146175" lvl="2" indent="-231775">
              <a:spcBef>
                <a:spcPts val="1200"/>
              </a:spcBef>
            </a:pPr>
            <a:r>
              <a:rPr lang="en-US" sz="2000" dirty="0">
                <a:solidFill>
                  <a:srgbClr val="6E7069"/>
                </a:solidFill>
                <a:latin typeface="Courier New" pitchFamily="49" charset="0"/>
                <a:cs typeface="Courier New" pitchFamily="49" charset="0"/>
              </a:rPr>
              <a:t>Color </a:t>
            </a:r>
            <a:r>
              <a:rPr lang="en-US" sz="2000" dirty="0" err="1">
                <a:solidFill>
                  <a:srgbClr val="6E7069"/>
                </a:solidFill>
                <a:latin typeface="Courier New" pitchFamily="49" charset="0"/>
                <a:cs typeface="Courier New" pitchFamily="49" charset="0"/>
              </a:rPr>
              <a:t>julietsFavoriteColor</a:t>
            </a:r>
            <a:r>
              <a:rPr lang="en-US" sz="2000" dirty="0">
                <a:solidFill>
                  <a:srgbClr val="6E7069"/>
                </a:solidFill>
                <a:latin typeface="Courier New" pitchFamily="49" charset="0"/>
                <a:cs typeface="Courier New" pitchFamily="49" charset="0"/>
              </a:rPr>
              <a:t> =</a:t>
            </a:r>
          </a:p>
          <a:p>
            <a:pPr marL="1146175" lvl="2" indent="-231775"/>
            <a:r>
              <a:rPr lang="en-US" sz="2000" dirty="0">
                <a:solidFill>
                  <a:srgbClr val="6E7069"/>
                </a:solidFill>
                <a:latin typeface="Courier New" pitchFamily="49" charset="0"/>
                <a:cs typeface="Courier New" pitchFamily="49" charset="0"/>
              </a:rPr>
              <a:t>   </a:t>
            </a:r>
            <a:r>
              <a:rPr lang="en-US" sz="2000" dirty="0" err="1">
                <a:solidFill>
                  <a:srgbClr val="6E7069"/>
                </a:solidFill>
                <a:latin typeface="Courier New" pitchFamily="49" charset="0"/>
                <a:cs typeface="Courier New" pitchFamily="49" charset="0"/>
              </a:rPr>
              <a:t>favoriteColors.</a:t>
            </a:r>
            <a:r>
              <a:rPr lang="en-US" sz="2000" dirty="0" err="1">
                <a:solidFill>
                  <a:srgbClr val="FF0000"/>
                </a:solidFill>
                <a:latin typeface="Courier New" pitchFamily="49" charset="0"/>
                <a:cs typeface="Courier New" pitchFamily="49" charset="0"/>
              </a:rPr>
              <a:t>get</a:t>
            </a:r>
            <a:r>
              <a:rPr lang="en-US" sz="2000" dirty="0">
                <a:solidFill>
                  <a:srgbClr val="6E7069"/>
                </a:solidFill>
                <a:latin typeface="Courier New" pitchFamily="49" charset="0"/>
                <a:cs typeface="Courier New" pitchFamily="49" charset="0"/>
              </a:rPr>
              <a:t>("Juliet”);</a:t>
            </a:r>
          </a:p>
          <a:p>
            <a:pPr marL="231775" indent="-231775">
              <a:spcBef>
                <a:spcPts val="1200"/>
              </a:spcBef>
              <a:buFontTx/>
              <a:buChar char="•"/>
            </a:pPr>
            <a:r>
              <a:rPr lang="en-US" sz="2400" dirty="0"/>
              <a:t>Remove a key and its associated value:</a:t>
            </a:r>
          </a:p>
          <a:p>
            <a:pPr marL="1146175" lvl="2" indent="-231775">
              <a:spcBef>
                <a:spcPts val="1200"/>
              </a:spcBef>
            </a:pPr>
            <a:r>
              <a:rPr lang="en-US" sz="2000" dirty="0" err="1">
                <a:solidFill>
                  <a:srgbClr val="6E7069"/>
                </a:solidFill>
                <a:latin typeface="Courier New" pitchFamily="49" charset="0"/>
                <a:cs typeface="Courier New" pitchFamily="49" charset="0"/>
              </a:rPr>
              <a:t>favoriteColors.</a:t>
            </a:r>
            <a:r>
              <a:rPr lang="en-US" sz="2000" dirty="0" err="1">
                <a:solidFill>
                  <a:srgbClr val="FF0000"/>
                </a:solidFill>
                <a:latin typeface="Courier New" pitchFamily="49" charset="0"/>
                <a:cs typeface="Courier New" pitchFamily="49" charset="0"/>
              </a:rPr>
              <a:t>remove</a:t>
            </a:r>
            <a:r>
              <a:rPr lang="en-US" sz="2000" dirty="0">
                <a:solidFill>
                  <a:srgbClr val="6E7069"/>
                </a:solidFill>
                <a:latin typeface="Courier New" pitchFamily="49" charset="0"/>
                <a:cs typeface="Courier New" pitchFamily="49" charset="0"/>
              </a:rPr>
              <a:t>("Juliet");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3"/>
          <p:cNvSpPr txBox="1">
            <a:spLocks noChangeArrowheads="1"/>
          </p:cNvSpPr>
          <p:nvPr/>
        </p:nvSpPr>
        <p:spPr bwMode="auto">
          <a:xfrm>
            <a:off x="1104900" y="152400"/>
            <a:ext cx="7010400" cy="584200"/>
          </a:xfrm>
          <a:prstGeom prst="rect">
            <a:avLst/>
          </a:prstGeom>
          <a:noFill/>
          <a:ln w="9525">
            <a:noFill/>
            <a:miter lim="800000"/>
            <a:headEnd/>
            <a:tailEnd/>
          </a:ln>
        </p:spPr>
        <p:txBody>
          <a:bodyPr>
            <a:spAutoFit/>
          </a:bodyPr>
          <a:lstStyle/>
          <a:p>
            <a:r>
              <a:rPr lang="en-US" sz="3200" b="1" dirty="0">
                <a:latin typeface="Lucida Sans" pitchFamily="-107" charset="0"/>
              </a:rPr>
              <a:t>Printing Key/Value Pairs</a:t>
            </a:r>
          </a:p>
        </p:txBody>
      </p:sp>
      <p:sp>
        <p:nvSpPr>
          <p:cNvPr id="44035" name="Text Box 4"/>
          <p:cNvSpPr txBox="1">
            <a:spLocks noChangeArrowheads="1"/>
          </p:cNvSpPr>
          <p:nvPr/>
        </p:nvSpPr>
        <p:spPr bwMode="auto">
          <a:xfrm>
            <a:off x="1219200" y="1295400"/>
            <a:ext cx="7543800" cy="1920875"/>
          </a:xfrm>
          <a:prstGeom prst="rect">
            <a:avLst/>
          </a:prstGeom>
          <a:noFill/>
          <a:ln w="9525">
            <a:noFill/>
            <a:miter lim="800000"/>
            <a:headEnd/>
            <a:tailEnd/>
          </a:ln>
        </p:spPr>
        <p:txBody>
          <a:bodyPr>
            <a:spAutoFit/>
          </a:bodyPr>
          <a:lstStyle/>
          <a:p>
            <a:r>
              <a:rPr lang="en-US" sz="2000" dirty="0">
                <a:solidFill>
                  <a:srgbClr val="6E7069"/>
                </a:solidFill>
                <a:latin typeface="Courier New" pitchFamily="49" charset="0"/>
              </a:rPr>
              <a:t>Set&lt;String&gt; </a:t>
            </a:r>
            <a:r>
              <a:rPr lang="en-US" sz="2000" dirty="0" err="1">
                <a:solidFill>
                  <a:srgbClr val="6E7069"/>
                </a:solidFill>
                <a:latin typeface="Courier New" pitchFamily="49" charset="0"/>
              </a:rPr>
              <a:t>keySet</a:t>
            </a:r>
            <a:r>
              <a:rPr lang="en-US" sz="2000" dirty="0">
                <a:solidFill>
                  <a:srgbClr val="6E7069"/>
                </a:solidFill>
                <a:latin typeface="Courier New" pitchFamily="49" charset="0"/>
              </a:rPr>
              <a:t> = </a:t>
            </a:r>
            <a:r>
              <a:rPr lang="en-US" sz="2000" dirty="0" err="1">
                <a:solidFill>
                  <a:srgbClr val="6E7069"/>
                </a:solidFill>
                <a:latin typeface="Courier New" pitchFamily="49" charset="0"/>
              </a:rPr>
              <a:t>m.</a:t>
            </a:r>
            <a:r>
              <a:rPr lang="en-US" sz="2000" dirty="0" err="1">
                <a:solidFill>
                  <a:srgbClr val="FF0000"/>
                </a:solidFill>
                <a:latin typeface="Courier New" pitchFamily="49" charset="0"/>
              </a:rPr>
              <a:t>keySet</a:t>
            </a:r>
            <a:r>
              <a:rPr lang="en-US" sz="2000" dirty="0">
                <a:solidFill>
                  <a:srgbClr val="6E7069"/>
                </a:solidFill>
                <a:latin typeface="Courier New" pitchFamily="49" charset="0"/>
              </a:rPr>
              <a:t>(); </a:t>
            </a:r>
            <a:br>
              <a:rPr lang="en-US" sz="2000" dirty="0">
                <a:solidFill>
                  <a:srgbClr val="6E7069"/>
                </a:solidFill>
                <a:latin typeface="Courier New" pitchFamily="49" charset="0"/>
              </a:rPr>
            </a:br>
            <a:r>
              <a:rPr lang="en-US" sz="2000" dirty="0">
                <a:solidFill>
                  <a:srgbClr val="6E7069"/>
                </a:solidFill>
                <a:latin typeface="Courier New" pitchFamily="49" charset="0"/>
              </a:rPr>
              <a:t>for (String key : </a:t>
            </a:r>
            <a:r>
              <a:rPr lang="en-US" sz="2000" dirty="0" err="1">
                <a:solidFill>
                  <a:srgbClr val="6E7069"/>
                </a:solidFill>
                <a:latin typeface="Courier New" pitchFamily="49" charset="0"/>
              </a:rPr>
              <a:t>keySet</a:t>
            </a:r>
            <a:r>
              <a:rPr lang="en-US" sz="2000" dirty="0">
                <a:solidFill>
                  <a:srgbClr val="6E7069"/>
                </a:solidFill>
                <a:latin typeface="Courier New" pitchFamily="49" charset="0"/>
              </a:rPr>
              <a:t>) </a:t>
            </a:r>
            <a:br>
              <a:rPr lang="en-US" sz="2000" dirty="0">
                <a:solidFill>
                  <a:srgbClr val="6E7069"/>
                </a:solidFill>
                <a:latin typeface="Courier New" pitchFamily="49" charset="0"/>
              </a:rPr>
            </a:br>
            <a:r>
              <a:rPr lang="en-US" sz="2000" dirty="0">
                <a:solidFill>
                  <a:srgbClr val="6E7069"/>
                </a:solidFill>
                <a:latin typeface="Courier New" pitchFamily="49" charset="0"/>
              </a:rPr>
              <a:t>{ </a:t>
            </a:r>
            <a:br>
              <a:rPr lang="en-US" sz="2000" dirty="0">
                <a:solidFill>
                  <a:srgbClr val="6E7069"/>
                </a:solidFill>
                <a:latin typeface="Courier New" pitchFamily="49" charset="0"/>
              </a:rPr>
            </a:br>
            <a:r>
              <a:rPr lang="en-US" sz="2000" dirty="0">
                <a:solidFill>
                  <a:srgbClr val="6E7069"/>
                </a:solidFill>
                <a:latin typeface="Courier New" pitchFamily="49" charset="0"/>
              </a:rPr>
              <a:t>   Color value = </a:t>
            </a:r>
            <a:r>
              <a:rPr lang="en-US" sz="2000" dirty="0" err="1">
                <a:solidFill>
                  <a:srgbClr val="6E7069"/>
                </a:solidFill>
                <a:latin typeface="Courier New" pitchFamily="49" charset="0"/>
              </a:rPr>
              <a:t>m.</a:t>
            </a:r>
            <a:r>
              <a:rPr lang="en-US" sz="2000" dirty="0" err="1">
                <a:solidFill>
                  <a:srgbClr val="FF0000"/>
                </a:solidFill>
                <a:latin typeface="Courier New" pitchFamily="49" charset="0"/>
              </a:rPr>
              <a:t>get</a:t>
            </a:r>
            <a:r>
              <a:rPr lang="en-US" sz="2000" dirty="0">
                <a:solidFill>
                  <a:srgbClr val="6E7069"/>
                </a:solidFill>
                <a:latin typeface="Courier New" pitchFamily="49" charset="0"/>
              </a:rPr>
              <a:t>(key); </a:t>
            </a:r>
            <a:br>
              <a:rPr lang="en-US" sz="2000" dirty="0">
                <a:solidFill>
                  <a:srgbClr val="6E7069"/>
                </a:solidFill>
                <a:latin typeface="Courier New" pitchFamily="49" charset="0"/>
              </a:rPr>
            </a:br>
            <a:r>
              <a:rPr lang="en-US" sz="2000" dirty="0">
                <a:solidFill>
                  <a:srgbClr val="6E7069"/>
                </a:solidFill>
                <a:latin typeface="Courier New" pitchFamily="49" charset="0"/>
              </a:rPr>
              <a:t>   </a:t>
            </a:r>
            <a:r>
              <a:rPr lang="en-US" sz="2000" dirty="0" err="1">
                <a:solidFill>
                  <a:srgbClr val="6E7069"/>
                </a:solidFill>
                <a:latin typeface="Courier New" pitchFamily="49" charset="0"/>
              </a:rPr>
              <a:t>System.out.println</a:t>
            </a:r>
            <a:r>
              <a:rPr lang="en-US" sz="2000" dirty="0">
                <a:solidFill>
                  <a:srgbClr val="6E7069"/>
                </a:solidFill>
                <a:latin typeface="Courier New" pitchFamily="49" charset="0"/>
              </a:rPr>
              <a:t>(key + ” : " + value); </a:t>
            </a:r>
            <a:br>
              <a:rPr lang="en-US" sz="2000" dirty="0">
                <a:solidFill>
                  <a:srgbClr val="6E7069"/>
                </a:solidFill>
                <a:latin typeface="Courier New" pitchFamily="49" charset="0"/>
              </a:rPr>
            </a:br>
            <a:r>
              <a:rPr lang="en-US" sz="2000" dirty="0">
                <a:solidFill>
                  <a:srgbClr val="6E7069"/>
                </a:solidFill>
                <a:latin typeface="Courier New" pitchFamily="49" charset="0"/>
              </a:rPr>
              <a:t>}</a:t>
            </a:r>
            <a:endParaRPr lang="en-US" sz="2000" b="1" dirty="0">
              <a:solidFill>
                <a:srgbClr val="6E7069"/>
              </a:solidFill>
              <a:latin typeface="Courier New"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3"/>
          <p:cNvSpPr txBox="1">
            <a:spLocks noChangeArrowheads="1"/>
          </p:cNvSpPr>
          <p:nvPr/>
        </p:nvSpPr>
        <p:spPr bwMode="auto">
          <a:xfrm>
            <a:off x="1143000" y="304800"/>
            <a:ext cx="8534400" cy="584200"/>
          </a:xfrm>
          <a:prstGeom prst="rect">
            <a:avLst/>
          </a:prstGeom>
          <a:noFill/>
          <a:ln w="9525">
            <a:noFill/>
            <a:miter lim="800000"/>
            <a:headEnd/>
            <a:tailEnd/>
          </a:ln>
        </p:spPr>
        <p:txBody>
          <a:bodyPr>
            <a:spAutoFit/>
          </a:bodyPr>
          <a:lstStyle/>
          <a:p>
            <a:r>
              <a:rPr lang="en-US" sz="3200" b="1" dirty="0">
                <a:latin typeface="Lucida Sans" pitchFamily="-107" charset="0"/>
              </a:rPr>
              <a:t>Fundamental Operations on a Set </a:t>
            </a:r>
          </a:p>
        </p:txBody>
      </p:sp>
      <p:sp>
        <p:nvSpPr>
          <p:cNvPr id="8195" name="Text Box 4"/>
          <p:cNvSpPr txBox="1">
            <a:spLocks noChangeArrowheads="1"/>
          </p:cNvSpPr>
          <p:nvPr/>
        </p:nvSpPr>
        <p:spPr bwMode="auto">
          <a:xfrm>
            <a:off x="1144859" y="1371600"/>
            <a:ext cx="7846741" cy="3939540"/>
          </a:xfrm>
          <a:prstGeom prst="rect">
            <a:avLst/>
          </a:prstGeom>
          <a:noFill/>
          <a:ln w="9525">
            <a:noFill/>
            <a:miter lim="800000"/>
            <a:headEnd/>
            <a:tailEnd/>
          </a:ln>
        </p:spPr>
        <p:txBody>
          <a:bodyPr wrap="square">
            <a:spAutoFit/>
          </a:bodyPr>
          <a:lstStyle/>
          <a:p>
            <a:pPr marL="342900" indent="-342900">
              <a:spcBef>
                <a:spcPts val="1200"/>
              </a:spcBef>
              <a:buFontTx/>
              <a:buChar char="•"/>
            </a:pPr>
            <a:r>
              <a:rPr lang="en-US" sz="2400" dirty="0"/>
              <a:t>Adding an element </a:t>
            </a:r>
          </a:p>
          <a:p>
            <a:pPr marL="688975" lvl="1" indent="-342900">
              <a:spcBef>
                <a:spcPts val="1200"/>
              </a:spcBef>
              <a:buFont typeface="Wingdings" pitchFamily="2" charset="2"/>
              <a:buChar char="§"/>
            </a:pPr>
            <a:r>
              <a:rPr lang="en-US" sz="2000" i="1" dirty="0"/>
              <a:t>Adding an element has no effect if the element is already in the set </a:t>
            </a:r>
          </a:p>
          <a:p>
            <a:pPr marL="342900" indent="-342900">
              <a:spcBef>
                <a:spcPts val="1200"/>
              </a:spcBef>
              <a:buFontTx/>
              <a:buChar char="•"/>
            </a:pPr>
            <a:r>
              <a:rPr lang="en-US" sz="2400" dirty="0"/>
              <a:t>Removing an element </a:t>
            </a:r>
          </a:p>
          <a:p>
            <a:pPr marL="688975" lvl="1" indent="-342900">
              <a:spcBef>
                <a:spcPts val="1200"/>
              </a:spcBef>
              <a:buFont typeface="Wingdings" pitchFamily="2" charset="2"/>
              <a:buChar char="§"/>
            </a:pPr>
            <a:r>
              <a:rPr lang="en-US" sz="2000" i="1" dirty="0"/>
              <a:t>Attempting to remove an element that isn’t in the set is silently ignored </a:t>
            </a:r>
          </a:p>
          <a:p>
            <a:pPr marL="342900" indent="-342900">
              <a:spcBef>
                <a:spcPts val="1200"/>
              </a:spcBef>
              <a:buFontTx/>
              <a:buChar char="•"/>
            </a:pPr>
            <a:r>
              <a:rPr lang="en-US" sz="2400" dirty="0"/>
              <a:t>Containment testing (Does the set contain a given object?) </a:t>
            </a:r>
          </a:p>
          <a:p>
            <a:pPr marL="342900" indent="-342900">
              <a:spcBef>
                <a:spcPts val="1200"/>
              </a:spcBef>
              <a:buFontTx/>
              <a:buChar char="•"/>
            </a:pPr>
            <a:r>
              <a:rPr lang="en-US" sz="2400" dirty="0"/>
              <a:t>Listing all elements (in arbitrary order)</a:t>
            </a:r>
            <a:r>
              <a:rPr lang="en-US" dirty="0"/>
              <a:t> </a:t>
            </a:r>
            <a:endParaRPr lang="en-US"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5"/>
          <p:cNvSpPr txBox="1">
            <a:spLocks noChangeArrowheads="1"/>
          </p:cNvSpPr>
          <p:nvPr/>
        </p:nvSpPr>
        <p:spPr bwMode="auto">
          <a:xfrm>
            <a:off x="0" y="914400"/>
            <a:ext cx="9144000" cy="4770438"/>
          </a:xfrm>
          <a:prstGeom prst="rect">
            <a:avLst/>
          </a:prstGeom>
          <a:solidFill>
            <a:schemeClr val="bg1"/>
          </a:solidFill>
          <a:ln w="9525">
            <a:noFill/>
            <a:miter lim="800000"/>
            <a:headEnd/>
            <a:tailEnd/>
          </a:ln>
        </p:spPr>
        <p:txBody>
          <a:bodyPr>
            <a:spAutoFit/>
          </a:bodyPr>
          <a:lstStyle/>
          <a:p>
            <a:r>
              <a:rPr lang="en-US" sz="1600" b="1" dirty="0">
                <a:solidFill>
                  <a:srgbClr val="0073FF"/>
                </a:solidFill>
                <a:latin typeface="Courier New" pitchFamily="49" charset="0"/>
                <a:cs typeface="Courier New" pitchFamily="49" charset="0"/>
              </a:rPr>
              <a:t>  1  </a:t>
            </a:r>
            <a:r>
              <a:rPr lang="en-US" sz="1600" dirty="0">
                <a:solidFill>
                  <a:srgbClr val="CC0066"/>
                </a:solidFill>
                <a:latin typeface="Courier New" pitchFamily="49" charset="0"/>
                <a:cs typeface="Courier New" pitchFamily="49" charset="0"/>
              </a:rPr>
              <a:t>import</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java.awt.Color</a:t>
            </a:r>
            <a:r>
              <a:rPr lang="en-US" sz="1600" dirty="0">
                <a:solidFill>
                  <a:srgbClr val="000000"/>
                </a:solidFill>
                <a:latin typeface="Courier New" pitchFamily="49" charset="0"/>
                <a:cs typeface="Courier New" pitchFamily="49" charset="0"/>
              </a:rPr>
              <a:t>;</a:t>
            </a:r>
          </a:p>
          <a:p>
            <a:r>
              <a:rPr lang="en-US" sz="1600" b="1" dirty="0">
                <a:solidFill>
                  <a:srgbClr val="0073FF"/>
                </a:solidFill>
                <a:latin typeface="Courier New" pitchFamily="49" charset="0"/>
                <a:cs typeface="Courier New" pitchFamily="49" charset="0"/>
              </a:rPr>
              <a:t>  2  </a:t>
            </a:r>
            <a:r>
              <a:rPr lang="en-US" sz="1600" dirty="0">
                <a:solidFill>
                  <a:srgbClr val="CC0066"/>
                </a:solidFill>
                <a:latin typeface="Courier New" pitchFamily="49" charset="0"/>
                <a:cs typeface="Courier New" pitchFamily="49" charset="0"/>
              </a:rPr>
              <a:t>import</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java.util.HashMap</a:t>
            </a:r>
            <a:r>
              <a:rPr lang="en-US" sz="1600" dirty="0">
                <a:solidFill>
                  <a:srgbClr val="000000"/>
                </a:solidFill>
                <a:latin typeface="Courier New" pitchFamily="49" charset="0"/>
                <a:cs typeface="Courier New" pitchFamily="49" charset="0"/>
              </a:rPr>
              <a:t>;</a:t>
            </a:r>
          </a:p>
          <a:p>
            <a:r>
              <a:rPr lang="en-US" sz="1600" b="1" dirty="0">
                <a:solidFill>
                  <a:srgbClr val="0073FF"/>
                </a:solidFill>
                <a:latin typeface="Courier New" pitchFamily="49" charset="0"/>
                <a:cs typeface="Courier New" pitchFamily="49" charset="0"/>
              </a:rPr>
              <a:t>  3  </a:t>
            </a:r>
            <a:r>
              <a:rPr lang="en-US" sz="1600" dirty="0">
                <a:solidFill>
                  <a:srgbClr val="CC0066"/>
                </a:solidFill>
                <a:latin typeface="Courier New" pitchFamily="49" charset="0"/>
                <a:cs typeface="Courier New" pitchFamily="49" charset="0"/>
              </a:rPr>
              <a:t>import</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java.util.Map</a:t>
            </a:r>
            <a:r>
              <a:rPr lang="en-US" sz="1600" dirty="0">
                <a:solidFill>
                  <a:srgbClr val="000000"/>
                </a:solidFill>
                <a:latin typeface="Courier New" pitchFamily="49" charset="0"/>
                <a:cs typeface="Courier New" pitchFamily="49" charset="0"/>
              </a:rPr>
              <a:t>;</a:t>
            </a:r>
          </a:p>
          <a:p>
            <a:r>
              <a:rPr lang="en-US" sz="1600" b="1" dirty="0">
                <a:solidFill>
                  <a:srgbClr val="0073FF"/>
                </a:solidFill>
                <a:latin typeface="Courier New" pitchFamily="49" charset="0"/>
                <a:cs typeface="Courier New" pitchFamily="49" charset="0"/>
              </a:rPr>
              <a:t>  4  </a:t>
            </a:r>
            <a:r>
              <a:rPr lang="en-US" sz="1600" dirty="0">
                <a:solidFill>
                  <a:srgbClr val="CC0066"/>
                </a:solidFill>
                <a:latin typeface="Courier New" pitchFamily="49" charset="0"/>
                <a:cs typeface="Courier New" pitchFamily="49" charset="0"/>
              </a:rPr>
              <a:t>import</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java.util.Set</a:t>
            </a:r>
            <a:r>
              <a:rPr lang="en-US" sz="1600" dirty="0">
                <a:solidFill>
                  <a:srgbClr val="000000"/>
                </a:solidFill>
                <a:latin typeface="Courier New" pitchFamily="49" charset="0"/>
                <a:cs typeface="Courier New" pitchFamily="49" charset="0"/>
              </a:rPr>
              <a:t>;</a:t>
            </a:r>
          </a:p>
          <a:p>
            <a:r>
              <a:rPr lang="en-US" sz="1600" b="1" dirty="0">
                <a:solidFill>
                  <a:srgbClr val="0073FF"/>
                </a:solidFill>
                <a:latin typeface="Courier New" pitchFamily="49" charset="0"/>
                <a:cs typeface="Courier New" pitchFamily="49" charset="0"/>
              </a:rPr>
              <a:t>  5  </a:t>
            </a:r>
          </a:p>
          <a:p>
            <a:r>
              <a:rPr lang="en-US" sz="1600" b="1" dirty="0">
                <a:solidFill>
                  <a:srgbClr val="0073FF"/>
                </a:solidFill>
                <a:latin typeface="Courier New" pitchFamily="49" charset="0"/>
                <a:cs typeface="Courier New" pitchFamily="49" charset="0"/>
              </a:rPr>
              <a:t>  6  </a:t>
            </a:r>
            <a:r>
              <a:rPr lang="en-US" sz="1600" dirty="0">
                <a:solidFill>
                  <a:srgbClr val="000000"/>
                </a:solidFill>
                <a:latin typeface="Courier New" pitchFamily="49" charset="0"/>
                <a:cs typeface="Courier New" pitchFamily="49" charset="0"/>
              </a:rPr>
              <a:t>/**</a:t>
            </a:r>
          </a:p>
          <a:p>
            <a:r>
              <a:rPr lang="en-US" sz="1600" b="1" dirty="0">
                <a:solidFill>
                  <a:srgbClr val="0073FF"/>
                </a:solidFill>
                <a:latin typeface="Courier New" pitchFamily="49" charset="0"/>
                <a:cs typeface="Courier New" pitchFamily="49" charset="0"/>
              </a:rPr>
              <a:t>  7  </a:t>
            </a:r>
            <a:r>
              <a:rPr lang="en-US" sz="1600" dirty="0">
                <a:solidFill>
                  <a:srgbClr val="000000"/>
                </a:solidFill>
                <a:latin typeface="Courier New" pitchFamily="49" charset="0"/>
                <a:cs typeface="Courier New" pitchFamily="49" charset="0"/>
              </a:rPr>
              <a:t>   </a:t>
            </a:r>
            <a:r>
              <a:rPr lang="en-US" sz="1600" dirty="0">
                <a:solidFill>
                  <a:srgbClr val="0073FF"/>
                </a:solidFill>
                <a:latin typeface="Times New Roman" pitchFamily="18" charset="0"/>
                <a:cs typeface="Times New Roman" pitchFamily="18" charset="0"/>
              </a:rPr>
              <a:t>This program demonstrates a map that maps names to colors.</a:t>
            </a:r>
          </a:p>
          <a:p>
            <a:r>
              <a:rPr lang="en-US" sz="1600" b="1" dirty="0">
                <a:solidFill>
                  <a:srgbClr val="0073FF"/>
                </a:solidFill>
                <a:latin typeface="Courier New" pitchFamily="49" charset="0"/>
                <a:cs typeface="Courier New" pitchFamily="49" charset="0"/>
              </a:rPr>
              <a:t>  8  </a:t>
            </a:r>
            <a:r>
              <a:rPr lang="en-US" sz="1600" dirty="0">
                <a:solidFill>
                  <a:srgbClr val="000000"/>
                </a:solidFill>
                <a:latin typeface="Courier New" pitchFamily="49" charset="0"/>
                <a:cs typeface="Courier New" pitchFamily="49" charset="0"/>
              </a:rPr>
              <a:t>*/</a:t>
            </a:r>
          </a:p>
          <a:p>
            <a:r>
              <a:rPr lang="en-US" sz="1600" b="1" dirty="0">
                <a:solidFill>
                  <a:srgbClr val="0073FF"/>
                </a:solidFill>
                <a:latin typeface="Courier New" pitchFamily="49" charset="0"/>
                <a:cs typeface="Courier New" pitchFamily="49" charset="0"/>
              </a:rPr>
              <a:t>  9  </a:t>
            </a:r>
            <a:r>
              <a:rPr lang="en-US" sz="1600" dirty="0">
                <a:solidFill>
                  <a:srgbClr val="CC0066"/>
                </a:solidFill>
                <a:latin typeface="Courier New" pitchFamily="49" charset="0"/>
                <a:cs typeface="Courier New" pitchFamily="49" charset="0"/>
              </a:rPr>
              <a:t>public</a:t>
            </a:r>
            <a:r>
              <a:rPr lang="en-US" sz="1600" dirty="0">
                <a:solidFill>
                  <a:srgbClr val="000000"/>
                </a:solidFill>
                <a:latin typeface="Courier New" pitchFamily="49" charset="0"/>
                <a:cs typeface="Courier New" pitchFamily="49" charset="0"/>
              </a:rPr>
              <a:t> </a:t>
            </a:r>
            <a:r>
              <a:rPr lang="en-US" sz="1600" dirty="0">
                <a:solidFill>
                  <a:srgbClr val="CC0066"/>
                </a:solidFill>
                <a:latin typeface="Courier New" pitchFamily="49" charset="0"/>
                <a:cs typeface="Courier New" pitchFamily="49" charset="0"/>
              </a:rPr>
              <a:t>class</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MapDemo</a:t>
            </a:r>
            <a:endParaRPr lang="en-US" sz="1600" dirty="0">
              <a:solidFill>
                <a:srgbClr val="000000"/>
              </a:solidFill>
              <a:latin typeface="Courier New" pitchFamily="49" charset="0"/>
              <a:cs typeface="Courier New" pitchFamily="49" charset="0"/>
            </a:endParaRPr>
          </a:p>
          <a:p>
            <a:r>
              <a:rPr lang="en-US" sz="1600" b="1" dirty="0">
                <a:solidFill>
                  <a:srgbClr val="0073FF"/>
                </a:solidFill>
                <a:latin typeface="Courier New" pitchFamily="49" charset="0"/>
                <a:cs typeface="Courier New" pitchFamily="49" charset="0"/>
              </a:rPr>
              <a:t> 10  </a:t>
            </a:r>
            <a:r>
              <a:rPr lang="en-US" sz="1600" dirty="0">
                <a:solidFill>
                  <a:srgbClr val="000000"/>
                </a:solidFill>
                <a:latin typeface="Courier New" pitchFamily="49" charset="0"/>
                <a:cs typeface="Courier New" pitchFamily="49" charset="0"/>
              </a:rPr>
              <a:t>{</a:t>
            </a:r>
          </a:p>
          <a:p>
            <a:r>
              <a:rPr lang="en-US" sz="1600" b="1" dirty="0">
                <a:solidFill>
                  <a:srgbClr val="0073FF"/>
                </a:solidFill>
                <a:latin typeface="Courier New" pitchFamily="49" charset="0"/>
                <a:cs typeface="Courier New" pitchFamily="49" charset="0"/>
              </a:rPr>
              <a:t> 11  </a:t>
            </a:r>
            <a:r>
              <a:rPr lang="en-US" sz="1600" dirty="0">
                <a:solidFill>
                  <a:srgbClr val="000000"/>
                </a:solidFill>
                <a:latin typeface="Courier New" pitchFamily="49" charset="0"/>
                <a:cs typeface="Courier New" pitchFamily="49" charset="0"/>
              </a:rPr>
              <a:t>   </a:t>
            </a:r>
            <a:r>
              <a:rPr lang="en-US" sz="1600" dirty="0">
                <a:solidFill>
                  <a:srgbClr val="CC0066"/>
                </a:solidFill>
                <a:latin typeface="Courier New" pitchFamily="49" charset="0"/>
                <a:cs typeface="Courier New" pitchFamily="49" charset="0"/>
              </a:rPr>
              <a:t>public</a:t>
            </a:r>
            <a:r>
              <a:rPr lang="en-US" sz="1600" dirty="0">
                <a:solidFill>
                  <a:srgbClr val="000000"/>
                </a:solidFill>
                <a:latin typeface="Courier New" pitchFamily="49" charset="0"/>
                <a:cs typeface="Courier New" pitchFamily="49" charset="0"/>
              </a:rPr>
              <a:t> </a:t>
            </a:r>
            <a:r>
              <a:rPr lang="en-US" sz="1600" dirty="0">
                <a:solidFill>
                  <a:srgbClr val="CC0066"/>
                </a:solidFill>
                <a:latin typeface="Courier New" pitchFamily="49" charset="0"/>
                <a:cs typeface="Courier New" pitchFamily="49" charset="0"/>
              </a:rPr>
              <a:t>static</a:t>
            </a:r>
            <a:r>
              <a:rPr lang="en-US" sz="1600" dirty="0">
                <a:solidFill>
                  <a:srgbClr val="000000"/>
                </a:solidFill>
                <a:latin typeface="Courier New" pitchFamily="49" charset="0"/>
                <a:cs typeface="Courier New" pitchFamily="49" charset="0"/>
              </a:rPr>
              <a:t> </a:t>
            </a:r>
            <a:r>
              <a:rPr lang="en-US" sz="1600" dirty="0">
                <a:solidFill>
                  <a:srgbClr val="CC0066"/>
                </a:solidFill>
                <a:latin typeface="Courier New" pitchFamily="49" charset="0"/>
                <a:cs typeface="Courier New" pitchFamily="49" charset="0"/>
              </a:rPr>
              <a:t>void</a:t>
            </a:r>
            <a:r>
              <a:rPr lang="en-US" sz="1600" dirty="0">
                <a:solidFill>
                  <a:srgbClr val="000000"/>
                </a:solidFill>
                <a:latin typeface="Courier New" pitchFamily="49" charset="0"/>
                <a:cs typeface="Courier New" pitchFamily="49" charset="0"/>
              </a:rPr>
              <a:t> main(String[] </a:t>
            </a:r>
            <a:r>
              <a:rPr lang="en-US" sz="1600" dirty="0" err="1">
                <a:solidFill>
                  <a:srgbClr val="000000"/>
                </a:solidFill>
                <a:latin typeface="Courier New" pitchFamily="49" charset="0"/>
                <a:cs typeface="Courier New" pitchFamily="49" charset="0"/>
              </a:rPr>
              <a:t>args</a:t>
            </a:r>
            <a:r>
              <a:rPr lang="en-US" sz="1600" dirty="0">
                <a:solidFill>
                  <a:srgbClr val="000000"/>
                </a:solidFill>
                <a:latin typeface="Courier New" pitchFamily="49" charset="0"/>
                <a:cs typeface="Courier New" pitchFamily="49" charset="0"/>
              </a:rPr>
              <a:t>)</a:t>
            </a:r>
          </a:p>
          <a:p>
            <a:r>
              <a:rPr lang="en-US" sz="1600" b="1" dirty="0">
                <a:solidFill>
                  <a:srgbClr val="0073FF"/>
                </a:solidFill>
                <a:latin typeface="Courier New" pitchFamily="49" charset="0"/>
                <a:cs typeface="Courier New" pitchFamily="49" charset="0"/>
              </a:rPr>
              <a:t> 12  </a:t>
            </a:r>
            <a:r>
              <a:rPr lang="en-US" sz="1600" dirty="0">
                <a:solidFill>
                  <a:srgbClr val="000000"/>
                </a:solidFill>
                <a:latin typeface="Courier New" pitchFamily="49" charset="0"/>
                <a:cs typeface="Courier New" pitchFamily="49" charset="0"/>
              </a:rPr>
              <a:t>   {      </a:t>
            </a:r>
          </a:p>
          <a:p>
            <a:r>
              <a:rPr lang="en-US" sz="1600" b="1" dirty="0">
                <a:solidFill>
                  <a:srgbClr val="0073FF"/>
                </a:solidFill>
                <a:latin typeface="Courier New" pitchFamily="49" charset="0"/>
                <a:cs typeface="Courier New" pitchFamily="49" charset="0"/>
              </a:rPr>
              <a:t> 13  </a:t>
            </a:r>
            <a:r>
              <a:rPr lang="en-US" sz="1600" dirty="0">
                <a:solidFill>
                  <a:srgbClr val="000000"/>
                </a:solidFill>
                <a:latin typeface="Courier New" pitchFamily="49" charset="0"/>
                <a:cs typeface="Courier New" pitchFamily="49" charset="0"/>
              </a:rPr>
              <a:t>      Map&lt;String, Color&gt; </a:t>
            </a:r>
            <a:r>
              <a:rPr lang="en-US" sz="1600" dirty="0" err="1">
                <a:solidFill>
                  <a:srgbClr val="000000"/>
                </a:solidFill>
                <a:latin typeface="Courier New" pitchFamily="49" charset="0"/>
                <a:cs typeface="Courier New" pitchFamily="49" charset="0"/>
              </a:rPr>
              <a:t>favoriteColors</a:t>
            </a:r>
            <a:r>
              <a:rPr lang="en-US" sz="1600" dirty="0">
                <a:solidFill>
                  <a:srgbClr val="000000"/>
                </a:solidFill>
                <a:latin typeface="Courier New" pitchFamily="49" charset="0"/>
                <a:cs typeface="Courier New" pitchFamily="49" charset="0"/>
              </a:rPr>
              <a:t> = </a:t>
            </a:r>
            <a:r>
              <a:rPr lang="en-US" sz="1600" dirty="0">
                <a:solidFill>
                  <a:srgbClr val="CC0066"/>
                </a:solidFill>
                <a:latin typeface="Courier New" pitchFamily="49" charset="0"/>
                <a:cs typeface="Courier New" pitchFamily="49" charset="0"/>
              </a:rPr>
              <a:t>new</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HashMap</a:t>
            </a:r>
            <a:r>
              <a:rPr lang="en-US" sz="1600" dirty="0">
                <a:solidFill>
                  <a:srgbClr val="000000"/>
                </a:solidFill>
                <a:latin typeface="Courier New" pitchFamily="49" charset="0"/>
                <a:cs typeface="Courier New" pitchFamily="49" charset="0"/>
              </a:rPr>
              <a:t>&lt;String, Color&gt;();</a:t>
            </a:r>
          </a:p>
          <a:p>
            <a:r>
              <a:rPr lang="en-US" sz="1600" b="1" dirty="0">
                <a:solidFill>
                  <a:srgbClr val="0073FF"/>
                </a:solidFill>
                <a:latin typeface="Courier New" pitchFamily="49" charset="0"/>
                <a:cs typeface="Courier New" pitchFamily="49" charset="0"/>
              </a:rPr>
              <a:t> 14  </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favoriteColors.put</a:t>
            </a:r>
            <a:r>
              <a:rPr lang="en-US" sz="1600" dirty="0">
                <a:solidFill>
                  <a:srgbClr val="000000"/>
                </a:solidFill>
                <a:latin typeface="Courier New" pitchFamily="49" charset="0"/>
                <a:cs typeface="Courier New" pitchFamily="49" charset="0"/>
              </a:rPr>
              <a:t>(</a:t>
            </a:r>
            <a:r>
              <a:rPr lang="en-US" sz="1600" dirty="0">
                <a:solidFill>
                  <a:srgbClr val="32E598"/>
                </a:solidFill>
                <a:latin typeface="Courier New" pitchFamily="49" charset="0"/>
                <a:cs typeface="Courier New" pitchFamily="49" charset="0"/>
              </a:rPr>
              <a:t>"Juliet"</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Color.BLUE</a:t>
            </a:r>
            <a:r>
              <a:rPr lang="en-US" sz="1600" dirty="0">
                <a:solidFill>
                  <a:srgbClr val="000000"/>
                </a:solidFill>
                <a:latin typeface="Courier New" pitchFamily="49" charset="0"/>
                <a:cs typeface="Courier New" pitchFamily="49" charset="0"/>
              </a:rPr>
              <a:t>);</a:t>
            </a:r>
          </a:p>
          <a:p>
            <a:r>
              <a:rPr lang="en-US" sz="1600" b="1" dirty="0">
                <a:solidFill>
                  <a:srgbClr val="0073FF"/>
                </a:solidFill>
                <a:latin typeface="Courier New" pitchFamily="49" charset="0"/>
                <a:cs typeface="Courier New" pitchFamily="49" charset="0"/>
              </a:rPr>
              <a:t> 15  </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favoriteColors.put</a:t>
            </a:r>
            <a:r>
              <a:rPr lang="en-US" sz="1600" dirty="0">
                <a:solidFill>
                  <a:srgbClr val="000000"/>
                </a:solidFill>
                <a:latin typeface="Courier New" pitchFamily="49" charset="0"/>
                <a:cs typeface="Courier New" pitchFamily="49" charset="0"/>
              </a:rPr>
              <a:t>(</a:t>
            </a:r>
            <a:r>
              <a:rPr lang="en-US" sz="1600" dirty="0">
                <a:solidFill>
                  <a:srgbClr val="32E598"/>
                </a:solidFill>
                <a:latin typeface="Courier New" pitchFamily="49" charset="0"/>
                <a:cs typeface="Courier New" pitchFamily="49" charset="0"/>
              </a:rPr>
              <a:t>"Romeo"</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Color.GREEN</a:t>
            </a:r>
            <a:r>
              <a:rPr lang="en-US" sz="1600" dirty="0">
                <a:solidFill>
                  <a:srgbClr val="000000"/>
                </a:solidFill>
                <a:latin typeface="Courier New" pitchFamily="49" charset="0"/>
                <a:cs typeface="Courier New" pitchFamily="49" charset="0"/>
              </a:rPr>
              <a:t>);</a:t>
            </a:r>
          </a:p>
          <a:p>
            <a:r>
              <a:rPr lang="en-US" sz="1600" b="1" dirty="0">
                <a:solidFill>
                  <a:srgbClr val="0073FF"/>
                </a:solidFill>
                <a:latin typeface="Courier New" pitchFamily="49" charset="0"/>
                <a:cs typeface="Courier New" pitchFamily="49" charset="0"/>
              </a:rPr>
              <a:t> 16  </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favoriteColors.put</a:t>
            </a:r>
            <a:r>
              <a:rPr lang="en-US" sz="1600" dirty="0">
                <a:solidFill>
                  <a:srgbClr val="000000"/>
                </a:solidFill>
                <a:latin typeface="Courier New" pitchFamily="49" charset="0"/>
                <a:cs typeface="Courier New" pitchFamily="49" charset="0"/>
              </a:rPr>
              <a:t>(</a:t>
            </a:r>
            <a:r>
              <a:rPr lang="en-US" sz="1600" dirty="0">
                <a:solidFill>
                  <a:srgbClr val="32E598"/>
                </a:solidFill>
                <a:latin typeface="Courier New" pitchFamily="49" charset="0"/>
                <a:cs typeface="Courier New" pitchFamily="49" charset="0"/>
              </a:rPr>
              <a:t>"Adam"</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Color.RED</a:t>
            </a:r>
            <a:r>
              <a:rPr lang="en-US" sz="1600" dirty="0">
                <a:solidFill>
                  <a:srgbClr val="000000"/>
                </a:solidFill>
                <a:latin typeface="Courier New" pitchFamily="49" charset="0"/>
                <a:cs typeface="Courier New" pitchFamily="49" charset="0"/>
              </a:rPr>
              <a:t>);</a:t>
            </a:r>
          </a:p>
          <a:p>
            <a:r>
              <a:rPr lang="en-US" sz="1600" b="1" dirty="0">
                <a:solidFill>
                  <a:srgbClr val="0073FF"/>
                </a:solidFill>
                <a:latin typeface="Courier New" pitchFamily="49" charset="0"/>
                <a:cs typeface="Courier New" pitchFamily="49" charset="0"/>
              </a:rPr>
              <a:t> 17  </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favoriteColors.put</a:t>
            </a:r>
            <a:r>
              <a:rPr lang="en-US" sz="1600" dirty="0">
                <a:solidFill>
                  <a:srgbClr val="000000"/>
                </a:solidFill>
                <a:latin typeface="Courier New" pitchFamily="49" charset="0"/>
                <a:cs typeface="Courier New" pitchFamily="49" charset="0"/>
              </a:rPr>
              <a:t>(</a:t>
            </a:r>
            <a:r>
              <a:rPr lang="en-US" sz="1600" dirty="0">
                <a:solidFill>
                  <a:srgbClr val="32E598"/>
                </a:solidFill>
                <a:latin typeface="Courier New" pitchFamily="49" charset="0"/>
                <a:cs typeface="Courier New" pitchFamily="49" charset="0"/>
              </a:rPr>
              <a:t>"Eve"</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Color.BLUE</a:t>
            </a:r>
            <a:r>
              <a:rPr lang="en-US" sz="1600" dirty="0">
                <a:solidFill>
                  <a:srgbClr val="000000"/>
                </a:solidFill>
                <a:latin typeface="Courier New" pitchFamily="49" charset="0"/>
                <a:cs typeface="Courier New" pitchFamily="49" charset="0"/>
              </a:rPr>
              <a:t>);</a:t>
            </a:r>
          </a:p>
          <a:p>
            <a:r>
              <a:rPr lang="en-US" sz="1600" b="1" dirty="0">
                <a:solidFill>
                  <a:srgbClr val="0073FF"/>
                </a:solidFill>
                <a:latin typeface="Courier New" pitchFamily="49" charset="0"/>
                <a:cs typeface="Courier New" pitchFamily="49" charset="0"/>
              </a:rPr>
              <a:t> 18 </a:t>
            </a:r>
            <a:endParaRPr lang="en-US" sz="1600" dirty="0">
              <a:solidFill>
                <a:srgbClr val="000000"/>
              </a:solidFill>
              <a:latin typeface="Courier New" pitchFamily="49"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5"/>
          <p:cNvSpPr txBox="1">
            <a:spLocks noChangeArrowheads="1"/>
          </p:cNvSpPr>
          <p:nvPr/>
        </p:nvSpPr>
        <p:spPr bwMode="auto">
          <a:xfrm>
            <a:off x="0" y="381000"/>
            <a:ext cx="9144000" cy="2554288"/>
          </a:xfrm>
          <a:prstGeom prst="rect">
            <a:avLst/>
          </a:prstGeom>
          <a:solidFill>
            <a:schemeClr val="bg1"/>
          </a:solidFill>
          <a:ln w="9525">
            <a:noFill/>
            <a:miter lim="800000"/>
            <a:headEnd/>
            <a:tailEnd/>
          </a:ln>
        </p:spPr>
        <p:txBody>
          <a:bodyPr>
            <a:spAutoFit/>
          </a:bodyPr>
          <a:lstStyle/>
          <a:p>
            <a:r>
              <a:rPr lang="en-US" sz="1600" b="1" dirty="0">
                <a:solidFill>
                  <a:srgbClr val="0073FF"/>
                </a:solidFill>
                <a:latin typeface="Courier New" pitchFamily="49" charset="0"/>
                <a:cs typeface="Courier New" pitchFamily="49" charset="0"/>
              </a:rPr>
              <a:t> 19  </a:t>
            </a:r>
            <a:r>
              <a:rPr lang="en-US" sz="1600" dirty="0">
                <a:solidFill>
                  <a:srgbClr val="000000"/>
                </a:solidFill>
                <a:latin typeface="Courier New" pitchFamily="49" charset="0"/>
                <a:cs typeface="Courier New" pitchFamily="49" charset="0"/>
              </a:rPr>
              <a:t>      //</a:t>
            </a:r>
            <a:r>
              <a:rPr lang="en-US" sz="1600" dirty="0">
                <a:solidFill>
                  <a:srgbClr val="0073FF"/>
                </a:solidFill>
                <a:latin typeface="Times New Roman" pitchFamily="18" charset="0"/>
                <a:cs typeface="Times New Roman" pitchFamily="18" charset="0"/>
              </a:rPr>
              <a:t> Print all keys and values in the map</a:t>
            </a:r>
          </a:p>
          <a:p>
            <a:r>
              <a:rPr lang="en-US" sz="1600" b="1" dirty="0">
                <a:solidFill>
                  <a:srgbClr val="0073FF"/>
                </a:solidFill>
                <a:latin typeface="Courier New" pitchFamily="49" charset="0"/>
                <a:cs typeface="Courier New" pitchFamily="49" charset="0"/>
              </a:rPr>
              <a:t> 20  </a:t>
            </a:r>
          </a:p>
          <a:p>
            <a:r>
              <a:rPr lang="en-US" sz="1600" b="1" dirty="0">
                <a:solidFill>
                  <a:srgbClr val="0073FF"/>
                </a:solidFill>
                <a:latin typeface="Courier New" pitchFamily="49" charset="0"/>
                <a:cs typeface="Courier New" pitchFamily="49" charset="0"/>
              </a:rPr>
              <a:t> 21  </a:t>
            </a:r>
            <a:r>
              <a:rPr lang="en-US" sz="1600" dirty="0">
                <a:solidFill>
                  <a:srgbClr val="000000"/>
                </a:solidFill>
                <a:latin typeface="Courier New" pitchFamily="49" charset="0"/>
                <a:cs typeface="Courier New" pitchFamily="49" charset="0"/>
              </a:rPr>
              <a:t>      Set&lt;String&gt; </a:t>
            </a:r>
            <a:r>
              <a:rPr lang="en-US" sz="1600" dirty="0" err="1">
                <a:solidFill>
                  <a:srgbClr val="000000"/>
                </a:solidFill>
                <a:latin typeface="Courier New" pitchFamily="49" charset="0"/>
                <a:cs typeface="Courier New" pitchFamily="49" charset="0"/>
              </a:rPr>
              <a:t>keySet</a:t>
            </a:r>
            <a:r>
              <a:rPr lang="en-US" sz="1600" dirty="0">
                <a:solidFill>
                  <a:srgbClr val="000000"/>
                </a:solidFill>
                <a:latin typeface="Courier New" pitchFamily="49" charset="0"/>
                <a:cs typeface="Courier New" pitchFamily="49" charset="0"/>
              </a:rPr>
              <a:t> = </a:t>
            </a:r>
            <a:r>
              <a:rPr lang="en-US" sz="1600" dirty="0" err="1">
                <a:solidFill>
                  <a:srgbClr val="000000"/>
                </a:solidFill>
                <a:latin typeface="Courier New" pitchFamily="49" charset="0"/>
                <a:cs typeface="Courier New" pitchFamily="49" charset="0"/>
              </a:rPr>
              <a:t>favoriteColors.keySet</a:t>
            </a:r>
            <a:r>
              <a:rPr lang="en-US" sz="1600" dirty="0">
                <a:solidFill>
                  <a:srgbClr val="000000"/>
                </a:solidFill>
                <a:latin typeface="Courier New" pitchFamily="49" charset="0"/>
                <a:cs typeface="Courier New" pitchFamily="49" charset="0"/>
              </a:rPr>
              <a:t>();</a:t>
            </a:r>
          </a:p>
          <a:p>
            <a:r>
              <a:rPr lang="en-US" sz="1600" b="1" dirty="0">
                <a:solidFill>
                  <a:srgbClr val="0073FF"/>
                </a:solidFill>
                <a:latin typeface="Courier New" pitchFamily="49" charset="0"/>
                <a:cs typeface="Courier New" pitchFamily="49" charset="0"/>
              </a:rPr>
              <a:t> 22  </a:t>
            </a:r>
            <a:r>
              <a:rPr lang="en-US" sz="1600" dirty="0">
                <a:solidFill>
                  <a:srgbClr val="000000"/>
                </a:solidFill>
                <a:latin typeface="Courier New" pitchFamily="49" charset="0"/>
                <a:cs typeface="Courier New" pitchFamily="49" charset="0"/>
              </a:rPr>
              <a:t>      </a:t>
            </a:r>
            <a:r>
              <a:rPr lang="en-US" sz="1600" dirty="0">
                <a:solidFill>
                  <a:srgbClr val="CC0066"/>
                </a:solidFill>
                <a:latin typeface="Courier New" pitchFamily="49" charset="0"/>
                <a:cs typeface="Courier New" pitchFamily="49" charset="0"/>
              </a:rPr>
              <a:t>for</a:t>
            </a:r>
            <a:r>
              <a:rPr lang="en-US" sz="1600" dirty="0">
                <a:solidFill>
                  <a:srgbClr val="000000"/>
                </a:solidFill>
                <a:latin typeface="Courier New" pitchFamily="49" charset="0"/>
                <a:cs typeface="Courier New" pitchFamily="49" charset="0"/>
              </a:rPr>
              <a:t> (String key : </a:t>
            </a:r>
            <a:r>
              <a:rPr lang="en-US" sz="1600" dirty="0" err="1">
                <a:solidFill>
                  <a:srgbClr val="000000"/>
                </a:solidFill>
                <a:latin typeface="Courier New" pitchFamily="49" charset="0"/>
                <a:cs typeface="Courier New" pitchFamily="49" charset="0"/>
              </a:rPr>
              <a:t>keySet</a:t>
            </a:r>
            <a:r>
              <a:rPr lang="en-US" sz="1600" dirty="0">
                <a:solidFill>
                  <a:srgbClr val="000000"/>
                </a:solidFill>
                <a:latin typeface="Courier New" pitchFamily="49" charset="0"/>
                <a:cs typeface="Courier New" pitchFamily="49" charset="0"/>
              </a:rPr>
              <a:t>)</a:t>
            </a:r>
          </a:p>
          <a:p>
            <a:r>
              <a:rPr lang="en-US" sz="1600" b="1" dirty="0">
                <a:solidFill>
                  <a:srgbClr val="0073FF"/>
                </a:solidFill>
                <a:latin typeface="Courier New" pitchFamily="49" charset="0"/>
                <a:cs typeface="Courier New" pitchFamily="49" charset="0"/>
              </a:rPr>
              <a:t> 23  </a:t>
            </a:r>
            <a:r>
              <a:rPr lang="en-US" sz="1600" dirty="0">
                <a:solidFill>
                  <a:srgbClr val="000000"/>
                </a:solidFill>
                <a:latin typeface="Courier New" pitchFamily="49" charset="0"/>
                <a:cs typeface="Courier New" pitchFamily="49" charset="0"/>
              </a:rPr>
              <a:t>      {</a:t>
            </a:r>
          </a:p>
          <a:p>
            <a:r>
              <a:rPr lang="en-US" sz="1600" b="1" dirty="0">
                <a:solidFill>
                  <a:srgbClr val="0073FF"/>
                </a:solidFill>
                <a:latin typeface="Courier New" pitchFamily="49" charset="0"/>
                <a:cs typeface="Courier New" pitchFamily="49" charset="0"/>
              </a:rPr>
              <a:t> 24  </a:t>
            </a:r>
            <a:r>
              <a:rPr lang="en-US" sz="1600" dirty="0">
                <a:solidFill>
                  <a:srgbClr val="000000"/>
                </a:solidFill>
                <a:latin typeface="Courier New" pitchFamily="49" charset="0"/>
                <a:cs typeface="Courier New" pitchFamily="49" charset="0"/>
              </a:rPr>
              <a:t>         Color value = </a:t>
            </a:r>
            <a:r>
              <a:rPr lang="en-US" sz="1600" dirty="0" err="1">
                <a:solidFill>
                  <a:srgbClr val="000000"/>
                </a:solidFill>
                <a:latin typeface="Courier New" pitchFamily="49" charset="0"/>
                <a:cs typeface="Courier New" pitchFamily="49" charset="0"/>
              </a:rPr>
              <a:t>favoriteColors.get</a:t>
            </a:r>
            <a:r>
              <a:rPr lang="en-US" sz="1600" dirty="0">
                <a:solidFill>
                  <a:srgbClr val="000000"/>
                </a:solidFill>
                <a:latin typeface="Courier New" pitchFamily="49" charset="0"/>
                <a:cs typeface="Courier New" pitchFamily="49" charset="0"/>
              </a:rPr>
              <a:t>(key);</a:t>
            </a:r>
          </a:p>
          <a:p>
            <a:r>
              <a:rPr lang="en-US" sz="1600" b="1" dirty="0">
                <a:solidFill>
                  <a:srgbClr val="0073FF"/>
                </a:solidFill>
                <a:latin typeface="Courier New" pitchFamily="49" charset="0"/>
                <a:cs typeface="Courier New" pitchFamily="49" charset="0"/>
              </a:rPr>
              <a:t> 25  </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System.out.println</a:t>
            </a:r>
            <a:r>
              <a:rPr lang="en-US" sz="1600" dirty="0">
                <a:solidFill>
                  <a:srgbClr val="000000"/>
                </a:solidFill>
                <a:latin typeface="Courier New" pitchFamily="49" charset="0"/>
                <a:cs typeface="Courier New" pitchFamily="49" charset="0"/>
              </a:rPr>
              <a:t>(key + </a:t>
            </a:r>
            <a:r>
              <a:rPr lang="en-US" sz="1600" dirty="0">
                <a:solidFill>
                  <a:srgbClr val="32E598"/>
                </a:solidFill>
                <a:latin typeface="Courier New" pitchFamily="49" charset="0"/>
                <a:cs typeface="Courier New" pitchFamily="49" charset="0"/>
              </a:rPr>
              <a:t>" : "</a:t>
            </a:r>
            <a:r>
              <a:rPr lang="en-US" sz="1600" dirty="0">
                <a:solidFill>
                  <a:srgbClr val="000000"/>
                </a:solidFill>
                <a:latin typeface="Courier New" pitchFamily="49" charset="0"/>
                <a:cs typeface="Courier New" pitchFamily="49" charset="0"/>
              </a:rPr>
              <a:t> + value);</a:t>
            </a:r>
          </a:p>
          <a:p>
            <a:r>
              <a:rPr lang="en-US" sz="1600" b="1" dirty="0">
                <a:solidFill>
                  <a:srgbClr val="0073FF"/>
                </a:solidFill>
                <a:latin typeface="Courier New" pitchFamily="49" charset="0"/>
                <a:cs typeface="Courier New" pitchFamily="49" charset="0"/>
              </a:rPr>
              <a:t> 26  </a:t>
            </a:r>
            <a:r>
              <a:rPr lang="en-US" sz="1600" dirty="0">
                <a:solidFill>
                  <a:srgbClr val="000000"/>
                </a:solidFill>
                <a:latin typeface="Courier New" pitchFamily="49" charset="0"/>
                <a:cs typeface="Courier New" pitchFamily="49" charset="0"/>
              </a:rPr>
              <a:t>      }</a:t>
            </a:r>
          </a:p>
          <a:p>
            <a:r>
              <a:rPr lang="en-US" sz="1600" b="1" dirty="0">
                <a:solidFill>
                  <a:srgbClr val="0073FF"/>
                </a:solidFill>
                <a:latin typeface="Courier New" pitchFamily="49" charset="0"/>
                <a:cs typeface="Courier New" pitchFamily="49" charset="0"/>
              </a:rPr>
              <a:t> 27  </a:t>
            </a:r>
            <a:r>
              <a:rPr lang="en-US" sz="1600" dirty="0">
                <a:solidFill>
                  <a:srgbClr val="000000"/>
                </a:solidFill>
                <a:latin typeface="Courier New" pitchFamily="49" charset="0"/>
                <a:cs typeface="Courier New" pitchFamily="49" charset="0"/>
              </a:rPr>
              <a:t>   }</a:t>
            </a:r>
          </a:p>
          <a:p>
            <a:r>
              <a:rPr lang="en-US" sz="1600" b="1" dirty="0">
                <a:solidFill>
                  <a:srgbClr val="0073FF"/>
                </a:solidFill>
                <a:latin typeface="Courier New" pitchFamily="49" charset="0"/>
                <a:cs typeface="Courier New" pitchFamily="49" charset="0"/>
              </a:rPr>
              <a:t> 28  </a:t>
            </a:r>
            <a:r>
              <a:rPr lang="en-US" sz="1600" dirty="0">
                <a:solidFill>
                  <a:srgbClr val="000000"/>
                </a:solidFill>
                <a:latin typeface="Courier New" pitchFamily="49" charset="0"/>
                <a:cs typeface="Courier New" pitchFamily="49" charset="0"/>
              </a:rPr>
              <a:t>}</a:t>
            </a:r>
            <a:endParaRPr lang="en-US" sz="1600" dirty="0">
              <a:solidFill>
                <a:srgbClr val="000000"/>
              </a:solidFill>
              <a:latin typeface="Courier New" pitchFamily="49" charset="0"/>
            </a:endParaRPr>
          </a:p>
        </p:txBody>
      </p:sp>
      <p:sp>
        <p:nvSpPr>
          <p:cNvPr id="46083" name="Text Box 4"/>
          <p:cNvSpPr txBox="1">
            <a:spLocks noChangeArrowheads="1"/>
          </p:cNvSpPr>
          <p:nvPr/>
        </p:nvSpPr>
        <p:spPr bwMode="auto">
          <a:xfrm>
            <a:off x="0" y="2936875"/>
            <a:ext cx="9144000" cy="2092325"/>
          </a:xfrm>
          <a:prstGeom prst="rect">
            <a:avLst/>
          </a:prstGeom>
          <a:solidFill>
            <a:schemeClr val="bg1"/>
          </a:solidFill>
          <a:ln w="9525">
            <a:noFill/>
            <a:miter lim="800000"/>
            <a:headEnd/>
            <a:tailEnd/>
          </a:ln>
        </p:spPr>
        <p:txBody>
          <a:bodyPr>
            <a:spAutoFit/>
          </a:bodyPr>
          <a:lstStyle/>
          <a:p>
            <a:r>
              <a:rPr lang="en-US" sz="2400" b="1" dirty="0"/>
              <a:t>Program Run</a:t>
            </a:r>
            <a:r>
              <a:rPr lang="en-US" b="1" dirty="0"/>
              <a:t>:</a:t>
            </a:r>
            <a:r>
              <a:rPr lang="en-US" dirty="0"/>
              <a:t> </a:t>
            </a:r>
          </a:p>
          <a:p>
            <a:pPr lvl="1">
              <a:spcBef>
                <a:spcPts val="1200"/>
              </a:spcBef>
            </a:pPr>
            <a:r>
              <a:rPr lang="en-US" sz="2400" dirty="0">
                <a:solidFill>
                  <a:srgbClr val="6E7069"/>
                </a:solidFill>
                <a:latin typeface="Courier New" pitchFamily="49" charset="0"/>
                <a:cs typeface="Courier New" pitchFamily="49" charset="0"/>
              </a:rPr>
              <a:t>Romeo : </a:t>
            </a:r>
            <a:r>
              <a:rPr lang="en-US" sz="2400" dirty="0" err="1">
                <a:solidFill>
                  <a:srgbClr val="6E7069"/>
                </a:solidFill>
                <a:latin typeface="Courier New" pitchFamily="49" charset="0"/>
                <a:cs typeface="Courier New" pitchFamily="49" charset="0"/>
              </a:rPr>
              <a:t>java.awt.Color</a:t>
            </a:r>
            <a:r>
              <a:rPr lang="en-US" sz="2400" dirty="0">
                <a:solidFill>
                  <a:srgbClr val="6E7069"/>
                </a:solidFill>
                <a:latin typeface="Courier New" pitchFamily="49" charset="0"/>
                <a:cs typeface="Courier New" pitchFamily="49" charset="0"/>
              </a:rPr>
              <a:t>[r=0,g=255,b=0]</a:t>
            </a:r>
          </a:p>
          <a:p>
            <a:pPr lvl="1"/>
            <a:r>
              <a:rPr lang="en-US" sz="2400" dirty="0">
                <a:solidFill>
                  <a:srgbClr val="6E7069"/>
                </a:solidFill>
                <a:latin typeface="Courier New" pitchFamily="49" charset="0"/>
                <a:cs typeface="Courier New" pitchFamily="49" charset="0"/>
              </a:rPr>
              <a:t>Eve : </a:t>
            </a:r>
            <a:r>
              <a:rPr lang="en-US" sz="2400" dirty="0" err="1">
                <a:solidFill>
                  <a:srgbClr val="6E7069"/>
                </a:solidFill>
                <a:latin typeface="Courier New" pitchFamily="49" charset="0"/>
                <a:cs typeface="Courier New" pitchFamily="49" charset="0"/>
              </a:rPr>
              <a:t>java.awt.Color</a:t>
            </a:r>
            <a:r>
              <a:rPr lang="en-US" sz="2400" dirty="0">
                <a:solidFill>
                  <a:srgbClr val="6E7069"/>
                </a:solidFill>
                <a:latin typeface="Courier New" pitchFamily="49" charset="0"/>
                <a:cs typeface="Courier New" pitchFamily="49" charset="0"/>
              </a:rPr>
              <a:t>[r=0,g=0,b=255]</a:t>
            </a:r>
          </a:p>
          <a:p>
            <a:pPr lvl="1"/>
            <a:r>
              <a:rPr lang="en-US" sz="2400" dirty="0">
                <a:solidFill>
                  <a:srgbClr val="6E7069"/>
                </a:solidFill>
                <a:latin typeface="Courier New" pitchFamily="49" charset="0"/>
                <a:cs typeface="Courier New" pitchFamily="49" charset="0"/>
              </a:rPr>
              <a:t>Adam : </a:t>
            </a:r>
            <a:r>
              <a:rPr lang="en-US" sz="2400" dirty="0" err="1">
                <a:solidFill>
                  <a:srgbClr val="6E7069"/>
                </a:solidFill>
                <a:latin typeface="Courier New" pitchFamily="49" charset="0"/>
                <a:cs typeface="Courier New" pitchFamily="49" charset="0"/>
              </a:rPr>
              <a:t>java.awt.Color</a:t>
            </a:r>
            <a:r>
              <a:rPr lang="en-US" sz="2400" dirty="0">
                <a:solidFill>
                  <a:srgbClr val="6E7069"/>
                </a:solidFill>
                <a:latin typeface="Courier New" pitchFamily="49" charset="0"/>
                <a:cs typeface="Courier New" pitchFamily="49" charset="0"/>
              </a:rPr>
              <a:t>[r=255,g=0,b=0]</a:t>
            </a:r>
          </a:p>
          <a:p>
            <a:pPr lvl="1"/>
            <a:r>
              <a:rPr lang="en-US" sz="2400" dirty="0">
                <a:solidFill>
                  <a:srgbClr val="6E7069"/>
                </a:solidFill>
                <a:latin typeface="Courier New" pitchFamily="49" charset="0"/>
                <a:cs typeface="Courier New" pitchFamily="49" charset="0"/>
              </a:rPr>
              <a:t>Juliet : </a:t>
            </a:r>
            <a:r>
              <a:rPr lang="en-US" sz="2400" dirty="0" err="1">
                <a:solidFill>
                  <a:srgbClr val="6E7069"/>
                </a:solidFill>
                <a:latin typeface="Courier New" pitchFamily="49" charset="0"/>
                <a:cs typeface="Courier New" pitchFamily="49" charset="0"/>
              </a:rPr>
              <a:t>java.awt.Color</a:t>
            </a:r>
            <a:r>
              <a:rPr lang="en-US" sz="2400" dirty="0">
                <a:solidFill>
                  <a:srgbClr val="6E7069"/>
                </a:solidFill>
                <a:latin typeface="Courier New" pitchFamily="49" charset="0"/>
                <a:cs typeface="Courier New" pitchFamily="49" charset="0"/>
              </a:rPr>
              <a:t>[r=0,g=0,b=255]</a:t>
            </a:r>
          </a:p>
        </p:txBody>
      </p:sp>
      <p:grpSp>
        <p:nvGrpSpPr>
          <p:cNvPr id="4" name="Group 7"/>
          <p:cNvGrpSpPr>
            <a:grpSpLocks/>
          </p:cNvGrpSpPr>
          <p:nvPr/>
        </p:nvGrpSpPr>
        <p:grpSpPr bwMode="auto">
          <a:xfrm>
            <a:off x="152400" y="5257800"/>
            <a:ext cx="8883657" cy="1073150"/>
            <a:chOff x="480" y="1680"/>
            <a:chExt cx="5596" cy="676"/>
          </a:xfrm>
          <a:solidFill>
            <a:schemeClr val="bg1"/>
          </a:solidFill>
        </p:grpSpPr>
        <p:pic>
          <p:nvPicPr>
            <p:cNvPr id="5" name="Picture 8" descr="MCj04039650000[1]"/>
            <p:cNvPicPr>
              <a:picLocks noChangeAspect="1" noChangeArrowheads="1"/>
            </p:cNvPicPr>
            <p:nvPr/>
          </p:nvPicPr>
          <p:blipFill>
            <a:blip r:embed="rId2" cstate="print"/>
            <a:srcRect/>
            <a:stretch>
              <a:fillRect/>
            </a:stretch>
          </p:blipFill>
          <p:spPr bwMode="auto">
            <a:xfrm>
              <a:off x="480" y="1680"/>
              <a:ext cx="674" cy="676"/>
            </a:xfrm>
            <a:prstGeom prst="rect">
              <a:avLst/>
            </a:prstGeom>
            <a:grpFill/>
            <a:ln w="9525">
              <a:noFill/>
              <a:miter lim="800000"/>
              <a:headEnd/>
              <a:tailEnd/>
            </a:ln>
          </p:spPr>
        </p:pic>
        <p:sp>
          <p:nvSpPr>
            <p:cNvPr id="6" name="Text Box 9"/>
            <p:cNvSpPr txBox="1">
              <a:spLocks noChangeArrowheads="1"/>
            </p:cNvSpPr>
            <p:nvPr/>
          </p:nvSpPr>
          <p:spPr bwMode="auto">
            <a:xfrm>
              <a:off x="1334" y="1706"/>
              <a:ext cx="4742" cy="291"/>
            </a:xfrm>
            <a:prstGeom prst="rect">
              <a:avLst/>
            </a:prstGeom>
            <a:grpFill/>
            <a:ln w="9525">
              <a:noFill/>
              <a:miter lim="800000"/>
              <a:headEnd/>
              <a:tailEnd/>
            </a:ln>
          </p:spPr>
          <p:txBody>
            <a:bodyPr wrap="none">
              <a:spAutoFit/>
            </a:bodyPr>
            <a:lstStyle/>
            <a:p>
              <a:pPr marL="457200" indent="-457200">
                <a:spcBef>
                  <a:spcPct val="50000"/>
                </a:spcBef>
              </a:pPr>
              <a:r>
                <a:rPr lang="en-US" sz="2400" dirty="0"/>
                <a:t>How would the output change if we used a </a:t>
              </a:r>
              <a:r>
                <a:rPr lang="en-US" sz="2400" dirty="0" err="1"/>
                <a:t>TreeMap</a:t>
              </a:r>
              <a:r>
                <a:rPr lang="en-US" sz="2400" dirty="0"/>
                <a:t>? </a:t>
              </a:r>
            </a:p>
          </p:txBody>
        </p:sp>
      </p:grpSp>
      <p:sp>
        <p:nvSpPr>
          <p:cNvPr id="7" name="TextBox 6"/>
          <p:cNvSpPr txBox="1"/>
          <p:nvPr/>
        </p:nvSpPr>
        <p:spPr>
          <a:xfrm>
            <a:off x="2362200" y="6019800"/>
            <a:ext cx="2954655" cy="369332"/>
          </a:xfrm>
          <a:prstGeom prst="rect">
            <a:avLst/>
          </a:prstGeom>
          <a:noFill/>
        </p:spPr>
        <p:txBody>
          <a:bodyPr wrap="none" rtlCol="0">
            <a:spAutoFit/>
          </a:bodyPr>
          <a:lstStyle/>
          <a:p>
            <a:r>
              <a:rPr lang="en-US" dirty="0">
                <a:solidFill>
                  <a:srgbClr val="FF0000"/>
                </a:solidFill>
              </a:rPr>
              <a:t>The keys would be in order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1505996" y="3200400"/>
            <a:ext cx="8001000" cy="1108075"/>
          </a:xfrm>
          <a:prstGeom prst="rect">
            <a:avLst/>
          </a:prstGeom>
          <a:noFill/>
          <a:ln w="9525">
            <a:noFill/>
            <a:miter lim="800000"/>
            <a:headEnd/>
            <a:tailEnd/>
          </a:ln>
        </p:spPr>
        <p:txBody>
          <a:bodyPr>
            <a:spAutoFit/>
          </a:bodyPr>
          <a:lstStyle/>
          <a:p>
            <a:pPr marL="0" lvl="1"/>
            <a:r>
              <a:rPr lang="en-US" sz="2400" b="1" dirty="0"/>
              <a:t>Answer:</a:t>
            </a:r>
            <a:r>
              <a:rPr lang="en-US" sz="2400" dirty="0"/>
              <a:t> A set stores unique elements. A map stores associations between keys and values.</a:t>
            </a:r>
            <a:r>
              <a:rPr lang="en-US" dirty="0"/>
              <a:t> </a:t>
            </a:r>
          </a:p>
          <a:p>
            <a:endParaRPr lang="en-US" dirty="0"/>
          </a:p>
        </p:txBody>
      </p:sp>
      <p:grpSp>
        <p:nvGrpSpPr>
          <p:cNvPr id="47107" name="Group 7"/>
          <p:cNvGrpSpPr>
            <a:grpSpLocks/>
          </p:cNvGrpSpPr>
          <p:nvPr/>
        </p:nvGrpSpPr>
        <p:grpSpPr bwMode="auto">
          <a:xfrm>
            <a:off x="439738" y="1411288"/>
            <a:ext cx="8310562" cy="1073150"/>
            <a:chOff x="480" y="1680"/>
            <a:chExt cx="5235" cy="676"/>
          </a:xfrm>
        </p:grpSpPr>
        <p:pic>
          <p:nvPicPr>
            <p:cNvPr id="47108" name="Picture 8" descr="MCj04039650000[1]"/>
            <p:cNvPicPr>
              <a:picLocks noChangeAspect="1" noChangeArrowheads="1"/>
            </p:cNvPicPr>
            <p:nvPr/>
          </p:nvPicPr>
          <p:blipFill>
            <a:blip r:embed="rId2" cstate="print"/>
            <a:srcRect/>
            <a:stretch>
              <a:fillRect/>
            </a:stretch>
          </p:blipFill>
          <p:spPr bwMode="auto">
            <a:xfrm>
              <a:off x="480" y="1680"/>
              <a:ext cx="674" cy="676"/>
            </a:xfrm>
            <a:prstGeom prst="rect">
              <a:avLst/>
            </a:prstGeom>
            <a:noFill/>
            <a:ln w="9525">
              <a:noFill/>
              <a:miter lim="800000"/>
              <a:headEnd/>
              <a:tailEnd/>
            </a:ln>
          </p:spPr>
        </p:pic>
        <p:sp>
          <p:nvSpPr>
            <p:cNvPr id="47109" name="Text Box 9"/>
            <p:cNvSpPr txBox="1">
              <a:spLocks noChangeArrowheads="1"/>
            </p:cNvSpPr>
            <p:nvPr/>
          </p:nvSpPr>
          <p:spPr bwMode="auto">
            <a:xfrm>
              <a:off x="1334" y="1706"/>
              <a:ext cx="4381" cy="291"/>
            </a:xfrm>
            <a:prstGeom prst="rect">
              <a:avLst/>
            </a:prstGeom>
            <a:noFill/>
            <a:ln w="9525">
              <a:noFill/>
              <a:miter lim="800000"/>
              <a:headEnd/>
              <a:tailEnd/>
            </a:ln>
          </p:spPr>
          <p:txBody>
            <a:bodyPr wrap="none">
              <a:spAutoFit/>
            </a:bodyPr>
            <a:lstStyle/>
            <a:p>
              <a:pPr marL="457200" indent="-457200">
                <a:spcBef>
                  <a:spcPct val="50000"/>
                </a:spcBef>
              </a:pPr>
              <a:r>
                <a:rPr lang="en-US" sz="2400"/>
                <a:t>What is the difference between a set and a map?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1497806" y="1828800"/>
            <a:ext cx="7543800" cy="1108075"/>
          </a:xfrm>
          <a:prstGeom prst="rect">
            <a:avLst/>
          </a:prstGeom>
          <a:noFill/>
          <a:ln w="9525">
            <a:noFill/>
            <a:miter lim="800000"/>
            <a:headEnd/>
            <a:tailEnd/>
          </a:ln>
        </p:spPr>
        <p:txBody>
          <a:bodyPr>
            <a:spAutoFit/>
          </a:bodyPr>
          <a:lstStyle/>
          <a:p>
            <a:pPr marL="0" lvl="1"/>
            <a:r>
              <a:rPr lang="en-US" sz="2400" b="1" dirty="0"/>
              <a:t>Answer:</a:t>
            </a:r>
            <a:r>
              <a:rPr lang="en-US" sz="2400" dirty="0"/>
              <a:t> The ordering does not matter, and you cannot have duplicates</a:t>
            </a:r>
            <a:r>
              <a:rPr lang="en-US" dirty="0"/>
              <a:t>. </a:t>
            </a:r>
            <a:endParaRPr lang="en-US" sz="2400" dirty="0"/>
          </a:p>
          <a:p>
            <a:endParaRPr lang="en-US" dirty="0"/>
          </a:p>
        </p:txBody>
      </p:sp>
      <p:grpSp>
        <p:nvGrpSpPr>
          <p:cNvPr id="48131" name="Group 7"/>
          <p:cNvGrpSpPr>
            <a:grpSpLocks/>
          </p:cNvGrpSpPr>
          <p:nvPr/>
        </p:nvGrpSpPr>
        <p:grpSpPr bwMode="auto">
          <a:xfrm>
            <a:off x="436563" y="611188"/>
            <a:ext cx="8310562" cy="1073150"/>
            <a:chOff x="480" y="1680"/>
            <a:chExt cx="5235" cy="676"/>
          </a:xfrm>
        </p:grpSpPr>
        <p:pic>
          <p:nvPicPr>
            <p:cNvPr id="48132" name="Picture 8" descr="MCj04039650000[1]"/>
            <p:cNvPicPr>
              <a:picLocks noChangeAspect="1" noChangeArrowheads="1"/>
            </p:cNvPicPr>
            <p:nvPr/>
          </p:nvPicPr>
          <p:blipFill>
            <a:blip r:embed="rId2" cstate="print"/>
            <a:srcRect/>
            <a:stretch>
              <a:fillRect/>
            </a:stretch>
          </p:blipFill>
          <p:spPr bwMode="auto">
            <a:xfrm>
              <a:off x="480" y="1680"/>
              <a:ext cx="674" cy="676"/>
            </a:xfrm>
            <a:prstGeom prst="rect">
              <a:avLst/>
            </a:prstGeom>
            <a:noFill/>
            <a:ln w="9525">
              <a:noFill/>
              <a:miter lim="800000"/>
              <a:headEnd/>
              <a:tailEnd/>
            </a:ln>
          </p:spPr>
        </p:pic>
        <p:sp>
          <p:nvSpPr>
            <p:cNvPr id="48133" name="Text Box 9"/>
            <p:cNvSpPr txBox="1">
              <a:spLocks noChangeArrowheads="1"/>
            </p:cNvSpPr>
            <p:nvPr/>
          </p:nvSpPr>
          <p:spPr bwMode="auto">
            <a:xfrm>
              <a:off x="1334" y="1706"/>
              <a:ext cx="4381" cy="291"/>
            </a:xfrm>
            <a:prstGeom prst="rect">
              <a:avLst/>
            </a:prstGeom>
            <a:noFill/>
            <a:ln w="9525">
              <a:noFill/>
              <a:miter lim="800000"/>
              <a:headEnd/>
              <a:tailEnd/>
            </a:ln>
          </p:spPr>
          <p:txBody>
            <a:bodyPr wrap="none">
              <a:spAutoFit/>
            </a:bodyPr>
            <a:lstStyle/>
            <a:p>
              <a:pPr marL="457200" indent="-457200">
                <a:spcBef>
                  <a:spcPct val="50000"/>
                </a:spcBef>
              </a:pPr>
              <a:r>
                <a:rPr lang="en-US" sz="2400"/>
                <a:t>Why is the collection of the keys of a map a set?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3"/>
          <p:cNvSpPr txBox="1">
            <a:spLocks noChangeArrowheads="1"/>
          </p:cNvSpPr>
          <p:nvPr/>
        </p:nvSpPr>
        <p:spPr bwMode="auto">
          <a:xfrm>
            <a:off x="1028700" y="158750"/>
            <a:ext cx="7010400" cy="584200"/>
          </a:xfrm>
          <a:prstGeom prst="rect">
            <a:avLst/>
          </a:prstGeom>
          <a:noFill/>
          <a:ln w="9525">
            <a:noFill/>
            <a:miter lim="800000"/>
            <a:headEnd/>
            <a:tailEnd/>
          </a:ln>
        </p:spPr>
        <p:txBody>
          <a:bodyPr>
            <a:spAutoFit/>
          </a:bodyPr>
          <a:lstStyle/>
          <a:p>
            <a:r>
              <a:rPr lang="en-US" sz="3200" b="1" dirty="0">
                <a:latin typeface="Lucida Sans" pitchFamily="-107" charset="0"/>
              </a:rPr>
              <a:t>Hash Maps</a:t>
            </a:r>
          </a:p>
        </p:txBody>
      </p:sp>
      <p:sp>
        <p:nvSpPr>
          <p:cNvPr id="49155" name="Text Box 4"/>
          <p:cNvSpPr txBox="1">
            <a:spLocks noChangeArrowheads="1"/>
          </p:cNvSpPr>
          <p:nvPr/>
        </p:nvSpPr>
        <p:spPr bwMode="auto">
          <a:xfrm>
            <a:off x="1295400" y="1524000"/>
            <a:ext cx="7848600" cy="1384300"/>
          </a:xfrm>
          <a:prstGeom prst="rect">
            <a:avLst/>
          </a:prstGeom>
          <a:noFill/>
          <a:ln w="9525">
            <a:noFill/>
            <a:miter lim="800000"/>
            <a:headEnd/>
            <a:tailEnd/>
          </a:ln>
        </p:spPr>
        <p:txBody>
          <a:bodyPr>
            <a:spAutoFit/>
          </a:bodyPr>
          <a:lstStyle/>
          <a:p>
            <a:pPr marL="236538" indent="-236538">
              <a:spcBef>
                <a:spcPct val="50000"/>
              </a:spcBef>
              <a:buFontTx/>
              <a:buChar char="•"/>
            </a:pPr>
            <a:r>
              <a:rPr lang="en-US" sz="2400" dirty="0"/>
              <a:t>In a hash map, only the keys are hashed </a:t>
            </a:r>
          </a:p>
          <a:p>
            <a:pPr marL="236538" indent="-236538">
              <a:spcBef>
                <a:spcPct val="50000"/>
              </a:spcBef>
              <a:buFontTx/>
              <a:buChar char="•"/>
            </a:pPr>
            <a:r>
              <a:rPr lang="en-US" sz="2400" dirty="0"/>
              <a:t>The keys need compatible </a:t>
            </a:r>
            <a:r>
              <a:rPr lang="en-US" sz="2400" dirty="0" err="1">
                <a:solidFill>
                  <a:srgbClr val="6E7069"/>
                </a:solidFill>
                <a:latin typeface="Courier New" pitchFamily="49" charset="0"/>
              </a:rPr>
              <a:t>hashCode</a:t>
            </a:r>
            <a:r>
              <a:rPr lang="en-US" sz="2400" dirty="0">
                <a:solidFill>
                  <a:srgbClr val="6E7069"/>
                </a:solidFill>
              </a:rPr>
              <a:t> </a:t>
            </a:r>
            <a:r>
              <a:rPr lang="en-US" sz="2400" dirty="0"/>
              <a:t>and </a:t>
            </a:r>
            <a:r>
              <a:rPr lang="en-US" sz="2400" dirty="0">
                <a:solidFill>
                  <a:srgbClr val="6E7069"/>
                </a:solidFill>
                <a:latin typeface="Courier New" pitchFamily="49" charset="0"/>
              </a:rPr>
              <a:t>equals</a:t>
            </a:r>
            <a:r>
              <a:rPr lang="en-US" sz="2400" dirty="0"/>
              <a:t> method </a:t>
            </a:r>
          </a:p>
        </p:txBody>
      </p:sp>
      <p:sp>
        <p:nvSpPr>
          <p:cNvPr id="49156" name="TextBox 1"/>
          <p:cNvSpPr txBox="1">
            <a:spLocks noChangeArrowheads="1"/>
          </p:cNvSpPr>
          <p:nvPr/>
        </p:nvSpPr>
        <p:spPr bwMode="auto">
          <a:xfrm>
            <a:off x="1295400" y="4267200"/>
            <a:ext cx="8458200" cy="830263"/>
          </a:xfrm>
          <a:prstGeom prst="rect">
            <a:avLst/>
          </a:prstGeom>
          <a:noFill/>
          <a:ln w="9525">
            <a:noFill/>
            <a:miter lim="800000"/>
            <a:headEnd/>
            <a:tailEnd/>
          </a:ln>
        </p:spPr>
        <p:txBody>
          <a:bodyPr>
            <a:spAutoFit/>
          </a:bodyPr>
          <a:lstStyle/>
          <a:p>
            <a:r>
              <a:rPr lang="en-US" sz="2400" dirty="0"/>
              <a:t>If we used Strings as the key, </a:t>
            </a:r>
            <a:r>
              <a:rPr lang="en-US" sz="2400" dirty="0" err="1"/>
              <a:t>hashcode</a:t>
            </a:r>
            <a:r>
              <a:rPr lang="en-US" sz="2400" dirty="0"/>
              <a:t> and equals are already defined.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6"/>
          <p:cNvPicPr>
            <a:picLocks noChangeAspect="1" noChangeArrowheads="1"/>
          </p:cNvPicPr>
          <p:nvPr/>
        </p:nvPicPr>
        <p:blipFill>
          <a:blip r:embed="rId2" cstate="print"/>
          <a:srcRect/>
          <a:stretch>
            <a:fillRect/>
          </a:stretch>
        </p:blipFill>
        <p:spPr bwMode="auto">
          <a:xfrm>
            <a:off x="304800" y="228600"/>
            <a:ext cx="4029075" cy="4600575"/>
          </a:xfrm>
          <a:prstGeom prst="rect">
            <a:avLst/>
          </a:prstGeom>
          <a:noFill/>
          <a:ln w="9525">
            <a:noFill/>
            <a:miter lim="800000"/>
            <a:headEnd/>
            <a:tailEnd/>
          </a:ln>
          <a:effectLst/>
        </p:spPr>
      </p:pic>
      <p:pic>
        <p:nvPicPr>
          <p:cNvPr id="50179" name="Picture 7"/>
          <p:cNvPicPr>
            <a:picLocks noChangeAspect="1" noChangeArrowheads="1"/>
          </p:cNvPicPr>
          <p:nvPr/>
        </p:nvPicPr>
        <p:blipFill>
          <a:blip r:embed="rId3" cstate="print"/>
          <a:srcRect/>
          <a:stretch>
            <a:fillRect/>
          </a:stretch>
        </p:blipFill>
        <p:spPr bwMode="auto">
          <a:xfrm>
            <a:off x="292100" y="5486400"/>
            <a:ext cx="4629150" cy="762000"/>
          </a:xfrm>
          <a:prstGeom prst="rect">
            <a:avLst/>
          </a:prstGeom>
          <a:noFill/>
          <a:ln w="9525">
            <a:noFill/>
            <a:miter lim="800000"/>
            <a:headEnd/>
            <a:tailEnd/>
          </a:ln>
          <a:effectLst/>
        </p:spPr>
      </p:pic>
      <p:pic>
        <p:nvPicPr>
          <p:cNvPr id="50180" name="Picture 8"/>
          <p:cNvPicPr>
            <a:picLocks noChangeAspect="1" noChangeArrowheads="1"/>
          </p:cNvPicPr>
          <p:nvPr/>
        </p:nvPicPr>
        <p:blipFill>
          <a:blip r:embed="rId4" cstate="print"/>
          <a:srcRect/>
          <a:stretch>
            <a:fillRect/>
          </a:stretch>
        </p:blipFill>
        <p:spPr bwMode="auto">
          <a:xfrm>
            <a:off x="4152900" y="2057400"/>
            <a:ext cx="4686300" cy="228600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5"/>
          <p:cNvPicPr>
            <a:picLocks noChangeAspect="1" noChangeArrowheads="1"/>
          </p:cNvPicPr>
          <p:nvPr/>
        </p:nvPicPr>
        <p:blipFill>
          <a:blip r:embed="rId2" cstate="print"/>
          <a:srcRect/>
          <a:stretch>
            <a:fillRect/>
          </a:stretch>
        </p:blipFill>
        <p:spPr bwMode="auto">
          <a:xfrm>
            <a:off x="228600" y="304800"/>
            <a:ext cx="6789738" cy="5334000"/>
          </a:xfrm>
          <a:prstGeom prst="rect">
            <a:avLst/>
          </a:prstGeom>
          <a:noFill/>
          <a:ln w="9525">
            <a:noFill/>
            <a:miter lim="800000"/>
            <a:headEnd/>
            <a:tailEnd/>
          </a:ln>
          <a:effectLst/>
        </p:spPr>
      </p:pic>
      <p:grpSp>
        <p:nvGrpSpPr>
          <p:cNvPr id="51203" name="Group 7"/>
          <p:cNvGrpSpPr>
            <a:grpSpLocks/>
          </p:cNvGrpSpPr>
          <p:nvPr/>
        </p:nvGrpSpPr>
        <p:grpSpPr bwMode="auto">
          <a:xfrm>
            <a:off x="266700" y="5638800"/>
            <a:ext cx="8367713" cy="1073150"/>
            <a:chOff x="480" y="1680"/>
            <a:chExt cx="5271" cy="676"/>
          </a:xfrm>
        </p:grpSpPr>
        <p:pic>
          <p:nvPicPr>
            <p:cNvPr id="51204" name="Picture 8" descr="MCj04039650000[1]"/>
            <p:cNvPicPr>
              <a:picLocks noChangeAspect="1" noChangeArrowheads="1"/>
            </p:cNvPicPr>
            <p:nvPr/>
          </p:nvPicPr>
          <p:blipFill>
            <a:blip r:embed="rId3" cstate="print"/>
            <a:srcRect/>
            <a:stretch>
              <a:fillRect/>
            </a:stretch>
          </p:blipFill>
          <p:spPr bwMode="auto">
            <a:xfrm>
              <a:off x="480" y="1680"/>
              <a:ext cx="674" cy="676"/>
            </a:xfrm>
            <a:prstGeom prst="rect">
              <a:avLst/>
            </a:prstGeom>
            <a:noFill/>
            <a:ln w="9525">
              <a:noFill/>
              <a:miter lim="800000"/>
              <a:headEnd/>
              <a:tailEnd/>
            </a:ln>
          </p:spPr>
        </p:pic>
        <p:sp>
          <p:nvSpPr>
            <p:cNvPr id="51205" name="Text Box 9"/>
            <p:cNvSpPr txBox="1">
              <a:spLocks noChangeArrowheads="1"/>
            </p:cNvSpPr>
            <p:nvPr/>
          </p:nvSpPr>
          <p:spPr bwMode="auto">
            <a:xfrm>
              <a:off x="1334" y="1706"/>
              <a:ext cx="4417" cy="291"/>
            </a:xfrm>
            <a:prstGeom prst="rect">
              <a:avLst/>
            </a:prstGeom>
            <a:noFill/>
            <a:ln w="9525">
              <a:noFill/>
              <a:miter lim="800000"/>
              <a:headEnd/>
              <a:tailEnd/>
            </a:ln>
          </p:spPr>
          <p:txBody>
            <a:bodyPr wrap="none">
              <a:spAutoFit/>
            </a:bodyPr>
            <a:lstStyle/>
            <a:p>
              <a:pPr marL="457200" indent="-457200">
                <a:spcBef>
                  <a:spcPct val="50000"/>
                </a:spcBef>
              </a:pPr>
              <a:r>
                <a:rPr lang="en-US" sz="2400"/>
                <a:t>What would be the output from the for each loop? </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143000" y="0"/>
            <a:ext cx="8229600" cy="1143000"/>
          </a:xfrm>
        </p:spPr>
        <p:txBody>
          <a:bodyPr>
            <a:normAutofit fontScale="90000"/>
          </a:bodyPr>
          <a:lstStyle/>
          <a:p>
            <a:pPr eaLnBrk="1" hangingPunct="1"/>
            <a:r>
              <a:rPr lang="en-US" sz="4000" dirty="0"/>
              <a:t>Venn Diagram of three basic </a:t>
            </a:r>
            <a:r>
              <a:rPr lang="en-US" sz="4000" b="1" dirty="0"/>
              <a:t>set</a:t>
            </a:r>
            <a:r>
              <a:rPr lang="en-US" sz="4000" dirty="0"/>
              <a:t> Operations</a:t>
            </a:r>
          </a:p>
        </p:txBody>
      </p:sp>
      <p:sp>
        <p:nvSpPr>
          <p:cNvPr id="9219" name="Slide Number Placeholder 5"/>
          <p:cNvSpPr>
            <a:spLocks noGrp="1"/>
          </p:cNvSpPr>
          <p:nvPr>
            <p:ph type="sldNum" sz="quarter" idx="12"/>
          </p:nvPr>
        </p:nvSpPr>
        <p:spPr>
          <a:noFill/>
        </p:spPr>
        <p:txBody>
          <a:bodyPr/>
          <a:lstStyle/>
          <a:p>
            <a:fld id="{52C0C447-D3CC-4658-AF1E-E7A1E29628DE}" type="slidenum">
              <a:rPr lang="en-US" smtClean="0">
                <a:solidFill>
                  <a:srgbClr val="898989"/>
                </a:solidFill>
                <a:latin typeface="Times New Roman" pitchFamily="18" charset="0"/>
              </a:rPr>
              <a:pPr/>
              <a:t>5</a:t>
            </a:fld>
            <a:endParaRPr lang="en-US">
              <a:solidFill>
                <a:srgbClr val="898989"/>
              </a:solidFill>
              <a:latin typeface="Times New Roman" pitchFamily="18" charset="0"/>
            </a:endParaRPr>
          </a:p>
        </p:txBody>
      </p:sp>
      <p:pic>
        <p:nvPicPr>
          <p:cNvPr id="9220" name="Picture 4" descr="08"/>
          <p:cNvPicPr>
            <a:picLocks noChangeAspect="1" noChangeArrowheads="1"/>
          </p:cNvPicPr>
          <p:nvPr/>
        </p:nvPicPr>
        <p:blipFill>
          <a:blip r:embed="rId2" cstate="print"/>
          <a:srcRect/>
          <a:stretch>
            <a:fillRect/>
          </a:stretch>
        </p:blipFill>
        <p:spPr bwMode="auto">
          <a:xfrm>
            <a:off x="1295400" y="2028825"/>
            <a:ext cx="7620000" cy="1695450"/>
          </a:xfrm>
          <a:prstGeom prst="rect">
            <a:avLst/>
          </a:prstGeom>
          <a:noFill/>
          <a:ln w="9525">
            <a:noFill/>
            <a:miter lim="800000"/>
            <a:headEnd/>
            <a:tailEnd/>
          </a:ln>
        </p:spPr>
      </p:pic>
      <p:sp>
        <p:nvSpPr>
          <p:cNvPr id="9221" name="Text Box 6"/>
          <p:cNvSpPr txBox="1">
            <a:spLocks noChangeArrowheads="1"/>
          </p:cNvSpPr>
          <p:nvPr/>
        </p:nvSpPr>
        <p:spPr bwMode="auto">
          <a:xfrm>
            <a:off x="2193925" y="4079875"/>
            <a:ext cx="3557588" cy="1552575"/>
          </a:xfrm>
          <a:prstGeom prst="rect">
            <a:avLst/>
          </a:prstGeom>
          <a:noFill/>
          <a:ln w="9525">
            <a:noFill/>
            <a:miter lim="800000"/>
            <a:headEnd/>
            <a:tailEnd/>
          </a:ln>
        </p:spPr>
        <p:txBody>
          <a:bodyPr wrap="none">
            <a:spAutoFit/>
          </a:bodyPr>
          <a:lstStyle/>
          <a:p>
            <a:r>
              <a:rPr lang="en-US"/>
              <a:t>The shaded area represents:</a:t>
            </a:r>
          </a:p>
          <a:p>
            <a:r>
              <a:rPr lang="en-US"/>
              <a:t>S</a:t>
            </a:r>
            <a:r>
              <a:rPr lang="en-US" baseline="-25000"/>
              <a:t>1</a:t>
            </a:r>
            <a:r>
              <a:rPr lang="en-US"/>
              <a:t>       S</a:t>
            </a:r>
            <a:r>
              <a:rPr lang="en-US" baseline="-25000"/>
              <a:t>2</a:t>
            </a:r>
          </a:p>
          <a:p>
            <a:r>
              <a:rPr lang="en-US"/>
              <a:t>S</a:t>
            </a:r>
            <a:r>
              <a:rPr lang="en-US" baseline="-25000"/>
              <a:t>1</a:t>
            </a:r>
            <a:r>
              <a:rPr lang="en-US"/>
              <a:t>  </a:t>
            </a:r>
            <a:r>
              <a:rPr lang="en-US">
                <a:cs typeface="Times New Roman" pitchFamily="18" charset="0"/>
              </a:rPr>
              <a:t>∩</a:t>
            </a:r>
            <a:r>
              <a:rPr lang="en-US"/>
              <a:t>  S</a:t>
            </a:r>
            <a:r>
              <a:rPr lang="en-US" baseline="-25000"/>
              <a:t>2</a:t>
            </a:r>
          </a:p>
          <a:p>
            <a:r>
              <a:rPr lang="en-US"/>
              <a:t>S</a:t>
            </a:r>
            <a:r>
              <a:rPr lang="en-US" baseline="-25000"/>
              <a:t>1</a:t>
            </a:r>
            <a:r>
              <a:rPr lang="en-US"/>
              <a:t> -  S</a:t>
            </a:r>
            <a:r>
              <a:rPr lang="en-US" baseline="-25000"/>
              <a:t>2</a:t>
            </a:r>
            <a:endParaRPr lang="en-US" baseline="-25000">
              <a:cs typeface="Times New Roman" pitchFamily="18" charset="0"/>
            </a:endParaRPr>
          </a:p>
        </p:txBody>
      </p:sp>
      <p:sp>
        <p:nvSpPr>
          <p:cNvPr id="9222" name="Text Box 7"/>
          <p:cNvSpPr txBox="1">
            <a:spLocks noChangeArrowheads="1"/>
          </p:cNvSpPr>
          <p:nvPr/>
        </p:nvSpPr>
        <p:spPr bwMode="auto">
          <a:xfrm rot="10800000">
            <a:off x="2514600" y="4191000"/>
            <a:ext cx="404813" cy="457200"/>
          </a:xfrm>
          <a:prstGeom prst="rect">
            <a:avLst/>
          </a:prstGeom>
          <a:noFill/>
          <a:ln w="9525">
            <a:noFill/>
            <a:miter lim="800000"/>
            <a:headEnd/>
            <a:tailEnd/>
          </a:ln>
        </p:spPr>
        <p:txBody>
          <a:bodyPr wrap="none">
            <a:spAutoFit/>
          </a:bodyPr>
          <a:lstStyle/>
          <a:p>
            <a:r>
              <a:rPr lang="en-US">
                <a:cs typeface="Times New Roman" pitchFamily="18"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143000" y="-81776"/>
            <a:ext cx="8229600" cy="1143000"/>
          </a:xfrm>
        </p:spPr>
        <p:txBody>
          <a:bodyPr/>
          <a:lstStyle/>
          <a:p>
            <a:pPr algn="l" eaLnBrk="1" hangingPunct="1"/>
            <a:r>
              <a:rPr lang="en-US" altLang="en-US" sz="3200" b="1" dirty="0">
                <a:latin typeface="Lucida Sans" pitchFamily="-107" charset="0"/>
              </a:rPr>
              <a:t>Implementing Sets</a:t>
            </a:r>
          </a:p>
        </p:txBody>
      </p:sp>
      <p:sp>
        <p:nvSpPr>
          <p:cNvPr id="10243" name="Rectangle 3"/>
          <p:cNvSpPr>
            <a:spLocks noGrp="1" noChangeArrowheads="1"/>
          </p:cNvSpPr>
          <p:nvPr>
            <p:ph idx="1"/>
          </p:nvPr>
        </p:nvSpPr>
        <p:spPr>
          <a:xfrm>
            <a:off x="1215231" y="1905000"/>
            <a:ext cx="7855617" cy="4294187"/>
          </a:xfrm>
        </p:spPr>
        <p:txBody>
          <a:bodyPr>
            <a:normAutofit lnSpcReduction="10000"/>
          </a:bodyPr>
          <a:lstStyle/>
          <a:p>
            <a:pPr eaLnBrk="1" hangingPunct="1">
              <a:lnSpc>
                <a:spcPct val="90000"/>
              </a:lnSpc>
              <a:buFontTx/>
              <a:buNone/>
            </a:pPr>
            <a:r>
              <a:rPr lang="en-US" altLang="en-US" sz="2800" dirty="0">
                <a:solidFill>
                  <a:schemeClr val="accent2"/>
                </a:solidFill>
                <a:cs typeface="Times New Roman" pitchFamily="18" charset="0"/>
              </a:rPr>
              <a:t>Explicit implementation</a:t>
            </a:r>
            <a:r>
              <a:rPr lang="en-US" altLang="en-US" sz="2800" dirty="0">
                <a:cs typeface="Times New Roman" pitchFamily="18" charset="0"/>
              </a:rPr>
              <a:t> (Bit vector)</a:t>
            </a:r>
          </a:p>
          <a:p>
            <a:pPr eaLnBrk="1" hangingPunct="1">
              <a:lnSpc>
                <a:spcPct val="90000"/>
              </a:lnSpc>
            </a:pPr>
            <a:r>
              <a:rPr lang="en-US" altLang="en-US" sz="2800" dirty="0">
                <a:cs typeface="Times New Roman" pitchFamily="18" charset="0"/>
              </a:rPr>
              <a:t>Each item in the base type has a representation in each instance of a set.  </a:t>
            </a:r>
          </a:p>
          <a:p>
            <a:pPr eaLnBrk="1" hangingPunct="1">
              <a:lnSpc>
                <a:spcPct val="90000"/>
              </a:lnSpc>
            </a:pPr>
            <a:r>
              <a:rPr lang="en-US" altLang="en-US" sz="2800" dirty="0">
                <a:cs typeface="Times New Roman" pitchFamily="18" charset="0"/>
              </a:rPr>
              <a:t>The representation is either true (item is in the set) or false (item is not in the set). </a:t>
            </a:r>
          </a:p>
          <a:p>
            <a:pPr eaLnBrk="1" hangingPunct="1">
              <a:lnSpc>
                <a:spcPct val="30000"/>
              </a:lnSpc>
              <a:buFontTx/>
              <a:buNone/>
            </a:pPr>
            <a:r>
              <a:rPr lang="en-US" altLang="en-US" sz="2800" dirty="0">
                <a:cs typeface="Times New Roman" pitchFamily="18" charset="0"/>
              </a:rPr>
              <a:t> </a:t>
            </a:r>
          </a:p>
          <a:p>
            <a:pPr eaLnBrk="1" hangingPunct="1">
              <a:lnSpc>
                <a:spcPct val="90000"/>
              </a:lnSpc>
            </a:pPr>
            <a:r>
              <a:rPr lang="en-US" altLang="en-US" sz="2800" dirty="0">
                <a:cs typeface="Times New Roman" pitchFamily="18" charset="0"/>
              </a:rPr>
              <a:t>Space is proportional to the cardinality of the base type (all bit vectors use same amount of memory regardless of number of elements).</a:t>
            </a:r>
          </a:p>
          <a:p>
            <a:pPr eaLnBrk="1" hangingPunct="1">
              <a:lnSpc>
                <a:spcPct val="50000"/>
              </a:lnSpc>
              <a:buFontTx/>
              <a:buNone/>
            </a:pPr>
            <a:r>
              <a:rPr lang="en-US" altLang="en-US" sz="2800" dirty="0">
                <a:cs typeface="Times New Roman" pitchFamily="18" charset="0"/>
              </a:rPr>
              <a:t> </a:t>
            </a:r>
          </a:p>
          <a:p>
            <a:pPr eaLnBrk="1" hangingPunct="1">
              <a:lnSpc>
                <a:spcPct val="90000"/>
              </a:lnSpc>
            </a:pPr>
            <a:r>
              <a:rPr lang="en-US" altLang="en-US" sz="2800" dirty="0"/>
              <a:t>Algorithms use Boolean operations. </a:t>
            </a:r>
          </a:p>
        </p:txBody>
      </p:sp>
      <p:sp>
        <p:nvSpPr>
          <p:cNvPr id="10244" name="Slide Number Placeholder 5"/>
          <p:cNvSpPr>
            <a:spLocks noGrp="1"/>
          </p:cNvSpPr>
          <p:nvPr>
            <p:ph type="sldNum" sz="quarter" idx="12"/>
          </p:nvPr>
        </p:nvSpPr>
        <p:spPr>
          <a:noFill/>
        </p:spPr>
        <p:txBody>
          <a:bodyPr/>
          <a:lstStyle/>
          <a:p>
            <a:fld id="{04A0B1F2-075A-4C00-8875-0FD411968656}" type="slidenum">
              <a:rPr lang="en-US" smtClean="0">
                <a:solidFill>
                  <a:srgbClr val="898989"/>
                </a:solidFill>
                <a:latin typeface="Times New Roman" pitchFamily="18" charset="0"/>
              </a:rPr>
              <a:pPr/>
              <a:t>6</a:t>
            </a:fld>
            <a:endParaRPr lang="en-US">
              <a:solidFill>
                <a:srgbClr val="898989"/>
              </a:solidFill>
              <a:latin typeface="Times New Roman" pitchFamily="18" charset="0"/>
            </a:endParaRPr>
          </a:p>
        </p:txBody>
      </p:sp>
      <p:sp>
        <p:nvSpPr>
          <p:cNvPr id="10245" name="Text Box 4"/>
          <p:cNvSpPr txBox="1">
            <a:spLocks noChangeArrowheads="1"/>
          </p:cNvSpPr>
          <p:nvPr/>
        </p:nvSpPr>
        <p:spPr bwMode="auto">
          <a:xfrm>
            <a:off x="1143000" y="1096536"/>
            <a:ext cx="6340475" cy="523875"/>
          </a:xfrm>
          <a:prstGeom prst="rect">
            <a:avLst/>
          </a:prstGeom>
          <a:noFill/>
          <a:ln w="9525">
            <a:noFill/>
            <a:miter lim="800000"/>
            <a:headEnd/>
            <a:tailEnd/>
          </a:ln>
        </p:spPr>
        <p:txBody>
          <a:bodyPr wrap="none">
            <a:spAutoFit/>
          </a:bodyPr>
          <a:lstStyle/>
          <a:p>
            <a:r>
              <a:rPr lang="en-US" sz="2800" dirty="0"/>
              <a:t>There are two ways to implement sets: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066800" y="-84137"/>
            <a:ext cx="8229600" cy="1143000"/>
          </a:xfrm>
        </p:spPr>
        <p:txBody>
          <a:bodyPr/>
          <a:lstStyle/>
          <a:p>
            <a:pPr algn="l" eaLnBrk="1" hangingPunct="1"/>
            <a:r>
              <a:rPr lang="en-US" altLang="en-US" sz="3200" b="1" dirty="0">
                <a:latin typeface="Lucida Sans" pitchFamily="-107" charset="0"/>
                <a:cs typeface="Times New Roman" pitchFamily="18" charset="0"/>
              </a:rPr>
              <a:t>Explicit implementation</a:t>
            </a:r>
            <a:endParaRPr lang="en-US" sz="3200" b="1" dirty="0">
              <a:latin typeface="Lucida Sans" pitchFamily="-107" charset="0"/>
              <a:cs typeface="Times New Roman" pitchFamily="18" charset="0"/>
            </a:endParaRPr>
          </a:p>
        </p:txBody>
      </p:sp>
      <p:sp>
        <p:nvSpPr>
          <p:cNvPr id="11267" name="Slide Number Placeholder 4"/>
          <p:cNvSpPr>
            <a:spLocks noGrp="1"/>
          </p:cNvSpPr>
          <p:nvPr>
            <p:ph type="sldNum" sz="quarter" idx="12"/>
          </p:nvPr>
        </p:nvSpPr>
        <p:spPr>
          <a:noFill/>
        </p:spPr>
        <p:txBody>
          <a:bodyPr/>
          <a:lstStyle/>
          <a:p>
            <a:fld id="{21F3B0DA-9201-43F9-89A1-60C043490625}" type="slidenum">
              <a:rPr lang="en-US" smtClean="0">
                <a:solidFill>
                  <a:srgbClr val="898989"/>
                </a:solidFill>
                <a:latin typeface="Times New Roman" pitchFamily="18" charset="0"/>
              </a:rPr>
              <a:pPr/>
              <a:t>7</a:t>
            </a:fld>
            <a:endParaRPr lang="en-US">
              <a:solidFill>
                <a:srgbClr val="898989"/>
              </a:solidFill>
              <a:latin typeface="Times New Roman" pitchFamily="18" charset="0"/>
            </a:endParaRPr>
          </a:p>
        </p:txBody>
      </p:sp>
      <p:sp>
        <p:nvSpPr>
          <p:cNvPr id="11268" name="Text Box 3"/>
          <p:cNvSpPr txBox="1">
            <a:spLocks noChangeArrowheads="1"/>
          </p:cNvSpPr>
          <p:nvPr/>
        </p:nvSpPr>
        <p:spPr bwMode="auto">
          <a:xfrm>
            <a:off x="1200150" y="990600"/>
            <a:ext cx="5883275" cy="461963"/>
          </a:xfrm>
          <a:prstGeom prst="rect">
            <a:avLst/>
          </a:prstGeom>
          <a:noFill/>
          <a:ln w="9525">
            <a:noFill/>
            <a:miter lim="800000"/>
            <a:headEnd/>
            <a:tailEnd/>
          </a:ln>
        </p:spPr>
        <p:txBody>
          <a:bodyPr wrap="none">
            <a:spAutoFit/>
          </a:bodyPr>
          <a:lstStyle/>
          <a:p>
            <a:r>
              <a:rPr lang="en-US" sz="2400"/>
              <a:t>Array-based implementation  of bit vector:</a:t>
            </a:r>
          </a:p>
        </p:txBody>
      </p:sp>
      <p:sp>
        <p:nvSpPr>
          <p:cNvPr id="11269" name="Text Box 4"/>
          <p:cNvSpPr txBox="1">
            <a:spLocks noChangeArrowheads="1"/>
          </p:cNvSpPr>
          <p:nvPr/>
        </p:nvSpPr>
        <p:spPr bwMode="auto">
          <a:xfrm>
            <a:off x="1139825" y="1482725"/>
            <a:ext cx="7888281" cy="830997"/>
          </a:xfrm>
          <a:prstGeom prst="rect">
            <a:avLst/>
          </a:prstGeom>
          <a:noFill/>
          <a:ln w="9525">
            <a:noFill/>
            <a:miter lim="800000"/>
            <a:headEnd/>
            <a:tailEnd/>
          </a:ln>
        </p:spPr>
        <p:txBody>
          <a:bodyPr wrap="square">
            <a:spAutoFit/>
          </a:bodyPr>
          <a:lstStyle/>
          <a:p>
            <a:r>
              <a:rPr lang="en-US" sz="2400" dirty="0"/>
              <a:t>Base type is uppercase letters - could be represented with an array with 26 elements in it.  [0] represents ‘A’</a:t>
            </a:r>
          </a:p>
        </p:txBody>
      </p:sp>
      <p:sp>
        <p:nvSpPr>
          <p:cNvPr id="11270" name="Text Box 5"/>
          <p:cNvSpPr txBox="1">
            <a:spLocks noChangeArrowheads="1"/>
          </p:cNvSpPr>
          <p:nvPr/>
        </p:nvSpPr>
        <p:spPr bwMode="auto">
          <a:xfrm>
            <a:off x="1063625" y="6180138"/>
            <a:ext cx="7361238" cy="396875"/>
          </a:xfrm>
          <a:prstGeom prst="rect">
            <a:avLst/>
          </a:prstGeom>
          <a:noFill/>
          <a:ln w="9525">
            <a:noFill/>
            <a:miter lim="800000"/>
            <a:headEnd/>
            <a:tailEnd/>
          </a:ln>
        </p:spPr>
        <p:txBody>
          <a:bodyPr wrap="none">
            <a:spAutoFit/>
          </a:bodyPr>
          <a:lstStyle/>
          <a:p>
            <a:r>
              <a:rPr lang="en-US" sz="2000"/>
              <a:t>* of course would not work with infinite base types or large base types</a:t>
            </a:r>
          </a:p>
        </p:txBody>
      </p:sp>
      <p:sp>
        <p:nvSpPr>
          <p:cNvPr id="11271" name="Text Box 6"/>
          <p:cNvSpPr txBox="1">
            <a:spLocks noChangeArrowheads="1"/>
          </p:cNvSpPr>
          <p:nvPr/>
        </p:nvSpPr>
        <p:spPr bwMode="auto">
          <a:xfrm>
            <a:off x="1200150" y="2378075"/>
            <a:ext cx="4838700" cy="830263"/>
          </a:xfrm>
          <a:prstGeom prst="rect">
            <a:avLst/>
          </a:prstGeom>
          <a:noFill/>
          <a:ln w="9525">
            <a:noFill/>
            <a:miter lim="800000"/>
            <a:headEnd/>
            <a:tailEnd/>
          </a:ln>
        </p:spPr>
        <p:txBody>
          <a:bodyPr wrap="none">
            <a:spAutoFit/>
          </a:bodyPr>
          <a:lstStyle/>
          <a:p>
            <a:r>
              <a:rPr lang="en-US" sz="2400" dirty="0"/>
              <a:t>If </a:t>
            </a:r>
            <a:r>
              <a:rPr lang="en-US" sz="2400" dirty="0" err="1"/>
              <a:t>setA</a:t>
            </a:r>
            <a:r>
              <a:rPr lang="en-US" sz="2400" dirty="0"/>
              <a:t> has the following elements:</a:t>
            </a:r>
          </a:p>
          <a:p>
            <a:r>
              <a:rPr lang="en-US" sz="2400" dirty="0"/>
              <a:t>(A, D, K, M, P, R, T, V, X, Z)</a:t>
            </a:r>
          </a:p>
        </p:txBody>
      </p:sp>
      <p:sp>
        <p:nvSpPr>
          <p:cNvPr id="11272" name="Text Box 38"/>
          <p:cNvSpPr txBox="1">
            <a:spLocks noChangeArrowheads="1"/>
          </p:cNvSpPr>
          <p:nvPr/>
        </p:nvSpPr>
        <p:spPr bwMode="auto">
          <a:xfrm>
            <a:off x="1139825" y="4343400"/>
            <a:ext cx="5122863" cy="830263"/>
          </a:xfrm>
          <a:prstGeom prst="rect">
            <a:avLst/>
          </a:prstGeom>
          <a:noFill/>
          <a:ln w="9525">
            <a:noFill/>
            <a:miter lim="800000"/>
            <a:headEnd/>
            <a:tailEnd/>
          </a:ln>
        </p:spPr>
        <p:txBody>
          <a:bodyPr wrap="none">
            <a:spAutoFit/>
          </a:bodyPr>
          <a:lstStyle/>
          <a:p>
            <a:r>
              <a:rPr lang="en-US" sz="2400"/>
              <a:t>If setB has the following elements:</a:t>
            </a:r>
          </a:p>
          <a:p>
            <a:r>
              <a:rPr lang="en-US" sz="2400"/>
              <a:t>(A, C, E, G, I, L, M, O, Q, T, U, W, Z)</a:t>
            </a:r>
          </a:p>
        </p:txBody>
      </p:sp>
      <p:graphicFrame>
        <p:nvGraphicFramePr>
          <p:cNvPr id="71" name="Table 70"/>
          <p:cNvGraphicFramePr>
            <a:graphicFrameLocks noGrp="1"/>
          </p:cNvGraphicFramePr>
          <p:nvPr>
            <p:extLst>
              <p:ext uri="{D42A27DB-BD31-4B8C-83A1-F6EECF244321}">
                <p14:modId xmlns:p14="http://schemas.microsoft.com/office/powerpoint/2010/main" val="774669962"/>
              </p:ext>
            </p:extLst>
          </p:nvPr>
        </p:nvGraphicFramePr>
        <p:xfrm>
          <a:off x="1179512" y="3429000"/>
          <a:ext cx="7848594" cy="741364"/>
        </p:xfrm>
        <a:graphic>
          <a:graphicData uri="http://schemas.openxmlformats.org/drawingml/2006/table">
            <a:tbl>
              <a:tblPr firstRow="1" bandRow="1">
                <a:tableStyleId>{5C22544A-7EE6-4342-B048-85BDC9FD1C3A}</a:tableStyleId>
              </a:tblPr>
              <a:tblGrid>
                <a:gridCol w="301869">
                  <a:extLst>
                    <a:ext uri="{9D8B030D-6E8A-4147-A177-3AD203B41FA5}">
                      <a16:colId xmlns:a16="http://schemas.microsoft.com/office/drawing/2014/main" val="20000"/>
                    </a:ext>
                  </a:extLst>
                </a:gridCol>
                <a:gridCol w="301869">
                  <a:extLst>
                    <a:ext uri="{9D8B030D-6E8A-4147-A177-3AD203B41FA5}">
                      <a16:colId xmlns:a16="http://schemas.microsoft.com/office/drawing/2014/main" val="20001"/>
                    </a:ext>
                  </a:extLst>
                </a:gridCol>
                <a:gridCol w="301869">
                  <a:extLst>
                    <a:ext uri="{9D8B030D-6E8A-4147-A177-3AD203B41FA5}">
                      <a16:colId xmlns:a16="http://schemas.microsoft.com/office/drawing/2014/main" val="20002"/>
                    </a:ext>
                  </a:extLst>
                </a:gridCol>
                <a:gridCol w="301869">
                  <a:extLst>
                    <a:ext uri="{9D8B030D-6E8A-4147-A177-3AD203B41FA5}">
                      <a16:colId xmlns:a16="http://schemas.microsoft.com/office/drawing/2014/main" val="20003"/>
                    </a:ext>
                  </a:extLst>
                </a:gridCol>
                <a:gridCol w="301869">
                  <a:extLst>
                    <a:ext uri="{9D8B030D-6E8A-4147-A177-3AD203B41FA5}">
                      <a16:colId xmlns:a16="http://schemas.microsoft.com/office/drawing/2014/main" val="20004"/>
                    </a:ext>
                  </a:extLst>
                </a:gridCol>
                <a:gridCol w="301869">
                  <a:extLst>
                    <a:ext uri="{9D8B030D-6E8A-4147-A177-3AD203B41FA5}">
                      <a16:colId xmlns:a16="http://schemas.microsoft.com/office/drawing/2014/main" val="20005"/>
                    </a:ext>
                  </a:extLst>
                </a:gridCol>
                <a:gridCol w="301869">
                  <a:extLst>
                    <a:ext uri="{9D8B030D-6E8A-4147-A177-3AD203B41FA5}">
                      <a16:colId xmlns:a16="http://schemas.microsoft.com/office/drawing/2014/main" val="20006"/>
                    </a:ext>
                  </a:extLst>
                </a:gridCol>
                <a:gridCol w="301869">
                  <a:extLst>
                    <a:ext uri="{9D8B030D-6E8A-4147-A177-3AD203B41FA5}">
                      <a16:colId xmlns:a16="http://schemas.microsoft.com/office/drawing/2014/main" val="20007"/>
                    </a:ext>
                  </a:extLst>
                </a:gridCol>
                <a:gridCol w="301869">
                  <a:extLst>
                    <a:ext uri="{9D8B030D-6E8A-4147-A177-3AD203B41FA5}">
                      <a16:colId xmlns:a16="http://schemas.microsoft.com/office/drawing/2014/main" val="20008"/>
                    </a:ext>
                  </a:extLst>
                </a:gridCol>
                <a:gridCol w="301869">
                  <a:extLst>
                    <a:ext uri="{9D8B030D-6E8A-4147-A177-3AD203B41FA5}">
                      <a16:colId xmlns:a16="http://schemas.microsoft.com/office/drawing/2014/main" val="20009"/>
                    </a:ext>
                  </a:extLst>
                </a:gridCol>
                <a:gridCol w="301869">
                  <a:extLst>
                    <a:ext uri="{9D8B030D-6E8A-4147-A177-3AD203B41FA5}">
                      <a16:colId xmlns:a16="http://schemas.microsoft.com/office/drawing/2014/main" val="20010"/>
                    </a:ext>
                  </a:extLst>
                </a:gridCol>
                <a:gridCol w="301869">
                  <a:extLst>
                    <a:ext uri="{9D8B030D-6E8A-4147-A177-3AD203B41FA5}">
                      <a16:colId xmlns:a16="http://schemas.microsoft.com/office/drawing/2014/main" val="20011"/>
                    </a:ext>
                  </a:extLst>
                </a:gridCol>
                <a:gridCol w="301869">
                  <a:extLst>
                    <a:ext uri="{9D8B030D-6E8A-4147-A177-3AD203B41FA5}">
                      <a16:colId xmlns:a16="http://schemas.microsoft.com/office/drawing/2014/main" val="20012"/>
                    </a:ext>
                  </a:extLst>
                </a:gridCol>
                <a:gridCol w="301869">
                  <a:extLst>
                    <a:ext uri="{9D8B030D-6E8A-4147-A177-3AD203B41FA5}">
                      <a16:colId xmlns:a16="http://schemas.microsoft.com/office/drawing/2014/main" val="20013"/>
                    </a:ext>
                  </a:extLst>
                </a:gridCol>
                <a:gridCol w="301869">
                  <a:extLst>
                    <a:ext uri="{9D8B030D-6E8A-4147-A177-3AD203B41FA5}">
                      <a16:colId xmlns:a16="http://schemas.microsoft.com/office/drawing/2014/main" val="20014"/>
                    </a:ext>
                  </a:extLst>
                </a:gridCol>
                <a:gridCol w="301869">
                  <a:extLst>
                    <a:ext uri="{9D8B030D-6E8A-4147-A177-3AD203B41FA5}">
                      <a16:colId xmlns:a16="http://schemas.microsoft.com/office/drawing/2014/main" val="20015"/>
                    </a:ext>
                  </a:extLst>
                </a:gridCol>
                <a:gridCol w="301869">
                  <a:extLst>
                    <a:ext uri="{9D8B030D-6E8A-4147-A177-3AD203B41FA5}">
                      <a16:colId xmlns:a16="http://schemas.microsoft.com/office/drawing/2014/main" val="20016"/>
                    </a:ext>
                  </a:extLst>
                </a:gridCol>
                <a:gridCol w="301869">
                  <a:extLst>
                    <a:ext uri="{9D8B030D-6E8A-4147-A177-3AD203B41FA5}">
                      <a16:colId xmlns:a16="http://schemas.microsoft.com/office/drawing/2014/main" val="20017"/>
                    </a:ext>
                  </a:extLst>
                </a:gridCol>
                <a:gridCol w="301869">
                  <a:extLst>
                    <a:ext uri="{9D8B030D-6E8A-4147-A177-3AD203B41FA5}">
                      <a16:colId xmlns:a16="http://schemas.microsoft.com/office/drawing/2014/main" val="20018"/>
                    </a:ext>
                  </a:extLst>
                </a:gridCol>
                <a:gridCol w="301869">
                  <a:extLst>
                    <a:ext uri="{9D8B030D-6E8A-4147-A177-3AD203B41FA5}">
                      <a16:colId xmlns:a16="http://schemas.microsoft.com/office/drawing/2014/main" val="20019"/>
                    </a:ext>
                  </a:extLst>
                </a:gridCol>
                <a:gridCol w="301869">
                  <a:extLst>
                    <a:ext uri="{9D8B030D-6E8A-4147-A177-3AD203B41FA5}">
                      <a16:colId xmlns:a16="http://schemas.microsoft.com/office/drawing/2014/main" val="20020"/>
                    </a:ext>
                  </a:extLst>
                </a:gridCol>
                <a:gridCol w="301869">
                  <a:extLst>
                    <a:ext uri="{9D8B030D-6E8A-4147-A177-3AD203B41FA5}">
                      <a16:colId xmlns:a16="http://schemas.microsoft.com/office/drawing/2014/main" val="20021"/>
                    </a:ext>
                  </a:extLst>
                </a:gridCol>
                <a:gridCol w="301869">
                  <a:extLst>
                    <a:ext uri="{9D8B030D-6E8A-4147-A177-3AD203B41FA5}">
                      <a16:colId xmlns:a16="http://schemas.microsoft.com/office/drawing/2014/main" val="20022"/>
                    </a:ext>
                  </a:extLst>
                </a:gridCol>
                <a:gridCol w="301869">
                  <a:extLst>
                    <a:ext uri="{9D8B030D-6E8A-4147-A177-3AD203B41FA5}">
                      <a16:colId xmlns:a16="http://schemas.microsoft.com/office/drawing/2014/main" val="20023"/>
                    </a:ext>
                  </a:extLst>
                </a:gridCol>
                <a:gridCol w="301869">
                  <a:extLst>
                    <a:ext uri="{9D8B030D-6E8A-4147-A177-3AD203B41FA5}">
                      <a16:colId xmlns:a16="http://schemas.microsoft.com/office/drawing/2014/main" val="20024"/>
                    </a:ext>
                  </a:extLst>
                </a:gridCol>
                <a:gridCol w="301869">
                  <a:extLst>
                    <a:ext uri="{9D8B030D-6E8A-4147-A177-3AD203B41FA5}">
                      <a16:colId xmlns:a16="http://schemas.microsoft.com/office/drawing/2014/main" val="20025"/>
                    </a:ext>
                  </a:extLst>
                </a:gridCol>
              </a:tblGrid>
              <a:tr h="370682">
                <a:tc>
                  <a:txBody>
                    <a:bodyPr/>
                    <a:lstStyle/>
                    <a:p>
                      <a:r>
                        <a:rPr lang="en-US" sz="1800" dirty="0"/>
                        <a:t>A</a:t>
                      </a:r>
                    </a:p>
                  </a:txBody>
                  <a:tcPr marT="45700" marB="45700"/>
                </a:tc>
                <a:tc>
                  <a:txBody>
                    <a:bodyPr/>
                    <a:lstStyle/>
                    <a:p>
                      <a:r>
                        <a:rPr lang="en-US" sz="1800" dirty="0"/>
                        <a:t>B</a:t>
                      </a:r>
                    </a:p>
                  </a:txBody>
                  <a:tcPr marT="45700" marB="45700"/>
                </a:tc>
                <a:tc>
                  <a:txBody>
                    <a:bodyPr/>
                    <a:lstStyle/>
                    <a:p>
                      <a:r>
                        <a:rPr lang="en-US" sz="1800" dirty="0"/>
                        <a:t>C</a:t>
                      </a:r>
                    </a:p>
                  </a:txBody>
                  <a:tcPr marT="45700" marB="45700"/>
                </a:tc>
                <a:tc>
                  <a:txBody>
                    <a:bodyPr/>
                    <a:lstStyle/>
                    <a:p>
                      <a:r>
                        <a:rPr lang="en-US" sz="1800" dirty="0"/>
                        <a:t>D</a:t>
                      </a:r>
                    </a:p>
                  </a:txBody>
                  <a:tcPr marT="45700" marB="45700"/>
                </a:tc>
                <a:tc>
                  <a:txBody>
                    <a:bodyPr/>
                    <a:lstStyle/>
                    <a:p>
                      <a:r>
                        <a:rPr lang="en-US" sz="1800" dirty="0"/>
                        <a:t>E</a:t>
                      </a:r>
                    </a:p>
                  </a:txBody>
                  <a:tcPr marT="45700" marB="45700"/>
                </a:tc>
                <a:tc>
                  <a:txBody>
                    <a:bodyPr/>
                    <a:lstStyle/>
                    <a:p>
                      <a:r>
                        <a:rPr lang="en-US" sz="1800" dirty="0"/>
                        <a:t>F</a:t>
                      </a:r>
                    </a:p>
                  </a:txBody>
                  <a:tcPr marT="45700" marB="45700"/>
                </a:tc>
                <a:tc>
                  <a:txBody>
                    <a:bodyPr/>
                    <a:lstStyle/>
                    <a:p>
                      <a:r>
                        <a:rPr lang="en-US" sz="1800" dirty="0"/>
                        <a:t>G</a:t>
                      </a:r>
                    </a:p>
                  </a:txBody>
                  <a:tcPr marT="45700" marB="45700"/>
                </a:tc>
                <a:tc>
                  <a:txBody>
                    <a:bodyPr/>
                    <a:lstStyle/>
                    <a:p>
                      <a:r>
                        <a:rPr lang="en-US" sz="1800" dirty="0"/>
                        <a:t>H</a:t>
                      </a:r>
                    </a:p>
                  </a:txBody>
                  <a:tcPr marT="45700" marB="45700"/>
                </a:tc>
                <a:tc>
                  <a:txBody>
                    <a:bodyPr/>
                    <a:lstStyle/>
                    <a:p>
                      <a:r>
                        <a:rPr lang="en-US" sz="1800" dirty="0"/>
                        <a:t>I</a:t>
                      </a:r>
                    </a:p>
                  </a:txBody>
                  <a:tcPr marT="45700" marB="45700"/>
                </a:tc>
                <a:tc>
                  <a:txBody>
                    <a:bodyPr/>
                    <a:lstStyle/>
                    <a:p>
                      <a:r>
                        <a:rPr lang="en-US" sz="1800" dirty="0"/>
                        <a:t>J</a:t>
                      </a:r>
                    </a:p>
                  </a:txBody>
                  <a:tcPr marT="45700" marB="45700"/>
                </a:tc>
                <a:tc>
                  <a:txBody>
                    <a:bodyPr/>
                    <a:lstStyle/>
                    <a:p>
                      <a:r>
                        <a:rPr lang="en-US" sz="1800" dirty="0"/>
                        <a:t>K</a:t>
                      </a:r>
                    </a:p>
                  </a:txBody>
                  <a:tcPr marT="45700" marB="45700"/>
                </a:tc>
                <a:tc>
                  <a:txBody>
                    <a:bodyPr/>
                    <a:lstStyle/>
                    <a:p>
                      <a:r>
                        <a:rPr lang="en-US" sz="1800" dirty="0"/>
                        <a:t>L</a:t>
                      </a:r>
                    </a:p>
                  </a:txBody>
                  <a:tcPr marT="45700" marB="45700"/>
                </a:tc>
                <a:tc>
                  <a:txBody>
                    <a:bodyPr/>
                    <a:lstStyle/>
                    <a:p>
                      <a:r>
                        <a:rPr lang="en-US" sz="1800" dirty="0"/>
                        <a:t>M</a:t>
                      </a:r>
                    </a:p>
                  </a:txBody>
                  <a:tcPr marT="45700" marB="45700"/>
                </a:tc>
                <a:tc>
                  <a:txBody>
                    <a:bodyPr/>
                    <a:lstStyle/>
                    <a:p>
                      <a:r>
                        <a:rPr lang="en-US" sz="1800" dirty="0"/>
                        <a:t>N</a:t>
                      </a:r>
                    </a:p>
                  </a:txBody>
                  <a:tcPr marT="45700" marB="45700"/>
                </a:tc>
                <a:tc>
                  <a:txBody>
                    <a:bodyPr/>
                    <a:lstStyle/>
                    <a:p>
                      <a:r>
                        <a:rPr lang="en-US" sz="1800" dirty="0"/>
                        <a:t>O</a:t>
                      </a:r>
                    </a:p>
                  </a:txBody>
                  <a:tcPr marT="45700" marB="45700"/>
                </a:tc>
                <a:tc>
                  <a:txBody>
                    <a:bodyPr/>
                    <a:lstStyle/>
                    <a:p>
                      <a:r>
                        <a:rPr lang="en-US" sz="1800" dirty="0"/>
                        <a:t>P</a:t>
                      </a:r>
                    </a:p>
                  </a:txBody>
                  <a:tcPr marT="45700" marB="45700"/>
                </a:tc>
                <a:tc>
                  <a:txBody>
                    <a:bodyPr/>
                    <a:lstStyle/>
                    <a:p>
                      <a:r>
                        <a:rPr lang="en-US" sz="1800" dirty="0"/>
                        <a:t>Q</a:t>
                      </a:r>
                    </a:p>
                  </a:txBody>
                  <a:tcPr marT="45700" marB="45700"/>
                </a:tc>
                <a:tc>
                  <a:txBody>
                    <a:bodyPr/>
                    <a:lstStyle/>
                    <a:p>
                      <a:r>
                        <a:rPr lang="en-US" sz="1800" dirty="0"/>
                        <a:t>R</a:t>
                      </a:r>
                    </a:p>
                  </a:txBody>
                  <a:tcPr marT="45700" marB="45700"/>
                </a:tc>
                <a:tc>
                  <a:txBody>
                    <a:bodyPr/>
                    <a:lstStyle/>
                    <a:p>
                      <a:r>
                        <a:rPr lang="en-US" sz="1800" dirty="0"/>
                        <a:t>S</a:t>
                      </a:r>
                    </a:p>
                  </a:txBody>
                  <a:tcPr marT="45700" marB="45700"/>
                </a:tc>
                <a:tc>
                  <a:txBody>
                    <a:bodyPr/>
                    <a:lstStyle/>
                    <a:p>
                      <a:r>
                        <a:rPr lang="en-US" sz="1800" dirty="0"/>
                        <a:t>T</a:t>
                      </a:r>
                    </a:p>
                  </a:txBody>
                  <a:tcPr marT="45700" marB="45700"/>
                </a:tc>
                <a:tc>
                  <a:txBody>
                    <a:bodyPr/>
                    <a:lstStyle/>
                    <a:p>
                      <a:r>
                        <a:rPr lang="en-US" sz="1800" dirty="0"/>
                        <a:t>U</a:t>
                      </a:r>
                    </a:p>
                  </a:txBody>
                  <a:tcPr marT="45700" marB="45700"/>
                </a:tc>
                <a:tc>
                  <a:txBody>
                    <a:bodyPr/>
                    <a:lstStyle/>
                    <a:p>
                      <a:r>
                        <a:rPr lang="en-US" sz="1800" dirty="0"/>
                        <a:t>V</a:t>
                      </a:r>
                    </a:p>
                  </a:txBody>
                  <a:tcPr marT="45700" marB="45700"/>
                </a:tc>
                <a:tc>
                  <a:txBody>
                    <a:bodyPr/>
                    <a:lstStyle/>
                    <a:p>
                      <a:r>
                        <a:rPr lang="en-US" sz="1800" dirty="0"/>
                        <a:t>W</a:t>
                      </a:r>
                    </a:p>
                  </a:txBody>
                  <a:tcPr marT="45700" marB="45700"/>
                </a:tc>
                <a:tc>
                  <a:txBody>
                    <a:bodyPr/>
                    <a:lstStyle/>
                    <a:p>
                      <a:r>
                        <a:rPr lang="en-US" sz="1800" dirty="0"/>
                        <a:t>X</a:t>
                      </a:r>
                    </a:p>
                  </a:txBody>
                  <a:tcPr marT="45700" marB="45700"/>
                </a:tc>
                <a:tc>
                  <a:txBody>
                    <a:bodyPr/>
                    <a:lstStyle/>
                    <a:p>
                      <a:r>
                        <a:rPr lang="en-US" sz="1800" dirty="0"/>
                        <a:t>Y</a:t>
                      </a:r>
                    </a:p>
                  </a:txBody>
                  <a:tcPr marT="45700" marB="45700"/>
                </a:tc>
                <a:tc>
                  <a:txBody>
                    <a:bodyPr/>
                    <a:lstStyle/>
                    <a:p>
                      <a:r>
                        <a:rPr lang="en-US" sz="1800" dirty="0"/>
                        <a:t>Z</a:t>
                      </a:r>
                    </a:p>
                  </a:txBody>
                  <a:tcPr marT="45700" marB="45700"/>
                </a:tc>
                <a:extLst>
                  <a:ext uri="{0D108BD9-81ED-4DB2-BD59-A6C34878D82A}">
                    <a16:rowId xmlns:a16="http://schemas.microsoft.com/office/drawing/2014/main" val="10000"/>
                  </a:ext>
                </a:extLst>
              </a:tr>
              <a:tr h="370682">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0</a:t>
                      </a:r>
                    </a:p>
                  </a:txBody>
                  <a:tcPr marT="45700" marB="45700"/>
                </a:tc>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0</a:t>
                      </a:r>
                    </a:p>
                  </a:txBody>
                  <a:tcPr marT="45700" marB="45700"/>
                </a:tc>
                <a:tc>
                  <a:txBody>
                    <a:bodyPr/>
                    <a:lstStyle/>
                    <a:p>
                      <a:r>
                        <a:rPr lang="en-US" sz="1800" dirty="0"/>
                        <a:t>0</a:t>
                      </a:r>
                    </a:p>
                  </a:txBody>
                  <a:tcPr marT="45700" marB="45700"/>
                </a:tc>
                <a:tc>
                  <a:txBody>
                    <a:bodyPr/>
                    <a:lstStyle/>
                    <a:p>
                      <a:r>
                        <a:rPr lang="en-US" sz="1800" dirty="0"/>
                        <a:t>0</a:t>
                      </a:r>
                    </a:p>
                  </a:txBody>
                  <a:tcPr marT="45700" marB="45700"/>
                </a:tc>
                <a:tc>
                  <a:txBody>
                    <a:bodyPr/>
                    <a:lstStyle/>
                    <a:p>
                      <a:r>
                        <a:rPr lang="en-US" sz="1800" dirty="0"/>
                        <a:t>0</a:t>
                      </a:r>
                    </a:p>
                  </a:txBody>
                  <a:tcPr marT="45700" marB="45700"/>
                </a:tc>
                <a:tc>
                  <a:txBody>
                    <a:bodyPr/>
                    <a:lstStyle/>
                    <a:p>
                      <a:r>
                        <a:rPr lang="en-US" sz="1800" dirty="0"/>
                        <a:t>0</a:t>
                      </a:r>
                    </a:p>
                  </a:txBody>
                  <a:tcPr marT="45700" marB="45700"/>
                </a:tc>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0</a:t>
                      </a:r>
                    </a:p>
                  </a:txBody>
                  <a:tcPr marT="45700" marB="45700"/>
                </a:tc>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1</a:t>
                      </a:r>
                    </a:p>
                  </a:txBody>
                  <a:tcPr marT="45700" marB="45700"/>
                </a:tc>
                <a:extLst>
                  <a:ext uri="{0D108BD9-81ED-4DB2-BD59-A6C34878D82A}">
                    <a16:rowId xmlns:a16="http://schemas.microsoft.com/office/drawing/2014/main" val="10001"/>
                  </a:ext>
                </a:extLst>
              </a:tr>
            </a:tbl>
          </a:graphicData>
        </a:graphic>
      </p:graphicFrame>
      <p:graphicFrame>
        <p:nvGraphicFramePr>
          <p:cNvPr id="73" name="Table 72"/>
          <p:cNvGraphicFramePr>
            <a:graphicFrameLocks noGrp="1"/>
          </p:cNvGraphicFramePr>
          <p:nvPr/>
        </p:nvGraphicFramePr>
        <p:xfrm>
          <a:off x="1143000" y="5257800"/>
          <a:ext cx="7848594" cy="741364"/>
        </p:xfrm>
        <a:graphic>
          <a:graphicData uri="http://schemas.openxmlformats.org/drawingml/2006/table">
            <a:tbl>
              <a:tblPr firstRow="1" bandRow="1">
                <a:tableStyleId>{5C22544A-7EE6-4342-B048-85BDC9FD1C3A}</a:tableStyleId>
              </a:tblPr>
              <a:tblGrid>
                <a:gridCol w="301869">
                  <a:extLst>
                    <a:ext uri="{9D8B030D-6E8A-4147-A177-3AD203B41FA5}">
                      <a16:colId xmlns:a16="http://schemas.microsoft.com/office/drawing/2014/main" val="20000"/>
                    </a:ext>
                  </a:extLst>
                </a:gridCol>
                <a:gridCol w="301869">
                  <a:extLst>
                    <a:ext uri="{9D8B030D-6E8A-4147-A177-3AD203B41FA5}">
                      <a16:colId xmlns:a16="http://schemas.microsoft.com/office/drawing/2014/main" val="20001"/>
                    </a:ext>
                  </a:extLst>
                </a:gridCol>
                <a:gridCol w="301869">
                  <a:extLst>
                    <a:ext uri="{9D8B030D-6E8A-4147-A177-3AD203B41FA5}">
                      <a16:colId xmlns:a16="http://schemas.microsoft.com/office/drawing/2014/main" val="20002"/>
                    </a:ext>
                  </a:extLst>
                </a:gridCol>
                <a:gridCol w="301869">
                  <a:extLst>
                    <a:ext uri="{9D8B030D-6E8A-4147-A177-3AD203B41FA5}">
                      <a16:colId xmlns:a16="http://schemas.microsoft.com/office/drawing/2014/main" val="20003"/>
                    </a:ext>
                  </a:extLst>
                </a:gridCol>
                <a:gridCol w="301869">
                  <a:extLst>
                    <a:ext uri="{9D8B030D-6E8A-4147-A177-3AD203B41FA5}">
                      <a16:colId xmlns:a16="http://schemas.microsoft.com/office/drawing/2014/main" val="20004"/>
                    </a:ext>
                  </a:extLst>
                </a:gridCol>
                <a:gridCol w="301869">
                  <a:extLst>
                    <a:ext uri="{9D8B030D-6E8A-4147-A177-3AD203B41FA5}">
                      <a16:colId xmlns:a16="http://schemas.microsoft.com/office/drawing/2014/main" val="20005"/>
                    </a:ext>
                  </a:extLst>
                </a:gridCol>
                <a:gridCol w="301869">
                  <a:extLst>
                    <a:ext uri="{9D8B030D-6E8A-4147-A177-3AD203B41FA5}">
                      <a16:colId xmlns:a16="http://schemas.microsoft.com/office/drawing/2014/main" val="20006"/>
                    </a:ext>
                  </a:extLst>
                </a:gridCol>
                <a:gridCol w="301869">
                  <a:extLst>
                    <a:ext uri="{9D8B030D-6E8A-4147-A177-3AD203B41FA5}">
                      <a16:colId xmlns:a16="http://schemas.microsoft.com/office/drawing/2014/main" val="20007"/>
                    </a:ext>
                  </a:extLst>
                </a:gridCol>
                <a:gridCol w="301869">
                  <a:extLst>
                    <a:ext uri="{9D8B030D-6E8A-4147-A177-3AD203B41FA5}">
                      <a16:colId xmlns:a16="http://schemas.microsoft.com/office/drawing/2014/main" val="20008"/>
                    </a:ext>
                  </a:extLst>
                </a:gridCol>
                <a:gridCol w="301869">
                  <a:extLst>
                    <a:ext uri="{9D8B030D-6E8A-4147-A177-3AD203B41FA5}">
                      <a16:colId xmlns:a16="http://schemas.microsoft.com/office/drawing/2014/main" val="20009"/>
                    </a:ext>
                  </a:extLst>
                </a:gridCol>
                <a:gridCol w="301869">
                  <a:extLst>
                    <a:ext uri="{9D8B030D-6E8A-4147-A177-3AD203B41FA5}">
                      <a16:colId xmlns:a16="http://schemas.microsoft.com/office/drawing/2014/main" val="20010"/>
                    </a:ext>
                  </a:extLst>
                </a:gridCol>
                <a:gridCol w="301869">
                  <a:extLst>
                    <a:ext uri="{9D8B030D-6E8A-4147-A177-3AD203B41FA5}">
                      <a16:colId xmlns:a16="http://schemas.microsoft.com/office/drawing/2014/main" val="20011"/>
                    </a:ext>
                  </a:extLst>
                </a:gridCol>
                <a:gridCol w="301869">
                  <a:extLst>
                    <a:ext uri="{9D8B030D-6E8A-4147-A177-3AD203B41FA5}">
                      <a16:colId xmlns:a16="http://schemas.microsoft.com/office/drawing/2014/main" val="20012"/>
                    </a:ext>
                  </a:extLst>
                </a:gridCol>
                <a:gridCol w="301869">
                  <a:extLst>
                    <a:ext uri="{9D8B030D-6E8A-4147-A177-3AD203B41FA5}">
                      <a16:colId xmlns:a16="http://schemas.microsoft.com/office/drawing/2014/main" val="20013"/>
                    </a:ext>
                  </a:extLst>
                </a:gridCol>
                <a:gridCol w="301869">
                  <a:extLst>
                    <a:ext uri="{9D8B030D-6E8A-4147-A177-3AD203B41FA5}">
                      <a16:colId xmlns:a16="http://schemas.microsoft.com/office/drawing/2014/main" val="20014"/>
                    </a:ext>
                  </a:extLst>
                </a:gridCol>
                <a:gridCol w="301869">
                  <a:extLst>
                    <a:ext uri="{9D8B030D-6E8A-4147-A177-3AD203B41FA5}">
                      <a16:colId xmlns:a16="http://schemas.microsoft.com/office/drawing/2014/main" val="20015"/>
                    </a:ext>
                  </a:extLst>
                </a:gridCol>
                <a:gridCol w="301869">
                  <a:extLst>
                    <a:ext uri="{9D8B030D-6E8A-4147-A177-3AD203B41FA5}">
                      <a16:colId xmlns:a16="http://schemas.microsoft.com/office/drawing/2014/main" val="20016"/>
                    </a:ext>
                  </a:extLst>
                </a:gridCol>
                <a:gridCol w="301869">
                  <a:extLst>
                    <a:ext uri="{9D8B030D-6E8A-4147-A177-3AD203B41FA5}">
                      <a16:colId xmlns:a16="http://schemas.microsoft.com/office/drawing/2014/main" val="20017"/>
                    </a:ext>
                  </a:extLst>
                </a:gridCol>
                <a:gridCol w="301869">
                  <a:extLst>
                    <a:ext uri="{9D8B030D-6E8A-4147-A177-3AD203B41FA5}">
                      <a16:colId xmlns:a16="http://schemas.microsoft.com/office/drawing/2014/main" val="20018"/>
                    </a:ext>
                  </a:extLst>
                </a:gridCol>
                <a:gridCol w="301869">
                  <a:extLst>
                    <a:ext uri="{9D8B030D-6E8A-4147-A177-3AD203B41FA5}">
                      <a16:colId xmlns:a16="http://schemas.microsoft.com/office/drawing/2014/main" val="20019"/>
                    </a:ext>
                  </a:extLst>
                </a:gridCol>
                <a:gridCol w="301869">
                  <a:extLst>
                    <a:ext uri="{9D8B030D-6E8A-4147-A177-3AD203B41FA5}">
                      <a16:colId xmlns:a16="http://schemas.microsoft.com/office/drawing/2014/main" val="20020"/>
                    </a:ext>
                  </a:extLst>
                </a:gridCol>
                <a:gridCol w="301869">
                  <a:extLst>
                    <a:ext uri="{9D8B030D-6E8A-4147-A177-3AD203B41FA5}">
                      <a16:colId xmlns:a16="http://schemas.microsoft.com/office/drawing/2014/main" val="20021"/>
                    </a:ext>
                  </a:extLst>
                </a:gridCol>
                <a:gridCol w="301869">
                  <a:extLst>
                    <a:ext uri="{9D8B030D-6E8A-4147-A177-3AD203B41FA5}">
                      <a16:colId xmlns:a16="http://schemas.microsoft.com/office/drawing/2014/main" val="20022"/>
                    </a:ext>
                  </a:extLst>
                </a:gridCol>
                <a:gridCol w="301869">
                  <a:extLst>
                    <a:ext uri="{9D8B030D-6E8A-4147-A177-3AD203B41FA5}">
                      <a16:colId xmlns:a16="http://schemas.microsoft.com/office/drawing/2014/main" val="20023"/>
                    </a:ext>
                  </a:extLst>
                </a:gridCol>
                <a:gridCol w="301869">
                  <a:extLst>
                    <a:ext uri="{9D8B030D-6E8A-4147-A177-3AD203B41FA5}">
                      <a16:colId xmlns:a16="http://schemas.microsoft.com/office/drawing/2014/main" val="20024"/>
                    </a:ext>
                  </a:extLst>
                </a:gridCol>
                <a:gridCol w="301869">
                  <a:extLst>
                    <a:ext uri="{9D8B030D-6E8A-4147-A177-3AD203B41FA5}">
                      <a16:colId xmlns:a16="http://schemas.microsoft.com/office/drawing/2014/main" val="20025"/>
                    </a:ext>
                  </a:extLst>
                </a:gridCol>
              </a:tblGrid>
              <a:tr h="370682">
                <a:tc>
                  <a:txBody>
                    <a:bodyPr/>
                    <a:lstStyle/>
                    <a:p>
                      <a:r>
                        <a:rPr lang="en-US" sz="1800" dirty="0"/>
                        <a:t>A</a:t>
                      </a:r>
                    </a:p>
                  </a:txBody>
                  <a:tcPr marT="45700" marB="45700"/>
                </a:tc>
                <a:tc>
                  <a:txBody>
                    <a:bodyPr/>
                    <a:lstStyle/>
                    <a:p>
                      <a:r>
                        <a:rPr lang="en-US" sz="1800" dirty="0"/>
                        <a:t>B</a:t>
                      </a:r>
                    </a:p>
                  </a:txBody>
                  <a:tcPr marT="45700" marB="45700"/>
                </a:tc>
                <a:tc>
                  <a:txBody>
                    <a:bodyPr/>
                    <a:lstStyle/>
                    <a:p>
                      <a:r>
                        <a:rPr lang="en-US" sz="1800" dirty="0"/>
                        <a:t>C</a:t>
                      </a:r>
                    </a:p>
                  </a:txBody>
                  <a:tcPr marT="45700" marB="45700"/>
                </a:tc>
                <a:tc>
                  <a:txBody>
                    <a:bodyPr/>
                    <a:lstStyle/>
                    <a:p>
                      <a:r>
                        <a:rPr lang="en-US" sz="1800" dirty="0"/>
                        <a:t>D</a:t>
                      </a:r>
                    </a:p>
                  </a:txBody>
                  <a:tcPr marT="45700" marB="45700"/>
                </a:tc>
                <a:tc>
                  <a:txBody>
                    <a:bodyPr/>
                    <a:lstStyle/>
                    <a:p>
                      <a:r>
                        <a:rPr lang="en-US" sz="1800" dirty="0"/>
                        <a:t>E</a:t>
                      </a:r>
                    </a:p>
                  </a:txBody>
                  <a:tcPr marT="45700" marB="45700"/>
                </a:tc>
                <a:tc>
                  <a:txBody>
                    <a:bodyPr/>
                    <a:lstStyle/>
                    <a:p>
                      <a:r>
                        <a:rPr lang="en-US" sz="1800" dirty="0"/>
                        <a:t>F</a:t>
                      </a:r>
                    </a:p>
                  </a:txBody>
                  <a:tcPr marT="45700" marB="45700"/>
                </a:tc>
                <a:tc>
                  <a:txBody>
                    <a:bodyPr/>
                    <a:lstStyle/>
                    <a:p>
                      <a:r>
                        <a:rPr lang="en-US" sz="1800" dirty="0"/>
                        <a:t>G</a:t>
                      </a:r>
                    </a:p>
                  </a:txBody>
                  <a:tcPr marT="45700" marB="45700"/>
                </a:tc>
                <a:tc>
                  <a:txBody>
                    <a:bodyPr/>
                    <a:lstStyle/>
                    <a:p>
                      <a:r>
                        <a:rPr lang="en-US" sz="1800" dirty="0"/>
                        <a:t>H</a:t>
                      </a:r>
                    </a:p>
                  </a:txBody>
                  <a:tcPr marT="45700" marB="45700"/>
                </a:tc>
                <a:tc>
                  <a:txBody>
                    <a:bodyPr/>
                    <a:lstStyle/>
                    <a:p>
                      <a:r>
                        <a:rPr lang="en-US" sz="1800" dirty="0"/>
                        <a:t>I</a:t>
                      </a:r>
                    </a:p>
                  </a:txBody>
                  <a:tcPr marT="45700" marB="45700"/>
                </a:tc>
                <a:tc>
                  <a:txBody>
                    <a:bodyPr/>
                    <a:lstStyle/>
                    <a:p>
                      <a:r>
                        <a:rPr lang="en-US" sz="1800" dirty="0"/>
                        <a:t>J</a:t>
                      </a:r>
                    </a:p>
                  </a:txBody>
                  <a:tcPr marT="45700" marB="45700"/>
                </a:tc>
                <a:tc>
                  <a:txBody>
                    <a:bodyPr/>
                    <a:lstStyle/>
                    <a:p>
                      <a:r>
                        <a:rPr lang="en-US" sz="1800" dirty="0"/>
                        <a:t>K</a:t>
                      </a:r>
                    </a:p>
                  </a:txBody>
                  <a:tcPr marT="45700" marB="45700"/>
                </a:tc>
                <a:tc>
                  <a:txBody>
                    <a:bodyPr/>
                    <a:lstStyle/>
                    <a:p>
                      <a:r>
                        <a:rPr lang="en-US" sz="1800" dirty="0"/>
                        <a:t>L</a:t>
                      </a:r>
                    </a:p>
                  </a:txBody>
                  <a:tcPr marT="45700" marB="45700"/>
                </a:tc>
                <a:tc>
                  <a:txBody>
                    <a:bodyPr/>
                    <a:lstStyle/>
                    <a:p>
                      <a:r>
                        <a:rPr lang="en-US" sz="1800" dirty="0"/>
                        <a:t>M</a:t>
                      </a:r>
                    </a:p>
                  </a:txBody>
                  <a:tcPr marT="45700" marB="45700"/>
                </a:tc>
                <a:tc>
                  <a:txBody>
                    <a:bodyPr/>
                    <a:lstStyle/>
                    <a:p>
                      <a:r>
                        <a:rPr lang="en-US" sz="1800" dirty="0"/>
                        <a:t>N</a:t>
                      </a:r>
                    </a:p>
                  </a:txBody>
                  <a:tcPr marT="45700" marB="45700"/>
                </a:tc>
                <a:tc>
                  <a:txBody>
                    <a:bodyPr/>
                    <a:lstStyle/>
                    <a:p>
                      <a:r>
                        <a:rPr lang="en-US" sz="1800" dirty="0"/>
                        <a:t>O</a:t>
                      </a:r>
                    </a:p>
                  </a:txBody>
                  <a:tcPr marT="45700" marB="45700"/>
                </a:tc>
                <a:tc>
                  <a:txBody>
                    <a:bodyPr/>
                    <a:lstStyle/>
                    <a:p>
                      <a:r>
                        <a:rPr lang="en-US" sz="1800" dirty="0"/>
                        <a:t>P</a:t>
                      </a:r>
                    </a:p>
                  </a:txBody>
                  <a:tcPr marT="45700" marB="45700"/>
                </a:tc>
                <a:tc>
                  <a:txBody>
                    <a:bodyPr/>
                    <a:lstStyle/>
                    <a:p>
                      <a:r>
                        <a:rPr lang="en-US" sz="1800" dirty="0"/>
                        <a:t>Q</a:t>
                      </a:r>
                    </a:p>
                  </a:txBody>
                  <a:tcPr marT="45700" marB="45700"/>
                </a:tc>
                <a:tc>
                  <a:txBody>
                    <a:bodyPr/>
                    <a:lstStyle/>
                    <a:p>
                      <a:r>
                        <a:rPr lang="en-US" sz="1800" dirty="0"/>
                        <a:t>R</a:t>
                      </a:r>
                    </a:p>
                  </a:txBody>
                  <a:tcPr marT="45700" marB="45700"/>
                </a:tc>
                <a:tc>
                  <a:txBody>
                    <a:bodyPr/>
                    <a:lstStyle/>
                    <a:p>
                      <a:r>
                        <a:rPr lang="en-US" sz="1800" dirty="0"/>
                        <a:t>S</a:t>
                      </a:r>
                    </a:p>
                  </a:txBody>
                  <a:tcPr marT="45700" marB="45700"/>
                </a:tc>
                <a:tc>
                  <a:txBody>
                    <a:bodyPr/>
                    <a:lstStyle/>
                    <a:p>
                      <a:r>
                        <a:rPr lang="en-US" sz="1800" dirty="0"/>
                        <a:t>T</a:t>
                      </a:r>
                    </a:p>
                  </a:txBody>
                  <a:tcPr marT="45700" marB="45700"/>
                </a:tc>
                <a:tc>
                  <a:txBody>
                    <a:bodyPr/>
                    <a:lstStyle/>
                    <a:p>
                      <a:r>
                        <a:rPr lang="en-US" sz="1800" dirty="0"/>
                        <a:t>U</a:t>
                      </a:r>
                    </a:p>
                  </a:txBody>
                  <a:tcPr marT="45700" marB="45700"/>
                </a:tc>
                <a:tc>
                  <a:txBody>
                    <a:bodyPr/>
                    <a:lstStyle/>
                    <a:p>
                      <a:r>
                        <a:rPr lang="en-US" sz="1800" dirty="0"/>
                        <a:t>V</a:t>
                      </a:r>
                    </a:p>
                  </a:txBody>
                  <a:tcPr marT="45700" marB="45700"/>
                </a:tc>
                <a:tc>
                  <a:txBody>
                    <a:bodyPr/>
                    <a:lstStyle/>
                    <a:p>
                      <a:r>
                        <a:rPr lang="en-US" sz="1800" dirty="0"/>
                        <a:t>W</a:t>
                      </a:r>
                    </a:p>
                  </a:txBody>
                  <a:tcPr marT="45700" marB="45700"/>
                </a:tc>
                <a:tc>
                  <a:txBody>
                    <a:bodyPr/>
                    <a:lstStyle/>
                    <a:p>
                      <a:r>
                        <a:rPr lang="en-US" sz="1800" dirty="0"/>
                        <a:t>X</a:t>
                      </a:r>
                    </a:p>
                  </a:txBody>
                  <a:tcPr marT="45700" marB="45700"/>
                </a:tc>
                <a:tc>
                  <a:txBody>
                    <a:bodyPr/>
                    <a:lstStyle/>
                    <a:p>
                      <a:r>
                        <a:rPr lang="en-US" sz="1800" dirty="0"/>
                        <a:t>Y</a:t>
                      </a:r>
                    </a:p>
                  </a:txBody>
                  <a:tcPr marT="45700" marB="45700"/>
                </a:tc>
                <a:tc>
                  <a:txBody>
                    <a:bodyPr/>
                    <a:lstStyle/>
                    <a:p>
                      <a:r>
                        <a:rPr lang="en-US" sz="1800" dirty="0"/>
                        <a:t>Z</a:t>
                      </a:r>
                    </a:p>
                  </a:txBody>
                  <a:tcPr marT="45700" marB="45700"/>
                </a:tc>
                <a:extLst>
                  <a:ext uri="{0D108BD9-81ED-4DB2-BD59-A6C34878D82A}">
                    <a16:rowId xmlns:a16="http://schemas.microsoft.com/office/drawing/2014/main" val="10000"/>
                  </a:ext>
                </a:extLst>
              </a:tr>
              <a:tr h="370682">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0</a:t>
                      </a:r>
                    </a:p>
                  </a:txBody>
                  <a:tcPr marT="45700" marB="45700"/>
                </a:tc>
                <a:tc>
                  <a:txBody>
                    <a:bodyPr/>
                    <a:lstStyle/>
                    <a:p>
                      <a:r>
                        <a:rPr lang="en-US" sz="1800" dirty="0"/>
                        <a:t>1</a:t>
                      </a:r>
                    </a:p>
                  </a:txBody>
                  <a:tcPr marT="45700" marB="45700"/>
                </a:tc>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0</a:t>
                      </a:r>
                    </a:p>
                  </a:txBody>
                  <a:tcPr marT="45700" marB="45700"/>
                </a:tc>
                <a:tc>
                  <a:txBody>
                    <a:bodyPr/>
                    <a:lstStyle/>
                    <a:p>
                      <a:r>
                        <a:rPr lang="en-US" sz="1800" dirty="0"/>
                        <a:t>1</a:t>
                      </a:r>
                    </a:p>
                  </a:txBody>
                  <a:tcPr marT="45700" marB="45700"/>
                </a:tc>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0</a:t>
                      </a:r>
                    </a:p>
                  </a:txBody>
                  <a:tcPr marT="45700" marB="45700"/>
                </a:tc>
                <a:tc>
                  <a:txBody>
                    <a:bodyPr/>
                    <a:lstStyle/>
                    <a:p>
                      <a:r>
                        <a:rPr lang="en-US" sz="1800" dirty="0"/>
                        <a:t>1</a:t>
                      </a:r>
                    </a:p>
                  </a:txBody>
                  <a:tcPr marT="45700" marB="45700"/>
                </a:tc>
                <a:extLst>
                  <a:ext uri="{0D108BD9-81ED-4DB2-BD59-A6C34878D82A}">
                    <a16:rowId xmlns:a16="http://schemas.microsoft.com/office/drawing/2014/main" val="10001"/>
                  </a:ext>
                </a:extLst>
              </a:tr>
            </a:tbl>
          </a:graphicData>
        </a:graphic>
      </p:graphicFrame>
      <p:sp>
        <p:nvSpPr>
          <p:cNvPr id="11439" name="TextBox 73"/>
          <p:cNvSpPr txBox="1">
            <a:spLocks noChangeArrowheads="1"/>
          </p:cNvSpPr>
          <p:nvPr/>
        </p:nvSpPr>
        <p:spPr bwMode="auto">
          <a:xfrm>
            <a:off x="381000" y="3429000"/>
            <a:ext cx="646112" cy="369888"/>
          </a:xfrm>
          <a:prstGeom prst="rect">
            <a:avLst/>
          </a:prstGeom>
          <a:noFill/>
          <a:ln w="9525">
            <a:noFill/>
            <a:miter lim="800000"/>
            <a:headEnd/>
            <a:tailEnd/>
          </a:ln>
        </p:spPr>
        <p:txBody>
          <a:bodyPr wrap="none">
            <a:spAutoFit/>
          </a:bodyPr>
          <a:lstStyle/>
          <a:p>
            <a:r>
              <a:rPr lang="en-US" dirty="0" err="1"/>
              <a:t>setA</a:t>
            </a:r>
            <a:endParaRPr lang="en-US" dirty="0"/>
          </a:p>
        </p:txBody>
      </p:sp>
      <p:sp>
        <p:nvSpPr>
          <p:cNvPr id="11440" name="TextBox 74"/>
          <p:cNvSpPr txBox="1">
            <a:spLocks noChangeArrowheads="1"/>
          </p:cNvSpPr>
          <p:nvPr/>
        </p:nvSpPr>
        <p:spPr bwMode="auto">
          <a:xfrm>
            <a:off x="344487" y="5257800"/>
            <a:ext cx="646113" cy="369888"/>
          </a:xfrm>
          <a:prstGeom prst="rect">
            <a:avLst/>
          </a:prstGeom>
          <a:noFill/>
          <a:ln w="9525">
            <a:noFill/>
            <a:miter lim="800000"/>
            <a:headEnd/>
            <a:tailEnd/>
          </a:ln>
        </p:spPr>
        <p:txBody>
          <a:bodyPr wrap="none">
            <a:spAutoFit/>
          </a:bodyPr>
          <a:lstStyle/>
          <a:p>
            <a:r>
              <a:rPr lang="en-US" dirty="0" err="1"/>
              <a:t>setB</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066800" y="0"/>
            <a:ext cx="8229600" cy="1143000"/>
          </a:xfrm>
        </p:spPr>
        <p:txBody>
          <a:bodyPr/>
          <a:lstStyle/>
          <a:p>
            <a:pPr algn="l" eaLnBrk="1" hangingPunct="1"/>
            <a:r>
              <a:rPr lang="en-US" sz="3200" b="1" dirty="0">
                <a:latin typeface="Lucida Sans" pitchFamily="-107" charset="0"/>
              </a:rPr>
              <a:t>Union, </a:t>
            </a:r>
            <a:r>
              <a:rPr lang="en-US" sz="3200" b="1" dirty="0" err="1">
                <a:latin typeface="Lucida Sans" pitchFamily="-107" charset="0"/>
              </a:rPr>
              <a:t>Intersection,Difference</a:t>
            </a:r>
            <a:endParaRPr lang="en-US" sz="3200" b="1" dirty="0">
              <a:latin typeface="Lucida Sans" pitchFamily="-107" charset="0"/>
            </a:endParaRPr>
          </a:p>
        </p:txBody>
      </p:sp>
      <p:sp>
        <p:nvSpPr>
          <p:cNvPr id="12291" name="Slide Number Placeholder 4"/>
          <p:cNvSpPr>
            <a:spLocks noGrp="1"/>
          </p:cNvSpPr>
          <p:nvPr>
            <p:ph type="sldNum" sz="quarter" idx="12"/>
          </p:nvPr>
        </p:nvSpPr>
        <p:spPr>
          <a:noFill/>
        </p:spPr>
        <p:txBody>
          <a:bodyPr/>
          <a:lstStyle/>
          <a:p>
            <a:fld id="{5D4601A0-1FFD-44C7-AC3E-6C77FC03F029}" type="slidenum">
              <a:rPr lang="en-US" smtClean="0">
                <a:solidFill>
                  <a:srgbClr val="898989"/>
                </a:solidFill>
                <a:latin typeface="Times New Roman" pitchFamily="18" charset="0"/>
              </a:rPr>
              <a:pPr/>
              <a:t>8</a:t>
            </a:fld>
            <a:endParaRPr lang="en-US">
              <a:solidFill>
                <a:srgbClr val="898989"/>
              </a:solidFill>
              <a:latin typeface="Times New Roman" pitchFamily="18" charset="0"/>
            </a:endParaRPr>
          </a:p>
        </p:txBody>
      </p:sp>
      <p:sp>
        <p:nvSpPr>
          <p:cNvPr id="12292" name="Text Box 93"/>
          <p:cNvSpPr txBox="1">
            <a:spLocks noChangeArrowheads="1"/>
          </p:cNvSpPr>
          <p:nvPr/>
        </p:nvSpPr>
        <p:spPr bwMode="auto">
          <a:xfrm>
            <a:off x="-23813" y="3505200"/>
            <a:ext cx="1166813" cy="581025"/>
          </a:xfrm>
          <a:prstGeom prst="rect">
            <a:avLst/>
          </a:prstGeom>
          <a:noFill/>
          <a:ln w="9525">
            <a:noFill/>
            <a:miter lim="800000"/>
            <a:headEnd/>
            <a:tailEnd/>
          </a:ln>
        </p:spPr>
        <p:txBody>
          <a:bodyPr wrap="none">
            <a:spAutoFit/>
          </a:bodyPr>
          <a:lstStyle/>
          <a:p>
            <a:r>
              <a:rPr lang="en-US" sz="1600"/>
              <a:t>setA U setB</a:t>
            </a:r>
          </a:p>
          <a:p>
            <a:r>
              <a:rPr lang="en-US" sz="1600"/>
              <a:t>resultvector</a:t>
            </a:r>
          </a:p>
        </p:txBody>
      </p:sp>
      <p:sp>
        <p:nvSpPr>
          <p:cNvPr id="12293" name="Text Box 95"/>
          <p:cNvSpPr txBox="1">
            <a:spLocks noChangeArrowheads="1"/>
          </p:cNvSpPr>
          <p:nvPr/>
        </p:nvSpPr>
        <p:spPr bwMode="auto">
          <a:xfrm>
            <a:off x="0" y="5867400"/>
            <a:ext cx="1147763" cy="581025"/>
          </a:xfrm>
          <a:prstGeom prst="rect">
            <a:avLst/>
          </a:prstGeom>
          <a:noFill/>
          <a:ln w="9525">
            <a:noFill/>
            <a:miter lim="800000"/>
            <a:headEnd/>
            <a:tailEnd/>
          </a:ln>
        </p:spPr>
        <p:txBody>
          <a:bodyPr wrap="none">
            <a:spAutoFit/>
          </a:bodyPr>
          <a:lstStyle/>
          <a:p>
            <a:r>
              <a:rPr lang="en-US" sz="1600"/>
              <a:t>setA - setB</a:t>
            </a:r>
          </a:p>
          <a:p>
            <a:r>
              <a:rPr lang="en-US" sz="1600"/>
              <a:t>resultvector</a:t>
            </a:r>
          </a:p>
        </p:txBody>
      </p:sp>
      <p:sp>
        <p:nvSpPr>
          <p:cNvPr id="12294" name="Text Box 124"/>
          <p:cNvSpPr txBox="1">
            <a:spLocks noChangeArrowheads="1"/>
          </p:cNvSpPr>
          <p:nvPr/>
        </p:nvSpPr>
        <p:spPr bwMode="auto">
          <a:xfrm>
            <a:off x="0" y="4648200"/>
            <a:ext cx="1173163" cy="581025"/>
          </a:xfrm>
          <a:prstGeom prst="rect">
            <a:avLst/>
          </a:prstGeom>
          <a:noFill/>
          <a:ln w="9525">
            <a:noFill/>
            <a:miter lim="800000"/>
            <a:headEnd/>
            <a:tailEnd/>
          </a:ln>
        </p:spPr>
        <p:txBody>
          <a:bodyPr wrap="none">
            <a:spAutoFit/>
          </a:bodyPr>
          <a:lstStyle/>
          <a:p>
            <a:r>
              <a:rPr lang="en-US" sz="1600"/>
              <a:t>setA     setB</a:t>
            </a:r>
          </a:p>
          <a:p>
            <a:r>
              <a:rPr lang="en-US" sz="1600"/>
              <a:t>resultvector</a:t>
            </a:r>
          </a:p>
        </p:txBody>
      </p:sp>
      <p:sp>
        <p:nvSpPr>
          <p:cNvPr id="12295" name="Text Box 126"/>
          <p:cNvSpPr txBox="1">
            <a:spLocks noChangeArrowheads="1"/>
          </p:cNvSpPr>
          <p:nvPr/>
        </p:nvSpPr>
        <p:spPr bwMode="auto">
          <a:xfrm>
            <a:off x="304800" y="3200400"/>
            <a:ext cx="819150" cy="396875"/>
          </a:xfrm>
          <a:prstGeom prst="rect">
            <a:avLst/>
          </a:prstGeom>
          <a:noFill/>
          <a:ln w="9525">
            <a:noFill/>
            <a:miter lim="800000"/>
            <a:headEnd/>
            <a:tailEnd/>
          </a:ln>
        </p:spPr>
        <p:txBody>
          <a:bodyPr wrap="none">
            <a:spAutoFit/>
          </a:bodyPr>
          <a:lstStyle/>
          <a:p>
            <a:r>
              <a:rPr lang="en-US" sz="2000"/>
              <a:t>Union</a:t>
            </a:r>
          </a:p>
        </p:txBody>
      </p:sp>
      <p:sp>
        <p:nvSpPr>
          <p:cNvPr id="12296" name="Text Box 127"/>
          <p:cNvSpPr txBox="1">
            <a:spLocks noChangeArrowheads="1"/>
          </p:cNvSpPr>
          <p:nvPr/>
        </p:nvSpPr>
        <p:spPr bwMode="auto">
          <a:xfrm flipV="1">
            <a:off x="457200" y="4648200"/>
            <a:ext cx="330200" cy="336550"/>
          </a:xfrm>
          <a:prstGeom prst="rect">
            <a:avLst/>
          </a:prstGeom>
          <a:noFill/>
          <a:ln w="9525">
            <a:noFill/>
            <a:miter lim="800000"/>
            <a:headEnd/>
            <a:tailEnd/>
          </a:ln>
        </p:spPr>
        <p:txBody>
          <a:bodyPr wrap="none">
            <a:spAutoFit/>
          </a:bodyPr>
          <a:lstStyle/>
          <a:p>
            <a:r>
              <a:rPr lang="en-US" sz="1600"/>
              <a:t>U</a:t>
            </a:r>
          </a:p>
        </p:txBody>
      </p:sp>
      <p:sp>
        <p:nvSpPr>
          <p:cNvPr id="12297" name="Text Box 128"/>
          <p:cNvSpPr txBox="1">
            <a:spLocks noChangeArrowheads="1"/>
          </p:cNvSpPr>
          <p:nvPr/>
        </p:nvSpPr>
        <p:spPr bwMode="auto">
          <a:xfrm>
            <a:off x="0" y="4343400"/>
            <a:ext cx="1379538" cy="396875"/>
          </a:xfrm>
          <a:prstGeom prst="rect">
            <a:avLst/>
          </a:prstGeom>
          <a:noFill/>
          <a:ln w="9525">
            <a:noFill/>
            <a:miter lim="800000"/>
            <a:headEnd/>
            <a:tailEnd/>
          </a:ln>
        </p:spPr>
        <p:txBody>
          <a:bodyPr wrap="none">
            <a:spAutoFit/>
          </a:bodyPr>
          <a:lstStyle/>
          <a:p>
            <a:r>
              <a:rPr lang="en-US" sz="2000"/>
              <a:t>Intersection</a:t>
            </a:r>
          </a:p>
        </p:txBody>
      </p:sp>
      <p:sp>
        <p:nvSpPr>
          <p:cNvPr id="12298" name="Text Box 129"/>
          <p:cNvSpPr txBox="1">
            <a:spLocks noChangeArrowheads="1"/>
          </p:cNvSpPr>
          <p:nvPr/>
        </p:nvSpPr>
        <p:spPr bwMode="auto">
          <a:xfrm>
            <a:off x="0" y="5622925"/>
            <a:ext cx="1268413" cy="396875"/>
          </a:xfrm>
          <a:prstGeom prst="rect">
            <a:avLst/>
          </a:prstGeom>
          <a:noFill/>
          <a:ln w="9525">
            <a:noFill/>
            <a:miter lim="800000"/>
            <a:headEnd/>
            <a:tailEnd/>
          </a:ln>
        </p:spPr>
        <p:txBody>
          <a:bodyPr wrap="none">
            <a:spAutoFit/>
          </a:bodyPr>
          <a:lstStyle/>
          <a:p>
            <a:r>
              <a:rPr lang="en-US" sz="2000"/>
              <a:t>Difference</a:t>
            </a:r>
          </a:p>
        </p:txBody>
      </p:sp>
      <p:graphicFrame>
        <p:nvGraphicFramePr>
          <p:cNvPr id="161" name="Table 160"/>
          <p:cNvGraphicFramePr>
            <a:graphicFrameLocks noGrp="1"/>
          </p:cNvGraphicFramePr>
          <p:nvPr/>
        </p:nvGraphicFramePr>
        <p:xfrm>
          <a:off x="1295400" y="1295400"/>
          <a:ext cx="7848594" cy="741364"/>
        </p:xfrm>
        <a:graphic>
          <a:graphicData uri="http://schemas.openxmlformats.org/drawingml/2006/table">
            <a:tbl>
              <a:tblPr firstRow="1" bandRow="1">
                <a:tableStyleId>{5C22544A-7EE6-4342-B048-85BDC9FD1C3A}</a:tableStyleId>
              </a:tblPr>
              <a:tblGrid>
                <a:gridCol w="301869">
                  <a:extLst>
                    <a:ext uri="{9D8B030D-6E8A-4147-A177-3AD203B41FA5}">
                      <a16:colId xmlns:a16="http://schemas.microsoft.com/office/drawing/2014/main" val="20000"/>
                    </a:ext>
                  </a:extLst>
                </a:gridCol>
                <a:gridCol w="301869">
                  <a:extLst>
                    <a:ext uri="{9D8B030D-6E8A-4147-A177-3AD203B41FA5}">
                      <a16:colId xmlns:a16="http://schemas.microsoft.com/office/drawing/2014/main" val="20001"/>
                    </a:ext>
                  </a:extLst>
                </a:gridCol>
                <a:gridCol w="301869">
                  <a:extLst>
                    <a:ext uri="{9D8B030D-6E8A-4147-A177-3AD203B41FA5}">
                      <a16:colId xmlns:a16="http://schemas.microsoft.com/office/drawing/2014/main" val="20002"/>
                    </a:ext>
                  </a:extLst>
                </a:gridCol>
                <a:gridCol w="301869">
                  <a:extLst>
                    <a:ext uri="{9D8B030D-6E8A-4147-A177-3AD203B41FA5}">
                      <a16:colId xmlns:a16="http://schemas.microsoft.com/office/drawing/2014/main" val="20003"/>
                    </a:ext>
                  </a:extLst>
                </a:gridCol>
                <a:gridCol w="301869">
                  <a:extLst>
                    <a:ext uri="{9D8B030D-6E8A-4147-A177-3AD203B41FA5}">
                      <a16:colId xmlns:a16="http://schemas.microsoft.com/office/drawing/2014/main" val="20004"/>
                    </a:ext>
                  </a:extLst>
                </a:gridCol>
                <a:gridCol w="301869">
                  <a:extLst>
                    <a:ext uri="{9D8B030D-6E8A-4147-A177-3AD203B41FA5}">
                      <a16:colId xmlns:a16="http://schemas.microsoft.com/office/drawing/2014/main" val="20005"/>
                    </a:ext>
                  </a:extLst>
                </a:gridCol>
                <a:gridCol w="301869">
                  <a:extLst>
                    <a:ext uri="{9D8B030D-6E8A-4147-A177-3AD203B41FA5}">
                      <a16:colId xmlns:a16="http://schemas.microsoft.com/office/drawing/2014/main" val="20006"/>
                    </a:ext>
                  </a:extLst>
                </a:gridCol>
                <a:gridCol w="301869">
                  <a:extLst>
                    <a:ext uri="{9D8B030D-6E8A-4147-A177-3AD203B41FA5}">
                      <a16:colId xmlns:a16="http://schemas.microsoft.com/office/drawing/2014/main" val="20007"/>
                    </a:ext>
                  </a:extLst>
                </a:gridCol>
                <a:gridCol w="301869">
                  <a:extLst>
                    <a:ext uri="{9D8B030D-6E8A-4147-A177-3AD203B41FA5}">
                      <a16:colId xmlns:a16="http://schemas.microsoft.com/office/drawing/2014/main" val="20008"/>
                    </a:ext>
                  </a:extLst>
                </a:gridCol>
                <a:gridCol w="301869">
                  <a:extLst>
                    <a:ext uri="{9D8B030D-6E8A-4147-A177-3AD203B41FA5}">
                      <a16:colId xmlns:a16="http://schemas.microsoft.com/office/drawing/2014/main" val="20009"/>
                    </a:ext>
                  </a:extLst>
                </a:gridCol>
                <a:gridCol w="301869">
                  <a:extLst>
                    <a:ext uri="{9D8B030D-6E8A-4147-A177-3AD203B41FA5}">
                      <a16:colId xmlns:a16="http://schemas.microsoft.com/office/drawing/2014/main" val="20010"/>
                    </a:ext>
                  </a:extLst>
                </a:gridCol>
                <a:gridCol w="301869">
                  <a:extLst>
                    <a:ext uri="{9D8B030D-6E8A-4147-A177-3AD203B41FA5}">
                      <a16:colId xmlns:a16="http://schemas.microsoft.com/office/drawing/2014/main" val="20011"/>
                    </a:ext>
                  </a:extLst>
                </a:gridCol>
                <a:gridCol w="301869">
                  <a:extLst>
                    <a:ext uri="{9D8B030D-6E8A-4147-A177-3AD203B41FA5}">
                      <a16:colId xmlns:a16="http://schemas.microsoft.com/office/drawing/2014/main" val="20012"/>
                    </a:ext>
                  </a:extLst>
                </a:gridCol>
                <a:gridCol w="301869">
                  <a:extLst>
                    <a:ext uri="{9D8B030D-6E8A-4147-A177-3AD203B41FA5}">
                      <a16:colId xmlns:a16="http://schemas.microsoft.com/office/drawing/2014/main" val="20013"/>
                    </a:ext>
                  </a:extLst>
                </a:gridCol>
                <a:gridCol w="301869">
                  <a:extLst>
                    <a:ext uri="{9D8B030D-6E8A-4147-A177-3AD203B41FA5}">
                      <a16:colId xmlns:a16="http://schemas.microsoft.com/office/drawing/2014/main" val="20014"/>
                    </a:ext>
                  </a:extLst>
                </a:gridCol>
                <a:gridCol w="301869">
                  <a:extLst>
                    <a:ext uri="{9D8B030D-6E8A-4147-A177-3AD203B41FA5}">
                      <a16:colId xmlns:a16="http://schemas.microsoft.com/office/drawing/2014/main" val="20015"/>
                    </a:ext>
                  </a:extLst>
                </a:gridCol>
                <a:gridCol w="301869">
                  <a:extLst>
                    <a:ext uri="{9D8B030D-6E8A-4147-A177-3AD203B41FA5}">
                      <a16:colId xmlns:a16="http://schemas.microsoft.com/office/drawing/2014/main" val="20016"/>
                    </a:ext>
                  </a:extLst>
                </a:gridCol>
                <a:gridCol w="301869">
                  <a:extLst>
                    <a:ext uri="{9D8B030D-6E8A-4147-A177-3AD203B41FA5}">
                      <a16:colId xmlns:a16="http://schemas.microsoft.com/office/drawing/2014/main" val="20017"/>
                    </a:ext>
                  </a:extLst>
                </a:gridCol>
                <a:gridCol w="301869">
                  <a:extLst>
                    <a:ext uri="{9D8B030D-6E8A-4147-A177-3AD203B41FA5}">
                      <a16:colId xmlns:a16="http://schemas.microsoft.com/office/drawing/2014/main" val="20018"/>
                    </a:ext>
                  </a:extLst>
                </a:gridCol>
                <a:gridCol w="301869">
                  <a:extLst>
                    <a:ext uri="{9D8B030D-6E8A-4147-A177-3AD203B41FA5}">
                      <a16:colId xmlns:a16="http://schemas.microsoft.com/office/drawing/2014/main" val="20019"/>
                    </a:ext>
                  </a:extLst>
                </a:gridCol>
                <a:gridCol w="301869">
                  <a:extLst>
                    <a:ext uri="{9D8B030D-6E8A-4147-A177-3AD203B41FA5}">
                      <a16:colId xmlns:a16="http://schemas.microsoft.com/office/drawing/2014/main" val="20020"/>
                    </a:ext>
                  </a:extLst>
                </a:gridCol>
                <a:gridCol w="301869">
                  <a:extLst>
                    <a:ext uri="{9D8B030D-6E8A-4147-A177-3AD203B41FA5}">
                      <a16:colId xmlns:a16="http://schemas.microsoft.com/office/drawing/2014/main" val="20021"/>
                    </a:ext>
                  </a:extLst>
                </a:gridCol>
                <a:gridCol w="301869">
                  <a:extLst>
                    <a:ext uri="{9D8B030D-6E8A-4147-A177-3AD203B41FA5}">
                      <a16:colId xmlns:a16="http://schemas.microsoft.com/office/drawing/2014/main" val="20022"/>
                    </a:ext>
                  </a:extLst>
                </a:gridCol>
                <a:gridCol w="301869">
                  <a:extLst>
                    <a:ext uri="{9D8B030D-6E8A-4147-A177-3AD203B41FA5}">
                      <a16:colId xmlns:a16="http://schemas.microsoft.com/office/drawing/2014/main" val="20023"/>
                    </a:ext>
                  </a:extLst>
                </a:gridCol>
                <a:gridCol w="301869">
                  <a:extLst>
                    <a:ext uri="{9D8B030D-6E8A-4147-A177-3AD203B41FA5}">
                      <a16:colId xmlns:a16="http://schemas.microsoft.com/office/drawing/2014/main" val="20024"/>
                    </a:ext>
                  </a:extLst>
                </a:gridCol>
                <a:gridCol w="301869">
                  <a:extLst>
                    <a:ext uri="{9D8B030D-6E8A-4147-A177-3AD203B41FA5}">
                      <a16:colId xmlns:a16="http://schemas.microsoft.com/office/drawing/2014/main" val="20025"/>
                    </a:ext>
                  </a:extLst>
                </a:gridCol>
              </a:tblGrid>
              <a:tr h="370682">
                <a:tc>
                  <a:txBody>
                    <a:bodyPr/>
                    <a:lstStyle/>
                    <a:p>
                      <a:r>
                        <a:rPr lang="en-US" sz="1800" dirty="0"/>
                        <a:t>A</a:t>
                      </a:r>
                    </a:p>
                  </a:txBody>
                  <a:tcPr marT="45700" marB="45700"/>
                </a:tc>
                <a:tc>
                  <a:txBody>
                    <a:bodyPr/>
                    <a:lstStyle/>
                    <a:p>
                      <a:r>
                        <a:rPr lang="en-US" sz="1800" dirty="0"/>
                        <a:t>B</a:t>
                      </a:r>
                    </a:p>
                  </a:txBody>
                  <a:tcPr marT="45700" marB="45700"/>
                </a:tc>
                <a:tc>
                  <a:txBody>
                    <a:bodyPr/>
                    <a:lstStyle/>
                    <a:p>
                      <a:r>
                        <a:rPr lang="en-US" sz="1800" dirty="0"/>
                        <a:t>C</a:t>
                      </a:r>
                    </a:p>
                  </a:txBody>
                  <a:tcPr marT="45700" marB="45700"/>
                </a:tc>
                <a:tc>
                  <a:txBody>
                    <a:bodyPr/>
                    <a:lstStyle/>
                    <a:p>
                      <a:r>
                        <a:rPr lang="en-US" sz="1800" dirty="0"/>
                        <a:t>D</a:t>
                      </a:r>
                    </a:p>
                  </a:txBody>
                  <a:tcPr marT="45700" marB="45700"/>
                </a:tc>
                <a:tc>
                  <a:txBody>
                    <a:bodyPr/>
                    <a:lstStyle/>
                    <a:p>
                      <a:r>
                        <a:rPr lang="en-US" sz="1800" dirty="0"/>
                        <a:t>E</a:t>
                      </a:r>
                    </a:p>
                  </a:txBody>
                  <a:tcPr marT="45700" marB="45700"/>
                </a:tc>
                <a:tc>
                  <a:txBody>
                    <a:bodyPr/>
                    <a:lstStyle/>
                    <a:p>
                      <a:r>
                        <a:rPr lang="en-US" sz="1800" dirty="0"/>
                        <a:t>F</a:t>
                      </a:r>
                    </a:p>
                  </a:txBody>
                  <a:tcPr marT="45700" marB="45700"/>
                </a:tc>
                <a:tc>
                  <a:txBody>
                    <a:bodyPr/>
                    <a:lstStyle/>
                    <a:p>
                      <a:r>
                        <a:rPr lang="en-US" sz="1800" dirty="0"/>
                        <a:t>G</a:t>
                      </a:r>
                    </a:p>
                  </a:txBody>
                  <a:tcPr marT="45700" marB="45700"/>
                </a:tc>
                <a:tc>
                  <a:txBody>
                    <a:bodyPr/>
                    <a:lstStyle/>
                    <a:p>
                      <a:r>
                        <a:rPr lang="en-US" sz="1800" dirty="0"/>
                        <a:t>H</a:t>
                      </a:r>
                    </a:p>
                  </a:txBody>
                  <a:tcPr marT="45700" marB="45700"/>
                </a:tc>
                <a:tc>
                  <a:txBody>
                    <a:bodyPr/>
                    <a:lstStyle/>
                    <a:p>
                      <a:r>
                        <a:rPr lang="en-US" sz="1800" dirty="0"/>
                        <a:t>I</a:t>
                      </a:r>
                    </a:p>
                  </a:txBody>
                  <a:tcPr marT="45700" marB="45700"/>
                </a:tc>
                <a:tc>
                  <a:txBody>
                    <a:bodyPr/>
                    <a:lstStyle/>
                    <a:p>
                      <a:r>
                        <a:rPr lang="en-US" sz="1800" dirty="0"/>
                        <a:t>J</a:t>
                      </a:r>
                    </a:p>
                  </a:txBody>
                  <a:tcPr marT="45700" marB="45700"/>
                </a:tc>
                <a:tc>
                  <a:txBody>
                    <a:bodyPr/>
                    <a:lstStyle/>
                    <a:p>
                      <a:r>
                        <a:rPr lang="en-US" sz="1800" dirty="0"/>
                        <a:t>K</a:t>
                      </a:r>
                    </a:p>
                  </a:txBody>
                  <a:tcPr marT="45700" marB="45700"/>
                </a:tc>
                <a:tc>
                  <a:txBody>
                    <a:bodyPr/>
                    <a:lstStyle/>
                    <a:p>
                      <a:r>
                        <a:rPr lang="en-US" sz="1800" dirty="0"/>
                        <a:t>L</a:t>
                      </a:r>
                    </a:p>
                  </a:txBody>
                  <a:tcPr marT="45700" marB="45700"/>
                </a:tc>
                <a:tc>
                  <a:txBody>
                    <a:bodyPr/>
                    <a:lstStyle/>
                    <a:p>
                      <a:r>
                        <a:rPr lang="en-US" sz="1800" dirty="0"/>
                        <a:t>M</a:t>
                      </a:r>
                    </a:p>
                  </a:txBody>
                  <a:tcPr marT="45700" marB="45700"/>
                </a:tc>
                <a:tc>
                  <a:txBody>
                    <a:bodyPr/>
                    <a:lstStyle/>
                    <a:p>
                      <a:r>
                        <a:rPr lang="en-US" sz="1800" dirty="0"/>
                        <a:t>N</a:t>
                      </a:r>
                    </a:p>
                  </a:txBody>
                  <a:tcPr marT="45700" marB="45700"/>
                </a:tc>
                <a:tc>
                  <a:txBody>
                    <a:bodyPr/>
                    <a:lstStyle/>
                    <a:p>
                      <a:r>
                        <a:rPr lang="en-US" sz="1800" dirty="0"/>
                        <a:t>O</a:t>
                      </a:r>
                    </a:p>
                  </a:txBody>
                  <a:tcPr marT="45700" marB="45700"/>
                </a:tc>
                <a:tc>
                  <a:txBody>
                    <a:bodyPr/>
                    <a:lstStyle/>
                    <a:p>
                      <a:r>
                        <a:rPr lang="en-US" sz="1800" dirty="0"/>
                        <a:t>P</a:t>
                      </a:r>
                    </a:p>
                  </a:txBody>
                  <a:tcPr marT="45700" marB="45700"/>
                </a:tc>
                <a:tc>
                  <a:txBody>
                    <a:bodyPr/>
                    <a:lstStyle/>
                    <a:p>
                      <a:r>
                        <a:rPr lang="en-US" sz="1800" dirty="0"/>
                        <a:t>Q</a:t>
                      </a:r>
                    </a:p>
                  </a:txBody>
                  <a:tcPr marT="45700" marB="45700"/>
                </a:tc>
                <a:tc>
                  <a:txBody>
                    <a:bodyPr/>
                    <a:lstStyle/>
                    <a:p>
                      <a:r>
                        <a:rPr lang="en-US" sz="1800" dirty="0"/>
                        <a:t>R</a:t>
                      </a:r>
                    </a:p>
                  </a:txBody>
                  <a:tcPr marT="45700" marB="45700"/>
                </a:tc>
                <a:tc>
                  <a:txBody>
                    <a:bodyPr/>
                    <a:lstStyle/>
                    <a:p>
                      <a:r>
                        <a:rPr lang="en-US" sz="1800" dirty="0"/>
                        <a:t>S</a:t>
                      </a:r>
                    </a:p>
                  </a:txBody>
                  <a:tcPr marT="45700" marB="45700"/>
                </a:tc>
                <a:tc>
                  <a:txBody>
                    <a:bodyPr/>
                    <a:lstStyle/>
                    <a:p>
                      <a:r>
                        <a:rPr lang="en-US" sz="1800" dirty="0"/>
                        <a:t>T</a:t>
                      </a:r>
                    </a:p>
                  </a:txBody>
                  <a:tcPr marT="45700" marB="45700"/>
                </a:tc>
                <a:tc>
                  <a:txBody>
                    <a:bodyPr/>
                    <a:lstStyle/>
                    <a:p>
                      <a:r>
                        <a:rPr lang="en-US" sz="1800" dirty="0"/>
                        <a:t>U</a:t>
                      </a:r>
                    </a:p>
                  </a:txBody>
                  <a:tcPr marT="45700" marB="45700"/>
                </a:tc>
                <a:tc>
                  <a:txBody>
                    <a:bodyPr/>
                    <a:lstStyle/>
                    <a:p>
                      <a:r>
                        <a:rPr lang="en-US" sz="1800" dirty="0"/>
                        <a:t>V</a:t>
                      </a:r>
                    </a:p>
                  </a:txBody>
                  <a:tcPr marT="45700" marB="45700"/>
                </a:tc>
                <a:tc>
                  <a:txBody>
                    <a:bodyPr/>
                    <a:lstStyle/>
                    <a:p>
                      <a:r>
                        <a:rPr lang="en-US" sz="1800" dirty="0"/>
                        <a:t>W</a:t>
                      </a:r>
                    </a:p>
                  </a:txBody>
                  <a:tcPr marT="45700" marB="45700"/>
                </a:tc>
                <a:tc>
                  <a:txBody>
                    <a:bodyPr/>
                    <a:lstStyle/>
                    <a:p>
                      <a:r>
                        <a:rPr lang="en-US" sz="1800" dirty="0"/>
                        <a:t>X</a:t>
                      </a:r>
                    </a:p>
                  </a:txBody>
                  <a:tcPr marT="45700" marB="45700"/>
                </a:tc>
                <a:tc>
                  <a:txBody>
                    <a:bodyPr/>
                    <a:lstStyle/>
                    <a:p>
                      <a:r>
                        <a:rPr lang="en-US" sz="1800" dirty="0"/>
                        <a:t>Y</a:t>
                      </a:r>
                    </a:p>
                  </a:txBody>
                  <a:tcPr marT="45700" marB="45700"/>
                </a:tc>
                <a:tc>
                  <a:txBody>
                    <a:bodyPr/>
                    <a:lstStyle/>
                    <a:p>
                      <a:r>
                        <a:rPr lang="en-US" sz="1800" dirty="0"/>
                        <a:t>Z</a:t>
                      </a:r>
                    </a:p>
                  </a:txBody>
                  <a:tcPr marT="45700" marB="45700"/>
                </a:tc>
                <a:extLst>
                  <a:ext uri="{0D108BD9-81ED-4DB2-BD59-A6C34878D82A}">
                    <a16:rowId xmlns:a16="http://schemas.microsoft.com/office/drawing/2014/main" val="10000"/>
                  </a:ext>
                </a:extLst>
              </a:tr>
              <a:tr h="370682">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0</a:t>
                      </a:r>
                    </a:p>
                  </a:txBody>
                  <a:tcPr marT="45700" marB="45700"/>
                </a:tc>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0</a:t>
                      </a:r>
                    </a:p>
                  </a:txBody>
                  <a:tcPr marT="45700" marB="45700"/>
                </a:tc>
                <a:tc>
                  <a:txBody>
                    <a:bodyPr/>
                    <a:lstStyle/>
                    <a:p>
                      <a:r>
                        <a:rPr lang="en-US" sz="1800" dirty="0"/>
                        <a:t>0</a:t>
                      </a:r>
                    </a:p>
                  </a:txBody>
                  <a:tcPr marT="45700" marB="45700"/>
                </a:tc>
                <a:tc>
                  <a:txBody>
                    <a:bodyPr/>
                    <a:lstStyle/>
                    <a:p>
                      <a:r>
                        <a:rPr lang="en-US" sz="1800" dirty="0"/>
                        <a:t>0</a:t>
                      </a:r>
                    </a:p>
                  </a:txBody>
                  <a:tcPr marT="45700" marB="45700"/>
                </a:tc>
                <a:tc>
                  <a:txBody>
                    <a:bodyPr/>
                    <a:lstStyle/>
                    <a:p>
                      <a:r>
                        <a:rPr lang="en-US" sz="1800" dirty="0"/>
                        <a:t>0</a:t>
                      </a:r>
                    </a:p>
                  </a:txBody>
                  <a:tcPr marT="45700" marB="45700"/>
                </a:tc>
                <a:tc>
                  <a:txBody>
                    <a:bodyPr/>
                    <a:lstStyle/>
                    <a:p>
                      <a:r>
                        <a:rPr lang="en-US" sz="1800" dirty="0"/>
                        <a:t>0</a:t>
                      </a:r>
                    </a:p>
                  </a:txBody>
                  <a:tcPr marT="45700" marB="45700"/>
                </a:tc>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0</a:t>
                      </a:r>
                    </a:p>
                  </a:txBody>
                  <a:tcPr marT="45700" marB="45700"/>
                </a:tc>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1</a:t>
                      </a:r>
                    </a:p>
                  </a:txBody>
                  <a:tcPr marT="45700" marB="45700"/>
                </a:tc>
                <a:extLst>
                  <a:ext uri="{0D108BD9-81ED-4DB2-BD59-A6C34878D82A}">
                    <a16:rowId xmlns:a16="http://schemas.microsoft.com/office/drawing/2014/main" val="10001"/>
                  </a:ext>
                </a:extLst>
              </a:tr>
            </a:tbl>
          </a:graphicData>
        </a:graphic>
      </p:graphicFrame>
      <p:sp>
        <p:nvSpPr>
          <p:cNvPr id="12382" name="TextBox 161"/>
          <p:cNvSpPr txBox="1">
            <a:spLocks noChangeArrowheads="1"/>
          </p:cNvSpPr>
          <p:nvPr/>
        </p:nvSpPr>
        <p:spPr bwMode="auto">
          <a:xfrm>
            <a:off x="420688" y="1447800"/>
            <a:ext cx="646112" cy="369888"/>
          </a:xfrm>
          <a:prstGeom prst="rect">
            <a:avLst/>
          </a:prstGeom>
          <a:noFill/>
          <a:ln w="9525">
            <a:noFill/>
            <a:miter lim="800000"/>
            <a:headEnd/>
            <a:tailEnd/>
          </a:ln>
        </p:spPr>
        <p:txBody>
          <a:bodyPr wrap="none">
            <a:spAutoFit/>
          </a:bodyPr>
          <a:lstStyle/>
          <a:p>
            <a:r>
              <a:rPr lang="en-US"/>
              <a:t>setA</a:t>
            </a:r>
          </a:p>
        </p:txBody>
      </p:sp>
      <p:graphicFrame>
        <p:nvGraphicFramePr>
          <p:cNvPr id="163" name="Table 162"/>
          <p:cNvGraphicFramePr>
            <a:graphicFrameLocks noGrp="1"/>
          </p:cNvGraphicFramePr>
          <p:nvPr/>
        </p:nvGraphicFramePr>
        <p:xfrm>
          <a:off x="1295400" y="2133600"/>
          <a:ext cx="7848594" cy="741364"/>
        </p:xfrm>
        <a:graphic>
          <a:graphicData uri="http://schemas.openxmlformats.org/drawingml/2006/table">
            <a:tbl>
              <a:tblPr firstRow="1" bandRow="1">
                <a:tableStyleId>{5C22544A-7EE6-4342-B048-85BDC9FD1C3A}</a:tableStyleId>
              </a:tblPr>
              <a:tblGrid>
                <a:gridCol w="301869">
                  <a:extLst>
                    <a:ext uri="{9D8B030D-6E8A-4147-A177-3AD203B41FA5}">
                      <a16:colId xmlns:a16="http://schemas.microsoft.com/office/drawing/2014/main" val="20000"/>
                    </a:ext>
                  </a:extLst>
                </a:gridCol>
                <a:gridCol w="301869">
                  <a:extLst>
                    <a:ext uri="{9D8B030D-6E8A-4147-A177-3AD203B41FA5}">
                      <a16:colId xmlns:a16="http://schemas.microsoft.com/office/drawing/2014/main" val="20001"/>
                    </a:ext>
                  </a:extLst>
                </a:gridCol>
                <a:gridCol w="301869">
                  <a:extLst>
                    <a:ext uri="{9D8B030D-6E8A-4147-A177-3AD203B41FA5}">
                      <a16:colId xmlns:a16="http://schemas.microsoft.com/office/drawing/2014/main" val="20002"/>
                    </a:ext>
                  </a:extLst>
                </a:gridCol>
                <a:gridCol w="301869">
                  <a:extLst>
                    <a:ext uri="{9D8B030D-6E8A-4147-A177-3AD203B41FA5}">
                      <a16:colId xmlns:a16="http://schemas.microsoft.com/office/drawing/2014/main" val="20003"/>
                    </a:ext>
                  </a:extLst>
                </a:gridCol>
                <a:gridCol w="301869">
                  <a:extLst>
                    <a:ext uri="{9D8B030D-6E8A-4147-A177-3AD203B41FA5}">
                      <a16:colId xmlns:a16="http://schemas.microsoft.com/office/drawing/2014/main" val="20004"/>
                    </a:ext>
                  </a:extLst>
                </a:gridCol>
                <a:gridCol w="301869">
                  <a:extLst>
                    <a:ext uri="{9D8B030D-6E8A-4147-A177-3AD203B41FA5}">
                      <a16:colId xmlns:a16="http://schemas.microsoft.com/office/drawing/2014/main" val="20005"/>
                    </a:ext>
                  </a:extLst>
                </a:gridCol>
                <a:gridCol w="301869">
                  <a:extLst>
                    <a:ext uri="{9D8B030D-6E8A-4147-A177-3AD203B41FA5}">
                      <a16:colId xmlns:a16="http://schemas.microsoft.com/office/drawing/2014/main" val="20006"/>
                    </a:ext>
                  </a:extLst>
                </a:gridCol>
                <a:gridCol w="301869">
                  <a:extLst>
                    <a:ext uri="{9D8B030D-6E8A-4147-A177-3AD203B41FA5}">
                      <a16:colId xmlns:a16="http://schemas.microsoft.com/office/drawing/2014/main" val="20007"/>
                    </a:ext>
                  </a:extLst>
                </a:gridCol>
                <a:gridCol w="301869">
                  <a:extLst>
                    <a:ext uri="{9D8B030D-6E8A-4147-A177-3AD203B41FA5}">
                      <a16:colId xmlns:a16="http://schemas.microsoft.com/office/drawing/2014/main" val="20008"/>
                    </a:ext>
                  </a:extLst>
                </a:gridCol>
                <a:gridCol w="301869">
                  <a:extLst>
                    <a:ext uri="{9D8B030D-6E8A-4147-A177-3AD203B41FA5}">
                      <a16:colId xmlns:a16="http://schemas.microsoft.com/office/drawing/2014/main" val="20009"/>
                    </a:ext>
                  </a:extLst>
                </a:gridCol>
                <a:gridCol w="301869">
                  <a:extLst>
                    <a:ext uri="{9D8B030D-6E8A-4147-A177-3AD203B41FA5}">
                      <a16:colId xmlns:a16="http://schemas.microsoft.com/office/drawing/2014/main" val="20010"/>
                    </a:ext>
                  </a:extLst>
                </a:gridCol>
                <a:gridCol w="301869">
                  <a:extLst>
                    <a:ext uri="{9D8B030D-6E8A-4147-A177-3AD203B41FA5}">
                      <a16:colId xmlns:a16="http://schemas.microsoft.com/office/drawing/2014/main" val="20011"/>
                    </a:ext>
                  </a:extLst>
                </a:gridCol>
                <a:gridCol w="301869">
                  <a:extLst>
                    <a:ext uri="{9D8B030D-6E8A-4147-A177-3AD203B41FA5}">
                      <a16:colId xmlns:a16="http://schemas.microsoft.com/office/drawing/2014/main" val="20012"/>
                    </a:ext>
                  </a:extLst>
                </a:gridCol>
                <a:gridCol w="301869">
                  <a:extLst>
                    <a:ext uri="{9D8B030D-6E8A-4147-A177-3AD203B41FA5}">
                      <a16:colId xmlns:a16="http://schemas.microsoft.com/office/drawing/2014/main" val="20013"/>
                    </a:ext>
                  </a:extLst>
                </a:gridCol>
                <a:gridCol w="301869">
                  <a:extLst>
                    <a:ext uri="{9D8B030D-6E8A-4147-A177-3AD203B41FA5}">
                      <a16:colId xmlns:a16="http://schemas.microsoft.com/office/drawing/2014/main" val="20014"/>
                    </a:ext>
                  </a:extLst>
                </a:gridCol>
                <a:gridCol w="301869">
                  <a:extLst>
                    <a:ext uri="{9D8B030D-6E8A-4147-A177-3AD203B41FA5}">
                      <a16:colId xmlns:a16="http://schemas.microsoft.com/office/drawing/2014/main" val="20015"/>
                    </a:ext>
                  </a:extLst>
                </a:gridCol>
                <a:gridCol w="301869">
                  <a:extLst>
                    <a:ext uri="{9D8B030D-6E8A-4147-A177-3AD203B41FA5}">
                      <a16:colId xmlns:a16="http://schemas.microsoft.com/office/drawing/2014/main" val="20016"/>
                    </a:ext>
                  </a:extLst>
                </a:gridCol>
                <a:gridCol w="301869">
                  <a:extLst>
                    <a:ext uri="{9D8B030D-6E8A-4147-A177-3AD203B41FA5}">
                      <a16:colId xmlns:a16="http://schemas.microsoft.com/office/drawing/2014/main" val="20017"/>
                    </a:ext>
                  </a:extLst>
                </a:gridCol>
                <a:gridCol w="301869">
                  <a:extLst>
                    <a:ext uri="{9D8B030D-6E8A-4147-A177-3AD203B41FA5}">
                      <a16:colId xmlns:a16="http://schemas.microsoft.com/office/drawing/2014/main" val="20018"/>
                    </a:ext>
                  </a:extLst>
                </a:gridCol>
                <a:gridCol w="301869">
                  <a:extLst>
                    <a:ext uri="{9D8B030D-6E8A-4147-A177-3AD203B41FA5}">
                      <a16:colId xmlns:a16="http://schemas.microsoft.com/office/drawing/2014/main" val="20019"/>
                    </a:ext>
                  </a:extLst>
                </a:gridCol>
                <a:gridCol w="301869">
                  <a:extLst>
                    <a:ext uri="{9D8B030D-6E8A-4147-A177-3AD203B41FA5}">
                      <a16:colId xmlns:a16="http://schemas.microsoft.com/office/drawing/2014/main" val="20020"/>
                    </a:ext>
                  </a:extLst>
                </a:gridCol>
                <a:gridCol w="301869">
                  <a:extLst>
                    <a:ext uri="{9D8B030D-6E8A-4147-A177-3AD203B41FA5}">
                      <a16:colId xmlns:a16="http://schemas.microsoft.com/office/drawing/2014/main" val="20021"/>
                    </a:ext>
                  </a:extLst>
                </a:gridCol>
                <a:gridCol w="301869">
                  <a:extLst>
                    <a:ext uri="{9D8B030D-6E8A-4147-A177-3AD203B41FA5}">
                      <a16:colId xmlns:a16="http://schemas.microsoft.com/office/drawing/2014/main" val="20022"/>
                    </a:ext>
                  </a:extLst>
                </a:gridCol>
                <a:gridCol w="301869">
                  <a:extLst>
                    <a:ext uri="{9D8B030D-6E8A-4147-A177-3AD203B41FA5}">
                      <a16:colId xmlns:a16="http://schemas.microsoft.com/office/drawing/2014/main" val="20023"/>
                    </a:ext>
                  </a:extLst>
                </a:gridCol>
                <a:gridCol w="301869">
                  <a:extLst>
                    <a:ext uri="{9D8B030D-6E8A-4147-A177-3AD203B41FA5}">
                      <a16:colId xmlns:a16="http://schemas.microsoft.com/office/drawing/2014/main" val="20024"/>
                    </a:ext>
                  </a:extLst>
                </a:gridCol>
                <a:gridCol w="301869">
                  <a:extLst>
                    <a:ext uri="{9D8B030D-6E8A-4147-A177-3AD203B41FA5}">
                      <a16:colId xmlns:a16="http://schemas.microsoft.com/office/drawing/2014/main" val="20025"/>
                    </a:ext>
                  </a:extLst>
                </a:gridCol>
              </a:tblGrid>
              <a:tr h="370682">
                <a:tc>
                  <a:txBody>
                    <a:bodyPr/>
                    <a:lstStyle/>
                    <a:p>
                      <a:r>
                        <a:rPr lang="en-US" sz="1800" dirty="0"/>
                        <a:t>A</a:t>
                      </a:r>
                    </a:p>
                  </a:txBody>
                  <a:tcPr marT="45700" marB="45700"/>
                </a:tc>
                <a:tc>
                  <a:txBody>
                    <a:bodyPr/>
                    <a:lstStyle/>
                    <a:p>
                      <a:r>
                        <a:rPr lang="en-US" sz="1800" dirty="0"/>
                        <a:t>B</a:t>
                      </a:r>
                    </a:p>
                  </a:txBody>
                  <a:tcPr marT="45700" marB="45700"/>
                </a:tc>
                <a:tc>
                  <a:txBody>
                    <a:bodyPr/>
                    <a:lstStyle/>
                    <a:p>
                      <a:r>
                        <a:rPr lang="en-US" sz="1800" dirty="0"/>
                        <a:t>C</a:t>
                      </a:r>
                    </a:p>
                  </a:txBody>
                  <a:tcPr marT="45700" marB="45700"/>
                </a:tc>
                <a:tc>
                  <a:txBody>
                    <a:bodyPr/>
                    <a:lstStyle/>
                    <a:p>
                      <a:r>
                        <a:rPr lang="en-US" sz="1800" dirty="0"/>
                        <a:t>D</a:t>
                      </a:r>
                    </a:p>
                  </a:txBody>
                  <a:tcPr marT="45700" marB="45700"/>
                </a:tc>
                <a:tc>
                  <a:txBody>
                    <a:bodyPr/>
                    <a:lstStyle/>
                    <a:p>
                      <a:r>
                        <a:rPr lang="en-US" sz="1800" dirty="0"/>
                        <a:t>E</a:t>
                      </a:r>
                    </a:p>
                  </a:txBody>
                  <a:tcPr marT="45700" marB="45700"/>
                </a:tc>
                <a:tc>
                  <a:txBody>
                    <a:bodyPr/>
                    <a:lstStyle/>
                    <a:p>
                      <a:r>
                        <a:rPr lang="en-US" sz="1800" dirty="0"/>
                        <a:t>F</a:t>
                      </a:r>
                    </a:p>
                  </a:txBody>
                  <a:tcPr marT="45700" marB="45700"/>
                </a:tc>
                <a:tc>
                  <a:txBody>
                    <a:bodyPr/>
                    <a:lstStyle/>
                    <a:p>
                      <a:r>
                        <a:rPr lang="en-US" sz="1800" dirty="0"/>
                        <a:t>G</a:t>
                      </a:r>
                    </a:p>
                  </a:txBody>
                  <a:tcPr marT="45700" marB="45700"/>
                </a:tc>
                <a:tc>
                  <a:txBody>
                    <a:bodyPr/>
                    <a:lstStyle/>
                    <a:p>
                      <a:r>
                        <a:rPr lang="en-US" sz="1800" dirty="0"/>
                        <a:t>H</a:t>
                      </a:r>
                    </a:p>
                  </a:txBody>
                  <a:tcPr marT="45700" marB="45700"/>
                </a:tc>
                <a:tc>
                  <a:txBody>
                    <a:bodyPr/>
                    <a:lstStyle/>
                    <a:p>
                      <a:r>
                        <a:rPr lang="en-US" sz="1800" dirty="0"/>
                        <a:t>I</a:t>
                      </a:r>
                    </a:p>
                  </a:txBody>
                  <a:tcPr marT="45700" marB="45700"/>
                </a:tc>
                <a:tc>
                  <a:txBody>
                    <a:bodyPr/>
                    <a:lstStyle/>
                    <a:p>
                      <a:r>
                        <a:rPr lang="en-US" sz="1800" dirty="0"/>
                        <a:t>J</a:t>
                      </a:r>
                    </a:p>
                  </a:txBody>
                  <a:tcPr marT="45700" marB="45700"/>
                </a:tc>
                <a:tc>
                  <a:txBody>
                    <a:bodyPr/>
                    <a:lstStyle/>
                    <a:p>
                      <a:r>
                        <a:rPr lang="en-US" sz="1800" dirty="0"/>
                        <a:t>K</a:t>
                      </a:r>
                    </a:p>
                  </a:txBody>
                  <a:tcPr marT="45700" marB="45700"/>
                </a:tc>
                <a:tc>
                  <a:txBody>
                    <a:bodyPr/>
                    <a:lstStyle/>
                    <a:p>
                      <a:r>
                        <a:rPr lang="en-US" sz="1800" dirty="0"/>
                        <a:t>L</a:t>
                      </a:r>
                    </a:p>
                  </a:txBody>
                  <a:tcPr marT="45700" marB="45700"/>
                </a:tc>
                <a:tc>
                  <a:txBody>
                    <a:bodyPr/>
                    <a:lstStyle/>
                    <a:p>
                      <a:r>
                        <a:rPr lang="en-US" sz="1800" dirty="0"/>
                        <a:t>M</a:t>
                      </a:r>
                    </a:p>
                  </a:txBody>
                  <a:tcPr marT="45700" marB="45700"/>
                </a:tc>
                <a:tc>
                  <a:txBody>
                    <a:bodyPr/>
                    <a:lstStyle/>
                    <a:p>
                      <a:r>
                        <a:rPr lang="en-US" sz="1800" dirty="0"/>
                        <a:t>N</a:t>
                      </a:r>
                    </a:p>
                  </a:txBody>
                  <a:tcPr marT="45700" marB="45700"/>
                </a:tc>
                <a:tc>
                  <a:txBody>
                    <a:bodyPr/>
                    <a:lstStyle/>
                    <a:p>
                      <a:r>
                        <a:rPr lang="en-US" sz="1800" dirty="0"/>
                        <a:t>O</a:t>
                      </a:r>
                    </a:p>
                  </a:txBody>
                  <a:tcPr marT="45700" marB="45700"/>
                </a:tc>
                <a:tc>
                  <a:txBody>
                    <a:bodyPr/>
                    <a:lstStyle/>
                    <a:p>
                      <a:r>
                        <a:rPr lang="en-US" sz="1800" dirty="0"/>
                        <a:t>P</a:t>
                      </a:r>
                    </a:p>
                  </a:txBody>
                  <a:tcPr marT="45700" marB="45700"/>
                </a:tc>
                <a:tc>
                  <a:txBody>
                    <a:bodyPr/>
                    <a:lstStyle/>
                    <a:p>
                      <a:r>
                        <a:rPr lang="en-US" sz="1800" dirty="0"/>
                        <a:t>Q</a:t>
                      </a:r>
                    </a:p>
                  </a:txBody>
                  <a:tcPr marT="45700" marB="45700"/>
                </a:tc>
                <a:tc>
                  <a:txBody>
                    <a:bodyPr/>
                    <a:lstStyle/>
                    <a:p>
                      <a:r>
                        <a:rPr lang="en-US" sz="1800" dirty="0"/>
                        <a:t>R</a:t>
                      </a:r>
                    </a:p>
                  </a:txBody>
                  <a:tcPr marT="45700" marB="45700"/>
                </a:tc>
                <a:tc>
                  <a:txBody>
                    <a:bodyPr/>
                    <a:lstStyle/>
                    <a:p>
                      <a:r>
                        <a:rPr lang="en-US" sz="1800" dirty="0"/>
                        <a:t>S</a:t>
                      </a:r>
                    </a:p>
                  </a:txBody>
                  <a:tcPr marT="45700" marB="45700"/>
                </a:tc>
                <a:tc>
                  <a:txBody>
                    <a:bodyPr/>
                    <a:lstStyle/>
                    <a:p>
                      <a:r>
                        <a:rPr lang="en-US" sz="1800" dirty="0"/>
                        <a:t>T</a:t>
                      </a:r>
                    </a:p>
                  </a:txBody>
                  <a:tcPr marT="45700" marB="45700"/>
                </a:tc>
                <a:tc>
                  <a:txBody>
                    <a:bodyPr/>
                    <a:lstStyle/>
                    <a:p>
                      <a:r>
                        <a:rPr lang="en-US" sz="1800" dirty="0"/>
                        <a:t>U</a:t>
                      </a:r>
                    </a:p>
                  </a:txBody>
                  <a:tcPr marT="45700" marB="45700"/>
                </a:tc>
                <a:tc>
                  <a:txBody>
                    <a:bodyPr/>
                    <a:lstStyle/>
                    <a:p>
                      <a:r>
                        <a:rPr lang="en-US" sz="1800" dirty="0"/>
                        <a:t>V</a:t>
                      </a:r>
                    </a:p>
                  </a:txBody>
                  <a:tcPr marT="45700" marB="45700"/>
                </a:tc>
                <a:tc>
                  <a:txBody>
                    <a:bodyPr/>
                    <a:lstStyle/>
                    <a:p>
                      <a:r>
                        <a:rPr lang="en-US" sz="1800" dirty="0"/>
                        <a:t>W</a:t>
                      </a:r>
                    </a:p>
                  </a:txBody>
                  <a:tcPr marT="45700" marB="45700"/>
                </a:tc>
                <a:tc>
                  <a:txBody>
                    <a:bodyPr/>
                    <a:lstStyle/>
                    <a:p>
                      <a:r>
                        <a:rPr lang="en-US" sz="1800" dirty="0"/>
                        <a:t>X</a:t>
                      </a:r>
                    </a:p>
                  </a:txBody>
                  <a:tcPr marT="45700" marB="45700"/>
                </a:tc>
                <a:tc>
                  <a:txBody>
                    <a:bodyPr/>
                    <a:lstStyle/>
                    <a:p>
                      <a:r>
                        <a:rPr lang="en-US" sz="1800" dirty="0"/>
                        <a:t>Y</a:t>
                      </a:r>
                    </a:p>
                  </a:txBody>
                  <a:tcPr marT="45700" marB="45700"/>
                </a:tc>
                <a:tc>
                  <a:txBody>
                    <a:bodyPr/>
                    <a:lstStyle/>
                    <a:p>
                      <a:r>
                        <a:rPr lang="en-US" sz="1800" dirty="0"/>
                        <a:t>Z</a:t>
                      </a:r>
                    </a:p>
                  </a:txBody>
                  <a:tcPr marT="45700" marB="45700"/>
                </a:tc>
                <a:extLst>
                  <a:ext uri="{0D108BD9-81ED-4DB2-BD59-A6C34878D82A}">
                    <a16:rowId xmlns:a16="http://schemas.microsoft.com/office/drawing/2014/main" val="10000"/>
                  </a:ext>
                </a:extLst>
              </a:tr>
              <a:tr h="370682">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0</a:t>
                      </a:r>
                    </a:p>
                  </a:txBody>
                  <a:tcPr marT="45700" marB="45700"/>
                </a:tc>
                <a:tc>
                  <a:txBody>
                    <a:bodyPr/>
                    <a:lstStyle/>
                    <a:p>
                      <a:r>
                        <a:rPr lang="en-US" sz="1800" dirty="0"/>
                        <a:t>1</a:t>
                      </a:r>
                    </a:p>
                  </a:txBody>
                  <a:tcPr marT="45700" marB="45700"/>
                </a:tc>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0</a:t>
                      </a:r>
                    </a:p>
                  </a:txBody>
                  <a:tcPr marT="45700" marB="45700"/>
                </a:tc>
                <a:tc>
                  <a:txBody>
                    <a:bodyPr/>
                    <a:lstStyle/>
                    <a:p>
                      <a:r>
                        <a:rPr lang="en-US" sz="1800" dirty="0"/>
                        <a:t>1</a:t>
                      </a:r>
                    </a:p>
                  </a:txBody>
                  <a:tcPr marT="45700" marB="45700"/>
                </a:tc>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0</a:t>
                      </a:r>
                    </a:p>
                  </a:txBody>
                  <a:tcPr marT="45700" marB="45700"/>
                </a:tc>
                <a:tc>
                  <a:txBody>
                    <a:bodyPr/>
                    <a:lstStyle/>
                    <a:p>
                      <a:r>
                        <a:rPr lang="en-US" sz="1800" dirty="0"/>
                        <a:t>1</a:t>
                      </a:r>
                    </a:p>
                  </a:txBody>
                  <a:tcPr marT="45700" marB="45700"/>
                </a:tc>
                <a:extLst>
                  <a:ext uri="{0D108BD9-81ED-4DB2-BD59-A6C34878D82A}">
                    <a16:rowId xmlns:a16="http://schemas.microsoft.com/office/drawing/2014/main" val="10001"/>
                  </a:ext>
                </a:extLst>
              </a:tr>
            </a:tbl>
          </a:graphicData>
        </a:graphic>
      </p:graphicFrame>
      <p:sp>
        <p:nvSpPr>
          <p:cNvPr id="12466" name="TextBox 163"/>
          <p:cNvSpPr txBox="1">
            <a:spLocks noChangeArrowheads="1"/>
          </p:cNvSpPr>
          <p:nvPr/>
        </p:nvSpPr>
        <p:spPr bwMode="auto">
          <a:xfrm>
            <a:off x="381000" y="2362200"/>
            <a:ext cx="646113" cy="369888"/>
          </a:xfrm>
          <a:prstGeom prst="rect">
            <a:avLst/>
          </a:prstGeom>
          <a:noFill/>
          <a:ln w="9525">
            <a:noFill/>
            <a:miter lim="800000"/>
            <a:headEnd/>
            <a:tailEnd/>
          </a:ln>
        </p:spPr>
        <p:txBody>
          <a:bodyPr wrap="none">
            <a:spAutoFit/>
          </a:bodyPr>
          <a:lstStyle/>
          <a:p>
            <a:r>
              <a:rPr lang="en-US"/>
              <a:t>setB</a:t>
            </a:r>
          </a:p>
        </p:txBody>
      </p:sp>
      <p:graphicFrame>
        <p:nvGraphicFramePr>
          <p:cNvPr id="165" name="Table 164"/>
          <p:cNvGraphicFramePr>
            <a:graphicFrameLocks noGrp="1"/>
          </p:cNvGraphicFramePr>
          <p:nvPr/>
        </p:nvGraphicFramePr>
        <p:xfrm>
          <a:off x="1295400" y="3276600"/>
          <a:ext cx="7848594" cy="741364"/>
        </p:xfrm>
        <a:graphic>
          <a:graphicData uri="http://schemas.openxmlformats.org/drawingml/2006/table">
            <a:tbl>
              <a:tblPr firstRow="1" bandRow="1">
                <a:tableStyleId>{5C22544A-7EE6-4342-B048-85BDC9FD1C3A}</a:tableStyleId>
              </a:tblPr>
              <a:tblGrid>
                <a:gridCol w="301869">
                  <a:extLst>
                    <a:ext uri="{9D8B030D-6E8A-4147-A177-3AD203B41FA5}">
                      <a16:colId xmlns:a16="http://schemas.microsoft.com/office/drawing/2014/main" val="20000"/>
                    </a:ext>
                  </a:extLst>
                </a:gridCol>
                <a:gridCol w="301869">
                  <a:extLst>
                    <a:ext uri="{9D8B030D-6E8A-4147-A177-3AD203B41FA5}">
                      <a16:colId xmlns:a16="http://schemas.microsoft.com/office/drawing/2014/main" val="20001"/>
                    </a:ext>
                  </a:extLst>
                </a:gridCol>
                <a:gridCol w="301869">
                  <a:extLst>
                    <a:ext uri="{9D8B030D-6E8A-4147-A177-3AD203B41FA5}">
                      <a16:colId xmlns:a16="http://schemas.microsoft.com/office/drawing/2014/main" val="20002"/>
                    </a:ext>
                  </a:extLst>
                </a:gridCol>
                <a:gridCol w="301869">
                  <a:extLst>
                    <a:ext uri="{9D8B030D-6E8A-4147-A177-3AD203B41FA5}">
                      <a16:colId xmlns:a16="http://schemas.microsoft.com/office/drawing/2014/main" val="20003"/>
                    </a:ext>
                  </a:extLst>
                </a:gridCol>
                <a:gridCol w="301869">
                  <a:extLst>
                    <a:ext uri="{9D8B030D-6E8A-4147-A177-3AD203B41FA5}">
                      <a16:colId xmlns:a16="http://schemas.microsoft.com/office/drawing/2014/main" val="20004"/>
                    </a:ext>
                  </a:extLst>
                </a:gridCol>
                <a:gridCol w="301869">
                  <a:extLst>
                    <a:ext uri="{9D8B030D-6E8A-4147-A177-3AD203B41FA5}">
                      <a16:colId xmlns:a16="http://schemas.microsoft.com/office/drawing/2014/main" val="20005"/>
                    </a:ext>
                  </a:extLst>
                </a:gridCol>
                <a:gridCol w="301869">
                  <a:extLst>
                    <a:ext uri="{9D8B030D-6E8A-4147-A177-3AD203B41FA5}">
                      <a16:colId xmlns:a16="http://schemas.microsoft.com/office/drawing/2014/main" val="20006"/>
                    </a:ext>
                  </a:extLst>
                </a:gridCol>
                <a:gridCol w="301869">
                  <a:extLst>
                    <a:ext uri="{9D8B030D-6E8A-4147-A177-3AD203B41FA5}">
                      <a16:colId xmlns:a16="http://schemas.microsoft.com/office/drawing/2014/main" val="20007"/>
                    </a:ext>
                  </a:extLst>
                </a:gridCol>
                <a:gridCol w="301869">
                  <a:extLst>
                    <a:ext uri="{9D8B030D-6E8A-4147-A177-3AD203B41FA5}">
                      <a16:colId xmlns:a16="http://schemas.microsoft.com/office/drawing/2014/main" val="20008"/>
                    </a:ext>
                  </a:extLst>
                </a:gridCol>
                <a:gridCol w="301869">
                  <a:extLst>
                    <a:ext uri="{9D8B030D-6E8A-4147-A177-3AD203B41FA5}">
                      <a16:colId xmlns:a16="http://schemas.microsoft.com/office/drawing/2014/main" val="20009"/>
                    </a:ext>
                  </a:extLst>
                </a:gridCol>
                <a:gridCol w="301869">
                  <a:extLst>
                    <a:ext uri="{9D8B030D-6E8A-4147-A177-3AD203B41FA5}">
                      <a16:colId xmlns:a16="http://schemas.microsoft.com/office/drawing/2014/main" val="20010"/>
                    </a:ext>
                  </a:extLst>
                </a:gridCol>
                <a:gridCol w="301869">
                  <a:extLst>
                    <a:ext uri="{9D8B030D-6E8A-4147-A177-3AD203B41FA5}">
                      <a16:colId xmlns:a16="http://schemas.microsoft.com/office/drawing/2014/main" val="20011"/>
                    </a:ext>
                  </a:extLst>
                </a:gridCol>
                <a:gridCol w="301869">
                  <a:extLst>
                    <a:ext uri="{9D8B030D-6E8A-4147-A177-3AD203B41FA5}">
                      <a16:colId xmlns:a16="http://schemas.microsoft.com/office/drawing/2014/main" val="20012"/>
                    </a:ext>
                  </a:extLst>
                </a:gridCol>
                <a:gridCol w="301869">
                  <a:extLst>
                    <a:ext uri="{9D8B030D-6E8A-4147-A177-3AD203B41FA5}">
                      <a16:colId xmlns:a16="http://schemas.microsoft.com/office/drawing/2014/main" val="20013"/>
                    </a:ext>
                  </a:extLst>
                </a:gridCol>
                <a:gridCol w="301869">
                  <a:extLst>
                    <a:ext uri="{9D8B030D-6E8A-4147-A177-3AD203B41FA5}">
                      <a16:colId xmlns:a16="http://schemas.microsoft.com/office/drawing/2014/main" val="20014"/>
                    </a:ext>
                  </a:extLst>
                </a:gridCol>
                <a:gridCol w="301869">
                  <a:extLst>
                    <a:ext uri="{9D8B030D-6E8A-4147-A177-3AD203B41FA5}">
                      <a16:colId xmlns:a16="http://schemas.microsoft.com/office/drawing/2014/main" val="20015"/>
                    </a:ext>
                  </a:extLst>
                </a:gridCol>
                <a:gridCol w="301869">
                  <a:extLst>
                    <a:ext uri="{9D8B030D-6E8A-4147-A177-3AD203B41FA5}">
                      <a16:colId xmlns:a16="http://schemas.microsoft.com/office/drawing/2014/main" val="20016"/>
                    </a:ext>
                  </a:extLst>
                </a:gridCol>
                <a:gridCol w="301869">
                  <a:extLst>
                    <a:ext uri="{9D8B030D-6E8A-4147-A177-3AD203B41FA5}">
                      <a16:colId xmlns:a16="http://schemas.microsoft.com/office/drawing/2014/main" val="20017"/>
                    </a:ext>
                  </a:extLst>
                </a:gridCol>
                <a:gridCol w="301869">
                  <a:extLst>
                    <a:ext uri="{9D8B030D-6E8A-4147-A177-3AD203B41FA5}">
                      <a16:colId xmlns:a16="http://schemas.microsoft.com/office/drawing/2014/main" val="20018"/>
                    </a:ext>
                  </a:extLst>
                </a:gridCol>
                <a:gridCol w="301869">
                  <a:extLst>
                    <a:ext uri="{9D8B030D-6E8A-4147-A177-3AD203B41FA5}">
                      <a16:colId xmlns:a16="http://schemas.microsoft.com/office/drawing/2014/main" val="20019"/>
                    </a:ext>
                  </a:extLst>
                </a:gridCol>
                <a:gridCol w="301869">
                  <a:extLst>
                    <a:ext uri="{9D8B030D-6E8A-4147-A177-3AD203B41FA5}">
                      <a16:colId xmlns:a16="http://schemas.microsoft.com/office/drawing/2014/main" val="20020"/>
                    </a:ext>
                  </a:extLst>
                </a:gridCol>
                <a:gridCol w="301869">
                  <a:extLst>
                    <a:ext uri="{9D8B030D-6E8A-4147-A177-3AD203B41FA5}">
                      <a16:colId xmlns:a16="http://schemas.microsoft.com/office/drawing/2014/main" val="20021"/>
                    </a:ext>
                  </a:extLst>
                </a:gridCol>
                <a:gridCol w="301869">
                  <a:extLst>
                    <a:ext uri="{9D8B030D-6E8A-4147-A177-3AD203B41FA5}">
                      <a16:colId xmlns:a16="http://schemas.microsoft.com/office/drawing/2014/main" val="20022"/>
                    </a:ext>
                  </a:extLst>
                </a:gridCol>
                <a:gridCol w="301869">
                  <a:extLst>
                    <a:ext uri="{9D8B030D-6E8A-4147-A177-3AD203B41FA5}">
                      <a16:colId xmlns:a16="http://schemas.microsoft.com/office/drawing/2014/main" val="20023"/>
                    </a:ext>
                  </a:extLst>
                </a:gridCol>
                <a:gridCol w="301869">
                  <a:extLst>
                    <a:ext uri="{9D8B030D-6E8A-4147-A177-3AD203B41FA5}">
                      <a16:colId xmlns:a16="http://schemas.microsoft.com/office/drawing/2014/main" val="20024"/>
                    </a:ext>
                  </a:extLst>
                </a:gridCol>
                <a:gridCol w="301869">
                  <a:extLst>
                    <a:ext uri="{9D8B030D-6E8A-4147-A177-3AD203B41FA5}">
                      <a16:colId xmlns:a16="http://schemas.microsoft.com/office/drawing/2014/main" val="20025"/>
                    </a:ext>
                  </a:extLst>
                </a:gridCol>
              </a:tblGrid>
              <a:tr h="370682">
                <a:tc>
                  <a:txBody>
                    <a:bodyPr/>
                    <a:lstStyle/>
                    <a:p>
                      <a:r>
                        <a:rPr lang="en-US" sz="1800" dirty="0"/>
                        <a:t>A</a:t>
                      </a:r>
                    </a:p>
                  </a:txBody>
                  <a:tcPr marT="45700" marB="45700"/>
                </a:tc>
                <a:tc>
                  <a:txBody>
                    <a:bodyPr/>
                    <a:lstStyle/>
                    <a:p>
                      <a:r>
                        <a:rPr lang="en-US" sz="1800" dirty="0"/>
                        <a:t>B</a:t>
                      </a:r>
                    </a:p>
                  </a:txBody>
                  <a:tcPr marT="45700" marB="45700"/>
                </a:tc>
                <a:tc>
                  <a:txBody>
                    <a:bodyPr/>
                    <a:lstStyle/>
                    <a:p>
                      <a:r>
                        <a:rPr lang="en-US" sz="1800" dirty="0"/>
                        <a:t>C</a:t>
                      </a:r>
                    </a:p>
                  </a:txBody>
                  <a:tcPr marT="45700" marB="45700"/>
                </a:tc>
                <a:tc>
                  <a:txBody>
                    <a:bodyPr/>
                    <a:lstStyle/>
                    <a:p>
                      <a:r>
                        <a:rPr lang="en-US" sz="1800" dirty="0"/>
                        <a:t>D</a:t>
                      </a:r>
                    </a:p>
                  </a:txBody>
                  <a:tcPr marT="45700" marB="45700"/>
                </a:tc>
                <a:tc>
                  <a:txBody>
                    <a:bodyPr/>
                    <a:lstStyle/>
                    <a:p>
                      <a:r>
                        <a:rPr lang="en-US" sz="1800" dirty="0"/>
                        <a:t>E</a:t>
                      </a:r>
                    </a:p>
                  </a:txBody>
                  <a:tcPr marT="45700" marB="45700"/>
                </a:tc>
                <a:tc>
                  <a:txBody>
                    <a:bodyPr/>
                    <a:lstStyle/>
                    <a:p>
                      <a:r>
                        <a:rPr lang="en-US" sz="1800" dirty="0"/>
                        <a:t>F</a:t>
                      </a:r>
                    </a:p>
                  </a:txBody>
                  <a:tcPr marT="45700" marB="45700"/>
                </a:tc>
                <a:tc>
                  <a:txBody>
                    <a:bodyPr/>
                    <a:lstStyle/>
                    <a:p>
                      <a:r>
                        <a:rPr lang="en-US" sz="1800" dirty="0"/>
                        <a:t>G</a:t>
                      </a:r>
                    </a:p>
                  </a:txBody>
                  <a:tcPr marT="45700" marB="45700"/>
                </a:tc>
                <a:tc>
                  <a:txBody>
                    <a:bodyPr/>
                    <a:lstStyle/>
                    <a:p>
                      <a:r>
                        <a:rPr lang="en-US" sz="1800" dirty="0"/>
                        <a:t>H</a:t>
                      </a:r>
                    </a:p>
                  </a:txBody>
                  <a:tcPr marT="45700" marB="45700"/>
                </a:tc>
                <a:tc>
                  <a:txBody>
                    <a:bodyPr/>
                    <a:lstStyle/>
                    <a:p>
                      <a:r>
                        <a:rPr lang="en-US" sz="1800" dirty="0"/>
                        <a:t>I</a:t>
                      </a:r>
                    </a:p>
                  </a:txBody>
                  <a:tcPr marT="45700" marB="45700"/>
                </a:tc>
                <a:tc>
                  <a:txBody>
                    <a:bodyPr/>
                    <a:lstStyle/>
                    <a:p>
                      <a:r>
                        <a:rPr lang="en-US" sz="1800" dirty="0"/>
                        <a:t>J</a:t>
                      </a:r>
                    </a:p>
                  </a:txBody>
                  <a:tcPr marT="45700" marB="45700"/>
                </a:tc>
                <a:tc>
                  <a:txBody>
                    <a:bodyPr/>
                    <a:lstStyle/>
                    <a:p>
                      <a:r>
                        <a:rPr lang="en-US" sz="1800" dirty="0"/>
                        <a:t>K</a:t>
                      </a:r>
                    </a:p>
                  </a:txBody>
                  <a:tcPr marT="45700" marB="45700"/>
                </a:tc>
                <a:tc>
                  <a:txBody>
                    <a:bodyPr/>
                    <a:lstStyle/>
                    <a:p>
                      <a:r>
                        <a:rPr lang="en-US" sz="1800" dirty="0"/>
                        <a:t>L</a:t>
                      </a:r>
                    </a:p>
                  </a:txBody>
                  <a:tcPr marT="45700" marB="45700"/>
                </a:tc>
                <a:tc>
                  <a:txBody>
                    <a:bodyPr/>
                    <a:lstStyle/>
                    <a:p>
                      <a:r>
                        <a:rPr lang="en-US" sz="1800" dirty="0"/>
                        <a:t>M</a:t>
                      </a:r>
                    </a:p>
                  </a:txBody>
                  <a:tcPr marT="45700" marB="45700"/>
                </a:tc>
                <a:tc>
                  <a:txBody>
                    <a:bodyPr/>
                    <a:lstStyle/>
                    <a:p>
                      <a:r>
                        <a:rPr lang="en-US" sz="1800" dirty="0"/>
                        <a:t>N</a:t>
                      </a:r>
                    </a:p>
                  </a:txBody>
                  <a:tcPr marT="45700" marB="45700"/>
                </a:tc>
                <a:tc>
                  <a:txBody>
                    <a:bodyPr/>
                    <a:lstStyle/>
                    <a:p>
                      <a:r>
                        <a:rPr lang="en-US" sz="1800" dirty="0"/>
                        <a:t>O</a:t>
                      </a:r>
                    </a:p>
                  </a:txBody>
                  <a:tcPr marT="45700" marB="45700"/>
                </a:tc>
                <a:tc>
                  <a:txBody>
                    <a:bodyPr/>
                    <a:lstStyle/>
                    <a:p>
                      <a:r>
                        <a:rPr lang="en-US" sz="1800" dirty="0"/>
                        <a:t>P</a:t>
                      </a:r>
                    </a:p>
                  </a:txBody>
                  <a:tcPr marT="45700" marB="45700"/>
                </a:tc>
                <a:tc>
                  <a:txBody>
                    <a:bodyPr/>
                    <a:lstStyle/>
                    <a:p>
                      <a:r>
                        <a:rPr lang="en-US" sz="1800" dirty="0"/>
                        <a:t>Q</a:t>
                      </a:r>
                    </a:p>
                  </a:txBody>
                  <a:tcPr marT="45700" marB="45700"/>
                </a:tc>
                <a:tc>
                  <a:txBody>
                    <a:bodyPr/>
                    <a:lstStyle/>
                    <a:p>
                      <a:r>
                        <a:rPr lang="en-US" sz="1800" dirty="0"/>
                        <a:t>R</a:t>
                      </a:r>
                    </a:p>
                  </a:txBody>
                  <a:tcPr marT="45700" marB="45700"/>
                </a:tc>
                <a:tc>
                  <a:txBody>
                    <a:bodyPr/>
                    <a:lstStyle/>
                    <a:p>
                      <a:r>
                        <a:rPr lang="en-US" sz="1800" dirty="0"/>
                        <a:t>S</a:t>
                      </a:r>
                    </a:p>
                  </a:txBody>
                  <a:tcPr marT="45700" marB="45700"/>
                </a:tc>
                <a:tc>
                  <a:txBody>
                    <a:bodyPr/>
                    <a:lstStyle/>
                    <a:p>
                      <a:r>
                        <a:rPr lang="en-US" sz="1800" dirty="0"/>
                        <a:t>T</a:t>
                      </a:r>
                    </a:p>
                  </a:txBody>
                  <a:tcPr marT="45700" marB="45700"/>
                </a:tc>
                <a:tc>
                  <a:txBody>
                    <a:bodyPr/>
                    <a:lstStyle/>
                    <a:p>
                      <a:r>
                        <a:rPr lang="en-US" sz="1800" dirty="0"/>
                        <a:t>U</a:t>
                      </a:r>
                    </a:p>
                  </a:txBody>
                  <a:tcPr marT="45700" marB="45700"/>
                </a:tc>
                <a:tc>
                  <a:txBody>
                    <a:bodyPr/>
                    <a:lstStyle/>
                    <a:p>
                      <a:r>
                        <a:rPr lang="en-US" sz="1800" dirty="0"/>
                        <a:t>V</a:t>
                      </a:r>
                    </a:p>
                  </a:txBody>
                  <a:tcPr marT="45700" marB="45700"/>
                </a:tc>
                <a:tc>
                  <a:txBody>
                    <a:bodyPr/>
                    <a:lstStyle/>
                    <a:p>
                      <a:r>
                        <a:rPr lang="en-US" sz="1800" dirty="0"/>
                        <a:t>W</a:t>
                      </a:r>
                    </a:p>
                  </a:txBody>
                  <a:tcPr marT="45700" marB="45700"/>
                </a:tc>
                <a:tc>
                  <a:txBody>
                    <a:bodyPr/>
                    <a:lstStyle/>
                    <a:p>
                      <a:r>
                        <a:rPr lang="en-US" sz="1800" dirty="0"/>
                        <a:t>X</a:t>
                      </a:r>
                    </a:p>
                  </a:txBody>
                  <a:tcPr marT="45700" marB="45700"/>
                </a:tc>
                <a:tc>
                  <a:txBody>
                    <a:bodyPr/>
                    <a:lstStyle/>
                    <a:p>
                      <a:r>
                        <a:rPr lang="en-US" sz="1800" dirty="0"/>
                        <a:t>Y</a:t>
                      </a:r>
                    </a:p>
                  </a:txBody>
                  <a:tcPr marT="45700" marB="45700"/>
                </a:tc>
                <a:tc>
                  <a:txBody>
                    <a:bodyPr/>
                    <a:lstStyle/>
                    <a:p>
                      <a:r>
                        <a:rPr lang="en-US" sz="1800" dirty="0"/>
                        <a:t>Z</a:t>
                      </a:r>
                    </a:p>
                  </a:txBody>
                  <a:tcPr marT="45700" marB="45700"/>
                </a:tc>
                <a:extLst>
                  <a:ext uri="{0D108BD9-81ED-4DB2-BD59-A6C34878D82A}">
                    <a16:rowId xmlns:a16="http://schemas.microsoft.com/office/drawing/2014/main" val="10000"/>
                  </a:ext>
                </a:extLst>
              </a:tr>
              <a:tr h="370682">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1</a:t>
                      </a:r>
                    </a:p>
                  </a:txBody>
                  <a:tcPr marT="45700" marB="45700"/>
                </a:tc>
                <a:tc>
                  <a:txBody>
                    <a:bodyPr/>
                    <a:lstStyle/>
                    <a:p>
                      <a:r>
                        <a:rPr lang="en-US" sz="1800" dirty="0"/>
                        <a:t>1</a:t>
                      </a:r>
                    </a:p>
                  </a:txBody>
                  <a:tcPr marT="45700" marB="45700"/>
                </a:tc>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1</a:t>
                      </a:r>
                    </a:p>
                  </a:txBody>
                  <a:tcPr marT="45700" marB="45700"/>
                </a:tc>
                <a:tc>
                  <a:txBody>
                    <a:bodyPr/>
                    <a:lstStyle/>
                    <a:p>
                      <a:r>
                        <a:rPr lang="en-US" sz="1800" dirty="0"/>
                        <a:t>1</a:t>
                      </a:r>
                    </a:p>
                  </a:txBody>
                  <a:tcPr marT="45700" marB="45700"/>
                </a:tc>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1</a:t>
                      </a:r>
                    </a:p>
                  </a:txBody>
                  <a:tcPr marT="45700" marB="45700"/>
                </a:tc>
                <a:tc>
                  <a:txBody>
                    <a:bodyPr/>
                    <a:lstStyle/>
                    <a:p>
                      <a:r>
                        <a:rPr lang="en-US" sz="1800" dirty="0"/>
                        <a:t>1</a:t>
                      </a:r>
                    </a:p>
                  </a:txBody>
                  <a:tcPr marT="45700" marB="45700"/>
                </a:tc>
                <a:tc>
                  <a:txBody>
                    <a:bodyPr/>
                    <a:lstStyle/>
                    <a:p>
                      <a:r>
                        <a:rPr lang="en-US" sz="1800" dirty="0"/>
                        <a:t>1</a:t>
                      </a:r>
                    </a:p>
                  </a:txBody>
                  <a:tcPr marT="45700" marB="45700"/>
                </a:tc>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1</a:t>
                      </a:r>
                    </a:p>
                  </a:txBody>
                  <a:tcPr marT="45700" marB="45700"/>
                </a:tc>
                <a:tc>
                  <a:txBody>
                    <a:bodyPr/>
                    <a:lstStyle/>
                    <a:p>
                      <a:r>
                        <a:rPr lang="en-US" sz="1800" dirty="0"/>
                        <a:t>1</a:t>
                      </a:r>
                    </a:p>
                  </a:txBody>
                  <a:tcPr marT="45700" marB="45700"/>
                </a:tc>
                <a:tc>
                  <a:txBody>
                    <a:bodyPr/>
                    <a:lstStyle/>
                    <a:p>
                      <a:r>
                        <a:rPr lang="en-US" sz="1800" dirty="0"/>
                        <a:t>1</a:t>
                      </a:r>
                    </a:p>
                  </a:txBody>
                  <a:tcPr marT="45700" marB="45700"/>
                </a:tc>
                <a:tc>
                  <a:txBody>
                    <a:bodyPr/>
                    <a:lstStyle/>
                    <a:p>
                      <a:r>
                        <a:rPr lang="en-US" sz="1800" dirty="0"/>
                        <a:t>1</a:t>
                      </a:r>
                    </a:p>
                  </a:txBody>
                  <a:tcPr marT="45700" marB="45700"/>
                </a:tc>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1</a:t>
                      </a:r>
                    </a:p>
                  </a:txBody>
                  <a:tcPr marT="45700" marB="45700"/>
                </a:tc>
                <a:extLst>
                  <a:ext uri="{0D108BD9-81ED-4DB2-BD59-A6C34878D82A}">
                    <a16:rowId xmlns:a16="http://schemas.microsoft.com/office/drawing/2014/main" val="10001"/>
                  </a:ext>
                </a:extLst>
              </a:tr>
            </a:tbl>
          </a:graphicData>
        </a:graphic>
      </p:graphicFrame>
      <p:graphicFrame>
        <p:nvGraphicFramePr>
          <p:cNvPr id="167" name="Table 166"/>
          <p:cNvGraphicFramePr>
            <a:graphicFrameLocks noGrp="1"/>
          </p:cNvGraphicFramePr>
          <p:nvPr/>
        </p:nvGraphicFramePr>
        <p:xfrm>
          <a:off x="1295400" y="4495800"/>
          <a:ext cx="7848594" cy="741364"/>
        </p:xfrm>
        <a:graphic>
          <a:graphicData uri="http://schemas.openxmlformats.org/drawingml/2006/table">
            <a:tbl>
              <a:tblPr firstRow="1" bandRow="1">
                <a:tableStyleId>{5C22544A-7EE6-4342-B048-85BDC9FD1C3A}</a:tableStyleId>
              </a:tblPr>
              <a:tblGrid>
                <a:gridCol w="301869">
                  <a:extLst>
                    <a:ext uri="{9D8B030D-6E8A-4147-A177-3AD203B41FA5}">
                      <a16:colId xmlns:a16="http://schemas.microsoft.com/office/drawing/2014/main" val="20000"/>
                    </a:ext>
                  </a:extLst>
                </a:gridCol>
                <a:gridCol w="301869">
                  <a:extLst>
                    <a:ext uri="{9D8B030D-6E8A-4147-A177-3AD203B41FA5}">
                      <a16:colId xmlns:a16="http://schemas.microsoft.com/office/drawing/2014/main" val="20001"/>
                    </a:ext>
                  </a:extLst>
                </a:gridCol>
                <a:gridCol w="301869">
                  <a:extLst>
                    <a:ext uri="{9D8B030D-6E8A-4147-A177-3AD203B41FA5}">
                      <a16:colId xmlns:a16="http://schemas.microsoft.com/office/drawing/2014/main" val="20002"/>
                    </a:ext>
                  </a:extLst>
                </a:gridCol>
                <a:gridCol w="301869">
                  <a:extLst>
                    <a:ext uri="{9D8B030D-6E8A-4147-A177-3AD203B41FA5}">
                      <a16:colId xmlns:a16="http://schemas.microsoft.com/office/drawing/2014/main" val="20003"/>
                    </a:ext>
                  </a:extLst>
                </a:gridCol>
                <a:gridCol w="301869">
                  <a:extLst>
                    <a:ext uri="{9D8B030D-6E8A-4147-A177-3AD203B41FA5}">
                      <a16:colId xmlns:a16="http://schemas.microsoft.com/office/drawing/2014/main" val="20004"/>
                    </a:ext>
                  </a:extLst>
                </a:gridCol>
                <a:gridCol w="301869">
                  <a:extLst>
                    <a:ext uri="{9D8B030D-6E8A-4147-A177-3AD203B41FA5}">
                      <a16:colId xmlns:a16="http://schemas.microsoft.com/office/drawing/2014/main" val="20005"/>
                    </a:ext>
                  </a:extLst>
                </a:gridCol>
                <a:gridCol w="301869">
                  <a:extLst>
                    <a:ext uri="{9D8B030D-6E8A-4147-A177-3AD203B41FA5}">
                      <a16:colId xmlns:a16="http://schemas.microsoft.com/office/drawing/2014/main" val="20006"/>
                    </a:ext>
                  </a:extLst>
                </a:gridCol>
                <a:gridCol w="301869">
                  <a:extLst>
                    <a:ext uri="{9D8B030D-6E8A-4147-A177-3AD203B41FA5}">
                      <a16:colId xmlns:a16="http://schemas.microsoft.com/office/drawing/2014/main" val="20007"/>
                    </a:ext>
                  </a:extLst>
                </a:gridCol>
                <a:gridCol w="301869">
                  <a:extLst>
                    <a:ext uri="{9D8B030D-6E8A-4147-A177-3AD203B41FA5}">
                      <a16:colId xmlns:a16="http://schemas.microsoft.com/office/drawing/2014/main" val="20008"/>
                    </a:ext>
                  </a:extLst>
                </a:gridCol>
                <a:gridCol w="301869">
                  <a:extLst>
                    <a:ext uri="{9D8B030D-6E8A-4147-A177-3AD203B41FA5}">
                      <a16:colId xmlns:a16="http://schemas.microsoft.com/office/drawing/2014/main" val="20009"/>
                    </a:ext>
                  </a:extLst>
                </a:gridCol>
                <a:gridCol w="301869">
                  <a:extLst>
                    <a:ext uri="{9D8B030D-6E8A-4147-A177-3AD203B41FA5}">
                      <a16:colId xmlns:a16="http://schemas.microsoft.com/office/drawing/2014/main" val="20010"/>
                    </a:ext>
                  </a:extLst>
                </a:gridCol>
                <a:gridCol w="301869">
                  <a:extLst>
                    <a:ext uri="{9D8B030D-6E8A-4147-A177-3AD203B41FA5}">
                      <a16:colId xmlns:a16="http://schemas.microsoft.com/office/drawing/2014/main" val="20011"/>
                    </a:ext>
                  </a:extLst>
                </a:gridCol>
                <a:gridCol w="301869">
                  <a:extLst>
                    <a:ext uri="{9D8B030D-6E8A-4147-A177-3AD203B41FA5}">
                      <a16:colId xmlns:a16="http://schemas.microsoft.com/office/drawing/2014/main" val="20012"/>
                    </a:ext>
                  </a:extLst>
                </a:gridCol>
                <a:gridCol w="301869">
                  <a:extLst>
                    <a:ext uri="{9D8B030D-6E8A-4147-A177-3AD203B41FA5}">
                      <a16:colId xmlns:a16="http://schemas.microsoft.com/office/drawing/2014/main" val="20013"/>
                    </a:ext>
                  </a:extLst>
                </a:gridCol>
                <a:gridCol w="301869">
                  <a:extLst>
                    <a:ext uri="{9D8B030D-6E8A-4147-A177-3AD203B41FA5}">
                      <a16:colId xmlns:a16="http://schemas.microsoft.com/office/drawing/2014/main" val="20014"/>
                    </a:ext>
                  </a:extLst>
                </a:gridCol>
                <a:gridCol w="301869">
                  <a:extLst>
                    <a:ext uri="{9D8B030D-6E8A-4147-A177-3AD203B41FA5}">
                      <a16:colId xmlns:a16="http://schemas.microsoft.com/office/drawing/2014/main" val="20015"/>
                    </a:ext>
                  </a:extLst>
                </a:gridCol>
                <a:gridCol w="301869">
                  <a:extLst>
                    <a:ext uri="{9D8B030D-6E8A-4147-A177-3AD203B41FA5}">
                      <a16:colId xmlns:a16="http://schemas.microsoft.com/office/drawing/2014/main" val="20016"/>
                    </a:ext>
                  </a:extLst>
                </a:gridCol>
                <a:gridCol w="301869">
                  <a:extLst>
                    <a:ext uri="{9D8B030D-6E8A-4147-A177-3AD203B41FA5}">
                      <a16:colId xmlns:a16="http://schemas.microsoft.com/office/drawing/2014/main" val="20017"/>
                    </a:ext>
                  </a:extLst>
                </a:gridCol>
                <a:gridCol w="301869">
                  <a:extLst>
                    <a:ext uri="{9D8B030D-6E8A-4147-A177-3AD203B41FA5}">
                      <a16:colId xmlns:a16="http://schemas.microsoft.com/office/drawing/2014/main" val="20018"/>
                    </a:ext>
                  </a:extLst>
                </a:gridCol>
                <a:gridCol w="301869">
                  <a:extLst>
                    <a:ext uri="{9D8B030D-6E8A-4147-A177-3AD203B41FA5}">
                      <a16:colId xmlns:a16="http://schemas.microsoft.com/office/drawing/2014/main" val="20019"/>
                    </a:ext>
                  </a:extLst>
                </a:gridCol>
                <a:gridCol w="301869">
                  <a:extLst>
                    <a:ext uri="{9D8B030D-6E8A-4147-A177-3AD203B41FA5}">
                      <a16:colId xmlns:a16="http://schemas.microsoft.com/office/drawing/2014/main" val="20020"/>
                    </a:ext>
                  </a:extLst>
                </a:gridCol>
                <a:gridCol w="301869">
                  <a:extLst>
                    <a:ext uri="{9D8B030D-6E8A-4147-A177-3AD203B41FA5}">
                      <a16:colId xmlns:a16="http://schemas.microsoft.com/office/drawing/2014/main" val="20021"/>
                    </a:ext>
                  </a:extLst>
                </a:gridCol>
                <a:gridCol w="301869">
                  <a:extLst>
                    <a:ext uri="{9D8B030D-6E8A-4147-A177-3AD203B41FA5}">
                      <a16:colId xmlns:a16="http://schemas.microsoft.com/office/drawing/2014/main" val="20022"/>
                    </a:ext>
                  </a:extLst>
                </a:gridCol>
                <a:gridCol w="301869">
                  <a:extLst>
                    <a:ext uri="{9D8B030D-6E8A-4147-A177-3AD203B41FA5}">
                      <a16:colId xmlns:a16="http://schemas.microsoft.com/office/drawing/2014/main" val="20023"/>
                    </a:ext>
                  </a:extLst>
                </a:gridCol>
                <a:gridCol w="301869">
                  <a:extLst>
                    <a:ext uri="{9D8B030D-6E8A-4147-A177-3AD203B41FA5}">
                      <a16:colId xmlns:a16="http://schemas.microsoft.com/office/drawing/2014/main" val="20024"/>
                    </a:ext>
                  </a:extLst>
                </a:gridCol>
                <a:gridCol w="301869">
                  <a:extLst>
                    <a:ext uri="{9D8B030D-6E8A-4147-A177-3AD203B41FA5}">
                      <a16:colId xmlns:a16="http://schemas.microsoft.com/office/drawing/2014/main" val="20025"/>
                    </a:ext>
                  </a:extLst>
                </a:gridCol>
              </a:tblGrid>
              <a:tr h="370682">
                <a:tc>
                  <a:txBody>
                    <a:bodyPr/>
                    <a:lstStyle/>
                    <a:p>
                      <a:r>
                        <a:rPr lang="en-US" sz="1800" dirty="0"/>
                        <a:t>A</a:t>
                      </a:r>
                    </a:p>
                  </a:txBody>
                  <a:tcPr marT="45700" marB="45700"/>
                </a:tc>
                <a:tc>
                  <a:txBody>
                    <a:bodyPr/>
                    <a:lstStyle/>
                    <a:p>
                      <a:r>
                        <a:rPr lang="en-US" sz="1800" dirty="0"/>
                        <a:t>B</a:t>
                      </a:r>
                    </a:p>
                  </a:txBody>
                  <a:tcPr marT="45700" marB="45700"/>
                </a:tc>
                <a:tc>
                  <a:txBody>
                    <a:bodyPr/>
                    <a:lstStyle/>
                    <a:p>
                      <a:r>
                        <a:rPr lang="en-US" sz="1800" dirty="0"/>
                        <a:t>C</a:t>
                      </a:r>
                    </a:p>
                  </a:txBody>
                  <a:tcPr marT="45700" marB="45700"/>
                </a:tc>
                <a:tc>
                  <a:txBody>
                    <a:bodyPr/>
                    <a:lstStyle/>
                    <a:p>
                      <a:r>
                        <a:rPr lang="en-US" sz="1800" dirty="0"/>
                        <a:t>D</a:t>
                      </a:r>
                    </a:p>
                  </a:txBody>
                  <a:tcPr marT="45700" marB="45700"/>
                </a:tc>
                <a:tc>
                  <a:txBody>
                    <a:bodyPr/>
                    <a:lstStyle/>
                    <a:p>
                      <a:r>
                        <a:rPr lang="en-US" sz="1800" dirty="0"/>
                        <a:t>E</a:t>
                      </a:r>
                    </a:p>
                  </a:txBody>
                  <a:tcPr marT="45700" marB="45700"/>
                </a:tc>
                <a:tc>
                  <a:txBody>
                    <a:bodyPr/>
                    <a:lstStyle/>
                    <a:p>
                      <a:r>
                        <a:rPr lang="en-US" sz="1800" dirty="0"/>
                        <a:t>F</a:t>
                      </a:r>
                    </a:p>
                  </a:txBody>
                  <a:tcPr marT="45700" marB="45700"/>
                </a:tc>
                <a:tc>
                  <a:txBody>
                    <a:bodyPr/>
                    <a:lstStyle/>
                    <a:p>
                      <a:r>
                        <a:rPr lang="en-US" sz="1800" dirty="0"/>
                        <a:t>G</a:t>
                      </a:r>
                    </a:p>
                  </a:txBody>
                  <a:tcPr marT="45700" marB="45700"/>
                </a:tc>
                <a:tc>
                  <a:txBody>
                    <a:bodyPr/>
                    <a:lstStyle/>
                    <a:p>
                      <a:r>
                        <a:rPr lang="en-US" sz="1800" dirty="0"/>
                        <a:t>H</a:t>
                      </a:r>
                    </a:p>
                  </a:txBody>
                  <a:tcPr marT="45700" marB="45700"/>
                </a:tc>
                <a:tc>
                  <a:txBody>
                    <a:bodyPr/>
                    <a:lstStyle/>
                    <a:p>
                      <a:r>
                        <a:rPr lang="en-US" sz="1800" dirty="0"/>
                        <a:t>I</a:t>
                      </a:r>
                    </a:p>
                  </a:txBody>
                  <a:tcPr marT="45700" marB="45700"/>
                </a:tc>
                <a:tc>
                  <a:txBody>
                    <a:bodyPr/>
                    <a:lstStyle/>
                    <a:p>
                      <a:r>
                        <a:rPr lang="en-US" sz="1800" dirty="0"/>
                        <a:t>J</a:t>
                      </a:r>
                    </a:p>
                  </a:txBody>
                  <a:tcPr marT="45700" marB="45700"/>
                </a:tc>
                <a:tc>
                  <a:txBody>
                    <a:bodyPr/>
                    <a:lstStyle/>
                    <a:p>
                      <a:r>
                        <a:rPr lang="en-US" sz="1800" dirty="0"/>
                        <a:t>K</a:t>
                      </a:r>
                    </a:p>
                  </a:txBody>
                  <a:tcPr marT="45700" marB="45700"/>
                </a:tc>
                <a:tc>
                  <a:txBody>
                    <a:bodyPr/>
                    <a:lstStyle/>
                    <a:p>
                      <a:r>
                        <a:rPr lang="en-US" sz="1800" dirty="0"/>
                        <a:t>L</a:t>
                      </a:r>
                    </a:p>
                  </a:txBody>
                  <a:tcPr marT="45700" marB="45700"/>
                </a:tc>
                <a:tc>
                  <a:txBody>
                    <a:bodyPr/>
                    <a:lstStyle/>
                    <a:p>
                      <a:r>
                        <a:rPr lang="en-US" sz="1800" dirty="0"/>
                        <a:t>M</a:t>
                      </a:r>
                    </a:p>
                  </a:txBody>
                  <a:tcPr marT="45700" marB="45700"/>
                </a:tc>
                <a:tc>
                  <a:txBody>
                    <a:bodyPr/>
                    <a:lstStyle/>
                    <a:p>
                      <a:r>
                        <a:rPr lang="en-US" sz="1800" dirty="0"/>
                        <a:t>N</a:t>
                      </a:r>
                    </a:p>
                  </a:txBody>
                  <a:tcPr marT="45700" marB="45700"/>
                </a:tc>
                <a:tc>
                  <a:txBody>
                    <a:bodyPr/>
                    <a:lstStyle/>
                    <a:p>
                      <a:r>
                        <a:rPr lang="en-US" sz="1800" dirty="0"/>
                        <a:t>O</a:t>
                      </a:r>
                    </a:p>
                  </a:txBody>
                  <a:tcPr marT="45700" marB="45700"/>
                </a:tc>
                <a:tc>
                  <a:txBody>
                    <a:bodyPr/>
                    <a:lstStyle/>
                    <a:p>
                      <a:r>
                        <a:rPr lang="en-US" sz="1800" dirty="0"/>
                        <a:t>P</a:t>
                      </a:r>
                    </a:p>
                  </a:txBody>
                  <a:tcPr marT="45700" marB="45700"/>
                </a:tc>
                <a:tc>
                  <a:txBody>
                    <a:bodyPr/>
                    <a:lstStyle/>
                    <a:p>
                      <a:r>
                        <a:rPr lang="en-US" sz="1800" dirty="0"/>
                        <a:t>Q</a:t>
                      </a:r>
                    </a:p>
                  </a:txBody>
                  <a:tcPr marT="45700" marB="45700"/>
                </a:tc>
                <a:tc>
                  <a:txBody>
                    <a:bodyPr/>
                    <a:lstStyle/>
                    <a:p>
                      <a:r>
                        <a:rPr lang="en-US" sz="1800" dirty="0"/>
                        <a:t>R</a:t>
                      </a:r>
                    </a:p>
                  </a:txBody>
                  <a:tcPr marT="45700" marB="45700"/>
                </a:tc>
                <a:tc>
                  <a:txBody>
                    <a:bodyPr/>
                    <a:lstStyle/>
                    <a:p>
                      <a:r>
                        <a:rPr lang="en-US" sz="1800" dirty="0"/>
                        <a:t>S</a:t>
                      </a:r>
                    </a:p>
                  </a:txBody>
                  <a:tcPr marT="45700" marB="45700"/>
                </a:tc>
                <a:tc>
                  <a:txBody>
                    <a:bodyPr/>
                    <a:lstStyle/>
                    <a:p>
                      <a:r>
                        <a:rPr lang="en-US" sz="1800" dirty="0"/>
                        <a:t>T</a:t>
                      </a:r>
                    </a:p>
                  </a:txBody>
                  <a:tcPr marT="45700" marB="45700"/>
                </a:tc>
                <a:tc>
                  <a:txBody>
                    <a:bodyPr/>
                    <a:lstStyle/>
                    <a:p>
                      <a:r>
                        <a:rPr lang="en-US" sz="1800" dirty="0"/>
                        <a:t>U</a:t>
                      </a:r>
                    </a:p>
                  </a:txBody>
                  <a:tcPr marT="45700" marB="45700"/>
                </a:tc>
                <a:tc>
                  <a:txBody>
                    <a:bodyPr/>
                    <a:lstStyle/>
                    <a:p>
                      <a:r>
                        <a:rPr lang="en-US" sz="1800" dirty="0"/>
                        <a:t>V</a:t>
                      </a:r>
                    </a:p>
                  </a:txBody>
                  <a:tcPr marT="45700" marB="45700"/>
                </a:tc>
                <a:tc>
                  <a:txBody>
                    <a:bodyPr/>
                    <a:lstStyle/>
                    <a:p>
                      <a:r>
                        <a:rPr lang="en-US" sz="1800" dirty="0"/>
                        <a:t>W</a:t>
                      </a:r>
                    </a:p>
                  </a:txBody>
                  <a:tcPr marT="45700" marB="45700"/>
                </a:tc>
                <a:tc>
                  <a:txBody>
                    <a:bodyPr/>
                    <a:lstStyle/>
                    <a:p>
                      <a:r>
                        <a:rPr lang="en-US" sz="1800" dirty="0"/>
                        <a:t>X</a:t>
                      </a:r>
                    </a:p>
                  </a:txBody>
                  <a:tcPr marT="45700" marB="45700"/>
                </a:tc>
                <a:tc>
                  <a:txBody>
                    <a:bodyPr/>
                    <a:lstStyle/>
                    <a:p>
                      <a:r>
                        <a:rPr lang="en-US" sz="1800" dirty="0"/>
                        <a:t>Y</a:t>
                      </a:r>
                    </a:p>
                  </a:txBody>
                  <a:tcPr marT="45700" marB="45700"/>
                </a:tc>
                <a:tc>
                  <a:txBody>
                    <a:bodyPr/>
                    <a:lstStyle/>
                    <a:p>
                      <a:r>
                        <a:rPr lang="en-US" sz="1800" dirty="0"/>
                        <a:t>Z</a:t>
                      </a:r>
                    </a:p>
                  </a:txBody>
                  <a:tcPr marT="45700" marB="45700"/>
                </a:tc>
                <a:extLst>
                  <a:ext uri="{0D108BD9-81ED-4DB2-BD59-A6C34878D82A}">
                    <a16:rowId xmlns:a16="http://schemas.microsoft.com/office/drawing/2014/main" val="10000"/>
                  </a:ext>
                </a:extLst>
              </a:tr>
              <a:tr h="370682">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0</a:t>
                      </a:r>
                    </a:p>
                  </a:txBody>
                  <a:tcPr marT="45700" marB="45700"/>
                </a:tc>
                <a:tc>
                  <a:txBody>
                    <a:bodyPr/>
                    <a:lstStyle/>
                    <a:p>
                      <a:r>
                        <a:rPr lang="en-US" sz="1800" dirty="0"/>
                        <a:t>0</a:t>
                      </a:r>
                    </a:p>
                  </a:txBody>
                  <a:tcPr marT="45700" marB="45700"/>
                </a:tc>
                <a:tc>
                  <a:txBody>
                    <a:bodyPr/>
                    <a:lstStyle/>
                    <a:p>
                      <a:r>
                        <a:rPr lang="en-US" sz="1800" dirty="0"/>
                        <a:t>0</a:t>
                      </a:r>
                    </a:p>
                  </a:txBody>
                  <a:tcPr marT="45700" marB="45700"/>
                </a:tc>
                <a:tc>
                  <a:txBody>
                    <a:bodyPr/>
                    <a:lstStyle/>
                    <a:p>
                      <a:r>
                        <a:rPr lang="en-US" sz="1800" dirty="0"/>
                        <a:t>0</a:t>
                      </a:r>
                    </a:p>
                  </a:txBody>
                  <a:tcPr marT="45700" marB="45700"/>
                </a:tc>
                <a:tc>
                  <a:txBody>
                    <a:bodyPr/>
                    <a:lstStyle/>
                    <a:p>
                      <a:r>
                        <a:rPr lang="en-US" sz="1800" dirty="0"/>
                        <a:t>0</a:t>
                      </a:r>
                    </a:p>
                  </a:txBody>
                  <a:tcPr marT="45700" marB="45700"/>
                </a:tc>
                <a:tc>
                  <a:txBody>
                    <a:bodyPr/>
                    <a:lstStyle/>
                    <a:p>
                      <a:r>
                        <a:rPr lang="en-US" sz="1800" dirty="0"/>
                        <a:t>0</a:t>
                      </a:r>
                    </a:p>
                  </a:txBody>
                  <a:tcPr marT="45700" marB="45700"/>
                </a:tc>
                <a:tc>
                  <a:txBody>
                    <a:bodyPr/>
                    <a:lstStyle/>
                    <a:p>
                      <a:r>
                        <a:rPr lang="en-US" sz="1800" dirty="0"/>
                        <a:t>0</a:t>
                      </a:r>
                    </a:p>
                  </a:txBody>
                  <a:tcPr marT="45700" marB="45700"/>
                </a:tc>
                <a:tc>
                  <a:txBody>
                    <a:bodyPr/>
                    <a:lstStyle/>
                    <a:p>
                      <a:r>
                        <a:rPr lang="en-US" sz="1800" dirty="0"/>
                        <a:t>0</a:t>
                      </a:r>
                    </a:p>
                  </a:txBody>
                  <a:tcPr marT="45700" marB="45700"/>
                </a:tc>
                <a:tc>
                  <a:txBody>
                    <a:bodyPr/>
                    <a:lstStyle/>
                    <a:p>
                      <a:r>
                        <a:rPr lang="en-US" sz="1800" dirty="0"/>
                        <a:t>0</a:t>
                      </a:r>
                    </a:p>
                  </a:txBody>
                  <a:tcPr marT="45700" marB="45700"/>
                </a:tc>
                <a:tc>
                  <a:txBody>
                    <a:bodyPr/>
                    <a:lstStyle/>
                    <a:p>
                      <a:r>
                        <a:rPr lang="en-US" sz="1800" dirty="0"/>
                        <a:t>0</a:t>
                      </a:r>
                    </a:p>
                  </a:txBody>
                  <a:tcPr marT="45700" marB="45700"/>
                </a:tc>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0</a:t>
                      </a:r>
                    </a:p>
                  </a:txBody>
                  <a:tcPr marT="45700" marB="45700"/>
                </a:tc>
                <a:tc>
                  <a:txBody>
                    <a:bodyPr/>
                    <a:lstStyle/>
                    <a:p>
                      <a:r>
                        <a:rPr lang="en-US" sz="1800" dirty="0"/>
                        <a:t>0</a:t>
                      </a:r>
                    </a:p>
                  </a:txBody>
                  <a:tcPr marT="45700" marB="45700"/>
                </a:tc>
                <a:tc>
                  <a:txBody>
                    <a:bodyPr/>
                    <a:lstStyle/>
                    <a:p>
                      <a:r>
                        <a:rPr lang="en-US" sz="1800" dirty="0"/>
                        <a:t>0</a:t>
                      </a:r>
                    </a:p>
                  </a:txBody>
                  <a:tcPr marT="45700" marB="45700"/>
                </a:tc>
                <a:tc>
                  <a:txBody>
                    <a:bodyPr/>
                    <a:lstStyle/>
                    <a:p>
                      <a:r>
                        <a:rPr lang="en-US" sz="1800" dirty="0"/>
                        <a:t>0</a:t>
                      </a:r>
                    </a:p>
                  </a:txBody>
                  <a:tcPr marT="45700" marB="45700"/>
                </a:tc>
                <a:tc>
                  <a:txBody>
                    <a:bodyPr/>
                    <a:lstStyle/>
                    <a:p>
                      <a:r>
                        <a:rPr lang="en-US" sz="1800" dirty="0"/>
                        <a:t>0</a:t>
                      </a:r>
                    </a:p>
                  </a:txBody>
                  <a:tcPr marT="45700" marB="45700"/>
                </a:tc>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0</a:t>
                      </a:r>
                    </a:p>
                  </a:txBody>
                  <a:tcPr marT="45700" marB="45700"/>
                </a:tc>
                <a:tc>
                  <a:txBody>
                    <a:bodyPr/>
                    <a:lstStyle/>
                    <a:p>
                      <a:r>
                        <a:rPr lang="en-US" sz="1800" dirty="0"/>
                        <a:t>0</a:t>
                      </a:r>
                    </a:p>
                  </a:txBody>
                  <a:tcPr marT="45700" marB="45700"/>
                </a:tc>
                <a:tc>
                  <a:txBody>
                    <a:bodyPr/>
                    <a:lstStyle/>
                    <a:p>
                      <a:r>
                        <a:rPr lang="en-US" sz="1800" dirty="0"/>
                        <a:t>0</a:t>
                      </a:r>
                    </a:p>
                  </a:txBody>
                  <a:tcPr marT="45700" marB="45700"/>
                </a:tc>
                <a:tc>
                  <a:txBody>
                    <a:bodyPr/>
                    <a:lstStyle/>
                    <a:p>
                      <a:r>
                        <a:rPr lang="en-US" sz="1800" dirty="0"/>
                        <a:t>0</a:t>
                      </a:r>
                    </a:p>
                  </a:txBody>
                  <a:tcPr marT="45700" marB="45700"/>
                </a:tc>
                <a:tc>
                  <a:txBody>
                    <a:bodyPr/>
                    <a:lstStyle/>
                    <a:p>
                      <a:r>
                        <a:rPr lang="en-US" sz="1800" dirty="0"/>
                        <a:t>1</a:t>
                      </a:r>
                    </a:p>
                  </a:txBody>
                  <a:tcPr marT="45700" marB="45700"/>
                </a:tc>
                <a:extLst>
                  <a:ext uri="{0D108BD9-81ED-4DB2-BD59-A6C34878D82A}">
                    <a16:rowId xmlns:a16="http://schemas.microsoft.com/office/drawing/2014/main" val="10001"/>
                  </a:ext>
                </a:extLst>
              </a:tr>
            </a:tbl>
          </a:graphicData>
        </a:graphic>
      </p:graphicFrame>
      <p:graphicFrame>
        <p:nvGraphicFramePr>
          <p:cNvPr id="168" name="Table 167"/>
          <p:cNvGraphicFramePr>
            <a:graphicFrameLocks noGrp="1"/>
          </p:cNvGraphicFramePr>
          <p:nvPr/>
        </p:nvGraphicFramePr>
        <p:xfrm>
          <a:off x="1295400" y="5638800"/>
          <a:ext cx="7848594" cy="741364"/>
        </p:xfrm>
        <a:graphic>
          <a:graphicData uri="http://schemas.openxmlformats.org/drawingml/2006/table">
            <a:tbl>
              <a:tblPr firstRow="1" bandRow="1">
                <a:tableStyleId>{5C22544A-7EE6-4342-B048-85BDC9FD1C3A}</a:tableStyleId>
              </a:tblPr>
              <a:tblGrid>
                <a:gridCol w="301869">
                  <a:extLst>
                    <a:ext uri="{9D8B030D-6E8A-4147-A177-3AD203B41FA5}">
                      <a16:colId xmlns:a16="http://schemas.microsoft.com/office/drawing/2014/main" val="20000"/>
                    </a:ext>
                  </a:extLst>
                </a:gridCol>
                <a:gridCol w="301869">
                  <a:extLst>
                    <a:ext uri="{9D8B030D-6E8A-4147-A177-3AD203B41FA5}">
                      <a16:colId xmlns:a16="http://schemas.microsoft.com/office/drawing/2014/main" val="20001"/>
                    </a:ext>
                  </a:extLst>
                </a:gridCol>
                <a:gridCol w="301869">
                  <a:extLst>
                    <a:ext uri="{9D8B030D-6E8A-4147-A177-3AD203B41FA5}">
                      <a16:colId xmlns:a16="http://schemas.microsoft.com/office/drawing/2014/main" val="20002"/>
                    </a:ext>
                  </a:extLst>
                </a:gridCol>
                <a:gridCol w="301869">
                  <a:extLst>
                    <a:ext uri="{9D8B030D-6E8A-4147-A177-3AD203B41FA5}">
                      <a16:colId xmlns:a16="http://schemas.microsoft.com/office/drawing/2014/main" val="20003"/>
                    </a:ext>
                  </a:extLst>
                </a:gridCol>
                <a:gridCol w="301869">
                  <a:extLst>
                    <a:ext uri="{9D8B030D-6E8A-4147-A177-3AD203B41FA5}">
                      <a16:colId xmlns:a16="http://schemas.microsoft.com/office/drawing/2014/main" val="20004"/>
                    </a:ext>
                  </a:extLst>
                </a:gridCol>
                <a:gridCol w="301869">
                  <a:extLst>
                    <a:ext uri="{9D8B030D-6E8A-4147-A177-3AD203B41FA5}">
                      <a16:colId xmlns:a16="http://schemas.microsoft.com/office/drawing/2014/main" val="20005"/>
                    </a:ext>
                  </a:extLst>
                </a:gridCol>
                <a:gridCol w="301869">
                  <a:extLst>
                    <a:ext uri="{9D8B030D-6E8A-4147-A177-3AD203B41FA5}">
                      <a16:colId xmlns:a16="http://schemas.microsoft.com/office/drawing/2014/main" val="20006"/>
                    </a:ext>
                  </a:extLst>
                </a:gridCol>
                <a:gridCol w="301869">
                  <a:extLst>
                    <a:ext uri="{9D8B030D-6E8A-4147-A177-3AD203B41FA5}">
                      <a16:colId xmlns:a16="http://schemas.microsoft.com/office/drawing/2014/main" val="20007"/>
                    </a:ext>
                  </a:extLst>
                </a:gridCol>
                <a:gridCol w="301869">
                  <a:extLst>
                    <a:ext uri="{9D8B030D-6E8A-4147-A177-3AD203B41FA5}">
                      <a16:colId xmlns:a16="http://schemas.microsoft.com/office/drawing/2014/main" val="20008"/>
                    </a:ext>
                  </a:extLst>
                </a:gridCol>
                <a:gridCol w="301869">
                  <a:extLst>
                    <a:ext uri="{9D8B030D-6E8A-4147-A177-3AD203B41FA5}">
                      <a16:colId xmlns:a16="http://schemas.microsoft.com/office/drawing/2014/main" val="20009"/>
                    </a:ext>
                  </a:extLst>
                </a:gridCol>
                <a:gridCol w="301869">
                  <a:extLst>
                    <a:ext uri="{9D8B030D-6E8A-4147-A177-3AD203B41FA5}">
                      <a16:colId xmlns:a16="http://schemas.microsoft.com/office/drawing/2014/main" val="20010"/>
                    </a:ext>
                  </a:extLst>
                </a:gridCol>
                <a:gridCol w="301869">
                  <a:extLst>
                    <a:ext uri="{9D8B030D-6E8A-4147-A177-3AD203B41FA5}">
                      <a16:colId xmlns:a16="http://schemas.microsoft.com/office/drawing/2014/main" val="20011"/>
                    </a:ext>
                  </a:extLst>
                </a:gridCol>
                <a:gridCol w="301869">
                  <a:extLst>
                    <a:ext uri="{9D8B030D-6E8A-4147-A177-3AD203B41FA5}">
                      <a16:colId xmlns:a16="http://schemas.microsoft.com/office/drawing/2014/main" val="20012"/>
                    </a:ext>
                  </a:extLst>
                </a:gridCol>
                <a:gridCol w="301869">
                  <a:extLst>
                    <a:ext uri="{9D8B030D-6E8A-4147-A177-3AD203B41FA5}">
                      <a16:colId xmlns:a16="http://schemas.microsoft.com/office/drawing/2014/main" val="20013"/>
                    </a:ext>
                  </a:extLst>
                </a:gridCol>
                <a:gridCol w="301869">
                  <a:extLst>
                    <a:ext uri="{9D8B030D-6E8A-4147-A177-3AD203B41FA5}">
                      <a16:colId xmlns:a16="http://schemas.microsoft.com/office/drawing/2014/main" val="20014"/>
                    </a:ext>
                  </a:extLst>
                </a:gridCol>
                <a:gridCol w="301869">
                  <a:extLst>
                    <a:ext uri="{9D8B030D-6E8A-4147-A177-3AD203B41FA5}">
                      <a16:colId xmlns:a16="http://schemas.microsoft.com/office/drawing/2014/main" val="20015"/>
                    </a:ext>
                  </a:extLst>
                </a:gridCol>
                <a:gridCol w="301869">
                  <a:extLst>
                    <a:ext uri="{9D8B030D-6E8A-4147-A177-3AD203B41FA5}">
                      <a16:colId xmlns:a16="http://schemas.microsoft.com/office/drawing/2014/main" val="20016"/>
                    </a:ext>
                  </a:extLst>
                </a:gridCol>
                <a:gridCol w="301869">
                  <a:extLst>
                    <a:ext uri="{9D8B030D-6E8A-4147-A177-3AD203B41FA5}">
                      <a16:colId xmlns:a16="http://schemas.microsoft.com/office/drawing/2014/main" val="20017"/>
                    </a:ext>
                  </a:extLst>
                </a:gridCol>
                <a:gridCol w="301869">
                  <a:extLst>
                    <a:ext uri="{9D8B030D-6E8A-4147-A177-3AD203B41FA5}">
                      <a16:colId xmlns:a16="http://schemas.microsoft.com/office/drawing/2014/main" val="20018"/>
                    </a:ext>
                  </a:extLst>
                </a:gridCol>
                <a:gridCol w="301869">
                  <a:extLst>
                    <a:ext uri="{9D8B030D-6E8A-4147-A177-3AD203B41FA5}">
                      <a16:colId xmlns:a16="http://schemas.microsoft.com/office/drawing/2014/main" val="20019"/>
                    </a:ext>
                  </a:extLst>
                </a:gridCol>
                <a:gridCol w="301869">
                  <a:extLst>
                    <a:ext uri="{9D8B030D-6E8A-4147-A177-3AD203B41FA5}">
                      <a16:colId xmlns:a16="http://schemas.microsoft.com/office/drawing/2014/main" val="20020"/>
                    </a:ext>
                  </a:extLst>
                </a:gridCol>
                <a:gridCol w="301869">
                  <a:extLst>
                    <a:ext uri="{9D8B030D-6E8A-4147-A177-3AD203B41FA5}">
                      <a16:colId xmlns:a16="http://schemas.microsoft.com/office/drawing/2014/main" val="20021"/>
                    </a:ext>
                  </a:extLst>
                </a:gridCol>
                <a:gridCol w="301869">
                  <a:extLst>
                    <a:ext uri="{9D8B030D-6E8A-4147-A177-3AD203B41FA5}">
                      <a16:colId xmlns:a16="http://schemas.microsoft.com/office/drawing/2014/main" val="20022"/>
                    </a:ext>
                  </a:extLst>
                </a:gridCol>
                <a:gridCol w="301869">
                  <a:extLst>
                    <a:ext uri="{9D8B030D-6E8A-4147-A177-3AD203B41FA5}">
                      <a16:colId xmlns:a16="http://schemas.microsoft.com/office/drawing/2014/main" val="20023"/>
                    </a:ext>
                  </a:extLst>
                </a:gridCol>
                <a:gridCol w="301869">
                  <a:extLst>
                    <a:ext uri="{9D8B030D-6E8A-4147-A177-3AD203B41FA5}">
                      <a16:colId xmlns:a16="http://schemas.microsoft.com/office/drawing/2014/main" val="20024"/>
                    </a:ext>
                  </a:extLst>
                </a:gridCol>
                <a:gridCol w="301869">
                  <a:extLst>
                    <a:ext uri="{9D8B030D-6E8A-4147-A177-3AD203B41FA5}">
                      <a16:colId xmlns:a16="http://schemas.microsoft.com/office/drawing/2014/main" val="20025"/>
                    </a:ext>
                  </a:extLst>
                </a:gridCol>
              </a:tblGrid>
              <a:tr h="370682">
                <a:tc>
                  <a:txBody>
                    <a:bodyPr/>
                    <a:lstStyle/>
                    <a:p>
                      <a:r>
                        <a:rPr lang="en-US" sz="1800" dirty="0"/>
                        <a:t>A</a:t>
                      </a:r>
                    </a:p>
                  </a:txBody>
                  <a:tcPr marT="45700" marB="45700"/>
                </a:tc>
                <a:tc>
                  <a:txBody>
                    <a:bodyPr/>
                    <a:lstStyle/>
                    <a:p>
                      <a:r>
                        <a:rPr lang="en-US" sz="1800" dirty="0"/>
                        <a:t>B</a:t>
                      </a:r>
                    </a:p>
                  </a:txBody>
                  <a:tcPr marT="45700" marB="45700"/>
                </a:tc>
                <a:tc>
                  <a:txBody>
                    <a:bodyPr/>
                    <a:lstStyle/>
                    <a:p>
                      <a:r>
                        <a:rPr lang="en-US" sz="1800" dirty="0"/>
                        <a:t>C</a:t>
                      </a:r>
                    </a:p>
                  </a:txBody>
                  <a:tcPr marT="45700" marB="45700"/>
                </a:tc>
                <a:tc>
                  <a:txBody>
                    <a:bodyPr/>
                    <a:lstStyle/>
                    <a:p>
                      <a:r>
                        <a:rPr lang="en-US" sz="1800" dirty="0"/>
                        <a:t>D</a:t>
                      </a:r>
                    </a:p>
                  </a:txBody>
                  <a:tcPr marT="45700" marB="45700"/>
                </a:tc>
                <a:tc>
                  <a:txBody>
                    <a:bodyPr/>
                    <a:lstStyle/>
                    <a:p>
                      <a:r>
                        <a:rPr lang="en-US" sz="1800" dirty="0"/>
                        <a:t>E</a:t>
                      </a:r>
                    </a:p>
                  </a:txBody>
                  <a:tcPr marT="45700" marB="45700"/>
                </a:tc>
                <a:tc>
                  <a:txBody>
                    <a:bodyPr/>
                    <a:lstStyle/>
                    <a:p>
                      <a:r>
                        <a:rPr lang="en-US" sz="1800" dirty="0"/>
                        <a:t>F</a:t>
                      </a:r>
                    </a:p>
                  </a:txBody>
                  <a:tcPr marT="45700" marB="45700"/>
                </a:tc>
                <a:tc>
                  <a:txBody>
                    <a:bodyPr/>
                    <a:lstStyle/>
                    <a:p>
                      <a:r>
                        <a:rPr lang="en-US" sz="1800" dirty="0"/>
                        <a:t>G</a:t>
                      </a:r>
                    </a:p>
                  </a:txBody>
                  <a:tcPr marT="45700" marB="45700"/>
                </a:tc>
                <a:tc>
                  <a:txBody>
                    <a:bodyPr/>
                    <a:lstStyle/>
                    <a:p>
                      <a:r>
                        <a:rPr lang="en-US" sz="1800" dirty="0"/>
                        <a:t>H</a:t>
                      </a:r>
                    </a:p>
                  </a:txBody>
                  <a:tcPr marT="45700" marB="45700"/>
                </a:tc>
                <a:tc>
                  <a:txBody>
                    <a:bodyPr/>
                    <a:lstStyle/>
                    <a:p>
                      <a:r>
                        <a:rPr lang="en-US" sz="1800" dirty="0"/>
                        <a:t>I</a:t>
                      </a:r>
                    </a:p>
                  </a:txBody>
                  <a:tcPr marT="45700" marB="45700"/>
                </a:tc>
                <a:tc>
                  <a:txBody>
                    <a:bodyPr/>
                    <a:lstStyle/>
                    <a:p>
                      <a:r>
                        <a:rPr lang="en-US" sz="1800" dirty="0"/>
                        <a:t>J</a:t>
                      </a:r>
                    </a:p>
                  </a:txBody>
                  <a:tcPr marT="45700" marB="45700"/>
                </a:tc>
                <a:tc>
                  <a:txBody>
                    <a:bodyPr/>
                    <a:lstStyle/>
                    <a:p>
                      <a:r>
                        <a:rPr lang="en-US" sz="1800" dirty="0"/>
                        <a:t>K</a:t>
                      </a:r>
                    </a:p>
                  </a:txBody>
                  <a:tcPr marT="45700" marB="45700"/>
                </a:tc>
                <a:tc>
                  <a:txBody>
                    <a:bodyPr/>
                    <a:lstStyle/>
                    <a:p>
                      <a:r>
                        <a:rPr lang="en-US" sz="1800" dirty="0"/>
                        <a:t>L</a:t>
                      </a:r>
                    </a:p>
                  </a:txBody>
                  <a:tcPr marT="45700" marB="45700"/>
                </a:tc>
                <a:tc>
                  <a:txBody>
                    <a:bodyPr/>
                    <a:lstStyle/>
                    <a:p>
                      <a:r>
                        <a:rPr lang="en-US" sz="1800" dirty="0"/>
                        <a:t>M</a:t>
                      </a:r>
                    </a:p>
                  </a:txBody>
                  <a:tcPr marT="45700" marB="45700"/>
                </a:tc>
                <a:tc>
                  <a:txBody>
                    <a:bodyPr/>
                    <a:lstStyle/>
                    <a:p>
                      <a:r>
                        <a:rPr lang="en-US" sz="1800" dirty="0"/>
                        <a:t>N</a:t>
                      </a:r>
                    </a:p>
                  </a:txBody>
                  <a:tcPr marT="45700" marB="45700"/>
                </a:tc>
                <a:tc>
                  <a:txBody>
                    <a:bodyPr/>
                    <a:lstStyle/>
                    <a:p>
                      <a:r>
                        <a:rPr lang="en-US" sz="1800" dirty="0"/>
                        <a:t>O</a:t>
                      </a:r>
                    </a:p>
                  </a:txBody>
                  <a:tcPr marT="45700" marB="45700"/>
                </a:tc>
                <a:tc>
                  <a:txBody>
                    <a:bodyPr/>
                    <a:lstStyle/>
                    <a:p>
                      <a:r>
                        <a:rPr lang="en-US" sz="1800" dirty="0"/>
                        <a:t>P</a:t>
                      </a:r>
                    </a:p>
                  </a:txBody>
                  <a:tcPr marT="45700" marB="45700"/>
                </a:tc>
                <a:tc>
                  <a:txBody>
                    <a:bodyPr/>
                    <a:lstStyle/>
                    <a:p>
                      <a:r>
                        <a:rPr lang="en-US" sz="1800" dirty="0"/>
                        <a:t>Q</a:t>
                      </a:r>
                    </a:p>
                  </a:txBody>
                  <a:tcPr marT="45700" marB="45700"/>
                </a:tc>
                <a:tc>
                  <a:txBody>
                    <a:bodyPr/>
                    <a:lstStyle/>
                    <a:p>
                      <a:r>
                        <a:rPr lang="en-US" sz="1800" dirty="0"/>
                        <a:t>R</a:t>
                      </a:r>
                    </a:p>
                  </a:txBody>
                  <a:tcPr marT="45700" marB="45700"/>
                </a:tc>
                <a:tc>
                  <a:txBody>
                    <a:bodyPr/>
                    <a:lstStyle/>
                    <a:p>
                      <a:r>
                        <a:rPr lang="en-US" sz="1800" dirty="0"/>
                        <a:t>S</a:t>
                      </a:r>
                    </a:p>
                  </a:txBody>
                  <a:tcPr marT="45700" marB="45700"/>
                </a:tc>
                <a:tc>
                  <a:txBody>
                    <a:bodyPr/>
                    <a:lstStyle/>
                    <a:p>
                      <a:r>
                        <a:rPr lang="en-US" sz="1800" dirty="0"/>
                        <a:t>T</a:t>
                      </a:r>
                    </a:p>
                  </a:txBody>
                  <a:tcPr marT="45700" marB="45700"/>
                </a:tc>
                <a:tc>
                  <a:txBody>
                    <a:bodyPr/>
                    <a:lstStyle/>
                    <a:p>
                      <a:r>
                        <a:rPr lang="en-US" sz="1800" dirty="0"/>
                        <a:t>U</a:t>
                      </a:r>
                    </a:p>
                  </a:txBody>
                  <a:tcPr marT="45700" marB="45700"/>
                </a:tc>
                <a:tc>
                  <a:txBody>
                    <a:bodyPr/>
                    <a:lstStyle/>
                    <a:p>
                      <a:r>
                        <a:rPr lang="en-US" sz="1800" dirty="0"/>
                        <a:t>V</a:t>
                      </a:r>
                    </a:p>
                  </a:txBody>
                  <a:tcPr marT="45700" marB="45700"/>
                </a:tc>
                <a:tc>
                  <a:txBody>
                    <a:bodyPr/>
                    <a:lstStyle/>
                    <a:p>
                      <a:r>
                        <a:rPr lang="en-US" sz="1800" dirty="0"/>
                        <a:t>W</a:t>
                      </a:r>
                    </a:p>
                  </a:txBody>
                  <a:tcPr marT="45700" marB="45700"/>
                </a:tc>
                <a:tc>
                  <a:txBody>
                    <a:bodyPr/>
                    <a:lstStyle/>
                    <a:p>
                      <a:r>
                        <a:rPr lang="en-US" sz="1800" dirty="0"/>
                        <a:t>X</a:t>
                      </a:r>
                    </a:p>
                  </a:txBody>
                  <a:tcPr marT="45700" marB="45700"/>
                </a:tc>
                <a:tc>
                  <a:txBody>
                    <a:bodyPr/>
                    <a:lstStyle/>
                    <a:p>
                      <a:r>
                        <a:rPr lang="en-US" sz="1800" dirty="0"/>
                        <a:t>Y</a:t>
                      </a:r>
                    </a:p>
                  </a:txBody>
                  <a:tcPr marT="45700" marB="45700"/>
                </a:tc>
                <a:tc>
                  <a:txBody>
                    <a:bodyPr/>
                    <a:lstStyle/>
                    <a:p>
                      <a:r>
                        <a:rPr lang="en-US" sz="1800" dirty="0"/>
                        <a:t>Z</a:t>
                      </a:r>
                    </a:p>
                  </a:txBody>
                  <a:tcPr marT="45700" marB="45700"/>
                </a:tc>
                <a:extLst>
                  <a:ext uri="{0D108BD9-81ED-4DB2-BD59-A6C34878D82A}">
                    <a16:rowId xmlns:a16="http://schemas.microsoft.com/office/drawing/2014/main" val="10000"/>
                  </a:ext>
                </a:extLst>
              </a:tr>
              <a:tr h="370682">
                <a:tc>
                  <a:txBody>
                    <a:bodyPr/>
                    <a:lstStyle/>
                    <a:p>
                      <a:r>
                        <a:rPr lang="en-US" sz="1800" dirty="0"/>
                        <a:t>0</a:t>
                      </a:r>
                    </a:p>
                  </a:txBody>
                  <a:tcPr marT="45700" marB="45700"/>
                </a:tc>
                <a:tc>
                  <a:txBody>
                    <a:bodyPr/>
                    <a:lstStyle/>
                    <a:p>
                      <a:r>
                        <a:rPr lang="en-US" sz="1800" dirty="0"/>
                        <a:t>0</a:t>
                      </a:r>
                    </a:p>
                  </a:txBody>
                  <a:tcPr marT="45700" marB="45700"/>
                </a:tc>
                <a:tc>
                  <a:txBody>
                    <a:bodyPr/>
                    <a:lstStyle/>
                    <a:p>
                      <a:r>
                        <a:rPr lang="en-US" sz="1800" dirty="0"/>
                        <a:t>0</a:t>
                      </a:r>
                    </a:p>
                  </a:txBody>
                  <a:tcPr marT="45700" marB="45700"/>
                </a:tc>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0</a:t>
                      </a:r>
                    </a:p>
                  </a:txBody>
                  <a:tcPr marT="45700" marB="45700"/>
                </a:tc>
                <a:tc>
                  <a:txBody>
                    <a:bodyPr/>
                    <a:lstStyle/>
                    <a:p>
                      <a:r>
                        <a:rPr lang="en-US" sz="1800" dirty="0"/>
                        <a:t>0</a:t>
                      </a:r>
                    </a:p>
                  </a:txBody>
                  <a:tcPr marT="45700" marB="45700"/>
                </a:tc>
                <a:tc>
                  <a:txBody>
                    <a:bodyPr/>
                    <a:lstStyle/>
                    <a:p>
                      <a:r>
                        <a:rPr lang="en-US" sz="1800" dirty="0"/>
                        <a:t>0</a:t>
                      </a:r>
                    </a:p>
                  </a:txBody>
                  <a:tcPr marT="45700" marB="45700"/>
                </a:tc>
                <a:tc>
                  <a:txBody>
                    <a:bodyPr/>
                    <a:lstStyle/>
                    <a:p>
                      <a:r>
                        <a:rPr lang="en-US" sz="1800" dirty="0"/>
                        <a:t>0</a:t>
                      </a:r>
                    </a:p>
                  </a:txBody>
                  <a:tcPr marT="45700" marB="45700"/>
                </a:tc>
                <a:tc>
                  <a:txBody>
                    <a:bodyPr/>
                    <a:lstStyle/>
                    <a:p>
                      <a:r>
                        <a:rPr lang="en-US" sz="1800" dirty="0"/>
                        <a:t>0</a:t>
                      </a:r>
                    </a:p>
                  </a:txBody>
                  <a:tcPr marT="45700" marB="45700"/>
                </a:tc>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0</a:t>
                      </a:r>
                    </a:p>
                  </a:txBody>
                  <a:tcPr marT="45700" marB="45700"/>
                </a:tc>
                <a:tc>
                  <a:txBody>
                    <a:bodyPr/>
                    <a:lstStyle/>
                    <a:p>
                      <a:r>
                        <a:rPr lang="en-US" sz="1800" dirty="0"/>
                        <a:t>0</a:t>
                      </a:r>
                    </a:p>
                  </a:txBody>
                  <a:tcPr marT="45700" marB="45700"/>
                </a:tc>
                <a:tc>
                  <a:txBody>
                    <a:bodyPr/>
                    <a:lstStyle/>
                    <a:p>
                      <a:r>
                        <a:rPr lang="en-US" sz="1800" dirty="0"/>
                        <a:t>0</a:t>
                      </a:r>
                    </a:p>
                  </a:txBody>
                  <a:tcPr marT="45700" marB="45700"/>
                </a:tc>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0</a:t>
                      </a:r>
                    </a:p>
                  </a:txBody>
                  <a:tcPr marT="45700" marB="45700"/>
                </a:tc>
                <a:tc>
                  <a:txBody>
                    <a:bodyPr/>
                    <a:lstStyle/>
                    <a:p>
                      <a:r>
                        <a:rPr lang="en-US" sz="1800" dirty="0"/>
                        <a:t>0</a:t>
                      </a:r>
                    </a:p>
                  </a:txBody>
                  <a:tcPr marT="45700" marB="45700"/>
                </a:tc>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1</a:t>
                      </a:r>
                    </a:p>
                  </a:txBody>
                  <a:tcPr marT="45700" marB="45700"/>
                </a:tc>
                <a:tc>
                  <a:txBody>
                    <a:bodyPr/>
                    <a:lstStyle/>
                    <a:p>
                      <a:r>
                        <a:rPr lang="en-US" sz="1800" dirty="0"/>
                        <a:t>0</a:t>
                      </a:r>
                    </a:p>
                  </a:txBody>
                  <a:tcPr marT="45700" marB="45700"/>
                </a:tc>
                <a:tc>
                  <a:txBody>
                    <a:bodyPr/>
                    <a:lstStyle/>
                    <a:p>
                      <a:r>
                        <a:rPr lang="en-US" sz="1800" dirty="0"/>
                        <a:t>0</a:t>
                      </a:r>
                    </a:p>
                  </a:txBody>
                  <a:tcPr marT="45700" marB="45700"/>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066800" y="-48322"/>
            <a:ext cx="8229600" cy="1143000"/>
          </a:xfrm>
        </p:spPr>
        <p:txBody>
          <a:bodyPr/>
          <a:lstStyle/>
          <a:p>
            <a:pPr algn="l" eaLnBrk="1" hangingPunct="1"/>
            <a:r>
              <a:rPr lang="en-US" altLang="en-US" sz="3200" b="1" dirty="0">
                <a:latin typeface="Lucida Sans" pitchFamily="-107" charset="0"/>
              </a:rPr>
              <a:t>Implementing Sets</a:t>
            </a:r>
          </a:p>
        </p:txBody>
      </p:sp>
      <p:sp>
        <p:nvSpPr>
          <p:cNvPr id="12292" name="Rectangle 3"/>
          <p:cNvSpPr>
            <a:spLocks noGrp="1" noChangeArrowheads="1"/>
          </p:cNvSpPr>
          <p:nvPr>
            <p:ph idx="1"/>
          </p:nvPr>
        </p:nvSpPr>
        <p:spPr>
          <a:xfrm>
            <a:off x="1066800" y="1094678"/>
            <a:ext cx="8004048" cy="4525963"/>
          </a:xfrm>
        </p:spPr>
        <p:txBody>
          <a:bodyPr>
            <a:normAutofit fontScale="92500"/>
          </a:bodyPr>
          <a:lstStyle/>
          <a:p>
            <a:pPr algn="just" eaLnBrk="1" hangingPunct="1">
              <a:lnSpc>
                <a:spcPct val="90000"/>
              </a:lnSpc>
              <a:buFontTx/>
              <a:buNone/>
              <a:defRPr/>
            </a:pPr>
            <a:r>
              <a:rPr lang="en-US" altLang="en-US" sz="2800" dirty="0">
                <a:solidFill>
                  <a:srgbClr val="FF0000"/>
                </a:solidFill>
                <a:cs typeface="Times New Roman" pitchFamily="-107" charset="0"/>
              </a:rPr>
              <a:t>Implicit implementation </a:t>
            </a:r>
            <a:r>
              <a:rPr lang="en-US" altLang="en-US" sz="2800" dirty="0">
                <a:cs typeface="Times New Roman" pitchFamily="-107" charset="0"/>
              </a:rPr>
              <a:t>(Sorted List)</a:t>
            </a:r>
          </a:p>
          <a:p>
            <a:pPr algn="just" eaLnBrk="1" hangingPunct="1">
              <a:lnSpc>
                <a:spcPct val="90000"/>
              </a:lnSpc>
              <a:defRPr/>
            </a:pPr>
            <a:r>
              <a:rPr lang="en-US" altLang="en-US" sz="2800" dirty="0">
                <a:cs typeface="Times New Roman" pitchFamily="-107" charset="0"/>
              </a:rPr>
              <a:t>The items in an instance of a set are on a list</a:t>
            </a:r>
          </a:p>
          <a:p>
            <a:pPr algn="just" eaLnBrk="1" hangingPunct="1">
              <a:lnSpc>
                <a:spcPct val="90000"/>
              </a:lnSpc>
              <a:buFontTx/>
              <a:buNone/>
              <a:defRPr/>
            </a:pPr>
            <a:r>
              <a:rPr lang="en-US" altLang="en-US" sz="2800" dirty="0">
                <a:cs typeface="Times New Roman" pitchFamily="-107" charset="0"/>
              </a:rPr>
              <a:t>	that represents the set.</a:t>
            </a:r>
          </a:p>
          <a:p>
            <a:pPr algn="just" eaLnBrk="1" hangingPunct="1">
              <a:lnSpc>
                <a:spcPct val="90000"/>
              </a:lnSpc>
              <a:buFontTx/>
              <a:buNone/>
              <a:defRPr/>
            </a:pPr>
            <a:endParaRPr lang="en-US" altLang="en-US" sz="2800" dirty="0">
              <a:cs typeface="Times New Roman" pitchFamily="-107" charset="0"/>
            </a:endParaRPr>
          </a:p>
          <a:p>
            <a:pPr algn="just" eaLnBrk="1" hangingPunct="1">
              <a:lnSpc>
                <a:spcPct val="90000"/>
              </a:lnSpc>
              <a:defRPr/>
            </a:pPr>
            <a:r>
              <a:rPr lang="en-US" altLang="en-US" sz="2800" dirty="0">
                <a:cs typeface="Times New Roman" pitchFamily="-107" charset="0"/>
              </a:rPr>
              <a:t>Those items that are not on the list are not in the set.</a:t>
            </a:r>
          </a:p>
          <a:p>
            <a:pPr marL="0" indent="0" algn="just" eaLnBrk="1" hangingPunct="1">
              <a:lnSpc>
                <a:spcPct val="90000"/>
              </a:lnSpc>
              <a:buFontTx/>
              <a:buNone/>
              <a:defRPr/>
            </a:pPr>
            <a:endParaRPr lang="en-US" altLang="en-US" sz="2800" dirty="0">
              <a:cs typeface="Times New Roman" pitchFamily="-107" charset="0"/>
            </a:endParaRPr>
          </a:p>
          <a:p>
            <a:pPr algn="just" eaLnBrk="1" hangingPunct="1">
              <a:lnSpc>
                <a:spcPct val="60000"/>
              </a:lnSpc>
              <a:defRPr/>
            </a:pPr>
            <a:r>
              <a:rPr lang="en-US" altLang="en-US" sz="2800" dirty="0">
                <a:cs typeface="Times New Roman" pitchFamily="-107" charset="0"/>
              </a:rPr>
              <a:t>Space is proportional to the cardinality of the</a:t>
            </a:r>
          </a:p>
          <a:p>
            <a:pPr algn="just" eaLnBrk="1" hangingPunct="1">
              <a:lnSpc>
                <a:spcPct val="90000"/>
              </a:lnSpc>
              <a:buFontTx/>
              <a:buNone/>
              <a:defRPr/>
            </a:pPr>
            <a:r>
              <a:rPr lang="en-US" altLang="en-US" sz="2800" dirty="0">
                <a:cs typeface="Times New Roman" pitchFamily="-107" charset="0"/>
              </a:rPr>
              <a:t>	set instance (small sets use less memory than large sets).</a:t>
            </a:r>
          </a:p>
          <a:p>
            <a:pPr algn="just" eaLnBrk="1" hangingPunct="1">
              <a:lnSpc>
                <a:spcPct val="50000"/>
              </a:lnSpc>
              <a:buFontTx/>
              <a:buNone/>
              <a:defRPr/>
            </a:pPr>
            <a:r>
              <a:rPr lang="en-US" altLang="en-US" sz="2800" dirty="0">
                <a:cs typeface="Times New Roman" pitchFamily="-107" charset="0"/>
              </a:rPr>
              <a:t> </a:t>
            </a:r>
          </a:p>
          <a:p>
            <a:pPr eaLnBrk="1" hangingPunct="1">
              <a:lnSpc>
                <a:spcPct val="90000"/>
              </a:lnSpc>
              <a:defRPr/>
            </a:pPr>
            <a:r>
              <a:rPr lang="en-US" altLang="en-US" sz="2800" dirty="0"/>
              <a:t>Algorithms use List operations. </a:t>
            </a:r>
          </a:p>
        </p:txBody>
      </p:sp>
      <p:sp>
        <p:nvSpPr>
          <p:cNvPr id="13316" name="Slide Number Placeholder 5"/>
          <p:cNvSpPr>
            <a:spLocks noGrp="1"/>
          </p:cNvSpPr>
          <p:nvPr>
            <p:ph type="sldNum" sz="quarter" idx="12"/>
          </p:nvPr>
        </p:nvSpPr>
        <p:spPr>
          <a:noFill/>
        </p:spPr>
        <p:txBody>
          <a:bodyPr/>
          <a:lstStyle/>
          <a:p>
            <a:fld id="{D7BFF60B-CB45-4217-AF77-FE50EBEC9224}" type="slidenum">
              <a:rPr lang="en-US" smtClean="0">
                <a:solidFill>
                  <a:srgbClr val="898989"/>
                </a:solidFill>
                <a:latin typeface="Times New Roman" pitchFamily="18" charset="0"/>
              </a:rPr>
              <a:pPr/>
              <a:t>9</a:t>
            </a:fld>
            <a:endParaRPr lang="en-US">
              <a:solidFill>
                <a:srgbClr val="898989"/>
              </a:solidFill>
              <a:latin typeface="Times New Roman" pitchFamily="18" charset="0"/>
            </a:endParaRPr>
          </a:p>
        </p:txBody>
      </p:sp>
    </p:spTree>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4.xml><?xml version="1.0" encoding="utf-8"?>
<a:theme xmlns:a="http://schemas.openxmlformats.org/drawingml/2006/main" name="508 Lecture">
  <a:themeElements>
    <a:clrScheme name="508 Lecture">
      <a:dk1>
        <a:srgbClr val="000000"/>
      </a:dk1>
      <a:lt1>
        <a:srgbClr val="FFFFFF"/>
      </a:lt1>
      <a:dk2>
        <a:srgbClr val="A7A7A7"/>
      </a:dk2>
      <a:lt2>
        <a:srgbClr val="535353"/>
      </a:lt2>
      <a:accent1>
        <a:srgbClr val="3C1581"/>
      </a:accent1>
      <a:accent2>
        <a:srgbClr val="1A6C7C"/>
      </a:accent2>
      <a:accent3>
        <a:srgbClr val="CC730D"/>
      </a:accent3>
      <a:accent4>
        <a:srgbClr val="B2AA00"/>
      </a:accent4>
      <a:accent5>
        <a:srgbClr val="1B9332"/>
      </a:accent5>
      <a:accent6>
        <a:srgbClr val="7F7F7F"/>
      </a:accent6>
      <a:hlink>
        <a:srgbClr val="0000FF"/>
      </a:hlink>
      <a:folHlink>
        <a:srgbClr val="FF00FF"/>
      </a:folHlink>
    </a:clrScheme>
    <a:fontScheme name="508 Lecture">
      <a:majorFont>
        <a:latin typeface="Helvetica"/>
        <a:ea typeface="Helvetica"/>
        <a:cs typeface="Helvetica"/>
      </a:majorFont>
      <a:minorFont>
        <a:latin typeface="Arial"/>
        <a:ea typeface="Arial"/>
        <a:cs typeface="Arial"/>
      </a:minorFont>
    </a:fontScheme>
    <a:fmtScheme name="508 Lectur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1615</TotalTime>
  <Words>3016</Words>
  <Application>Microsoft Office PowerPoint</Application>
  <PresentationFormat>On-screen Show (4:3)</PresentationFormat>
  <Paragraphs>828</Paragraphs>
  <Slides>46</Slides>
  <Notes>0</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46</vt:i4>
      </vt:variant>
    </vt:vector>
  </HeadingPairs>
  <TitlesOfParts>
    <vt:vector size="61" baseType="lpstr">
      <vt:lpstr>ＭＳ Ｐゴシック</vt:lpstr>
      <vt:lpstr>Arial</vt:lpstr>
      <vt:lpstr>Calibri</vt:lpstr>
      <vt:lpstr>Courier New</vt:lpstr>
      <vt:lpstr>Gill Sans MT</vt:lpstr>
      <vt:lpstr>Lucida Sans</vt:lpstr>
      <vt:lpstr>Marker Felt</vt:lpstr>
      <vt:lpstr>Times New Roman</vt:lpstr>
      <vt:lpstr>Verdana</vt:lpstr>
      <vt:lpstr>Wingdings</vt:lpstr>
      <vt:lpstr>Wingdings 2</vt:lpstr>
      <vt:lpstr>Office Theme</vt:lpstr>
      <vt:lpstr>1_Office Theme</vt:lpstr>
      <vt:lpstr>Solstice</vt:lpstr>
      <vt:lpstr>508 Lecture</vt:lpstr>
      <vt:lpstr>Data Structures and Abstractions with Java™</vt:lpstr>
      <vt:lpstr>PowerPoint Presentation</vt:lpstr>
      <vt:lpstr>PowerPoint Presentation</vt:lpstr>
      <vt:lpstr>PowerPoint Presentation</vt:lpstr>
      <vt:lpstr>Venn Diagram of three basic set Operations</vt:lpstr>
      <vt:lpstr>Implementing Sets</vt:lpstr>
      <vt:lpstr>Explicit implementation</vt:lpstr>
      <vt:lpstr>Union, Intersection,Difference</vt:lpstr>
      <vt:lpstr>Implementing Sets</vt:lpstr>
      <vt:lpstr>Implicit implementation</vt:lpstr>
      <vt:lpstr>Implicit implementation</vt:lpstr>
      <vt:lpstr>Implicit implementation</vt:lpstr>
      <vt:lpstr>Implicit implementation</vt:lpstr>
      <vt:lpstr>Sets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Bill</dc:creator>
  <cp:lastModifiedBy>Jeannette Kartchner</cp:lastModifiedBy>
  <cp:revision>220</cp:revision>
  <dcterms:created xsi:type="dcterms:W3CDTF">2009-11-15T10:21:31Z</dcterms:created>
  <dcterms:modified xsi:type="dcterms:W3CDTF">2018-08-14T00:14:34Z</dcterms:modified>
</cp:coreProperties>
</file>