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7" r:id="rId3"/>
  </p:sldMasterIdLst>
  <p:notesMasterIdLst>
    <p:notesMasterId r:id="rId73"/>
  </p:notesMasterIdLst>
  <p:sldIdLst>
    <p:sldId id="344" r:id="rId4"/>
    <p:sldId id="345" r:id="rId5"/>
    <p:sldId id="343" r:id="rId6"/>
    <p:sldId id="259" r:id="rId7"/>
    <p:sldId id="263" r:id="rId8"/>
    <p:sldId id="260" r:id="rId9"/>
    <p:sldId id="333" r:id="rId10"/>
    <p:sldId id="332" r:id="rId11"/>
    <p:sldId id="334" r:id="rId12"/>
    <p:sldId id="261" r:id="rId13"/>
    <p:sldId id="262" r:id="rId14"/>
    <p:sldId id="264" r:id="rId15"/>
    <p:sldId id="265" r:id="rId16"/>
    <p:sldId id="335" r:id="rId17"/>
    <p:sldId id="267" r:id="rId18"/>
    <p:sldId id="268" r:id="rId19"/>
    <p:sldId id="336" r:id="rId20"/>
    <p:sldId id="270" r:id="rId21"/>
    <p:sldId id="271" r:id="rId22"/>
    <p:sldId id="272" r:id="rId23"/>
    <p:sldId id="273" r:id="rId24"/>
    <p:sldId id="274" r:id="rId25"/>
    <p:sldId id="329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5" r:id="rId38"/>
    <p:sldId id="296" r:id="rId39"/>
    <p:sldId id="292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30" r:id="rId59"/>
    <p:sldId id="331" r:id="rId60"/>
    <p:sldId id="321" r:id="rId61"/>
    <p:sldId id="338" r:id="rId62"/>
    <p:sldId id="339" r:id="rId63"/>
    <p:sldId id="337" r:id="rId64"/>
    <p:sldId id="340" r:id="rId65"/>
    <p:sldId id="341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FFCC99"/>
    <a:srgbClr val="CC3300"/>
    <a:srgbClr val="0033CC"/>
    <a:srgbClr val="DE9088"/>
    <a:srgbClr val="009900"/>
    <a:srgbClr val="FF9900"/>
    <a:srgbClr val="33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94684" autoAdjust="0"/>
  </p:normalViewPr>
  <p:slideViewPr>
    <p:cSldViewPr snapToGrid="0">
      <p:cViewPr varScale="1">
        <p:scale>
          <a:sx n="86" d="100"/>
          <a:sy n="86" d="100"/>
        </p:scale>
        <p:origin x="84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DE298-B02F-4A5A-8110-BDE90A2A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0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4ACBE-56D7-4F13-9B85-F83C7DBE2BC9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2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9526-B491-4AC6-9752-497D716897E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A2FF9-9A95-47C0-93A4-9E7A2C93F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68A54-D751-47E9-A245-12D2FE40FE24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0F373-0E3E-4086-90B0-4A4A863FC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0A9F-BFC4-498C-AD27-4982E980A29C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159DD-15BD-498B-B667-5ECF16CD3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5D571-B8B7-4F91-B4EE-143C7B0474A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9A41F-64BB-40D5-9569-E5C2E721E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8695F-25FF-4B66-8CA0-DE9ACC28C8D5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1C3A1-A8AA-4866-8A62-394C6C7AF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F3B2E-0BB6-41C4-8A0F-EF3C8223281C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0DFE-C266-48B2-B870-605F5F1010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2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6F17-5588-41EE-89C5-D5F4BF82B0C0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7AE1-6E6B-41ED-9F03-F9C4284D1D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92BBD-B3C5-49F2-90E1-C6BB34EFB606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E0D85-9C15-4ABB-8EE4-C1EFF0F8A3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7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B9883-4000-4121-BA71-2B312EA4E91A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4E89A-D45C-4CDF-9BA1-BE095DBAA6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65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232EA-46E2-4B6B-8582-9990213FA24C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D71FE-254B-4A09-99F6-6501296B2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26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4EBF-D4CE-4B32-BBEE-5E6E21632805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3676F-0E0D-44A4-B05E-4CEF173132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8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FFE4-4B74-4892-8A9C-E9853B505F3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544B3-8281-4A0E-98AC-D8E70673D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D2768-7C75-4493-B61C-23BA80EFD33F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2E75-7F3B-4924-8784-F68CC18278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2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E0BFE-3C7E-4C20-8A62-8A4010C48F16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59C94-DC83-40A9-ACDD-5BFC1C137B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1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311B3-72CD-489F-89C8-53D430803AD6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54A2-D509-48A4-9230-933E670EE3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87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A88EF-28A2-49E4-A521-57967441C402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4D114-70B9-4FED-B8D7-7883E25CC8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13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EFE9F-F5E7-4CA0-8B2E-4516C8225ED5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31BD-9C72-422A-BD64-80C6FF8DA9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82861-464E-48CE-8E97-C3DEE198CB12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60774-6EC0-4DFE-B777-33AC05AC83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993D-C38E-4A27-9CAD-25E1078F6F5B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4AE00-2112-4C1A-9F43-A44EEFAFFC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01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01059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894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2AC1-BF9A-422E-9972-F6F6DD0E942F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3C30-5DC9-433D-B5AA-0CB338AAA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1E6D-9730-41F6-8A51-C8610E471553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13E6C-7D72-4F52-933F-B5917AB4B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DC3C-F9F3-4BC9-B694-70CDF58325C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B693-C057-495C-A935-BF341B8C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B41D-3166-4771-8F03-A0DE563F0F82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2066-7011-409A-BAC9-92B353AA3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824D-793E-4011-884A-DE81F0E2EE6F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DBA-D8B7-4833-AD7D-2AECE7688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4949-3FD2-4088-9C15-8E1384E22107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61C5-EA7F-4F39-8C9A-D615CD1BB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25A3F-09ED-4141-BA9C-DDB5972823C4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1E45-0D49-4687-8FD2-6429563C7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50D1A42F-A637-44BD-BA52-756BD2B4B412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A6A8AFD-CDDA-4A23-B7BD-531BDF0EF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8215E8CC-1F44-4EF2-BDC4-D884F926E2DD}" type="datetime1">
              <a:rPr lang="en-US">
                <a:solidFill>
                  <a:srgbClr val="000000"/>
                </a:solidFill>
              </a:rPr>
              <a:pPr>
                <a:defRPr/>
              </a:pPr>
              <a:t>8/14/2018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58F757B-E077-43B0-8012-15E1ABC684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9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932275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sz="4800" b="1" dirty="0">
                <a:solidFill>
                  <a:schemeClr val="bg1"/>
                </a:solidFill>
              </a:rPr>
              <a:t>Module 12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05400"/>
            <a:ext cx="7467600" cy="1752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Binary Files</a:t>
            </a:r>
          </a:p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I/O Streams</a:t>
            </a:r>
          </a:p>
        </p:txBody>
      </p:sp>
    </p:spTree>
    <p:extLst>
      <p:ext uri="{BB962C8B-B14F-4D97-AF65-F5344CB8AC3E}">
        <p14:creationId xmlns:p14="http://schemas.microsoft.com/office/powerpoint/2010/main" val="3335327718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228600" y="1117596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is a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object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Text Format</a:t>
            </a:r>
          </a:p>
          <a:p>
            <a:endParaRPr lang="en-US" sz="3200" b="1" dirty="0">
              <a:solidFill>
                <a:srgbClr val="0033CC"/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67" y="2071921"/>
            <a:ext cx="8315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562600" y="5029206"/>
            <a:ext cx="3124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51104"/>
            <a:ext cx="1914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10638"/>
            <a:ext cx="53340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Binary Format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22504" y="914400"/>
            <a:ext cx="8287667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Data items are represented in </a:t>
            </a:r>
            <a:r>
              <a:rPr lang="en-US" sz="2400" i="1" dirty="0">
                <a:solidFill>
                  <a:srgbClr val="FF0000"/>
                </a:solidFill>
              </a:rPr>
              <a:t>bytes</a:t>
            </a:r>
            <a:r>
              <a:rPr lang="en-US" sz="2400" dirty="0"/>
              <a:t>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Integer 12,345 stored as a sequence of four bytes </a:t>
            </a:r>
          </a:p>
          <a:p>
            <a:pPr marL="236538" indent="-236538" algn="l">
              <a:spcBef>
                <a:spcPts val="1200"/>
              </a:spcBef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		0 0 48 57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400" dirty="0"/>
              <a:t> and their subclasses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More compact and more efficient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72570" y="783762"/>
            <a:ext cx="8853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3200" b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Lucida Sans" pitchFamily="34" charset="0"/>
              </a:rPr>
              <a:t>and </a:t>
            </a:r>
            <a:r>
              <a:rPr lang="en-US" sz="3200" b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3200" b="1" dirty="0">
                <a:latin typeface="Lucida Sans" pitchFamily="34" charset="0"/>
              </a:rPr>
              <a:t> Classes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0" y="214809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400" dirty="0"/>
              <a:t> classes are responsible for input and output of bytes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43729"/>
            <a:ext cx="72993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Binary Format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22504" y="914400"/>
            <a:ext cx="8287667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To read: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input.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bin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179388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dirty="0"/>
              <a:t> method of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dirty="0"/>
              <a:t> class to read a single byte</a:t>
            </a:r>
          </a:p>
          <a:p>
            <a:pPr marL="636588" lvl="2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i="1" dirty="0"/>
              <a:t>returns the next byte as an </a:t>
            </a:r>
            <a:r>
              <a:rPr lang="en-US" sz="24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36588" lvl="2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i="1" dirty="0"/>
              <a:t>or the integer </a:t>
            </a:r>
            <a:r>
              <a:rPr lang="en-US" sz="24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400" i="1" dirty="0"/>
              <a:t> at end of file</a:t>
            </a:r>
          </a:p>
          <a:p>
            <a:pPr marL="914400" lvl="3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in = . . .;</a:t>
            </a:r>
          </a:p>
          <a:p>
            <a:pPr marL="914400" lvl="3" indent="-17938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914400" lvl="3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byte b;</a:t>
            </a:r>
          </a:p>
          <a:p>
            <a:pPr marL="914400" lvl="3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(next != -1)</a:t>
            </a:r>
          </a:p>
          <a:p>
            <a:pPr marL="914400" lvl="3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b = (byte) next;</a:t>
            </a:r>
          </a:p>
          <a:p>
            <a:pPr marL="693738" lvl="1" indent="-236538" algn="l"/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29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5446"/>
            <a:ext cx="89535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655457" y="4350657"/>
            <a:ext cx="3505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3829" y="4136571"/>
            <a:ext cx="696685" cy="319315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494954"/>
            <a:ext cx="88868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28600" y="4085754"/>
            <a:ext cx="5257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75118"/>
            <a:ext cx="19526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3483" y="4136571"/>
            <a:ext cx="696685" cy="319315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Binary Format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22504" y="914400"/>
            <a:ext cx="828766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To write: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output.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bin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179388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400" dirty="0"/>
              <a:t> method of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400" dirty="0"/>
              <a:t> class to write a single byte:</a:t>
            </a:r>
          </a:p>
          <a:p>
            <a:pPr marL="636588" lvl="1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out = . . .; </a:t>
            </a:r>
          </a:p>
          <a:p>
            <a:pPr marL="636588" lvl="1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byte b = . . .; </a:t>
            </a:r>
          </a:p>
          <a:p>
            <a:pPr marL="636588" lvl="1" indent="-17938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marL="179388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When you are done writing to the file, you should close it:</a:t>
            </a:r>
          </a:p>
          <a:p>
            <a:pPr marL="636588" lvl="1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93738" lvl="1" indent="-236538" algn="l"/>
            <a:endParaRPr lang="en-US" sz="2000" dirty="0">
              <a:solidFill>
                <a:srgbClr val="6E7069"/>
              </a:solidFill>
              <a:latin typeface="Courier New" pitchFamily="49" charset="0"/>
            </a:endParaRPr>
          </a:p>
          <a:p>
            <a:pPr marL="236538" indent="-236538" algn="l">
              <a:spcBef>
                <a:spcPts val="12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890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204680"/>
            <a:ext cx="88582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876800" y="4328880"/>
            <a:ext cx="3886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5427" y="3889833"/>
            <a:ext cx="696685" cy="319315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93048"/>
            <a:ext cx="219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734444"/>
            <a:ext cx="89344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28600" y="4096644"/>
            <a:ext cx="5257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3829" y="4180113"/>
            <a:ext cx="696685" cy="319315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t>Data Structures and Abstractions with Java</a:t>
            </a:r>
            <a:r>
              <a:rPr baseline="30018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rPr dirty="0"/>
              <a:t>5</a:t>
            </a:r>
            <a:r>
              <a:rPr baseline="30000" dirty="0"/>
              <a:t>th</a:t>
            </a:r>
            <a:r>
              <a:rPr dirty="0"/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713816" y="3592517"/>
            <a:ext cx="4057651" cy="648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Module 17 – Advanced I/O and Object Streams</a:t>
            </a:r>
            <a:endParaRPr kumimoji="0" sz="41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6" name="Shape 199"/>
          <p:cNvSpPr txBox="1"/>
          <p:nvPr/>
        </p:nvSpPr>
        <p:spPr>
          <a:xfrm>
            <a:off x="4660584" y="4882302"/>
            <a:ext cx="3989702" cy="9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For additional info: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kern="0" dirty="0"/>
              <a:t>Supplemental 2 (online)</a:t>
            </a:r>
            <a:endParaRPr kumimoji="0" sz="26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An Encryption Program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61252" y="1175652"/>
            <a:ext cx="8577948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File encryption </a:t>
            </a:r>
          </a:p>
          <a:p>
            <a:pPr marL="630238" lvl="1" indent="-1730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 scramble it so that it is readable only to those who know the encryption method and secret keyword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use </a:t>
            </a:r>
            <a:r>
              <a:rPr lang="en-US" sz="2400" dirty="0">
                <a:solidFill>
                  <a:srgbClr val="FF0000"/>
                </a:solidFill>
              </a:rPr>
              <a:t>Caesar cipher </a:t>
            </a:r>
          </a:p>
          <a:p>
            <a:pPr marL="630238" lvl="1" indent="-1730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Choose an encryption key – a number between 1 and 25 that indicates the shift to be used in encrypting each byte </a:t>
            </a:r>
          </a:p>
          <a:p>
            <a:pPr marL="630238" lvl="1" indent="-1730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Example: If the key is 3, replace A with D, B with E, ... 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0" y="5029200"/>
            <a:ext cx="89154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3738" lvl="1" indent="-236538">
              <a:spcBef>
                <a:spcPct val="50000"/>
              </a:spcBef>
              <a:buFontTx/>
              <a:buChar char="•"/>
            </a:pPr>
            <a:endParaRPr lang="en-US" sz="2000" i="1"/>
          </a:p>
          <a:p>
            <a:pPr marL="693738" lvl="1" indent="-236538">
              <a:spcBef>
                <a:spcPct val="50000"/>
              </a:spcBef>
              <a:buFont typeface="Arial" charset="0"/>
              <a:buChar char="•"/>
            </a:pPr>
            <a:r>
              <a:rPr lang="en-US" sz="2000" i="1"/>
              <a:t>To decrypt, use the negative of the encryption key 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332" y="4255634"/>
            <a:ext cx="7029450" cy="1133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To Encrypt Binary Data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78962" y="1799754"/>
            <a:ext cx="75474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next =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in.read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if (next == -1)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  done = true;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else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  byte b = (byte) next;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  byte c = encrypt(b);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out.write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(c);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69" y="449943"/>
            <a:ext cx="5152571" cy="628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66" y="579213"/>
            <a:ext cx="521970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Something to consider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87084" y="1349820"/>
            <a:ext cx="876663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Why does 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read</a:t>
            </a:r>
            <a:r>
              <a:rPr lang="en-US" sz="2400" dirty="0"/>
              <a:t> method of the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400" dirty="0"/>
              <a:t> class return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400" dirty="0"/>
              <a:t> and not a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byte</a:t>
            </a:r>
            <a:r>
              <a:rPr lang="en-US" sz="2400" dirty="0"/>
              <a:t>? </a:t>
            </a:r>
          </a:p>
          <a:p>
            <a:pPr lvl="1" algn="l">
              <a:spcBef>
                <a:spcPct val="50000"/>
              </a:spcBef>
            </a:pPr>
            <a:r>
              <a:rPr lang="en-US" sz="2400" b="1" dirty="0"/>
              <a:t>Answer: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</a:rPr>
              <a:t>It returns a special value of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–1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</a:rPr>
              <a:t> to indicate that no more input is available. If the return type had been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</a:rPr>
              <a:t>, no special value would have been available that is distinguished from a legal data value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0" y="319314"/>
            <a:ext cx="89553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Random Access vs. Sequential Access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246738" y="943428"/>
            <a:ext cx="843280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Sequential access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A file is processed a byte at a time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It can be inefficient</a:t>
            </a:r>
            <a:endParaRPr lang="en-US" sz="2400" dirty="0"/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Random access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Allows access at arbitrary locations in the file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Only disk files support random access </a:t>
            </a:r>
          </a:p>
          <a:p>
            <a:pPr marL="1150938" lvl="2" indent="-236538" algn="l">
              <a:spcBef>
                <a:spcPts val="600"/>
              </a:spcBef>
              <a:buFontTx/>
              <a:buChar char="•"/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System.in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System.out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do not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Each disk file has a special </a:t>
            </a:r>
            <a:r>
              <a:rPr lang="en-US" sz="2000" b="1" i="1" dirty="0"/>
              <a:t>file pointer </a:t>
            </a:r>
            <a:r>
              <a:rPr lang="en-US" sz="2000" i="1" dirty="0"/>
              <a:t>position</a:t>
            </a:r>
            <a:r>
              <a:rPr lang="en-US" sz="2400" dirty="0"/>
              <a:t> </a:t>
            </a:r>
          </a:p>
          <a:p>
            <a:pPr marL="1150938" lvl="2" indent="-236538" algn="l">
              <a:spcBef>
                <a:spcPts val="600"/>
              </a:spcBef>
              <a:buFontTx/>
              <a:buChar char="•"/>
            </a:pPr>
            <a:r>
              <a:rPr lang="en-US" dirty="0"/>
              <a:t>You can read or write at the position where the pointer is</a:t>
            </a:r>
            <a:r>
              <a:rPr lang="en-US" sz="2400" dirty="0"/>
              <a:t> 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624" y="4711471"/>
            <a:ext cx="5267325" cy="1876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66" y="928896"/>
            <a:ext cx="89344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410200" y="3160470"/>
            <a:ext cx="3352800" cy="2286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3389070"/>
            <a:ext cx="1981200" cy="1524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3389070"/>
            <a:ext cx="762000" cy="2286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51070"/>
            <a:ext cx="1143000" cy="1524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4074870"/>
            <a:ext cx="381000" cy="2286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229313"/>
            <a:ext cx="7611836" cy="361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4043362"/>
            <a:ext cx="7720757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045028" y="241300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5028" y="917349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4228" y="4046312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4228" y="5779635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RandomAccessFile</a:t>
            </a:r>
            <a:endParaRPr lang="en-US" sz="2800" b="1" dirty="0">
              <a:solidFill>
                <a:srgbClr val="6E706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598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You can open a file either for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Reading only (“r”)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Reading and writing (“</a:t>
            </a:r>
            <a:r>
              <a:rPr lang="en-US" sz="2000" i="1" dirty="0" err="1"/>
              <a:t>rw</a:t>
            </a:r>
            <a:r>
              <a:rPr lang="en-US" sz="2000" i="1" dirty="0"/>
              <a:t>”)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f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RandomAcessFile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bank.dat","rw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");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endParaRPr lang="en-US" sz="2400" dirty="0">
              <a:solidFill>
                <a:srgbClr val="6E7069"/>
              </a:solidFill>
            </a:endParaRPr>
          </a:p>
          <a:p>
            <a:pPr marL="693738" lvl="1" indent="-236538" algn="l">
              <a:spcBef>
                <a:spcPts val="600"/>
              </a:spcBef>
            </a:pPr>
            <a:endParaRPr lang="en-US" sz="2400" dirty="0">
              <a:solidFill>
                <a:srgbClr val="6E7069"/>
              </a:solidFill>
            </a:endParaRPr>
          </a:p>
          <a:p>
            <a:pPr marL="693738" lvl="1" indent="-236538" algn="l">
              <a:spcBef>
                <a:spcPts val="600"/>
              </a:spcBef>
            </a:pPr>
            <a:endParaRPr lang="en-US" sz="2400" dirty="0">
              <a:solidFill>
                <a:srgbClr val="6E7069"/>
              </a:solidFill>
            </a:endParaRPr>
          </a:p>
          <a:p>
            <a:pPr marL="693738" lvl="1" indent="-236538" algn="l">
              <a:spcBef>
                <a:spcPts val="600"/>
              </a:spcBef>
            </a:pPr>
            <a:endParaRPr lang="en-US" sz="2400" dirty="0">
              <a:solidFill>
                <a:srgbClr val="6E7069"/>
              </a:solidFill>
            </a:endParaRP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move the file pointer to a specific byte: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f.seek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(n);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get the current position of the file pointer:</a:t>
            </a:r>
          </a:p>
          <a:p>
            <a:pPr marL="693738" lvl="1" indent="-236538" algn="l"/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long n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f.getFilePointer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// of type "long" because files can be very large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find the number of bytes in a file: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long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82534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 Sample Program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116112" y="914400"/>
            <a:ext cx="9027888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Use a random access file to store a set of bank accounts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Program lets you pick an account and deposit money into it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manipulate a data set in a file, pay special attention to data formatting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Suppose we store the data as text 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i="1" dirty="0"/>
              <a:t>	Say account 1001 has a balance of $900, and account 1015 has a balance of 0</a:t>
            </a:r>
          </a:p>
        </p:txBody>
      </p:sp>
      <p:pic>
        <p:nvPicPr>
          <p:cNvPr id="44036" name="Picture 6" descr="rando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3752850"/>
            <a:ext cx="427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57200" y="4343400"/>
            <a:ext cx="845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</a:pPr>
            <a:r>
              <a:rPr lang="en-US" sz="2000" i="1"/>
              <a:t>	We want to deposit $100 into account 1001</a:t>
            </a:r>
            <a:r>
              <a:rPr lang="en-US"/>
              <a:t> </a:t>
            </a:r>
          </a:p>
        </p:txBody>
      </p:sp>
      <p:pic>
        <p:nvPicPr>
          <p:cNvPr id="44038" name="Picture 9" descr="rando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4867275"/>
            <a:ext cx="423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52400" y="44196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40" name="Text Box 13"/>
          <p:cNvSpPr txBox="1">
            <a:spLocks noChangeArrowheads="1"/>
          </p:cNvSpPr>
          <p:nvPr/>
        </p:nvSpPr>
        <p:spPr bwMode="auto">
          <a:xfrm>
            <a:off x="457200" y="5562600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</a:pPr>
            <a:r>
              <a:rPr lang="en-US" sz="2000" i="1" dirty="0"/>
              <a:t>	If we now simply write out the new value, the result is </a:t>
            </a:r>
          </a:p>
        </p:txBody>
      </p:sp>
      <p:pic>
        <p:nvPicPr>
          <p:cNvPr id="44041" name="Picture 15" descr="random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" y="6096000"/>
            <a:ext cx="4210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17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Main topics: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Readers, Writers and Streams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Binary Input and Output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Random Access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Object Streams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Serialization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Serializing a Binary Tree</a:t>
            </a:r>
          </a:p>
        </p:txBody>
      </p:sp>
    </p:spTree>
    <p:extLst>
      <p:ext uri="{BB962C8B-B14F-4D97-AF65-F5344CB8AC3E}">
        <p14:creationId xmlns:p14="http://schemas.microsoft.com/office/powerpoint/2010/main" val="2507743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 Sample Program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16112" y="1219194"/>
            <a:ext cx="8694059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Better way to manipulate a data set in a file: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Give each value a fixed size that is sufficiently large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Every record has the same size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Easy to skip quickly to a given record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 store numbers, it is easier to store them in binary format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0" y="333829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 Sample Program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48336" y="1712670"/>
            <a:ext cx="843280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class stores binary data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readInt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writeInt</a:t>
            </a:r>
            <a:r>
              <a:rPr lang="en-US" sz="2400" dirty="0"/>
              <a:t> read/write integers as four-byte quantities 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465270"/>
            <a:ext cx="8886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4513020"/>
            <a:ext cx="8858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 Sample Program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77364" y="1306278"/>
            <a:ext cx="8316693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readDouble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writeDouble</a:t>
            </a:r>
            <a:r>
              <a:rPr lang="en-US" sz="2400" dirty="0"/>
              <a:t> use 8 bytes: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double x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f.readDouble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f.writeDouble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(x);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find out how many bank accounts are in the file: </a:t>
            </a:r>
          </a:p>
          <a:p>
            <a:pPr marL="236538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size() throws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return 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 / RECORD_SIZE);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   // RECORD_SIZE is 12 bytes: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   // 4 bytes for the account number and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   // 8 bytes for the balance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 Sample Program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101598" y="1045026"/>
            <a:ext cx="866503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800" dirty="0"/>
              <a:t>To read the </a:t>
            </a:r>
            <a:r>
              <a:rPr lang="en-US" sz="2800" i="1" dirty="0"/>
              <a:t>n</a:t>
            </a:r>
            <a:r>
              <a:rPr lang="en-US" sz="2800" baseline="30000" dirty="0"/>
              <a:t>th</a:t>
            </a:r>
            <a:r>
              <a:rPr lang="en-US" sz="2800" dirty="0"/>
              <a:t> account in the file (n is the index):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read(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n) throws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	  // move file pointer to correct position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file.seek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 * RECORD_SIZE);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// read in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file.readInt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// read in balance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double balance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file.readDouble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// create a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using this data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return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, balance);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2" y="2319515"/>
            <a:ext cx="1925655" cy="231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A Sample Program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61252" y="1494960"/>
            <a:ext cx="860697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write 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account in the file (n is the index):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void write(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n,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account)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throws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	  //move file pointer to correct position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file.seek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 * RECORD_SIZE);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// write the account number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file.writeInt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account.getAccountNumber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// write the balance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file.writeDouble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account.getBalance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());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444274"/>
            <a:ext cx="554355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94" y="434294"/>
            <a:ext cx="56007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85" y="328613"/>
            <a:ext cx="57435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Something to consider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30626" y="1538502"/>
            <a:ext cx="876663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What is the advantage of the binary format for storing numbers? What is the disadvantage? </a:t>
            </a:r>
          </a:p>
          <a:p>
            <a:pPr lvl="1" algn="l">
              <a:spcBef>
                <a:spcPct val="50000"/>
              </a:spcBef>
            </a:pPr>
            <a:r>
              <a:rPr lang="en-US" sz="2800" b="1" dirty="0"/>
              <a:t>Answer:</a:t>
            </a:r>
            <a:r>
              <a:rPr lang="en-US" sz="2800" dirty="0"/>
              <a:t> Advantage: The numbers use a fixed amount of storage space, making it possible to change their values without affecting surrounding data. Disadvantage: You cannot read a binary file with a text editor.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Object Streams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30626" y="914400"/>
            <a:ext cx="86505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/>
              <a:t> class can save an entire objects to disk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400" dirty="0"/>
              <a:t> class can read objects back in from disk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Objects are saved in binary format; hence, you use streams 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603389"/>
            <a:ext cx="72993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Text and Binary Formats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61257" y="1509486"/>
            <a:ext cx="86505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36538" algn="l">
              <a:spcBef>
                <a:spcPts val="1200"/>
              </a:spcBef>
              <a:buFontTx/>
              <a:buChar char="•"/>
            </a:pPr>
            <a:r>
              <a:rPr lang="en-US" sz="2800" dirty="0"/>
              <a:t>Two ways to store data: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400" i="1" dirty="0"/>
              <a:t>Text format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400" i="1" dirty="0"/>
              <a:t>Binary format</a:t>
            </a:r>
            <a:r>
              <a:rPr lang="en-US" sz="2400" dirty="0"/>
              <a:t> </a:t>
            </a:r>
            <a:endParaRPr lang="en-US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-1" y="304800"/>
            <a:ext cx="85053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Writing a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3200" b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Lucida Sans" pitchFamily="34" charset="0"/>
              </a:rPr>
              <a:t>Object to a File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261251" y="1451418"/>
            <a:ext cx="867954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The object output stream saves </a:t>
            </a:r>
            <a:r>
              <a:rPr lang="en-US" sz="2400" dirty="0">
                <a:solidFill>
                  <a:srgbClr val="FF0000"/>
                </a:solidFill>
              </a:rPr>
              <a:t>all instance </a:t>
            </a:r>
            <a:r>
              <a:rPr lang="en-US" sz="2400" dirty="0"/>
              <a:t>variables:</a:t>
            </a:r>
          </a:p>
          <a:p>
            <a:pPr lvl="1" algn="l">
              <a:spcBef>
                <a:spcPct val="50000"/>
              </a:spcBef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b = ...; </a:t>
            </a:r>
            <a:br>
              <a:rPr lang="en-US" sz="24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out =</a:t>
            </a:r>
          </a:p>
          <a:p>
            <a:pPr lvl="1" algn="l"/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  new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(new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FileOutputStream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("bank.dat"));</a:t>
            </a:r>
          </a:p>
          <a:p>
            <a:pPr lvl="1" algn="l"/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out.writeObject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(b);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70110"/>
            <a:ext cx="8915400" cy="635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52400" y="3265710"/>
            <a:ext cx="4572000" cy="228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693882"/>
            <a:ext cx="2819400" cy="228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4332510"/>
            <a:ext cx="762000" cy="1524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573306"/>
            <a:ext cx="89503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19200" y="939792"/>
            <a:ext cx="838200" cy="1524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44592"/>
            <a:ext cx="838200" cy="1524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05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20914" y="2249714"/>
            <a:ext cx="1204686" cy="232229"/>
          </a:xfrm>
          <a:prstGeom prst="rect">
            <a:avLst/>
          </a:prstGeom>
          <a:solidFill>
            <a:srgbClr val="FFFF00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4629" y="2264229"/>
            <a:ext cx="1088571" cy="232228"/>
          </a:xfrm>
          <a:prstGeom prst="rect">
            <a:avLst/>
          </a:prstGeom>
          <a:solidFill>
            <a:srgbClr val="00B05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63" y="490538"/>
            <a:ext cx="8175625" cy="613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Box 2"/>
          <p:cNvSpPr txBox="1">
            <a:spLocks noChangeArrowheads="1"/>
          </p:cNvSpPr>
          <p:nvPr/>
        </p:nvSpPr>
        <p:spPr bwMode="auto">
          <a:xfrm>
            <a:off x="2590800" y="446088"/>
            <a:ext cx="231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DataOutput</a:t>
            </a:r>
            <a:r>
              <a:rPr lang="en-US" dirty="0"/>
              <a:t> Methods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033230"/>
            <a:ext cx="82581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TextBox 2"/>
          <p:cNvSpPr txBox="1">
            <a:spLocks noChangeArrowheads="1"/>
          </p:cNvSpPr>
          <p:nvPr/>
        </p:nvSpPr>
        <p:spPr bwMode="auto">
          <a:xfrm>
            <a:off x="1662669" y="413652"/>
            <a:ext cx="4940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ObjectOutputStream</a:t>
            </a:r>
            <a:r>
              <a:rPr lang="en-US" sz="2800" dirty="0"/>
              <a:t> methods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4024080"/>
            <a:ext cx="6324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58054" y="304800"/>
            <a:ext cx="8868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Reading a </a:t>
            </a:r>
            <a:r>
              <a:rPr lang="en-US" sz="3200" b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latin typeface="Lucida Sans" pitchFamily="34" charset="0"/>
              </a:rPr>
              <a:t>Object from a File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159654" y="1741698"/>
            <a:ext cx="866503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readObject</a:t>
            </a:r>
            <a:r>
              <a:rPr lang="en-US" sz="2400" dirty="0"/>
              <a:t> returns an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sz="2400" dirty="0"/>
              <a:t> reference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Need to remember the types of the objects that you saved and use a cast: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in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(new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("bank.dat"));</a:t>
            </a:r>
          </a:p>
          <a:p>
            <a:pPr marL="693738" lvl="1" indent="-236538" algn="l"/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b =(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in.readObject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readObject</a:t>
            </a:r>
            <a:r>
              <a:rPr lang="en-US" sz="2400" dirty="0"/>
              <a:t> method can throw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ClassNotFoundException</a:t>
            </a:r>
            <a:r>
              <a:rPr lang="en-US" sz="2400" dirty="0"/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It is a checked exception - you must catch or declare it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-14514"/>
            <a:ext cx="84296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5181600"/>
            <a:ext cx="83153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2423886"/>
            <a:ext cx="5867400" cy="228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643086"/>
            <a:ext cx="5638800" cy="228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3871686"/>
            <a:ext cx="2895600" cy="228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" y="228600"/>
            <a:ext cx="8651875" cy="623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95400" y="1219200"/>
            <a:ext cx="838200" cy="1524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524000"/>
            <a:ext cx="838200" cy="1524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438400"/>
            <a:ext cx="7924800" cy="1524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590800"/>
            <a:ext cx="1981200" cy="1524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0" y="507996"/>
            <a:ext cx="87230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Write and Read an </a:t>
            </a:r>
            <a:r>
              <a:rPr lang="en-US" sz="3200" b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latin typeface="Lucida Sans" pitchFamily="34" charset="0"/>
              </a:rPr>
              <a:t>to a File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06400" y="1799753"/>
            <a:ext cx="847634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dirty="0"/>
              <a:t>Write: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ArrayList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&gt; a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ArrayList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&gt;();</a:t>
            </a:r>
          </a:p>
          <a:p>
            <a:pPr marL="693738" lvl="1" indent="-236538" algn="l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// Now add many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objects into a file</a:t>
            </a:r>
          </a:p>
          <a:p>
            <a:pPr marL="693738" lvl="1" indent="-23653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out.writeObject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(a);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dirty="0"/>
              <a:t>Read: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ArrayList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&gt; a =</a:t>
            </a:r>
          </a:p>
          <a:p>
            <a:pPr marL="693738" lvl="1" indent="-236538" algn="l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(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ArrayList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&gt;)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in.readObject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Classes for </a:t>
            </a:r>
            <a:r>
              <a:rPr lang="en-US" sz="3200" b="1" dirty="0" err="1">
                <a:latin typeface="Lucida Sans" pitchFamily="34" charset="0"/>
              </a:rPr>
              <a:t>Input/Output</a:t>
            </a:r>
            <a:endParaRPr lang="en-US" sz="3200" b="1" dirty="0">
              <a:latin typeface="Lucida Sans" pitchFamily="34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4343400"/>
            <a:ext cx="8518525" cy="946150"/>
            <a:chOff x="381000" y="4343400"/>
            <a:chExt cx="8519160" cy="946666"/>
          </a:xfrm>
        </p:grpSpPr>
        <p:sp>
          <p:nvSpPr>
            <p:cNvPr id="2" name="Left-Right Arrow 1"/>
            <p:cNvSpPr/>
            <p:nvPr/>
          </p:nvSpPr>
          <p:spPr>
            <a:xfrm>
              <a:off x="5715398" y="4343400"/>
              <a:ext cx="3184762" cy="38120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381000" y="4343400"/>
              <a:ext cx="5105781" cy="38120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11" name="TextBox 2"/>
            <p:cNvSpPr txBox="1">
              <a:spLocks noChangeArrowheads="1"/>
            </p:cNvSpPr>
            <p:nvPr/>
          </p:nvSpPr>
          <p:spPr bwMode="auto">
            <a:xfrm>
              <a:off x="6629400" y="4920734"/>
              <a:ext cx="1082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Text files</a:t>
              </a:r>
            </a:p>
          </p:txBody>
        </p:sp>
        <p:sp>
          <p:nvSpPr>
            <p:cNvPr id="21512" name="TextBox 3"/>
            <p:cNvSpPr txBox="1">
              <a:spLocks noChangeArrowheads="1"/>
            </p:cNvSpPr>
            <p:nvPr/>
          </p:nvSpPr>
          <p:spPr bwMode="auto">
            <a:xfrm>
              <a:off x="1996874" y="4920734"/>
              <a:ext cx="13131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Binary files</a:t>
              </a:r>
            </a:p>
          </p:txBody>
        </p:sp>
      </p:grp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601118"/>
            <a:ext cx="8582025" cy="25527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7836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62400" y="3429000"/>
            <a:ext cx="1066800" cy="22860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err="1">
                <a:latin typeface="Lucida Sans" pitchFamily="34" charset="0"/>
              </a:rPr>
              <a:t>Serializable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116112" y="1001484"/>
            <a:ext cx="8737602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 Objects that are written to an object stream must belong to a </a:t>
            </a:r>
            <a:br>
              <a:rPr lang="en-US" sz="2400" dirty="0"/>
            </a:br>
            <a:r>
              <a:rPr lang="en-US" sz="2400" dirty="0"/>
              <a:t> class that implements the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interface: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class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implements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sz="2400" dirty="0"/>
              <a:t> interface has no methods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b="1" dirty="0"/>
              <a:t> Serialization: </a:t>
            </a:r>
            <a:r>
              <a:rPr lang="en-US" sz="2400" dirty="0"/>
              <a:t>Process of saving objects to a stream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Each object is assigned a serial number on the stream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If the same object is saved twice, only serial number is written out the second time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When reading, duplicate serial numbers are restored as references to the same object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2"/>
          <p:cNvSpPr txBox="1">
            <a:spLocks noChangeArrowheads="1"/>
          </p:cNvSpPr>
          <p:nvPr/>
        </p:nvSpPr>
        <p:spPr bwMode="auto">
          <a:xfrm>
            <a:off x="667657" y="852715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dirty="0"/>
              <a:t>All Collection classes in the Java Collections Framework implement the </a:t>
            </a:r>
            <a:r>
              <a:rPr lang="en-US" dirty="0" err="1"/>
              <a:t>Serializable</a:t>
            </a:r>
            <a:r>
              <a:rPr lang="en-US" dirty="0"/>
              <a:t> Interface.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/>
              <a:t>Provides information to the Java virtual machine about sending instances of the class to/from a stream (a sequence of bytes)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/>
              <a:t>Any class that implements </a:t>
            </a:r>
            <a:r>
              <a:rPr lang="en-US" dirty="0" err="1"/>
              <a:t>Serializable</a:t>
            </a:r>
            <a:r>
              <a:rPr lang="en-US" dirty="0"/>
              <a:t> will be able to copy any object of the class to an output stream – that is to “serialize” the elements in the object.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/>
              <a:t>“</a:t>
            </a:r>
            <a:r>
              <a:rPr lang="en-US" dirty="0" err="1"/>
              <a:t>Deserialization</a:t>
            </a:r>
            <a:r>
              <a:rPr lang="en-US" dirty="0"/>
              <a:t>” reconstructs the original object from a stream.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dirty="0"/>
              <a:t>Provides a </a:t>
            </a:r>
            <a:r>
              <a:rPr lang="en-US" dirty="0" err="1"/>
              <a:t>writeObject</a:t>
            </a:r>
            <a:r>
              <a:rPr lang="en-US" dirty="0"/>
              <a:t> method</a:t>
            </a:r>
          </a:p>
          <a:p>
            <a:pPr marL="285750" indent="-285750" algn="l">
              <a:buFont typeface="Arial" charset="0"/>
              <a:buChar char="•"/>
            </a:pPr>
            <a:endParaRPr lang="en-US" dirty="0"/>
          </a:p>
          <a:p>
            <a:pPr marL="285750" indent="-28575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811588"/>
            <a:ext cx="6450013" cy="3046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private void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writeObject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ObjectOutputStream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s) throws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IOException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// Write out element count (size of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s.defaultWriteObject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algn="l"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// Write out array length (which holds the elements –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elementData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s.writeInt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elementData.length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//Write out all elements in the proper order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for(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i=0; i&lt;size; i++)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s.writeObject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elementData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[i]);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Lucida Sans" pitchFamily="34" charset="0"/>
              </a:rPr>
              <a:t>Serializable</a:t>
            </a:r>
          </a:p>
        </p:txBody>
      </p:sp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457200" y="3516313"/>
            <a:ext cx="4852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 the writeObject for the ArrayList  class: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457200" y="838200"/>
            <a:ext cx="830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You have created an </a:t>
            </a:r>
            <a:r>
              <a:rPr lang="en-US" dirty="0" err="1"/>
              <a:t>ArrayList</a:t>
            </a:r>
            <a:r>
              <a:rPr lang="en-US" dirty="0"/>
              <a:t> called names whose elements are of type String.  Write names to a binary file using </a:t>
            </a:r>
            <a:r>
              <a:rPr lang="en-US" dirty="0" err="1"/>
              <a:t>ObjectOutputStream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484313"/>
            <a:ext cx="77724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try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ObjectOutputStream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oos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ObjectOutputStream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(new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FileOutputStream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names.bin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oos.writeObject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(names);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catch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IOException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e)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(e);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457200" y="3946525"/>
            <a:ext cx="434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Read from the file back into an ArrayList: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343400"/>
            <a:ext cx="7924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try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ObjectInputStream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ObjectInputStream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(new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FileInputStream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names.bin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names =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&lt;String&gt;)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ois.readObject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catch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IOException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e)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(e);</a:t>
            </a:r>
          </a:p>
          <a:p>
            <a:pPr algn="l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err="1">
                <a:latin typeface="Lucida Sans" pitchFamily="34" charset="0"/>
              </a:rPr>
              <a:t>Serializable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1534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/>
              <a:t>To make your own classes </a:t>
            </a:r>
            <a:r>
              <a:rPr lang="en-US" sz="2400" dirty="0" err="1"/>
              <a:t>serializable</a:t>
            </a:r>
            <a:r>
              <a:rPr lang="en-US" sz="2400" dirty="0"/>
              <a:t>: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sz="2400" dirty="0"/>
              <a:t>Implement </a:t>
            </a:r>
            <a:r>
              <a:rPr lang="en-US" sz="2400" dirty="0" err="1"/>
              <a:t>Serializable</a:t>
            </a:r>
            <a:endParaRPr lang="en-US" sz="2400" dirty="0"/>
          </a:p>
          <a:p>
            <a:pPr marL="342900" indent="-342900" algn="l">
              <a:buFontTx/>
              <a:buAutoNum type="arabicPeriod"/>
              <a:defRPr/>
            </a:pPr>
            <a:r>
              <a:rPr lang="en-US" sz="2400" dirty="0"/>
              <a:t>If all that is saved is fields, you don’t need to define the </a:t>
            </a:r>
            <a:r>
              <a:rPr lang="en-US" sz="2400" dirty="0" err="1"/>
              <a:t>writeObject</a:t>
            </a:r>
            <a:r>
              <a:rPr lang="en-US" sz="2400" dirty="0"/>
              <a:t> and </a:t>
            </a:r>
            <a:r>
              <a:rPr lang="en-US" sz="2400" dirty="0" err="1"/>
              <a:t>readObject</a:t>
            </a:r>
            <a:r>
              <a:rPr lang="en-US" sz="2400" dirty="0"/>
              <a:t> methods, if more complex, you must define these methods (such as traversing a tree).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90" y="147874"/>
            <a:ext cx="36576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403" y="61015"/>
            <a:ext cx="51339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5661" y="6284684"/>
            <a:ext cx="867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readObject</a:t>
            </a:r>
            <a:r>
              <a:rPr lang="en-US" dirty="0"/>
              <a:t> or </a:t>
            </a:r>
            <a:r>
              <a:rPr lang="en-US" dirty="0" err="1"/>
              <a:t>writeObject</a:t>
            </a:r>
            <a:r>
              <a:rPr lang="en-US" dirty="0"/>
              <a:t> required because </a:t>
            </a:r>
            <a:r>
              <a:rPr lang="en-US" dirty="0" err="1"/>
              <a:t>ArrayList</a:t>
            </a:r>
            <a:r>
              <a:rPr lang="en-US" dirty="0"/>
              <a:t> already has these defined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5943" y="0"/>
            <a:ext cx="1857828" cy="406400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56" y="91858"/>
            <a:ext cx="5210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4" y="2918515"/>
            <a:ext cx="3895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82453" y="6168572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readObject</a:t>
            </a:r>
            <a:r>
              <a:rPr lang="en-US" dirty="0"/>
              <a:t> or </a:t>
            </a:r>
            <a:r>
              <a:rPr lang="en-US" dirty="0" err="1"/>
              <a:t>writeObject</a:t>
            </a:r>
            <a:r>
              <a:rPr lang="en-US" dirty="0"/>
              <a:t> required because only fields </a:t>
            </a:r>
          </a:p>
          <a:p>
            <a:r>
              <a:rPr lang="en-US" dirty="0"/>
              <a:t>(data members of serializable data types) being saved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999" y="535441"/>
            <a:ext cx="56673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33714" y="5297714"/>
            <a:ext cx="2322286" cy="159657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1714" y="2402115"/>
            <a:ext cx="1415143" cy="12337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72570" y="1306278"/>
            <a:ext cx="886823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Why is it easier to save an object with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than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/>
              <a:t>? </a:t>
            </a:r>
          </a:p>
          <a:p>
            <a:pPr lvl="1" algn="l">
              <a:spcBef>
                <a:spcPct val="50000"/>
              </a:spcBef>
            </a:pPr>
            <a:r>
              <a:rPr lang="en-US" sz="2400" b="1" dirty="0"/>
              <a:t>Answer:</a:t>
            </a:r>
            <a:r>
              <a:rPr lang="en-US" sz="2400" dirty="0"/>
              <a:t> You can save the entire object with a single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writeObject</a:t>
            </a:r>
            <a:r>
              <a:rPr lang="en-US" sz="2400" dirty="0"/>
              <a:t> call. With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/>
              <a:t>, you have to save each instance variable separately.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228600" y="210456"/>
            <a:ext cx="446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Serializing Binary Trees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2950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2961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2962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2964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2962" idx="2"/>
              <a:endCxn id="82965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2964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8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2969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3283" y="1364343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data does a tree object hold?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Text Format</a:t>
            </a:r>
          </a:p>
          <a:p>
            <a:endParaRPr lang="en-US" sz="3200" b="1" dirty="0">
              <a:solidFill>
                <a:srgbClr val="0033CC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78971" y="943428"/>
            <a:ext cx="840377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Human-readable form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Sequence of </a:t>
            </a:r>
            <a:r>
              <a:rPr lang="en-US" sz="2400" dirty="0">
                <a:solidFill>
                  <a:srgbClr val="FF0000"/>
                </a:solidFill>
              </a:rPr>
              <a:t>characters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Integer 12,345 stored as characters 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'1' '2' '3' '4' '5'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2400" dirty="0"/>
              <a:t> and their subclasses to process input and output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2400" dirty="0"/>
              <a:t> classes are responsible for </a:t>
            </a:r>
            <a:r>
              <a:rPr lang="en-US" sz="2400" dirty="0">
                <a:solidFill>
                  <a:srgbClr val="FF0000"/>
                </a:solidFill>
              </a:rPr>
              <a:t>converting</a:t>
            </a:r>
            <a:r>
              <a:rPr lang="en-US" sz="2400" dirty="0"/>
              <a:t> between bytes and characters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4055986"/>
            <a:ext cx="3310277" cy="266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051" y="538389"/>
            <a:ext cx="7336064" cy="551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296229" y="3309258"/>
            <a:ext cx="2351314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3485"/>
            <a:ext cx="8950909" cy="459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553029" y="4470400"/>
            <a:ext cx="2351314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56" y="91858"/>
            <a:ext cx="52101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4" y="2918515"/>
            <a:ext cx="3895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1656" y="6075144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didn’t need a </a:t>
            </a:r>
            <a:r>
              <a:rPr lang="en-US" dirty="0" err="1"/>
              <a:t>readObject</a:t>
            </a:r>
            <a:r>
              <a:rPr lang="en-US" dirty="0"/>
              <a:t> or </a:t>
            </a:r>
            <a:r>
              <a:rPr lang="en-US" dirty="0" err="1"/>
              <a:t>writeObject</a:t>
            </a:r>
            <a:r>
              <a:rPr lang="en-US" dirty="0"/>
              <a:t> because only fields </a:t>
            </a:r>
          </a:p>
          <a:p>
            <a:r>
              <a:rPr lang="en-US" dirty="0"/>
              <a:t>were being saved (enough information to reconstitute the </a:t>
            </a:r>
            <a:r>
              <a:rPr lang="en-US" dirty="0" err="1"/>
              <a:t>BankAccount</a:t>
            </a:r>
            <a:r>
              <a:rPr lang="en-US" dirty="0"/>
              <a:t> object)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393" y="0"/>
            <a:ext cx="5751404" cy="432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0088" y="4833258"/>
            <a:ext cx="810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Storing just the fields (root) will not give </a:t>
            </a:r>
            <a:r>
              <a:rPr lang="en-US"/>
              <a:t>us all the </a:t>
            </a:r>
            <a:r>
              <a:rPr lang="en-US" dirty="0"/>
              <a:t>information needed to reconstitute the tree – therefore must provide a definition for the </a:t>
            </a:r>
            <a:r>
              <a:rPr lang="en-US" dirty="0" err="1"/>
              <a:t>writeObject</a:t>
            </a:r>
            <a:r>
              <a:rPr lang="en-US" dirty="0"/>
              <a:t> and </a:t>
            </a:r>
            <a:r>
              <a:rPr lang="en-US" dirty="0" err="1"/>
              <a:t>readObject</a:t>
            </a:r>
            <a:r>
              <a:rPr lang="en-US" dirty="0"/>
              <a:t> methods which determines how to serialize and </a:t>
            </a:r>
            <a:r>
              <a:rPr lang="en-US" dirty="0" err="1"/>
              <a:t>deserialize</a:t>
            </a:r>
            <a:r>
              <a:rPr lang="en-US" dirty="0"/>
              <a:t> the tree.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/>
          </p:cNvSpPr>
          <p:nvPr/>
        </p:nvSpPr>
        <p:spPr bwMode="auto">
          <a:xfrm>
            <a:off x="457200" y="9144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2400" dirty="0"/>
              <a:t>Print a tree to a file, saving structure information</a:t>
            </a:r>
          </a:p>
          <a:p>
            <a:pPr algn="l">
              <a:buFont typeface="Arial" charset="0"/>
              <a:buChar char="•"/>
            </a:pPr>
            <a:r>
              <a:rPr lang="en-US" sz="2400" dirty="0"/>
              <a:t>First Try: Print out nodes, in order that they would</a:t>
            </a:r>
          </a:p>
          <a:p>
            <a:pPr algn="l"/>
            <a:r>
              <a:rPr lang="en-US" sz="2400" dirty="0"/>
              <a:t>appear in a PREORDER traversal.</a:t>
            </a:r>
          </a:p>
          <a:p>
            <a:pPr lvl="1" algn="l">
              <a:buFont typeface="Arial" charset="0"/>
              <a:buChar char="•"/>
            </a:pPr>
            <a:r>
              <a:rPr lang="en-US" sz="2400" dirty="0"/>
              <a:t>Why doesn’t this work?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228600" y="210456"/>
            <a:ext cx="446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Serializing Binary Trees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2950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2961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2962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2964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2962" idx="2"/>
              <a:endCxn id="82965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2964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8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2969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2949" name="TextBox 30"/>
          <p:cNvSpPr txBox="1">
            <a:spLocks noChangeArrowheads="1"/>
          </p:cNvSpPr>
          <p:nvPr/>
        </p:nvSpPr>
        <p:spPr bwMode="auto">
          <a:xfrm>
            <a:off x="3276600" y="6172200"/>
            <a:ext cx="2220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  B  D E G C F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ChangeArrowheads="1"/>
          </p:cNvSpPr>
          <p:nvPr/>
        </p:nvSpPr>
        <p:spPr bwMode="auto">
          <a:xfrm>
            <a:off x="304800" y="914400"/>
            <a:ext cx="8534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2400" dirty="0"/>
              <a:t>Printing out nodes, in order that they would appear in a </a:t>
            </a:r>
          </a:p>
          <a:p>
            <a:pPr algn="l"/>
            <a:r>
              <a:rPr lang="en-US" sz="2400" dirty="0"/>
              <a:t>      PREORDER traversal does not work, because we don’t  </a:t>
            </a:r>
          </a:p>
          <a:p>
            <a:pPr algn="l"/>
            <a:r>
              <a:rPr lang="en-US" sz="2400" dirty="0"/>
              <a:t>      know when we’ve hit a null pointer</a:t>
            </a:r>
          </a:p>
          <a:p>
            <a:pPr algn="l">
              <a:buFont typeface="Arial" charset="0"/>
              <a:buChar char="•"/>
            </a:pPr>
            <a:r>
              <a:rPr lang="en-US" sz="2400" dirty="0"/>
              <a:t>Store null pointers, too!</a:t>
            </a:r>
          </a:p>
        </p:txBody>
      </p:sp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228600" y="239484"/>
            <a:ext cx="446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Serializing Binary Trees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3974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3985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3986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3987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3988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3986" idx="2"/>
              <a:endCxn id="83989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988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92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3993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3973" name="TextBox 30"/>
          <p:cNvSpPr txBox="1">
            <a:spLocks noChangeArrowheads="1"/>
          </p:cNvSpPr>
          <p:nvPr/>
        </p:nvSpPr>
        <p:spPr bwMode="auto">
          <a:xfrm>
            <a:off x="2438400" y="6172200"/>
            <a:ext cx="390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  B  D / /E G / / / C / F / /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2"/>
          <p:cNvSpPr txBox="1">
            <a:spLocks noChangeArrowheads="1"/>
          </p:cNvSpPr>
          <p:nvPr/>
        </p:nvSpPr>
        <p:spPr bwMode="auto">
          <a:xfrm>
            <a:off x="228600" y="152400"/>
            <a:ext cx="446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Serializing Binary Trees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990599"/>
            <a:ext cx="7813675" cy="1073150"/>
            <a:chOff x="480" y="1680"/>
            <a:chExt cx="4922" cy="676"/>
          </a:xfrm>
        </p:grpSpPr>
        <p:pic>
          <p:nvPicPr>
            <p:cNvPr id="85020" name="Picture 8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21" name="Text Box 9"/>
            <p:cNvSpPr txBox="1">
              <a:spLocks noChangeArrowheads="1"/>
            </p:cNvSpPr>
            <p:nvPr/>
          </p:nvSpPr>
          <p:spPr bwMode="auto">
            <a:xfrm>
              <a:off x="1100" y="1706"/>
              <a:ext cx="43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dirty="0"/>
                <a:t>What would the tree look like with this representation?</a:t>
              </a:r>
            </a:p>
            <a:p>
              <a:pPr eaLnBrk="0" hangingPunct="0"/>
              <a:endParaRPr lang="en-US" sz="2000" dirty="0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295400" y="2432050"/>
            <a:ext cx="4419600" cy="3670300"/>
            <a:chOff x="1447800" y="3048000"/>
            <a:chExt cx="4419600" cy="3670300"/>
          </a:xfrm>
        </p:grpSpPr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Rectangle 10"/>
            <p:cNvSpPr>
              <a:spLocks noChangeArrowheads="1"/>
            </p:cNvSpPr>
            <p:nvPr/>
          </p:nvSpPr>
          <p:spPr bwMode="auto">
            <a:xfrm>
              <a:off x="1447800" y="61785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5008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5012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5013" name="Rectangle 19"/>
            <p:cNvSpPr>
              <a:spLocks noChangeArrowheads="1"/>
            </p:cNvSpPr>
            <p:nvPr/>
          </p:nvSpPr>
          <p:spPr bwMode="auto">
            <a:xfrm>
              <a:off x="1524000" y="617855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5014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5015" name="Rectangle 10"/>
            <p:cNvSpPr>
              <a:spLocks noChangeArrowheads="1"/>
            </p:cNvSpPr>
            <p:nvPr/>
          </p:nvSpPr>
          <p:spPr bwMode="auto">
            <a:xfrm>
              <a:off x="4419600" y="51879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Rectangle 10"/>
            <p:cNvSpPr>
              <a:spLocks noChangeArrowheads="1"/>
            </p:cNvSpPr>
            <p:nvPr/>
          </p:nvSpPr>
          <p:spPr bwMode="auto">
            <a:xfrm>
              <a:off x="3276600" y="61785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" name="Straight Arrow Connector 51"/>
            <p:cNvCxnSpPr>
              <a:endCxn id="85015" idx="0"/>
            </p:cNvCxnSpPr>
            <p:nvPr/>
          </p:nvCxnSpPr>
          <p:spPr>
            <a:xfrm flipH="1">
              <a:off x="4725988" y="465455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18" name="Rectangle 18"/>
            <p:cNvSpPr>
              <a:spLocks noChangeArrowheads="1"/>
            </p:cNvSpPr>
            <p:nvPr/>
          </p:nvSpPr>
          <p:spPr bwMode="auto">
            <a:xfrm>
              <a:off x="4572000" y="518795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5019" name="Rectangle 18"/>
            <p:cNvSpPr>
              <a:spLocks noChangeArrowheads="1"/>
            </p:cNvSpPr>
            <p:nvPr/>
          </p:nvSpPr>
          <p:spPr bwMode="auto">
            <a:xfrm>
              <a:off x="3276600" y="617855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4997" name="Rectangle 10"/>
          <p:cNvSpPr>
            <a:spLocks noChangeArrowheads="1"/>
          </p:cNvSpPr>
          <p:nvPr/>
        </p:nvSpPr>
        <p:spPr bwMode="auto">
          <a:xfrm>
            <a:off x="5105400" y="5638800"/>
            <a:ext cx="6127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18"/>
          <p:cNvSpPr>
            <a:spLocks noChangeArrowheads="1"/>
          </p:cNvSpPr>
          <p:nvPr/>
        </p:nvSpPr>
        <p:spPr bwMode="auto">
          <a:xfrm>
            <a:off x="5181600" y="5638800"/>
            <a:ext cx="41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/>
              <a:t>H</a:t>
            </a:r>
          </a:p>
        </p:txBody>
      </p:sp>
      <p:cxnSp>
        <p:nvCxnSpPr>
          <p:cNvPr id="60" name="Straight Arrow Connector 59"/>
          <p:cNvCxnSpPr>
            <a:endCxn id="84998" idx="0"/>
          </p:cNvCxnSpPr>
          <p:nvPr/>
        </p:nvCxnSpPr>
        <p:spPr>
          <a:xfrm>
            <a:off x="4724400" y="5105400"/>
            <a:ext cx="663575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76400" y="5105400"/>
            <a:ext cx="685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002" idx="2"/>
            <a:endCxn id="85019" idx="0"/>
          </p:cNvCxnSpPr>
          <p:nvPr/>
        </p:nvCxnSpPr>
        <p:spPr>
          <a:xfrm>
            <a:off x="2516188" y="5105400"/>
            <a:ext cx="815975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2887" y="1527174"/>
            <a:ext cx="3073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ABDE//G///CF/H///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67657" y="2053772"/>
            <a:ext cx="558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1A1B1D1E001G0001C1F01H000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103086" y="544286"/>
            <a:ext cx="307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ABDE//G///CF/H///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4171" y="1161143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80" y="2917372"/>
            <a:ext cx="5833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2400" dirty="0"/>
              <a:t>Read an </a:t>
            </a:r>
            <a:r>
              <a:rPr lang="en-US" sz="2400" dirty="0" err="1"/>
              <a:t>int</a:t>
            </a:r>
            <a:endParaRPr lang="en-US" sz="2400" dirty="0"/>
          </a:p>
          <a:p>
            <a:pPr marL="342900" indent="-342900" algn="l">
              <a:buAutoNum type="arabicPeriod"/>
            </a:pPr>
            <a:r>
              <a:rPr lang="en-US" sz="2400" dirty="0"/>
              <a:t>If a 1 then data follows it, read the data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If a 0, represents a null</a:t>
            </a:r>
          </a:p>
          <a:p>
            <a:pPr marL="800100" lvl="1" indent="-342900" algn="l">
              <a:buAutoNum type="alphaLcPeriod"/>
            </a:pPr>
            <a:endParaRPr lang="en-US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ChangeArrowheads="1"/>
          </p:cNvSpPr>
          <p:nvPr/>
        </p:nvSpPr>
        <p:spPr bwMode="auto">
          <a:xfrm>
            <a:off x="228600" y="413652"/>
            <a:ext cx="8534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writeObject</a:t>
            </a:r>
            <a:r>
              <a:rPr lang="en-US" dirty="0"/>
              <a:t>(</a:t>
            </a:r>
            <a:r>
              <a:rPr lang="en-US" dirty="0" err="1"/>
              <a:t>ObjectOutputStream</a:t>
            </a:r>
            <a:r>
              <a:rPr lang="en-US" dirty="0"/>
              <a:t> out) throws </a:t>
            </a:r>
            <a:r>
              <a:rPr lang="en-US" dirty="0" err="1"/>
              <a:t>IOException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if (root != null)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(root, out);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28600" y="1968270"/>
            <a:ext cx="86868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tree_FileWrite</a:t>
            </a:r>
            <a:r>
              <a:rPr lang="en-US" dirty="0"/>
              <a:t>(Node r, </a:t>
            </a:r>
            <a:r>
              <a:rPr lang="en-US" dirty="0" err="1"/>
              <a:t>ObjectOutputStream</a:t>
            </a:r>
            <a:r>
              <a:rPr lang="en-US" dirty="0"/>
              <a:t> out)throws </a:t>
            </a:r>
            <a:r>
              <a:rPr lang="en-US" dirty="0" err="1"/>
              <a:t>IOException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if(r != null)</a:t>
            </a:r>
          </a:p>
          <a:p>
            <a:pPr lvl="1" algn="l"/>
            <a:r>
              <a:rPr lang="en-US" dirty="0"/>
              <a:t>{ </a:t>
            </a:r>
          </a:p>
          <a:p>
            <a:pPr lvl="2" algn="l"/>
            <a:r>
              <a:rPr lang="en-US" dirty="0"/>
              <a:t>//recursive function that uses preorder to write the data of the nodes to the file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// first write out the data of this node</a:t>
            </a:r>
          </a:p>
          <a:p>
            <a:pPr lvl="2" algn="l"/>
            <a:r>
              <a:rPr lang="en-US" dirty="0" err="1"/>
              <a:t>out.writeInt</a:t>
            </a:r>
            <a:r>
              <a:rPr lang="en-US" dirty="0"/>
              <a:t>(1); // means a node will follow</a:t>
            </a:r>
          </a:p>
          <a:p>
            <a:pPr lvl="2" algn="l"/>
            <a:r>
              <a:rPr lang="en-US" dirty="0" err="1"/>
              <a:t>out.writeObject</a:t>
            </a:r>
            <a:r>
              <a:rPr lang="en-US" dirty="0"/>
              <a:t>(</a:t>
            </a:r>
            <a:r>
              <a:rPr lang="en-US" dirty="0" err="1"/>
              <a:t>r.data</a:t>
            </a:r>
            <a:r>
              <a:rPr lang="en-US" dirty="0"/>
              <a:t>); // String implements </a:t>
            </a:r>
            <a:r>
              <a:rPr lang="en-US" dirty="0" err="1"/>
              <a:t>serializable</a:t>
            </a:r>
            <a:endParaRPr lang="en-US" dirty="0"/>
          </a:p>
          <a:p>
            <a:pPr lvl="2" algn="l"/>
            <a:r>
              <a:rPr lang="en-US" dirty="0"/>
              <a:t>    </a:t>
            </a:r>
          </a:p>
          <a:p>
            <a:pPr lvl="2" algn="l"/>
            <a:r>
              <a:rPr lang="en-US" dirty="0"/>
              <a:t>// then write out nodes to the left and then nodes to the right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</a:t>
            </a:r>
            <a:r>
              <a:rPr lang="en-US" dirty="0" err="1"/>
              <a:t>r.left,out</a:t>
            </a:r>
            <a:r>
              <a:rPr lang="en-US" dirty="0"/>
              <a:t>); 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</a:t>
            </a:r>
            <a:r>
              <a:rPr lang="en-US" dirty="0" err="1"/>
              <a:t>r.right,out</a:t>
            </a:r>
            <a:r>
              <a:rPr lang="en-US" dirty="0"/>
              <a:t>); 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r>
              <a:rPr lang="en-US" dirty="0"/>
              <a:t>else </a:t>
            </a:r>
            <a:r>
              <a:rPr lang="en-US" dirty="0" err="1"/>
              <a:t>out.writeInt</a:t>
            </a:r>
            <a:r>
              <a:rPr lang="en-US" dirty="0"/>
              <a:t>(0);// this will represent a null in the tree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/>
          <p:cNvSpPr txBox="1">
            <a:spLocks noChangeArrowheads="1"/>
          </p:cNvSpPr>
          <p:nvPr/>
        </p:nvSpPr>
        <p:spPr bwMode="auto">
          <a:xfrm>
            <a:off x="228600" y="2300967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private Node </a:t>
            </a:r>
            <a:r>
              <a:rPr lang="en-US" dirty="0" err="1"/>
              <a:t>tree_FileRead</a:t>
            </a:r>
            <a:r>
              <a:rPr lang="en-US" dirty="0"/>
              <a:t>(Node r, </a:t>
            </a:r>
            <a:r>
              <a:rPr lang="en-US" dirty="0" err="1"/>
              <a:t>ObjectInputStream</a:t>
            </a:r>
            <a:r>
              <a:rPr lang="en-US" dirty="0"/>
              <a:t> in)throws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in.readInt</a:t>
            </a:r>
            <a:r>
              <a:rPr lang="en-US" dirty="0"/>
              <a:t>();</a:t>
            </a:r>
          </a:p>
          <a:p>
            <a:pPr lvl="1" algn="l"/>
            <a:r>
              <a:rPr lang="en-US" dirty="0"/>
              <a:t>if(n != 0)</a:t>
            </a:r>
          </a:p>
          <a:p>
            <a:pPr lvl="1" algn="l"/>
            <a:r>
              <a:rPr lang="en-US" dirty="0"/>
              <a:t>{ </a:t>
            </a:r>
          </a:p>
          <a:p>
            <a:pPr lvl="2" algn="l"/>
            <a:r>
              <a:rPr lang="en-US" dirty="0"/>
              <a:t>if(r != root)</a:t>
            </a:r>
          </a:p>
          <a:p>
            <a:pPr lvl="3" algn="l"/>
            <a:r>
              <a:rPr lang="en-US" dirty="0"/>
              <a:t>r = new Node(); </a:t>
            </a:r>
          </a:p>
          <a:p>
            <a:pPr lvl="2" algn="l"/>
            <a:r>
              <a:rPr lang="en-US" dirty="0" err="1"/>
              <a:t>r.data</a:t>
            </a:r>
            <a:r>
              <a:rPr lang="en-US" dirty="0"/>
              <a:t> = (String)</a:t>
            </a:r>
            <a:r>
              <a:rPr lang="en-US" dirty="0" err="1"/>
              <a:t>in.readObject</a:t>
            </a:r>
            <a:r>
              <a:rPr lang="en-US" dirty="0"/>
              <a:t>();</a:t>
            </a:r>
          </a:p>
          <a:p>
            <a:pPr lvl="2" algn="l"/>
            <a:r>
              <a:rPr lang="en-US" dirty="0" err="1"/>
              <a:t>r.left</a:t>
            </a:r>
            <a:r>
              <a:rPr lang="en-US" dirty="0"/>
              <a:t> = </a:t>
            </a:r>
            <a:r>
              <a:rPr lang="en-US" dirty="0" err="1"/>
              <a:t>tree_FileRead</a:t>
            </a:r>
            <a:r>
              <a:rPr lang="en-US" dirty="0"/>
              <a:t>(</a:t>
            </a:r>
            <a:r>
              <a:rPr lang="en-US" dirty="0" err="1"/>
              <a:t>r.left,in</a:t>
            </a:r>
            <a:r>
              <a:rPr lang="en-US" dirty="0"/>
              <a:t>); </a:t>
            </a:r>
          </a:p>
          <a:p>
            <a:pPr lvl="2" algn="l"/>
            <a:r>
              <a:rPr lang="en-US" dirty="0" err="1"/>
              <a:t>r.right</a:t>
            </a:r>
            <a:r>
              <a:rPr lang="en-US" dirty="0"/>
              <a:t> = </a:t>
            </a:r>
            <a:r>
              <a:rPr lang="en-US" dirty="0" err="1"/>
              <a:t>tree_FileRead</a:t>
            </a:r>
            <a:r>
              <a:rPr lang="en-US" dirty="0"/>
              <a:t>(</a:t>
            </a:r>
            <a:r>
              <a:rPr lang="en-US" dirty="0" err="1"/>
              <a:t>r.right,in</a:t>
            </a:r>
            <a:r>
              <a:rPr lang="en-US" dirty="0"/>
              <a:t>); 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r>
              <a:rPr lang="en-US" dirty="0"/>
              <a:t>else r = null; </a:t>
            </a:r>
          </a:p>
          <a:p>
            <a:pPr lvl="1" algn="l"/>
            <a:r>
              <a:rPr lang="en-US" dirty="0"/>
              <a:t>return r; 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228600" y="446310"/>
            <a:ext cx="838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readObject</a:t>
            </a:r>
            <a:r>
              <a:rPr lang="en-US" dirty="0"/>
              <a:t>(</a:t>
            </a:r>
            <a:r>
              <a:rPr lang="en-US" dirty="0" err="1"/>
              <a:t>java.io.ObjectInputStream</a:t>
            </a:r>
            <a:r>
              <a:rPr lang="en-US" dirty="0"/>
              <a:t> in)throws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root = new Node();</a:t>
            </a:r>
          </a:p>
          <a:p>
            <a:pPr lvl="1" algn="l"/>
            <a:r>
              <a:rPr lang="en-US" dirty="0" err="1"/>
              <a:t>tree_FileRead</a:t>
            </a:r>
            <a:r>
              <a:rPr lang="en-US" dirty="0"/>
              <a:t>(root, in);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Text Format</a:t>
            </a:r>
          </a:p>
          <a:p>
            <a:endParaRPr lang="en-US" sz="3200" b="1" dirty="0">
              <a:solidFill>
                <a:srgbClr val="0033CC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78971" y="943428"/>
            <a:ext cx="8403772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read: 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FileReader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reader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FileReader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("input.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txt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  <a:r>
              <a:rPr lang="en-US" sz="2400" dirty="0">
                <a:latin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78971" y="1851369"/>
            <a:ext cx="799011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>
                <a:latin typeface="+mn-lt"/>
                <a:cs typeface="Courier New" pitchFamily="49" charset="0"/>
              </a:rPr>
              <a:t>When constructing a </a:t>
            </a:r>
            <a:r>
              <a:rPr lang="en-US" sz="2400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Scanner</a:t>
            </a:r>
            <a:r>
              <a:rPr lang="en-US" sz="2400" dirty="0">
                <a:latin typeface="+mn-lt"/>
                <a:cs typeface="Courier New" pitchFamily="49" charset="0"/>
              </a:rPr>
              <a:t> from a </a:t>
            </a:r>
            <a:r>
              <a:rPr lang="en-US" sz="2400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File</a:t>
            </a:r>
            <a:r>
              <a:rPr lang="en-US" sz="2400" dirty="0">
                <a:latin typeface="+mn-lt"/>
                <a:cs typeface="Courier New" pitchFamily="49" charset="0"/>
              </a:rPr>
              <a:t> object, the </a:t>
            </a:r>
            <a:r>
              <a:rPr lang="en-US" sz="2400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Scanner</a:t>
            </a:r>
            <a:r>
              <a:rPr lang="en-US" sz="2400" dirty="0">
                <a:latin typeface="+mn-lt"/>
                <a:cs typeface="Courier New" pitchFamily="49" charset="0"/>
              </a:rPr>
              <a:t> automatically constructs a </a:t>
            </a:r>
            <a:r>
              <a:rPr lang="en-US" sz="2400" dirty="0" err="1">
                <a:solidFill>
                  <a:srgbClr val="6E7069"/>
                </a:solidFill>
                <a:latin typeface="+mn-lt"/>
                <a:cs typeface="Courier New" pitchFamily="49" charset="0"/>
              </a:rPr>
              <a:t>FileReader</a:t>
            </a:r>
            <a:endParaRPr lang="en-US" sz="2400" dirty="0">
              <a:solidFill>
                <a:srgbClr val="6E7069"/>
              </a:solidFill>
              <a:latin typeface="+mn-lt"/>
              <a:cs typeface="Courier New" pitchFamily="49" charset="0"/>
            </a:endParaRPr>
          </a:p>
          <a:p>
            <a:pPr algn="l">
              <a:spcBef>
                <a:spcPts val="1200"/>
              </a:spcBef>
            </a:pPr>
            <a:r>
              <a:rPr lang="en-US" sz="2400" dirty="0">
                <a:solidFill>
                  <a:srgbClr val="6E7069"/>
                </a:solidFill>
                <a:latin typeface="+mn-lt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scan = new Scanner(“input.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txt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" y="4090753"/>
            <a:ext cx="7258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238" y="3371334"/>
            <a:ext cx="8838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Some methods of the Scanner class that “convert” between bytes and characters</a:t>
            </a:r>
          </a:p>
        </p:txBody>
      </p:sp>
    </p:spTree>
    <p:extLst>
      <p:ext uri="{BB962C8B-B14F-4D97-AF65-F5344CB8AC3E}">
        <p14:creationId xmlns:p14="http://schemas.microsoft.com/office/powerpoint/2010/main" val="154212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Lucida Sans" pitchFamily="34" charset="0"/>
              </a:rPr>
              <a:t>Text Format</a:t>
            </a:r>
          </a:p>
          <a:p>
            <a:endParaRPr lang="en-US" sz="3200" b="1" dirty="0">
              <a:solidFill>
                <a:srgbClr val="0033CC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78971" y="943428"/>
            <a:ext cx="840377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write: 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FileWriter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writer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FileWriter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("output.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txt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PrintWriter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out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("output.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txt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4" y="2540000"/>
            <a:ext cx="8858572" cy="283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6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3" y="459932"/>
            <a:ext cx="49149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1" y="1395423"/>
            <a:ext cx="44672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" y="3737895"/>
            <a:ext cx="58959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" y="5720001"/>
            <a:ext cx="43529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314" y="459932"/>
            <a:ext cx="647019" cy="207725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398" y="1351881"/>
            <a:ext cx="420916" cy="215675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27526" y="3737895"/>
            <a:ext cx="534987" cy="239019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1314" y="5666939"/>
            <a:ext cx="647019" cy="207725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36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1894</Words>
  <Application>Microsoft Office PowerPoint</Application>
  <PresentationFormat>On-screen Show (4:3)</PresentationFormat>
  <Paragraphs>338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Courier New</vt:lpstr>
      <vt:lpstr>Lucida Sans</vt:lpstr>
      <vt:lpstr>Times New Roman</vt:lpstr>
      <vt:lpstr>Verdana</vt:lpstr>
      <vt:lpstr>Default Design</vt:lpstr>
      <vt:lpstr>1_Default Design</vt:lpstr>
      <vt:lpstr>508 Lecture</vt:lpstr>
      <vt:lpstr>Module 12</vt:lpstr>
      <vt:lpstr>Data Structures and Abstractions with Java™</vt:lpstr>
      <vt:lpstr>Module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Owens</dc:creator>
  <cp:lastModifiedBy>Jeannette Kartchner</cp:lastModifiedBy>
  <cp:revision>403</cp:revision>
  <dcterms:created xsi:type="dcterms:W3CDTF">2008-09-02T22:59:41Z</dcterms:created>
  <dcterms:modified xsi:type="dcterms:W3CDTF">2018-08-14T17:56:40Z</dcterms:modified>
</cp:coreProperties>
</file>