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2"/>
    <p:sldId id="406" r:id="rId3"/>
    <p:sldId id="407" r:id="rId4"/>
    <p:sldId id="40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437" r:id="rId64"/>
    <p:sldId id="438" r:id="rId65"/>
    <p:sldId id="439" r:id="rId66"/>
    <p:sldId id="440" r:id="rId67"/>
    <p:sldId id="441" r:id="rId68"/>
    <p:sldId id="442" r:id="rId6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468222"/>
            <a:ext cx="8229600" cy="94379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E9390-1621-4692-998C-E267F361E791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94DA9-119A-4194-AEFC-7E1185961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t>Data Structures and Abstractions with Java</a:t>
            </a:r>
            <a:r>
              <a:rPr baseline="30018"/>
              <a:t>™</a:t>
            </a:r>
          </a:p>
        </p:txBody>
      </p:sp>
      <p:sp>
        <p:nvSpPr>
          <p:cNvPr id="44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2000">
                <a:solidFill>
                  <a:srgbClr val="007FA3"/>
                </a:solidFill>
              </a:defRPr>
            </a:pPr>
            <a:r>
              <a:rPr dirty="0"/>
              <a:t>5</a:t>
            </a:r>
            <a:r>
              <a:rPr baseline="30000" dirty="0"/>
              <a:t>th</a:t>
            </a:r>
            <a:r>
              <a:rPr dirty="0"/>
              <a:t> Edition</a:t>
            </a:r>
          </a:p>
        </p:txBody>
      </p:sp>
      <p:sp>
        <p:nvSpPr>
          <p:cNvPr id="45" name="Shape 198"/>
          <p:cNvSpPr txBox="1"/>
          <p:nvPr/>
        </p:nvSpPr>
        <p:spPr>
          <a:xfrm>
            <a:off x="4639948" y="2326432"/>
            <a:ext cx="3657600" cy="45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 defTabSz="685800">
              <a:defRPr sz="33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4100" dirty="0"/>
              <a:t>Module 18 - Sorting</a:t>
            </a:r>
            <a:endParaRPr sz="4100" dirty="0"/>
          </a:p>
        </p:txBody>
      </p:sp>
      <p:sp>
        <p:nvSpPr>
          <p:cNvPr id="46" name="Shape 199"/>
          <p:cNvSpPr txBox="1"/>
          <p:nvPr/>
        </p:nvSpPr>
        <p:spPr>
          <a:xfrm>
            <a:off x="4713817" y="4348809"/>
            <a:ext cx="4057650" cy="2104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600" dirty="0"/>
              <a:t>Including:</a:t>
            </a:r>
          </a:p>
          <a:p>
            <a: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600" dirty="0"/>
              <a:t>Chapter 15 – Intro to Sorting</a:t>
            </a:r>
          </a:p>
          <a:p>
            <a: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600" dirty="0"/>
              <a:t>Chapter 16 – Faster Sorting</a:t>
            </a:r>
            <a:endParaRPr sz="26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Iterative Selection Sort (Part 2)</a:t>
            </a:r>
          </a:p>
        </p:txBody>
      </p:sp>
      <p:sp>
        <p:nvSpPr>
          <p:cNvPr id="7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43269"/>
            <a:ext cx="8229600" cy="568747"/>
          </a:xfrm>
          <a:prstGeom prst="rect">
            <a:avLst/>
          </a:prstGeom>
        </p:spPr>
        <p:txBody>
          <a:bodyPr/>
          <a:lstStyle>
            <a:lvl1pPr defTabSz="603504">
              <a:defRPr sz="2376"/>
            </a:lvl1pPr>
          </a:lstStyle>
          <a:p>
            <a:r>
              <a:t>LISTING 15-1 A class for sorting an array using selection sort</a:t>
            </a:r>
          </a:p>
        </p:txBody>
      </p:sp>
      <p:sp>
        <p:nvSpPr>
          <p:cNvPr id="72" name="// Finds the index of the smallest value in a portion of an array a.…"/>
          <p:cNvSpPr txBox="1"/>
          <p:nvPr/>
        </p:nvSpPr>
        <p:spPr>
          <a:xfrm>
            <a:off x="87580" y="684530"/>
            <a:ext cx="8968840" cy="51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Finds the index of the smallest value in a portion of an array a.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Precondition: a.length &gt; last &gt;= first &gt;= 0.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Returns the index of the smallest value among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a[first], a[first + 1], . . . , a[last].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Comparable&lt;? 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 T&gt;&gt;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 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getIndexOfSmallest(T[] a,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first,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last)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T min = a[first];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indexOfMin = first;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for</a:t>
            </a:r>
            <a:r>
              <a:t> 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index = first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index &lt;= last; index++)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(a[index].compareTo(min) &lt; </a:t>
            </a:r>
            <a:r>
              <a:rPr>
                <a:solidFill>
                  <a:srgbClr val="272AD8"/>
                </a:solidFill>
              </a:rPr>
              <a:t>0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   min = a[index];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   indexOfMin = index;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} </a:t>
            </a:r>
            <a:r>
              <a:rPr>
                <a:solidFill>
                  <a:srgbClr val="008400"/>
                </a:solidFill>
              </a:rPr>
              <a:t>// end if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 Assertion: min is the smallest of a[first] through a[index].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for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indexOfMin;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getIndexOfSmallest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Iterative Selection Sort (Part 3)</a:t>
            </a:r>
          </a:p>
        </p:txBody>
      </p:sp>
      <p:sp>
        <p:nvSpPr>
          <p:cNvPr id="75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667512">
              <a:defRPr sz="2628"/>
            </a:lvl1pPr>
          </a:lstStyle>
          <a:p>
            <a:r>
              <a:t>LISTING 15-1 A class for sorting an array using selection sort</a:t>
            </a:r>
          </a:p>
        </p:txBody>
      </p:sp>
      <p:sp>
        <p:nvSpPr>
          <p:cNvPr id="76" name="// Swaps the array entries a[i] and a[j].…"/>
          <p:cNvSpPr txBox="1"/>
          <p:nvPr/>
        </p:nvSpPr>
        <p:spPr>
          <a:xfrm>
            <a:off x="443971" y="2297430"/>
            <a:ext cx="6644443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Swaps the array entries a[i] and a[j].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swap(Object[] a,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j)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Object temp = a[i];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a[i] = a[j];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a[j] = temp;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swap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SortArray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Recursive Selection Sort</a:t>
            </a:r>
          </a:p>
        </p:txBody>
      </p:sp>
      <p:sp>
        <p:nvSpPr>
          <p:cNvPr id="79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selection sort algorithm</a:t>
            </a:r>
          </a:p>
        </p:txBody>
      </p:sp>
      <p:sp>
        <p:nvSpPr>
          <p:cNvPr id="80" name="Algorithm selectionSort(a, first, last)…"/>
          <p:cNvSpPr txBox="1"/>
          <p:nvPr/>
        </p:nvSpPr>
        <p:spPr>
          <a:xfrm>
            <a:off x="443971" y="1375581"/>
            <a:ext cx="7512166" cy="3699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382904" indent="-382904" defTabSz="457200">
              <a:spcBef>
                <a:spcPts val="5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selectionSort(a, first,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2904" indent="-382904" defTabSz="457200">
              <a:spcBef>
                <a:spcPts val="5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t>Sorts the array entries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a[first] </a:t>
            </a:r>
            <a:r>
              <a:t>through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a[last] </a:t>
            </a:r>
            <a:r>
              <a:t>recursively.</a:t>
            </a:r>
          </a:p>
          <a:p>
            <a:pPr marL="382904" indent="-382904" defTabSz="457200">
              <a:spcBef>
                <a:spcPts val="500"/>
              </a:spcBef>
              <a:defRPr sz="1800"/>
            </a:pPr>
            <a:r>
              <a:rPr b="1"/>
              <a:t>if </a:t>
            </a:r>
            <a:r>
              <a:t>(first &lt;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2904" indent="-382904" defTabSz="457200">
              <a:spcBef>
                <a:spcPts val="5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L="1680845" lvl="1" indent="-1452245" defTabSz="457200">
              <a:spcBef>
                <a:spcPts val="5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indexOfNextSmallest = </a:t>
            </a:r>
            <a:r>
              <a:t>the index of the smallest value among</a:t>
            </a:r>
          </a:p>
          <a:p>
            <a:pPr marL="3021964" lvl="1" indent="-2793364" defTabSz="457200">
              <a:spcBef>
                <a:spcPts val="500"/>
              </a:spcBef>
              <a:defRPr sz="1800"/>
            </a:pPr>
            <a:r>
              <a:t>				a[first], a[first + 1], . . . ,</a:t>
            </a:r>
            <a:r>
              <a:rPr spc="375"/>
              <a:t> </a:t>
            </a:r>
            <a:r>
              <a:t>a[last]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0845" lvl="1" indent="-1452245" defTabSz="457200">
              <a:spcBef>
                <a:spcPts val="5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Interchange the values of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a[first] </a:t>
            </a:r>
            <a:r>
              <a:t>and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a[indexOfNextSmallest]</a:t>
            </a:r>
            <a:endParaRPr i="0"/>
          </a:p>
          <a:p>
            <a:pPr marL="1681479" lvl="1" indent="-1452879" defTabSz="457200">
              <a:spcBef>
                <a:spcPts val="500"/>
              </a:spcBef>
              <a:defRPr sz="1800"/>
            </a:pPr>
            <a:r>
              <a:t>//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Assertion: </a:t>
            </a:r>
            <a:r>
              <a:t>a[0] ≤ a[1] ≤ . . . ≤ a[first]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and these are the smallest</a:t>
            </a:r>
          </a:p>
          <a:p>
            <a:pPr marL="1681479" marR="102870" lvl="1" indent="-1452879" defTabSz="457200">
              <a:spcBef>
                <a:spcPts val="5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</a:t>
            </a:r>
            <a:r>
              <a:rPr i="0" spc="-217">
                <a:latin typeface="+mn-lt"/>
                <a:ea typeface="+mn-ea"/>
                <a:cs typeface="+mn-cs"/>
                <a:sym typeface="Arial"/>
              </a:rPr>
              <a:t> </a:t>
            </a:r>
            <a:r>
              <a:t>of</a:t>
            </a:r>
            <a:r>
              <a:rPr spc="-157"/>
              <a:t> </a:t>
            </a:r>
            <a:r>
              <a:t>the</a:t>
            </a:r>
            <a:r>
              <a:rPr spc="-209"/>
              <a:t> </a:t>
            </a:r>
            <a:r>
              <a:t>original</a:t>
            </a:r>
            <a:r>
              <a:rPr spc="-209"/>
              <a:t> </a:t>
            </a:r>
            <a:r>
              <a:t>array</a:t>
            </a:r>
            <a:r>
              <a:rPr spc="-209"/>
              <a:t> </a:t>
            </a:r>
            <a:r>
              <a:t>entries.</a:t>
            </a:r>
            <a:r>
              <a:rPr spc="-209"/>
              <a:t> </a:t>
            </a:r>
            <a:r>
              <a:t>The</a:t>
            </a:r>
            <a:r>
              <a:rPr spc="-209"/>
              <a:t> </a:t>
            </a:r>
            <a:r>
              <a:t>remaining</a:t>
            </a:r>
            <a:r>
              <a:rPr spc="-209"/>
              <a:t> </a:t>
            </a:r>
            <a:r>
              <a:t>array</a:t>
            </a:r>
            <a:r>
              <a:rPr spc="-209"/>
              <a:t> </a:t>
            </a:r>
            <a:r>
              <a:t>entries</a:t>
            </a:r>
            <a:r>
              <a:rPr spc="-209"/>
              <a:t> </a:t>
            </a:r>
            <a:r>
              <a:t>begin</a:t>
            </a:r>
            <a:r>
              <a:rPr spc="-209"/>
              <a:t> </a:t>
            </a:r>
            <a:r>
              <a:t>at</a:t>
            </a:r>
            <a:r>
              <a:rPr spc="-217"/>
              <a:t>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a[first</a:t>
            </a:r>
            <a:r>
              <a:rPr i="0" spc="15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+</a:t>
            </a:r>
            <a:r>
              <a:rPr i="0" spc="15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1]. </a:t>
            </a:r>
          </a:p>
          <a:p>
            <a:pPr marL="1681479" marR="102870" lvl="1" indent="-1452879" defTabSz="457200">
              <a:spcBef>
                <a:spcPts val="5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selectionSort(a, first + 1,</a:t>
            </a:r>
            <a:r>
              <a:rPr i="0" spc="75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last)</a:t>
            </a:r>
            <a:endParaRPr i="0"/>
          </a:p>
          <a:p>
            <a:pPr marL="1498600" indent="-1498600" defTabSz="457200">
              <a:spcBef>
                <a:spcPts val="5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Efficiency of Selection Sort</a:t>
            </a:r>
          </a:p>
        </p:txBody>
      </p:sp>
      <p:sp>
        <p:nvSpPr>
          <p:cNvPr id="83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43971" y="913012"/>
            <a:ext cx="7366051" cy="5031976"/>
          </a:xfrm>
          <a:prstGeom prst="rect">
            <a:avLst/>
          </a:prstGeom>
        </p:spPr>
        <p:txBody>
          <a:bodyPr/>
          <a:lstStyle/>
          <a:p>
            <a:r>
              <a:t>Selection sort is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t> regardless of the initial order of the entries.</a:t>
            </a:r>
          </a:p>
          <a:p>
            <a:pPr lvl="1"/>
            <a:r>
              <a:t>Requires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t> comparisons</a:t>
            </a:r>
          </a:p>
          <a:p>
            <a:pPr lvl="1"/>
            <a:r>
              <a:t>Does only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t> swaps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Insertion Sort</a:t>
            </a:r>
          </a:p>
        </p:txBody>
      </p:sp>
      <p:sp>
        <p:nvSpPr>
          <p:cNvPr id="86" name="FIGURE 15-3 The placement of the third book during an insertion sor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15-3 The placement of the third book during an insertion sort</a:t>
            </a:r>
          </a:p>
        </p:txBody>
      </p:sp>
      <p:pic>
        <p:nvPicPr>
          <p:cNvPr id="87" name="A diagram explains arranging books in a book shelf by insertion sort procedure. Starting positions of books." descr="A diagram explains arranging books in a book shelf by insertion sort procedure. Starting positions of books."/>
          <p:cNvPicPr>
            <a:picLocks noChangeAspect="1"/>
          </p:cNvPicPr>
          <p:nvPr/>
        </p:nvPicPr>
        <p:blipFill>
          <a:blip r:embed="rId2">
            <a:alphaModFix amt="51899"/>
            <a:extLst/>
          </a:blip>
          <a:stretch>
            <a:fillRect/>
          </a:stretch>
        </p:blipFill>
        <p:spPr>
          <a:xfrm>
            <a:off x="194161" y="1225669"/>
            <a:ext cx="4023894" cy="1468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A diagram explains arranging books in a book shelf by insertion sort procedure. Third book is removed." descr="A diagram explains arranging books in a book shelf by insertion sort procedure. Third book is removed."/>
          <p:cNvPicPr>
            <a:picLocks noChangeAspect="1"/>
          </p:cNvPicPr>
          <p:nvPr/>
        </p:nvPicPr>
        <p:blipFill>
          <a:blip r:embed="rId3">
            <a:alphaModFix amt="51899"/>
            <a:extLst/>
          </a:blip>
          <a:stretch>
            <a:fillRect/>
          </a:stretch>
        </p:blipFill>
        <p:spPr>
          <a:xfrm>
            <a:off x="4506217" y="1225669"/>
            <a:ext cx="3887225" cy="1640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A diagram explains arranging books in a book shelf by insertion sort procedure. Books larger than third book are slide to right." descr="A diagram explains arranging books in a book shelf by insertion sort procedure. Books larger than third book are slide to right."/>
          <p:cNvPicPr>
            <a:picLocks noChangeAspect="1"/>
          </p:cNvPicPr>
          <p:nvPr/>
        </p:nvPicPr>
        <p:blipFill>
          <a:blip r:embed="rId4">
            <a:alphaModFix amt="51899"/>
            <a:extLst/>
          </a:blip>
          <a:stretch>
            <a:fillRect/>
          </a:stretch>
        </p:blipFill>
        <p:spPr>
          <a:xfrm>
            <a:off x="286776" y="3230368"/>
            <a:ext cx="3838664" cy="2273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A diagram explains arranging books in a book shelf by insertion sort procedure. Book is slide into correct position." descr="A diagram explains arranging books in a book shelf by insertion sort procedure. Book is slide into correct position."/>
          <p:cNvPicPr>
            <a:picLocks noChangeAspect="1"/>
          </p:cNvPicPr>
          <p:nvPr/>
        </p:nvPicPr>
        <p:blipFill>
          <a:blip r:embed="rId5">
            <a:alphaModFix amt="51899"/>
            <a:extLst/>
          </a:blip>
          <a:stretch>
            <a:fillRect/>
          </a:stretch>
        </p:blipFill>
        <p:spPr>
          <a:xfrm>
            <a:off x="4572000" y="3284487"/>
            <a:ext cx="3871846" cy="1778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Insertion Sort</a:t>
            </a:r>
          </a:p>
        </p:txBody>
      </p:sp>
      <p:sp>
        <p:nvSpPr>
          <p:cNvPr id="93" name="FIGURE 15-4 An insertion sort of book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8951">
              <a:defRPr sz="3652"/>
            </a:lvl1pPr>
          </a:lstStyle>
          <a:p>
            <a:r>
              <a:t>FIGURE 15-4 An insertion sort of books</a:t>
            </a:r>
          </a:p>
        </p:txBody>
      </p:sp>
      <p:pic>
        <p:nvPicPr>
          <p:cNvPr id="94" name="A diagram explains how books arranged by insertion sort procedure in a book shelf.&#10;&#10;Picture 2" descr="A diagram explains how books arranged by insertion sort procedure in a book shelf.Picture 2"/>
          <p:cNvPicPr>
            <a:picLocks noChangeAspect="1"/>
          </p:cNvPicPr>
          <p:nvPr/>
        </p:nvPicPr>
        <p:blipFill>
          <a:blip r:embed="rId2">
            <a:extLst/>
          </a:blip>
          <a:srcRect r="50000" b="33958"/>
          <a:stretch>
            <a:fillRect/>
          </a:stretch>
        </p:blipFill>
        <p:spPr>
          <a:xfrm>
            <a:off x="419100" y="1278390"/>
            <a:ext cx="4152900" cy="284057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Remove the next unsorted book.…"/>
          <p:cNvSpPr txBox="1"/>
          <p:nvPr/>
        </p:nvSpPr>
        <p:spPr>
          <a:xfrm>
            <a:off x="1841499" y="3983088"/>
            <a:ext cx="6269824" cy="120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187157" indent="-187157">
              <a:buSzPct val="100000"/>
              <a:buAutoNum type="arabicPeriod"/>
              <a:defRPr sz="1900"/>
            </a:pPr>
            <a:r>
              <a:t>Remove the next unsorted book.</a:t>
            </a:r>
          </a:p>
          <a:p>
            <a:pPr marL="187157" indent="-187157">
              <a:buSzPct val="100000"/>
              <a:buAutoNum type="arabicPeriod"/>
              <a:defRPr sz="1900"/>
            </a:pPr>
            <a:r>
              <a:t>Slide the sorted books to the right one by one until you find the right spot for the removed book.</a:t>
            </a:r>
          </a:p>
          <a:p>
            <a:pPr marL="187157" indent="-187157">
              <a:buSzPct val="100000"/>
              <a:buAutoNum type="arabicPeriod"/>
              <a:defRPr sz="1900"/>
            </a:pPr>
            <a:r>
              <a:t>Insert the book into its new position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Insertion Sort</a:t>
            </a:r>
          </a:p>
        </p:txBody>
      </p:sp>
      <p:sp>
        <p:nvSpPr>
          <p:cNvPr id="98" name="FIGURE 15-5 Inserting the next unsorted entry into its proper location within the sorted portion of an array during an insertion sort"/>
          <p:cNvSpPr txBox="1">
            <a:spLocks noGrp="1"/>
          </p:cNvSpPr>
          <p:nvPr>
            <p:ph type="body" sz="quarter" idx="1"/>
          </p:nvPr>
        </p:nvSpPr>
        <p:spPr>
          <a:xfrm>
            <a:off x="457200" y="5569596"/>
            <a:ext cx="8229600" cy="842420"/>
          </a:xfrm>
          <a:prstGeom prst="rect">
            <a:avLst/>
          </a:prstGeom>
        </p:spPr>
        <p:txBody>
          <a:bodyPr/>
          <a:lstStyle>
            <a:lvl1pPr defTabSz="438911">
              <a:defRPr sz="2112"/>
            </a:lvl1pPr>
          </a:lstStyle>
          <a:p>
            <a:r>
              <a:t>FIGURE 15-5 Inserting the next unsorted entry into its proper location within the sorted portion of an array during an insertion sort</a:t>
            </a:r>
          </a:p>
        </p:txBody>
      </p:sp>
      <p:pic>
        <p:nvPicPr>
          <p:cNvPr id="99" name="A diagram shows an unsorted entry being inserted into its proper location.&#10;&#10;Picture 2" descr="A diagram shows an unsorted entry being inserted into its proper location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759" y="807814"/>
            <a:ext cx="5118916" cy="4761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Insertion Sort</a:t>
            </a:r>
          </a:p>
        </p:txBody>
      </p:sp>
      <p:sp>
        <p:nvSpPr>
          <p:cNvPr id="102" name="FIGURE 15-6 An insertion sort of an array of integers into ascending order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15-6 An insertion sort of an array of integers into ascending order</a:t>
            </a:r>
          </a:p>
        </p:txBody>
      </p:sp>
      <p:pic>
        <p:nvPicPr>
          <p:cNvPr id="103" name="A diagram explains an entire insertion sort of an array of integers in 8 arrays of 7 elements.&#10;&#10;Picture 2" descr="A diagram explains an entire insertion sort of an array of integers in 8 arrays of 7 element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910" y="714795"/>
            <a:ext cx="4130614" cy="4735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Iterative Insertion Sort</a:t>
            </a:r>
          </a:p>
        </p:txBody>
      </p:sp>
      <p:sp>
        <p:nvSpPr>
          <p:cNvPr id="106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40079">
              <a:defRPr sz="2520"/>
            </a:pPr>
            <a:r>
              <a:t>Iterative algorithm describes an insertion sort of the entries at indices first through last of the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07" name="Algorithm insertionSort(a, first, last)…"/>
          <p:cNvSpPr txBox="1"/>
          <p:nvPr/>
        </p:nvSpPr>
        <p:spPr>
          <a:xfrm>
            <a:off x="650938" y="1406111"/>
            <a:ext cx="8223124" cy="2441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insertionSort(a, first,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t>Sorts the array entries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a[first] </a:t>
            </a:r>
            <a:r>
              <a:t>through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a[last] </a:t>
            </a:r>
            <a:r>
              <a:t>iteratively</a:t>
            </a:r>
            <a:r>
              <a:rPr i="0"/>
              <a:t>.</a:t>
            </a:r>
          </a:p>
          <a:p>
            <a:pPr defTabSz="457200">
              <a:spcBef>
                <a:spcPts val="600"/>
              </a:spcBef>
              <a:defRPr sz="1800"/>
            </a:pPr>
            <a:r>
              <a:rPr b="1"/>
              <a:t>for </a:t>
            </a:r>
            <a:r>
              <a:t>(unsorted = first + 1 through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R="2121535" lvl="2" indent="457200" defTabSz="457200">
              <a:spcBef>
                <a:spcPts val="600"/>
              </a:spcBef>
              <a:defRPr sz="1800"/>
            </a:pPr>
            <a:r>
              <a:t>nextToInsert = a[unsorted] insertInOrder(nextToInsert, a, first, unsorted − 1)</a:t>
            </a: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Iterative Insertion Sort</a:t>
            </a:r>
          </a:p>
        </p:txBody>
      </p:sp>
      <p:sp>
        <p:nvSpPr>
          <p:cNvPr id="11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5526215"/>
            <a:ext cx="8229601" cy="58100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defTabSz="640079">
              <a:defRPr sz="2520"/>
            </a:pPr>
            <a:r>
              <a:t>Pseudocode of method,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insertInOrder</a:t>
            </a:r>
            <a:r>
              <a:t>, to perform the insertions.</a:t>
            </a:r>
          </a:p>
        </p:txBody>
      </p:sp>
      <p:sp>
        <p:nvSpPr>
          <p:cNvPr id="111" name="Algorithm insertInOrder(anEntry, a, begin, end)…"/>
          <p:cNvSpPr txBox="1"/>
          <p:nvPr/>
        </p:nvSpPr>
        <p:spPr>
          <a:xfrm>
            <a:off x="902971" y="1080700"/>
            <a:ext cx="7055369" cy="417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insertInOrder(anEntry, a, begin, end)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t>Inserts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anEntry </a:t>
            </a:r>
            <a:r>
              <a:t>into the sorted entries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a[begin] </a:t>
            </a:r>
            <a:r>
              <a:t>through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a[end].</a:t>
            </a:r>
            <a:endParaRPr i="0"/>
          </a:p>
          <a:p>
            <a:pPr defTabSz="457200">
              <a:spcBef>
                <a:spcPts val="600"/>
              </a:spcBef>
              <a:tabLst>
                <a:tab pos="3200400" algn="l"/>
              </a:tabLst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index </a:t>
            </a:r>
            <a:r>
              <a:rPr i="0" spc="7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= </a:t>
            </a:r>
            <a:r>
              <a:rPr i="0" spc="37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end	//</a:t>
            </a:r>
            <a:r>
              <a:rPr i="0" spc="-360">
                <a:latin typeface="+mn-lt"/>
                <a:ea typeface="+mn-ea"/>
                <a:cs typeface="+mn-cs"/>
                <a:sym typeface="Arial"/>
              </a:rPr>
              <a:t> </a:t>
            </a:r>
            <a:r>
              <a:t>Index</a:t>
            </a:r>
            <a:r>
              <a:rPr spc="-60"/>
              <a:t> </a:t>
            </a:r>
            <a:r>
              <a:t>of</a:t>
            </a:r>
            <a:r>
              <a:rPr spc="22"/>
              <a:t> </a:t>
            </a:r>
            <a:r>
              <a:t>last</a:t>
            </a:r>
            <a:r>
              <a:rPr spc="-60"/>
              <a:t> </a:t>
            </a:r>
            <a:r>
              <a:t>entry</a:t>
            </a:r>
            <a:r>
              <a:rPr spc="-60"/>
              <a:t> </a:t>
            </a:r>
            <a:r>
              <a:t>in</a:t>
            </a:r>
            <a:r>
              <a:rPr spc="-60"/>
              <a:t> </a:t>
            </a:r>
            <a:r>
              <a:t>the</a:t>
            </a:r>
            <a:r>
              <a:rPr spc="-60"/>
              <a:t> </a:t>
            </a:r>
            <a:r>
              <a:t>sorted</a:t>
            </a:r>
            <a:r>
              <a:rPr spc="-60"/>
              <a:t> </a:t>
            </a:r>
            <a:r>
              <a:t>portion</a:t>
            </a: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t>Make room, if needed, in sorted portion for another entry</a:t>
            </a:r>
          </a:p>
          <a:p>
            <a:pPr defTabSz="457200">
              <a:spcBef>
                <a:spcPts val="600"/>
              </a:spcBef>
              <a:defRPr sz="1800"/>
            </a:pPr>
            <a:r>
              <a:rPr b="1"/>
              <a:t>while </a:t>
            </a:r>
            <a:r>
              <a:t>( (index &gt;= begin)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t>(anEntry &lt; a[index]) 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lvl="2" indent="457200" defTabSz="457200">
              <a:spcBef>
                <a:spcPts val="600"/>
              </a:spcBef>
              <a:defRPr sz="1800"/>
            </a:pPr>
            <a:r>
              <a:t>a[index + 1] = a[index] //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Make room</a:t>
            </a:r>
          </a:p>
          <a:p>
            <a:pPr lvl="2" indent="457200" defTabSz="457200">
              <a:spcBef>
                <a:spcPts val="600"/>
              </a:spcBef>
              <a:defRPr sz="1800"/>
            </a:pPr>
            <a:r>
              <a:t>index−−</a:t>
            </a: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defTabSz="457200">
              <a:spcBef>
                <a:spcPts val="600"/>
              </a:spcBef>
              <a:defRPr sz="1800"/>
            </a:pPr>
            <a:r>
              <a:t>//</a:t>
            </a:r>
            <a:r>
              <a:rPr spc="-37"/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Asse</a:t>
            </a:r>
            <a:r>
              <a:rPr i="1" spc="-45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tio</a:t>
            </a:r>
            <a:r>
              <a:rPr i="1" spc="-7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spc="1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a[index </a:t>
            </a:r>
            <a:r>
              <a:rPr spc="45"/>
              <a:t> </a:t>
            </a:r>
            <a:r>
              <a:t>+ </a:t>
            </a:r>
            <a:r>
              <a:rPr spc="45"/>
              <a:t> </a:t>
            </a:r>
            <a:r>
              <a:t>1]</a:t>
            </a:r>
            <a:r>
              <a:rPr spc="-30"/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is a</a:t>
            </a:r>
            <a:r>
              <a:rPr i="1" spc="-22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aila</a:t>
            </a:r>
            <a:r>
              <a:rPr i="1" spc="-45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spc="-255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defTabSz="457200">
              <a:spcBef>
                <a:spcPts val="600"/>
              </a:spcBef>
              <a:tabLst>
                <a:tab pos="3136900" algn="l"/>
              </a:tabLst>
              <a:defRPr sz="1800"/>
            </a:pPr>
            <a:r>
              <a:t>a[index + 1]</a:t>
            </a:r>
            <a:r>
              <a:rPr spc="262"/>
              <a:t> </a:t>
            </a:r>
            <a:r>
              <a:t>=</a:t>
            </a:r>
            <a:r>
              <a:rPr spc="97"/>
              <a:t> </a:t>
            </a:r>
            <a:r>
              <a:t>anEntry	//</a:t>
            </a:r>
            <a:r>
              <a:rPr spc="-277"/>
              <a:t> </a:t>
            </a:r>
            <a:r>
              <a:t>Insert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963BC1-52C4-4090-B0C8-04D6A13BBE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A85E1AF-5376-4C20-91F3-482DEAAE3C50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410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F84C2EA-A09A-4AAA-9198-749C66B4FB94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Overview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002323"/>
            <a:ext cx="8370888" cy="571915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Sorting is the process of </a:t>
            </a:r>
            <a:r>
              <a:rPr lang="en-US" sz="2800" dirty="0">
                <a:solidFill>
                  <a:srgbClr val="FF0000"/>
                </a:solidFill>
              </a:rPr>
              <a:t>ordering</a:t>
            </a:r>
            <a:r>
              <a:rPr lang="en-US" sz="2800" dirty="0"/>
              <a:t> a set of items</a:t>
            </a:r>
          </a:p>
          <a:p>
            <a:r>
              <a:rPr lang="en-US" sz="2800" dirty="0"/>
              <a:t>Like data structures, sorting algorithms are evaluated based on</a:t>
            </a:r>
          </a:p>
          <a:p>
            <a:pPr lvl="1"/>
            <a:r>
              <a:rPr lang="en-US" sz="2400" dirty="0"/>
              <a:t> Their </a:t>
            </a:r>
            <a:r>
              <a:rPr lang="en-US" sz="2400" dirty="0">
                <a:solidFill>
                  <a:srgbClr val="FF0000"/>
                </a:solidFill>
              </a:rPr>
              <a:t>speed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The amount of </a:t>
            </a:r>
            <a:r>
              <a:rPr lang="en-US" sz="2400" dirty="0">
                <a:solidFill>
                  <a:srgbClr val="FF0000"/>
                </a:solidFill>
              </a:rPr>
              <a:t>memory overhead </a:t>
            </a:r>
            <a:r>
              <a:rPr lang="en-US" sz="2400" dirty="0"/>
              <a:t>they require</a:t>
            </a:r>
          </a:p>
          <a:p>
            <a:pPr lvl="1"/>
            <a:r>
              <a:rPr lang="en-US" sz="2400" dirty="0"/>
              <a:t>The programming effort required to </a:t>
            </a:r>
            <a:r>
              <a:rPr lang="en-US" sz="2400" dirty="0">
                <a:solidFill>
                  <a:srgbClr val="FF0000"/>
                </a:solidFill>
              </a:rPr>
              <a:t>implement</a:t>
            </a:r>
            <a:r>
              <a:rPr lang="en-US" sz="2400" dirty="0"/>
              <a:t> them</a:t>
            </a:r>
          </a:p>
          <a:p>
            <a:r>
              <a:rPr lang="en-US" sz="2800" dirty="0"/>
              <a:t>Classic sorting algorithms include the </a:t>
            </a:r>
            <a:r>
              <a:rPr lang="en-US" sz="2800" dirty="0">
                <a:solidFill>
                  <a:schemeClr val="tx1"/>
                </a:solidFill>
              </a:rPr>
              <a:t>Selection </a:t>
            </a:r>
            <a:r>
              <a:rPr lang="en-US" sz="2800" dirty="0"/>
              <a:t>sort, Insertion sort, Shell sort </a:t>
            </a:r>
          </a:p>
          <a:p>
            <a:r>
              <a:rPr lang="en-US" sz="2800" dirty="0"/>
              <a:t>Additional sorts include the Merge sort, Quick sort, Radix sort and the Binary Tree Sort</a:t>
            </a:r>
          </a:p>
          <a:p>
            <a:r>
              <a:rPr lang="en-US" sz="2800" dirty="0"/>
              <a:t>We will look at a Merge sort in the next module.</a:t>
            </a:r>
          </a:p>
          <a:p>
            <a:r>
              <a:rPr lang="en-US" sz="2800" dirty="0"/>
              <a:t>Each of the above sorts has its merits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Recursive Insertion Sort</a:t>
            </a:r>
          </a:p>
        </p:txBody>
      </p:sp>
      <p:sp>
        <p:nvSpPr>
          <p:cNvPr id="11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13231">
              <a:defRPr sz="2807"/>
            </a:lvl1pPr>
          </a:lstStyle>
          <a:p>
            <a:r>
              <a:t>This pseudocode describes a recursive insertion sort.</a:t>
            </a:r>
          </a:p>
        </p:txBody>
      </p:sp>
      <p:sp>
        <p:nvSpPr>
          <p:cNvPr id="115" name="Algorithm insertionSort(a, first, last)…"/>
          <p:cNvSpPr txBox="1"/>
          <p:nvPr/>
        </p:nvSpPr>
        <p:spPr>
          <a:xfrm>
            <a:off x="313004" y="1808730"/>
            <a:ext cx="8386426" cy="2794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insertionSort(a, first,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t>Sorts the array entries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a[first] </a:t>
            </a:r>
            <a:r>
              <a:t>through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a[last] </a:t>
            </a:r>
            <a:r>
              <a:t>recursively</a:t>
            </a:r>
            <a:r>
              <a:rPr i="0"/>
              <a:t>.</a:t>
            </a: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0">
                <a:latin typeface="+mn-lt"/>
                <a:ea typeface="+mn-ea"/>
                <a:cs typeface="+mn-cs"/>
                <a:sym typeface="Arial"/>
              </a:rPr>
              <a:t>if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(</a:t>
            </a:r>
            <a:r>
              <a:t>the array contains more than one entry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)</a:t>
            </a:r>
            <a:endParaRPr i="0"/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lvl="2" indent="4572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Sort the array entries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a[first] </a:t>
            </a:r>
            <a:r>
              <a:t>through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a[last − 1]</a:t>
            </a:r>
          </a:p>
          <a:p>
            <a:pPr lvl="2" indent="4572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Insert the last entry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a[last] </a:t>
            </a:r>
            <a:r>
              <a:t>into its correct sorted position within the rest of the array</a:t>
            </a: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Recursive Insertion Sort</a:t>
            </a:r>
          </a:p>
        </p:txBody>
      </p:sp>
      <p:sp>
        <p:nvSpPr>
          <p:cNvPr id="11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9728" y="5599847"/>
            <a:ext cx="8229601" cy="807815"/>
          </a:xfrm>
          <a:prstGeom prst="rect">
            <a:avLst/>
          </a:prstGeom>
        </p:spPr>
        <p:txBody>
          <a:bodyPr/>
          <a:lstStyle/>
          <a:p>
            <a:r>
              <a:t>Implementing the algorithm in Java</a:t>
            </a:r>
          </a:p>
        </p:txBody>
      </p:sp>
      <p:sp>
        <p:nvSpPr>
          <p:cNvPr id="119" name="public static &lt;T extends Comparable&lt;? super T&gt;&gt;…"/>
          <p:cNvSpPr txBox="1"/>
          <p:nvPr/>
        </p:nvSpPr>
        <p:spPr>
          <a:xfrm>
            <a:off x="618937" y="1675129"/>
            <a:ext cx="7461980" cy="330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Comparable&lt;? 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 T&gt;&gt;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insertionSort(T[] a,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first,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last)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(first &lt; last)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Sort all but the last entry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insertionSort(a, first, last - </a:t>
            </a:r>
            <a:r>
              <a:rPr>
                <a:solidFill>
                  <a:srgbClr val="272AD8"/>
                </a:solidFill>
              </a:rPr>
              <a:t>1</a:t>
            </a:r>
            <a:r>
              <a:t>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Insert the last entry in sorted order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insertInOrder(a[last], a, first, last - </a:t>
            </a:r>
            <a:r>
              <a:rPr>
                <a:solidFill>
                  <a:srgbClr val="272AD8"/>
                </a:solidFill>
              </a:rPr>
              <a:t>1</a:t>
            </a:r>
            <a:r>
              <a:t>);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if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insertionSort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Recursive Insertion Sort</a:t>
            </a:r>
          </a:p>
        </p:txBody>
      </p:sp>
      <p:sp>
        <p:nvSpPr>
          <p:cNvPr id="122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823">
              <a:defRPr sz="3455"/>
            </a:pPr>
            <a:r>
              <a:t>First draft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insertInOrder</a:t>
            </a:r>
            <a:r>
              <a:t> algorithm.</a:t>
            </a:r>
          </a:p>
        </p:txBody>
      </p:sp>
      <p:sp>
        <p:nvSpPr>
          <p:cNvPr id="123" name="Algorithm insertInOrder(anEntry, a, begin, end)…"/>
          <p:cNvSpPr txBox="1"/>
          <p:nvPr/>
        </p:nvSpPr>
        <p:spPr>
          <a:xfrm>
            <a:off x="457200" y="1297617"/>
            <a:ext cx="7023718" cy="347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insertInOrder(anEntry, a, begin, end)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t>Inserts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anEntry </a:t>
            </a:r>
            <a:r>
              <a:t>into the sorted array entries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a[begin] </a:t>
            </a:r>
            <a:r>
              <a:t>through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a[end].</a:t>
            </a:r>
            <a:endParaRPr i="0"/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</a:t>
            </a:r>
            <a:r>
              <a:rPr i="0" spc="-419">
                <a:latin typeface="+mn-lt"/>
                <a:ea typeface="+mn-ea"/>
                <a:cs typeface="+mn-cs"/>
                <a:sym typeface="Arial"/>
              </a:rPr>
              <a:t> </a:t>
            </a:r>
            <a:r>
              <a:t>First draft.</a:t>
            </a:r>
          </a:p>
          <a:p>
            <a:pPr marR="2663189" defTabSz="457200">
              <a:spcBef>
                <a:spcPts val="600"/>
              </a:spcBef>
              <a:defRPr sz="1800"/>
            </a:pPr>
            <a:r>
              <a:rPr b="1"/>
              <a:t>if </a:t>
            </a:r>
            <a:r>
              <a:t>(anEntry &gt;= a[end]) </a:t>
            </a:r>
          </a:p>
          <a:p>
            <a:pPr marR="2663189" lvl="2" indent="457200" defTabSz="457200">
              <a:spcBef>
                <a:spcPts val="600"/>
              </a:spcBef>
              <a:defRPr sz="1800"/>
            </a:pPr>
            <a:r>
              <a:t>a[end + 1] =</a:t>
            </a:r>
            <a:r>
              <a:rPr spc="375"/>
              <a:t> </a:t>
            </a:r>
            <a:r>
              <a:t>anEntry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b="1"/>
            </a:pPr>
            <a:r>
              <a:t>else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R="1569719" lvl="2" indent="457200" defTabSz="457200">
              <a:spcBef>
                <a:spcPts val="600"/>
              </a:spcBef>
              <a:defRPr sz="1800"/>
            </a:pPr>
            <a:r>
              <a:t>a[end  +  1]  =  a[end]  insertInOrder(anEntry, a, begin, end −</a:t>
            </a:r>
            <a:r>
              <a:rPr spc="37"/>
              <a:t> </a:t>
            </a:r>
            <a:r>
              <a:t>1)</a:t>
            </a: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Insertion Sort</a:t>
            </a:r>
          </a:p>
        </p:txBody>
      </p:sp>
      <p:sp>
        <p:nvSpPr>
          <p:cNvPr id="126" name="FIGURE 15-7 Inserting the first unsorted entry into the sorted portion of the arra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15-7 Inserting the first unsorted entry into the sorted portion of the array</a:t>
            </a:r>
          </a:p>
        </p:txBody>
      </p:sp>
      <p:pic>
        <p:nvPicPr>
          <p:cNvPr id="127" name="A diagram explains 5 arrays which represents sorting of integers. The entry is greater than or equal to the last sorted entry." descr="A diagram explains 5 arrays which represents sorting of integers. The entry is greater than or equal to the last sorted entry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983486"/>
            <a:ext cx="4126784" cy="2137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A diagram explains 5 arrays which represents sorting of integers.The entry is smaller than or equal to the last sorted entry." descr="A diagram explains 5 arrays which represents sorting of integers.The entry is smaller than or equal to the last sorted entry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3066" y="2425662"/>
            <a:ext cx="4682735" cy="3160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Recursive Insertion Sort</a:t>
            </a:r>
          </a:p>
        </p:txBody>
      </p:sp>
      <p:sp>
        <p:nvSpPr>
          <p:cNvPr id="13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460284"/>
            <a:ext cx="8229600" cy="951732"/>
          </a:xfrm>
          <a:prstGeom prst="rect">
            <a:avLst/>
          </a:prstGeom>
        </p:spPr>
        <p:txBody>
          <a:bodyPr/>
          <a:lstStyle/>
          <a:p>
            <a:pPr defTabSz="640079">
              <a:defRPr sz="2520"/>
            </a:pPr>
            <a:r>
              <a:t>The algorithm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insertInOrder</a:t>
            </a:r>
            <a:r>
              <a:t>: final draft.</a:t>
            </a:r>
            <a:br/>
            <a:r>
              <a:t>Note: insertion sort efficiency (worst case) is O(</a:t>
            </a:r>
            <a:r>
              <a:rPr i="1"/>
              <a:t>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132" name="Algorithm insertInOrder(anEntry, a, begin, end)…"/>
          <p:cNvSpPr txBox="1"/>
          <p:nvPr/>
        </p:nvSpPr>
        <p:spPr>
          <a:xfrm>
            <a:off x="497477" y="833214"/>
            <a:ext cx="7023719" cy="5344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5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insertInOrder(anEntry, a, begin, end)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5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t>Inserts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anEntry </a:t>
            </a:r>
            <a:r>
              <a:t>into the sorted array entries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a[begin] </a:t>
            </a:r>
            <a:r>
              <a:t>through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a[end].</a:t>
            </a:r>
            <a:endParaRPr i="0"/>
          </a:p>
          <a:p>
            <a:pPr defTabSz="457200">
              <a:spcBef>
                <a:spcPts val="5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</a:t>
            </a:r>
            <a:r>
              <a:rPr i="0" spc="-404">
                <a:latin typeface="+mn-lt"/>
                <a:ea typeface="+mn-ea"/>
                <a:cs typeface="+mn-cs"/>
                <a:sym typeface="Arial"/>
              </a:rPr>
              <a:t> </a:t>
            </a:r>
            <a:r>
              <a:t>Revised draft.</a:t>
            </a:r>
          </a:p>
          <a:p>
            <a:pPr marR="2891789" defTabSz="457200">
              <a:spcBef>
                <a:spcPts val="500"/>
              </a:spcBef>
              <a:defRPr sz="1800"/>
            </a:pPr>
            <a:r>
              <a:rPr b="1"/>
              <a:t>if </a:t>
            </a:r>
            <a:r>
              <a:t>(anEntry &gt;= a[end]) </a:t>
            </a:r>
          </a:p>
          <a:p>
            <a:pPr marR="2891789" lvl="2" indent="457200" defTabSz="457200">
              <a:spcBef>
                <a:spcPts val="500"/>
              </a:spcBef>
              <a:defRPr sz="1800"/>
            </a:pPr>
            <a:r>
              <a:t>a[end + 1] =</a:t>
            </a:r>
            <a:r>
              <a:rPr spc="375"/>
              <a:t> </a:t>
            </a:r>
            <a:r>
              <a:t>anEntry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500"/>
              </a:spcBef>
              <a:defRPr sz="1800"/>
            </a:pPr>
            <a:r>
              <a:rPr b="1"/>
              <a:t>else if </a:t>
            </a:r>
            <a:r>
              <a:t>(begin &lt; end)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5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R="1798320" lvl="2" indent="457200" defTabSz="457200">
              <a:spcBef>
                <a:spcPts val="500"/>
              </a:spcBef>
              <a:defRPr sz="1800"/>
            </a:pPr>
            <a:r>
              <a:t>a[end  +  1]  =  a[end]  insertInOrder(anEntry, a, begin, end −</a:t>
            </a:r>
            <a:r>
              <a:rPr spc="37"/>
              <a:t> </a:t>
            </a:r>
            <a:r>
              <a:t>1)</a:t>
            </a:r>
          </a:p>
          <a:p>
            <a:pPr defTabSz="457200">
              <a:spcBef>
                <a:spcPts val="5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defTabSz="457200">
              <a:spcBef>
                <a:spcPts val="500"/>
              </a:spcBef>
              <a:defRPr sz="1800"/>
            </a:pPr>
            <a:r>
              <a:rPr b="1"/>
              <a:t>else </a:t>
            </a:r>
            <a:r>
              <a:t>// begin == end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t>anEntry &lt; a[end]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5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R="3588384" lvl="2" indent="457200" defTabSz="457200">
              <a:spcBef>
                <a:spcPts val="500"/>
              </a:spcBef>
              <a:defRPr sz="1800"/>
            </a:pPr>
            <a:r>
              <a:t>a[end + 1] =</a:t>
            </a:r>
            <a:r>
              <a:rPr spc="375"/>
              <a:t> </a:t>
            </a:r>
            <a:r>
              <a:t>a[end] </a:t>
            </a:r>
          </a:p>
          <a:p>
            <a:pPr marR="3588384" lvl="2" indent="457200" defTabSz="457200">
              <a:spcBef>
                <a:spcPts val="500"/>
              </a:spcBef>
              <a:defRPr sz="1800"/>
            </a:pPr>
            <a:r>
              <a:t>a[end] = anEntry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5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defTabSz="457200">
              <a:spcBef>
                <a:spcPts val="5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t>Insertion Sort with a Linked Chain</a:t>
            </a:r>
          </a:p>
        </p:txBody>
      </p:sp>
      <p:sp>
        <p:nvSpPr>
          <p:cNvPr id="135" name="FIGURE 15-8 A chain of integers sorted into ascending order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15-8 A chain of integers sorted into ascending order</a:t>
            </a:r>
          </a:p>
        </p:txBody>
      </p:sp>
      <p:pic>
        <p:nvPicPr>
          <p:cNvPr id="136" name="An illustration represents linked nodes.&#10;&#10;Picture 2" descr="An illustration represents linked node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2950464"/>
            <a:ext cx="8458200" cy="948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t>Insertion Sort with a Linked Chain</a:t>
            </a:r>
          </a:p>
        </p:txBody>
      </p:sp>
      <p:sp>
        <p:nvSpPr>
          <p:cNvPr id="139" name="FIGURE 15-9 During the traversal of a chain to locate the insertion point, save a reference to the node before the current one"/>
          <p:cNvSpPr txBox="1">
            <a:spLocks noGrp="1"/>
          </p:cNvSpPr>
          <p:nvPr>
            <p:ph type="body" sz="quarter" idx="1"/>
          </p:nvPr>
        </p:nvSpPr>
        <p:spPr>
          <a:xfrm>
            <a:off x="457200" y="5449767"/>
            <a:ext cx="8229600" cy="962249"/>
          </a:xfrm>
          <a:prstGeom prst="rect">
            <a:avLst/>
          </a:prstGeom>
        </p:spPr>
        <p:txBody>
          <a:bodyPr/>
          <a:lstStyle>
            <a:lvl1pPr defTabSz="457200">
              <a:defRPr sz="2200"/>
            </a:lvl1pPr>
          </a:lstStyle>
          <a:p>
            <a:r>
              <a:t>FIGURE 15-9 During the traversal of a chain to locate the insertion point, save a reference to the node before the current one</a:t>
            </a:r>
          </a:p>
        </p:txBody>
      </p:sp>
      <p:pic>
        <p:nvPicPr>
          <p:cNvPr id="140" name="An illustration represents linked nodes.&#10;&#10;Picture 2" descr="An illustration represents linked node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710907"/>
            <a:ext cx="8382000" cy="2556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t>Insertion Sort with a Linked Chain</a:t>
            </a:r>
          </a:p>
        </p:txBody>
      </p:sp>
      <p:sp>
        <p:nvSpPr>
          <p:cNvPr id="143" name="FIGURE 15-10 Breaking a chain of nodes into two pieces as the first step in an insertion sor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15-10 Breaking a chain of nodes into two pieces as the first step in an insertion sort</a:t>
            </a:r>
          </a:p>
        </p:txBody>
      </p:sp>
      <p:pic>
        <p:nvPicPr>
          <p:cNvPr id="144" name="An illustration represents linked nodes before and after breaking the chain. The original chain." descr="An illustration represents linked nodes before and after breaking the chain. The original chain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061" y="1347542"/>
            <a:ext cx="8433878" cy="1391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An illustration represents linked nodes before and after breaking the chain. The two pieces." descr="An illustration represents linked nodes before and after breaking the chain. The two piece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78" y="3429000"/>
            <a:ext cx="8433878" cy="1843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t>Insertion Sort with a Linked Chain</a:t>
            </a:r>
          </a:p>
        </p:txBody>
      </p:sp>
      <p:sp>
        <p:nvSpPr>
          <p:cNvPr id="14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5435724"/>
            <a:ext cx="8229601" cy="9476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40079">
              <a:defRPr sz="2520"/>
            </a:pPr>
            <a:r>
              <a:t>Add a sort method to a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LinkedGroup </a:t>
            </a:r>
            <a:r>
              <a:t>that uses a linked chain to represent a certain collection</a:t>
            </a:r>
          </a:p>
        </p:txBody>
      </p:sp>
      <p:sp>
        <p:nvSpPr>
          <p:cNvPr id="149" name="public class LinkedGroup&lt;T extends Comparable&lt;? super T&gt;&gt;…"/>
          <p:cNvSpPr txBox="1"/>
          <p:nvPr/>
        </p:nvSpPr>
        <p:spPr>
          <a:xfrm>
            <a:off x="666624" y="1681479"/>
            <a:ext cx="8012495" cy="28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LinkedGroup&lt;T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Comparable&lt;? 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 T&gt;&gt;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Node firstNode;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length; </a:t>
            </a:r>
            <a:r>
              <a:t>// Number of objects in the group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 . . 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  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Node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       {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           </a:t>
            </a:r>
            <a:r>
              <a:rPr>
                <a:solidFill>
                  <a:srgbClr val="008400"/>
                </a:solidFill>
              </a:rPr>
              <a:t>//  private inner class Node is implemented here.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        }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249435" y="-6350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t>Insertion Sort with a Linked Chain</a:t>
            </a:r>
          </a:p>
        </p:txBody>
      </p:sp>
      <p:sp>
        <p:nvSpPr>
          <p:cNvPr id="15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5625872"/>
            <a:ext cx="8229601" cy="943795"/>
          </a:xfrm>
          <a:prstGeom prst="rect">
            <a:avLst/>
          </a:prstGeom>
        </p:spPr>
        <p:txBody>
          <a:bodyPr/>
          <a:lstStyle/>
          <a:p>
            <a:pPr defTabSz="649223">
              <a:defRPr sz="2556"/>
            </a:pPr>
            <a:r>
              <a:t>Class has an inner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t> methods</a:t>
            </a:r>
          </a:p>
        </p:txBody>
      </p:sp>
      <p:sp>
        <p:nvSpPr>
          <p:cNvPr id="153" name="private void insertInOrder(Node nodeToInsert)…"/>
          <p:cNvSpPr txBox="1"/>
          <p:nvPr/>
        </p:nvSpPr>
        <p:spPr>
          <a:xfrm>
            <a:off x="329671" y="608330"/>
            <a:ext cx="6469173" cy="561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insertInOrder(Node nodeToInsert)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T item = nodeToInsert.getData();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Node currentNode = firstNode;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Node previousNode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Locate insertion point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while</a:t>
            </a:r>
            <a:r>
              <a:t> ( (currentNode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 &amp;&amp;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     (item.compareTo(currentNode.getData()) &gt; </a:t>
            </a:r>
            <a:r>
              <a:rPr>
                <a:solidFill>
                  <a:srgbClr val="272AD8"/>
                </a:solidFill>
              </a:rPr>
              <a:t>0</a:t>
            </a:r>
            <a:r>
              <a:t>) 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previousNode = currentNode;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currentNode = currentNode.getNextNode();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while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Make the insertion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(previousNode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{  </a:t>
            </a:r>
            <a:r>
              <a:t>// Insert between previousNode and currentNode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previousNode.setNextNode(nodeToInsert);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nodeToInsert.setNextNode(currentNode);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t>// Insert at beginning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nodeToInsert.setNextNode(firstNode);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firstNode = nodeToInsert;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if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insertInOrder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92A7B-82C3-44C2-B5A9-EDCE1868DA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B3A1432-E969-4EAB-B8D7-A80BB353606A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Ordering Items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368425"/>
            <a:ext cx="8788400" cy="5135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 common orderings are </a:t>
            </a:r>
            <a:r>
              <a:rPr lang="en-US" dirty="0">
                <a:solidFill>
                  <a:srgbClr val="FF0000"/>
                </a:solidFill>
              </a:rPr>
              <a:t>ascending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descending</a:t>
            </a:r>
            <a:r>
              <a:rPr lang="en-US" dirty="0"/>
              <a:t> order</a:t>
            </a:r>
          </a:p>
          <a:p>
            <a:pPr>
              <a:lnSpc>
                <a:spcPct val="90000"/>
              </a:lnSpc>
            </a:pPr>
            <a:r>
              <a:rPr lang="en-US" dirty="0"/>
              <a:t>In the context of data structures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Nodes are sorted based on the contents of a field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To produce sorted </a:t>
            </a:r>
            <a:r>
              <a:rPr lang="en-US" dirty="0">
                <a:solidFill>
                  <a:srgbClr val="FF0000"/>
                </a:solidFill>
              </a:rPr>
              <a:t>output listings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To improve the speed of their data structure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E.g., Binary search tree and a </a:t>
            </a:r>
            <a:r>
              <a:rPr lang="en-US" i="1" dirty="0"/>
              <a:t>sorted</a:t>
            </a:r>
            <a:r>
              <a:rPr lang="en-US" dirty="0"/>
              <a:t> array fetch are O(log</a:t>
            </a:r>
            <a:r>
              <a:rPr lang="en-US" sz="1200" dirty="0"/>
              <a:t>2</a:t>
            </a:r>
            <a:r>
              <a:rPr lang="en-US" dirty="0"/>
              <a:t>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sorting takes time, therefore we need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Fast algorithms O(log</a:t>
            </a:r>
            <a:r>
              <a:rPr lang="en-US" sz="1600" dirty="0"/>
              <a:t>2</a:t>
            </a:r>
            <a:r>
              <a:rPr lang="en-US" dirty="0"/>
              <a:t>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Good strategies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Store sorted </a:t>
            </a:r>
            <a:r>
              <a:rPr lang="en-US" dirty="0"/>
              <a:t>(mostly fetch operations)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before output (many inserts, deletes, and updates)</a:t>
            </a: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t>Insertion Sort with a Linked Chain</a:t>
            </a:r>
          </a:p>
        </p:txBody>
      </p:sp>
      <p:sp>
        <p:nvSpPr>
          <p:cNvPr id="156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Insertion sort method</a:t>
            </a:r>
          </a:p>
        </p:txBody>
      </p:sp>
      <p:sp>
        <p:nvSpPr>
          <p:cNvPr id="157" name="public void insertionSort()…"/>
          <p:cNvSpPr txBox="1"/>
          <p:nvPr/>
        </p:nvSpPr>
        <p:spPr>
          <a:xfrm>
            <a:off x="457200" y="665480"/>
            <a:ext cx="8601830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insertionSort()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If fewer than two items are in the list, there is nothing to do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(length &gt; </a:t>
            </a:r>
            <a:r>
              <a:rPr>
                <a:solidFill>
                  <a:srgbClr val="272AD8"/>
                </a:solidFill>
              </a:rPr>
              <a:t>1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Assertion: firstNode != null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Break chain into 2 pieces: sorted and unsorted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Node unsortedPart = firstNode.getNextNode();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Assertion: unsortedPart != null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firstNode.setNextNode(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while</a:t>
            </a:r>
            <a:r>
              <a:t> (unsortedPart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Node nodeToInsert = unsortedPart;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unsortedPart = unsortedPart.getNextNode();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insertInOrder(nodeToInsert);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while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if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insertionSort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Shell Sort</a:t>
            </a:r>
          </a:p>
        </p:txBody>
      </p:sp>
      <p:sp>
        <p:nvSpPr>
          <p:cNvPr id="160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 so far are simple </a:t>
            </a:r>
          </a:p>
          <a:p>
            <a:pPr lvl="3"/>
            <a:r>
              <a:t>but inefficient for large arrays at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r>
              <a:t>The more sorted an array is, the less work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insertInOrder</a:t>
            </a:r>
            <a:r>
              <a:t> must do</a:t>
            </a:r>
          </a:p>
          <a:p>
            <a:r>
              <a:t>Improved insertion sort developed by Donald Shell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Shell Sort</a:t>
            </a:r>
          </a:p>
        </p:txBody>
      </p:sp>
      <p:sp>
        <p:nvSpPr>
          <p:cNvPr id="163" name="FIGURE 15-11 An array and the groups of entries whose indices are 6 apart before and after ordering group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15-11 An array and the groups of entries whose indices are 6 apart before and after ordering groups</a:t>
            </a:r>
          </a:p>
        </p:txBody>
      </p:sp>
      <p:sp>
        <p:nvSpPr>
          <p:cNvPr id="164" name="Before Ordering"/>
          <p:cNvSpPr txBox="1"/>
          <p:nvPr/>
        </p:nvSpPr>
        <p:spPr>
          <a:xfrm>
            <a:off x="231058" y="2137754"/>
            <a:ext cx="1130914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r>
              <a:t>Before Ordering</a:t>
            </a:r>
          </a:p>
        </p:txBody>
      </p:sp>
      <p:pic>
        <p:nvPicPr>
          <p:cNvPr id="165" name="A diagram explains an array of 13 elements and groups obtained.&#10;" descr="A diagram explains an array of 13 elements and groups obtained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340" y="807814"/>
            <a:ext cx="6244554" cy="228372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After Ordering"/>
          <p:cNvSpPr txBox="1"/>
          <p:nvPr/>
        </p:nvSpPr>
        <p:spPr>
          <a:xfrm>
            <a:off x="337514" y="3802988"/>
            <a:ext cx="1130914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r>
              <a:t>After Ordering</a:t>
            </a:r>
          </a:p>
        </p:txBody>
      </p:sp>
      <p:pic>
        <p:nvPicPr>
          <p:cNvPr id="167" name="A diagram explains sorted group and the corresponding array of 13 elements.&#10;&#10;Picture 2" descr="A diagram explains sorted group and the corresponding array of 13 elements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1971" y="3286099"/>
            <a:ext cx="6331110" cy="2283723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Line"/>
          <p:cNvSpPr/>
          <p:nvPr/>
        </p:nvSpPr>
        <p:spPr>
          <a:xfrm>
            <a:off x="8980" y="3139755"/>
            <a:ext cx="9126040" cy="1"/>
          </a:xfrm>
          <a:prstGeom prst="line">
            <a:avLst/>
          </a:prstGeom>
          <a:ln w="25400">
            <a:solidFill>
              <a:srgbClr val="DDDDD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Shell Sort</a:t>
            </a:r>
          </a:p>
        </p:txBody>
      </p:sp>
      <p:sp>
        <p:nvSpPr>
          <p:cNvPr id="171" name="Grouped entries in the array in Figure 15-12 whose indices are 3 apart before and after ordering group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Grouped entries in the array in Figure 15-12 whose indices are 3 apart before and after ordering groups</a:t>
            </a:r>
          </a:p>
        </p:txBody>
      </p:sp>
      <p:pic>
        <p:nvPicPr>
          <p:cNvPr id="172" name="A diagram explains an array of 13 elements and groups obtained.&#10;&#10;Picture 2" descr="A diagram explains an array of 13 elements and groups obtained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807814"/>
            <a:ext cx="8458200" cy="202392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Before Ordering"/>
          <p:cNvSpPr txBox="1"/>
          <p:nvPr/>
        </p:nvSpPr>
        <p:spPr>
          <a:xfrm>
            <a:off x="31443" y="2137754"/>
            <a:ext cx="1130914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r>
              <a:t>Before Ordering</a:t>
            </a:r>
          </a:p>
        </p:txBody>
      </p:sp>
      <p:sp>
        <p:nvSpPr>
          <p:cNvPr id="174" name="Line"/>
          <p:cNvSpPr/>
          <p:nvPr/>
        </p:nvSpPr>
        <p:spPr>
          <a:xfrm>
            <a:off x="8980" y="3139755"/>
            <a:ext cx="9126040" cy="1"/>
          </a:xfrm>
          <a:prstGeom prst="line">
            <a:avLst/>
          </a:prstGeom>
          <a:ln w="25400">
            <a:solidFill>
              <a:srgbClr val="DDDDD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75" name="A diagram explains sorted group and the corresponding array of 13 elements.&#10;&#10;Picture 2" descr="A diagram explains sorted group and the corresponding array of 13 elements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117" y="3522836"/>
            <a:ext cx="8458201" cy="194538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After Ordering"/>
          <p:cNvSpPr txBox="1"/>
          <p:nvPr/>
        </p:nvSpPr>
        <p:spPr>
          <a:xfrm>
            <a:off x="31443" y="3802988"/>
            <a:ext cx="1130914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r>
              <a:t>After Ordering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Comparing Algorithms</a:t>
            </a:r>
          </a:p>
        </p:txBody>
      </p:sp>
      <p:sp>
        <p:nvSpPr>
          <p:cNvPr id="179" name="FIGURE 15-15 The time efficiencies of three sorting algorithms, expressed in Big Oh notation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15-15 The time efficiencies of three sorting algorithms, expressed in Big Oh notation</a:t>
            </a:r>
          </a:p>
        </p:txBody>
      </p:sp>
      <p:graphicFrame>
        <p:nvGraphicFramePr>
          <p:cNvPr id="180" name="Table"/>
          <p:cNvGraphicFramePr/>
          <p:nvPr/>
        </p:nvGraphicFramePr>
        <p:xfrm>
          <a:off x="749300" y="2107207"/>
          <a:ext cx="7162796" cy="224084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9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Best Case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Average Case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Worst Case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Selection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9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Insertion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29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Shell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1.5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1.5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Merge Sort</a:t>
            </a:r>
          </a:p>
        </p:txBody>
      </p:sp>
      <p:sp>
        <p:nvSpPr>
          <p:cNvPr id="51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Divides an array into halves</a:t>
            </a:r>
          </a:p>
          <a:p>
            <a:r>
              <a:t>Sorts the two halves, </a:t>
            </a:r>
          </a:p>
          <a:p>
            <a:pPr lvl="1"/>
            <a:r>
              <a:t>Then merges them into one sorted array. </a:t>
            </a:r>
          </a:p>
          <a:p>
            <a:r>
              <a:t>The algorithm for merge sort is usually stated recursively.</a:t>
            </a:r>
          </a:p>
          <a:p>
            <a:r>
              <a:t>Major programming effort is in the merge process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Merge Sort</a:t>
            </a:r>
          </a:p>
        </p:txBody>
      </p:sp>
      <p:sp>
        <p:nvSpPr>
          <p:cNvPr id="54" name="FIGURE 16-1 Merging two sorted arrays into one sorted array"/>
          <p:cNvSpPr txBox="1">
            <a:spLocks noGrp="1"/>
          </p:cNvSpPr>
          <p:nvPr>
            <p:ph type="body" sz="quarter" idx="1"/>
          </p:nvPr>
        </p:nvSpPr>
        <p:spPr>
          <a:xfrm>
            <a:off x="457200" y="5722122"/>
            <a:ext cx="8229600" cy="689894"/>
          </a:xfrm>
          <a:prstGeom prst="rect">
            <a:avLst/>
          </a:prstGeom>
        </p:spPr>
        <p:txBody>
          <a:bodyPr/>
          <a:lstStyle>
            <a:lvl1pPr defTabSz="484631">
              <a:defRPr sz="2332"/>
            </a:lvl1pPr>
          </a:lstStyle>
          <a:p>
            <a:r>
              <a:t>FIGURE 16-1 Merging two sorted arrays into one sorted array</a:t>
            </a:r>
          </a:p>
        </p:txBody>
      </p:sp>
      <p:pic>
        <p:nvPicPr>
          <p:cNvPr id="55" name="A diagram illustrates 3 arrays, first array and secondary array and new merged array.&#10;&#10;Picture 1" descr="A diagram illustrates 3 arrays, first array and secondary array and new merged array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9010" y="807814"/>
            <a:ext cx="6165179" cy="5129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Marge Sort</a:t>
            </a:r>
          </a:p>
        </p:txBody>
      </p:sp>
      <p:sp>
        <p:nvSpPr>
          <p:cNvPr id="58" name="FIGURE 16-2 The major steps in a merge sor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658368">
              <a:defRPr sz="3168"/>
            </a:lvl1pPr>
          </a:lstStyle>
          <a:p>
            <a:r>
              <a:t>FIGURE 16-2 The major steps in a merge sort</a:t>
            </a:r>
          </a:p>
        </p:txBody>
      </p:sp>
      <p:pic>
        <p:nvPicPr>
          <p:cNvPr id="59" name="A diagram illustrates an array of 8 elements which explains steps in merge sort.&#10;&#10;Picture 2" descr="A diagram illustrates an array of 8 elements which explains steps in merge sort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99" y="1562154"/>
            <a:ext cx="8458201" cy="3733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Recursive Merge Sort</a:t>
            </a:r>
          </a:p>
        </p:txBody>
      </p:sp>
      <p:sp>
        <p:nvSpPr>
          <p:cNvPr id="62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algorithm for merge sort.</a:t>
            </a:r>
          </a:p>
        </p:txBody>
      </p:sp>
      <p:sp>
        <p:nvSpPr>
          <p:cNvPr id="63" name="Algorithm  mergeSort(a,  tempArray,  first, last)…"/>
          <p:cNvSpPr txBox="1"/>
          <p:nvPr/>
        </p:nvSpPr>
        <p:spPr>
          <a:xfrm>
            <a:off x="249435" y="1718183"/>
            <a:ext cx="8536950" cy="320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/>
            </a:pPr>
            <a:r>
              <a:rPr b="1" i="1" dirty="0">
                <a:latin typeface="Times"/>
                <a:ea typeface="Times"/>
                <a:cs typeface="Times"/>
                <a:sym typeface="Times"/>
              </a:rPr>
              <a:t>Algorithm  </a:t>
            </a:r>
            <a:r>
              <a:rPr dirty="0" err="1"/>
              <a:t>mergeSort</a:t>
            </a:r>
            <a:r>
              <a:rPr dirty="0"/>
              <a:t>(a,  </a:t>
            </a:r>
            <a:r>
              <a:rPr dirty="0" err="1"/>
              <a:t>tempArray</a:t>
            </a:r>
            <a:r>
              <a:rPr dirty="0"/>
              <a:t>,  </a:t>
            </a:r>
            <a:r>
              <a:rPr b="1" dirty="0"/>
              <a:t>first</a:t>
            </a:r>
            <a:r>
              <a:rPr dirty="0"/>
              <a:t>, last)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dirty="0"/>
              <a:t>Sorts the array entries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first..last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] </a:t>
            </a:r>
            <a:r>
              <a:rPr dirty="0"/>
              <a:t>recursively.</a:t>
            </a:r>
          </a:p>
          <a:p>
            <a:pPr defTabSz="457200">
              <a:spcBef>
                <a:spcPts val="600"/>
              </a:spcBef>
              <a:defRPr sz="1800"/>
            </a:pPr>
            <a:r>
              <a:rPr dirty="0"/>
              <a:t>if (first &lt; last)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marR="2146300" lvl="2" indent="457200" defTabSz="457200">
              <a:spcBef>
                <a:spcPts val="600"/>
              </a:spcBef>
              <a:defRPr sz="1800"/>
            </a:pPr>
            <a:r>
              <a:rPr dirty="0"/>
              <a:t>mid</a:t>
            </a:r>
            <a:r>
              <a:rPr spc="-127" dirty="0"/>
              <a:t> </a:t>
            </a:r>
            <a:r>
              <a:rPr dirty="0"/>
              <a:t>=</a:t>
            </a:r>
            <a:r>
              <a:rPr spc="-172" dirty="0"/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approximate</a:t>
            </a:r>
            <a:r>
              <a:rPr i="1" spc="-2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midpoint</a:t>
            </a:r>
            <a:r>
              <a:rPr i="1" spc="-2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i="1" spc="-292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first</a:t>
            </a:r>
            <a:r>
              <a:rPr spc="-464" dirty="0"/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1" spc="-2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last </a:t>
            </a:r>
            <a:endParaRPr lang="en-US" dirty="0"/>
          </a:p>
          <a:p>
            <a:pPr marR="2146300" lvl="2" indent="457200" defTabSz="457200">
              <a:spcBef>
                <a:spcPts val="600"/>
              </a:spcBef>
              <a:defRPr sz="1800"/>
            </a:pPr>
            <a:r>
              <a:rPr dirty="0" err="1"/>
              <a:t>mergeSort</a:t>
            </a:r>
            <a:r>
              <a:rPr dirty="0"/>
              <a:t>(a, </a:t>
            </a:r>
            <a:r>
              <a:rPr dirty="0" err="1"/>
              <a:t>tempArray</a:t>
            </a:r>
            <a:r>
              <a:rPr dirty="0"/>
              <a:t>,  first,  mid) </a:t>
            </a:r>
            <a:endParaRPr lang="en-US" dirty="0"/>
          </a:p>
          <a:p>
            <a:pPr marR="2146300" lvl="2" indent="457200" defTabSz="457200">
              <a:spcBef>
                <a:spcPts val="600"/>
              </a:spcBef>
              <a:defRPr sz="1800"/>
            </a:pPr>
            <a:r>
              <a:rPr dirty="0" err="1"/>
              <a:t>mergeSort</a:t>
            </a:r>
            <a:r>
              <a:rPr dirty="0"/>
              <a:t>(a, </a:t>
            </a:r>
            <a:r>
              <a:rPr dirty="0" err="1"/>
              <a:t>tempArray</a:t>
            </a:r>
            <a:r>
              <a:rPr dirty="0"/>
              <a:t>, mid + 1,</a:t>
            </a:r>
            <a:r>
              <a:rPr spc="172" dirty="0"/>
              <a:t> </a:t>
            </a:r>
            <a:r>
              <a:rPr dirty="0"/>
              <a:t>last)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Merge the sorted halves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first..mid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] </a:t>
            </a:r>
            <a:r>
              <a:rPr dirty="0"/>
              <a:t>and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a[mid + 1..last] </a:t>
            </a:r>
            <a:r>
              <a:rPr dirty="0"/>
              <a:t>using the array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endParaRPr i="0" dirty="0"/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Recursive Merge Sort</a:t>
            </a:r>
          </a:p>
        </p:txBody>
      </p:sp>
      <p:sp>
        <p:nvSpPr>
          <p:cNvPr id="6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959011"/>
            <a:ext cx="8229600" cy="45300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defTabSz="640079">
              <a:defRPr sz="2520"/>
            </a:lvl1pPr>
          </a:lstStyle>
          <a:p>
            <a:r>
              <a:rPr dirty="0"/>
              <a:t>Pseudocode which describes the merge step.</a:t>
            </a:r>
          </a:p>
        </p:txBody>
      </p:sp>
      <p:sp>
        <p:nvSpPr>
          <p:cNvPr id="67" name="Algorithm merge(a, tempArray, first, mid, last)…"/>
          <p:cNvSpPr txBox="1"/>
          <p:nvPr/>
        </p:nvSpPr>
        <p:spPr>
          <a:xfrm>
            <a:off x="571500" y="634295"/>
            <a:ext cx="6507494" cy="517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"/>
              </a:spcBef>
              <a:defRPr sz="1600"/>
            </a:pPr>
            <a:r>
              <a:rPr b="1" i="1" dirty="0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dirty="0"/>
              <a:t>merge(a, </a:t>
            </a:r>
            <a:r>
              <a:rPr dirty="0" err="1"/>
              <a:t>tempArray</a:t>
            </a:r>
            <a:r>
              <a:rPr dirty="0"/>
              <a:t>, </a:t>
            </a:r>
            <a:r>
              <a:rPr b="1" dirty="0"/>
              <a:t>first, mid, last)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dirty="0"/>
              <a:t>Merges the adjacent subarrays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first..mid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] </a:t>
            </a:r>
            <a:r>
              <a:rPr dirty="0"/>
              <a:t>and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a[mid + 1..last].</a:t>
            </a:r>
            <a:endParaRPr i="0" dirty="0"/>
          </a:p>
          <a:p>
            <a:pPr marR="3648075" defTabSz="457200">
              <a:spcBef>
                <a:spcPts val="100"/>
              </a:spcBef>
              <a:defRPr sz="1600"/>
            </a:pPr>
            <a:r>
              <a:rPr dirty="0"/>
              <a:t>beginHalf1 = first endHalf1 = mid beginHalf2 = mid + 1</a:t>
            </a:r>
            <a:r>
              <a:rPr spc="346" dirty="0"/>
              <a:t> </a:t>
            </a:r>
            <a:r>
              <a:rPr dirty="0"/>
              <a:t>endHalf2 = last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</a:t>
            </a:r>
            <a:r>
              <a:rPr i="0" spc="-353" dirty="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dirty="0"/>
              <a:t>While both subarrays are not </a:t>
            </a:r>
            <a:r>
              <a:rPr spc="-20" dirty="0"/>
              <a:t>empty, </a:t>
            </a:r>
            <a:r>
              <a:rPr dirty="0"/>
              <a:t>compare an entry in one subarray with</a:t>
            </a: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dirty="0"/>
              <a:t>an entry in the other; then copy the smaller item into the temporary array</a:t>
            </a: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index = 0 //</a:t>
            </a:r>
            <a:r>
              <a:rPr i="0" spc="-473" dirty="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dirty="0"/>
              <a:t>Next available location in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endParaRPr i="0" dirty="0"/>
          </a:p>
          <a:p>
            <a:pPr defTabSz="457200">
              <a:spcBef>
                <a:spcPts val="100"/>
              </a:spcBef>
              <a:defRPr sz="1600"/>
            </a:pPr>
            <a:r>
              <a:rPr dirty="0"/>
              <a:t>while ( (beginHalf1 &lt;= endHalf1)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dirty="0"/>
              <a:t>(beginHalf2 &lt;= endHalf2) 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lvl="2" indent="457200" defTabSz="457200">
              <a:spcBef>
                <a:spcPts val="100"/>
              </a:spcBef>
              <a:defRPr sz="1600"/>
            </a:pPr>
            <a:r>
              <a:rPr dirty="0"/>
              <a:t>if (a[beginHalf1] &lt;= a[beginHalf2])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marR="1627504" lvl="4" indent="914400" defTabSz="457200">
              <a:spcBef>
                <a:spcPts val="100"/>
              </a:spcBef>
              <a:defRPr sz="1600"/>
            </a:pPr>
            <a:r>
              <a:rPr dirty="0" err="1"/>
              <a:t>tempArray</a:t>
            </a:r>
            <a:r>
              <a:rPr dirty="0"/>
              <a:t>[index]</a:t>
            </a:r>
            <a:r>
              <a:rPr spc="346" dirty="0"/>
              <a:t> </a:t>
            </a:r>
            <a:r>
              <a:rPr dirty="0"/>
              <a:t>=</a:t>
            </a:r>
            <a:r>
              <a:rPr spc="346" dirty="0"/>
              <a:t> </a:t>
            </a:r>
            <a:r>
              <a:rPr dirty="0"/>
              <a:t>a[beginHalf1] beginHalf1++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lvl="2" indent="457200" defTabSz="457200">
              <a:spcBef>
                <a:spcPts val="100"/>
              </a:spcBef>
              <a:defRPr sz="1600"/>
            </a:pPr>
            <a:r>
              <a:rPr dirty="0"/>
              <a:t>else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marR="1627504" lvl="4" indent="914400" defTabSz="457200">
              <a:spcBef>
                <a:spcPts val="100"/>
              </a:spcBef>
              <a:defRPr sz="1600"/>
            </a:pPr>
            <a:r>
              <a:rPr dirty="0" err="1"/>
              <a:t>tempArray</a:t>
            </a:r>
            <a:r>
              <a:rPr dirty="0"/>
              <a:t>[index]</a:t>
            </a:r>
            <a:r>
              <a:rPr spc="346" dirty="0"/>
              <a:t> </a:t>
            </a:r>
            <a:r>
              <a:rPr dirty="0"/>
              <a:t>=</a:t>
            </a:r>
            <a:r>
              <a:rPr spc="346" dirty="0"/>
              <a:t> </a:t>
            </a:r>
            <a:r>
              <a:rPr dirty="0"/>
              <a:t>a[beginHalf2] beginHalf2++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lvl="2" indent="457200" defTabSz="457200">
              <a:spcBef>
                <a:spcPts val="100"/>
              </a:spcBef>
              <a:defRPr sz="1600"/>
            </a:pPr>
            <a:r>
              <a:rPr dirty="0"/>
              <a:t>index++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dirty="0"/>
              <a:t>Assertion: One subarray has been completely copied to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.</a:t>
            </a:r>
            <a:endParaRPr i="0" dirty="0"/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Copy remaining entries from other subarray to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endParaRPr i="0" dirty="0"/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Copy entries from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dirty="0"/>
              <a:t>to array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3302A0-73D1-4C99-BA79-2EC19F7A17C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FED7E3-29A9-4718-A5B6-92403FC3252B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Sorting Algorithm Speed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All sorting algorithms repeatedly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Compare</a:t>
            </a:r>
            <a:r>
              <a:rPr lang="en-US" dirty="0"/>
              <a:t> two items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Swap</a:t>
            </a:r>
            <a:r>
              <a:rPr lang="en-US" dirty="0"/>
              <a:t> them if they are out of order</a:t>
            </a:r>
          </a:p>
          <a:p>
            <a:pPr>
              <a:lnSpc>
                <a:spcPct val="90000"/>
              </a:lnSpc>
            </a:pPr>
            <a:r>
              <a:rPr lang="en-US" dirty="0"/>
              <a:t>Therefore the speed of a sorting algorithm is dependent on the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 of comparisons it makes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 of data swaps it makes</a:t>
            </a:r>
          </a:p>
          <a:p>
            <a:pPr>
              <a:lnSpc>
                <a:spcPct val="90000"/>
              </a:lnSpc>
            </a:pPr>
            <a:r>
              <a:rPr lang="en-US" dirty="0"/>
              <a:t>When sorting nodes, </a:t>
            </a:r>
            <a:r>
              <a:rPr lang="en-US" dirty="0">
                <a:solidFill>
                  <a:srgbClr val="FF0000"/>
                </a:solidFill>
              </a:rPr>
              <a:t>shallow swaps </a:t>
            </a:r>
            <a:r>
              <a:rPr lang="en-US" dirty="0"/>
              <a:t>save time</a:t>
            </a: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Merge Sort</a:t>
            </a:r>
          </a:p>
        </p:txBody>
      </p:sp>
      <p:sp>
        <p:nvSpPr>
          <p:cNvPr id="70" name="FIGURE 16-3 The effect of the recursive calls and the merges during a merge sor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t>FIGURE 16-3 The effect of the recursive calls and the merges during a merge sort	</a:t>
            </a:r>
          </a:p>
        </p:txBody>
      </p:sp>
      <p:pic>
        <p:nvPicPr>
          <p:cNvPr id="71" name="A diagram illustrates an array during merge sort.&#10;&#10;Picture 2" descr="A diagram illustrates an array during merge sort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199" y="832122"/>
            <a:ext cx="7010401" cy="4772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Recursive Merge Sort</a:t>
            </a:r>
          </a:p>
        </p:txBody>
      </p:sp>
      <p:sp>
        <p:nvSpPr>
          <p:cNvPr id="7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13231">
              <a:defRPr sz="2807"/>
            </a:lvl1pPr>
          </a:lstStyle>
          <a:p>
            <a:r>
              <a:t>Be careful to allocate the temporary array only once.</a:t>
            </a:r>
          </a:p>
        </p:txBody>
      </p:sp>
      <p:sp>
        <p:nvSpPr>
          <p:cNvPr id="75" name="public static &lt;T extends Comparable&lt;? super T&gt;&gt;…"/>
          <p:cNvSpPr txBox="1"/>
          <p:nvPr/>
        </p:nvSpPr>
        <p:spPr>
          <a:xfrm>
            <a:off x="249435" y="2316480"/>
            <a:ext cx="8701961" cy="2205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spcBef>
                <a:spcPts val="2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Comparable&lt;? 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 T&gt;&gt;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spcBef>
                <a:spcPts val="2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						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mergeSort(T[] a,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first,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last)</a:t>
            </a:r>
          </a:p>
          <a:p>
            <a:pPr defTabSz="344804">
              <a:spcBef>
                <a:spcPts val="2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spcBef>
                <a:spcPts val="2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	</a:t>
            </a:r>
            <a:r>
              <a:t>// The cast is safe because the new array contains null entries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spcBef>
                <a:spcPts val="2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	</a:t>
            </a:r>
            <a:r>
              <a:t>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spcBef>
                <a:spcPts val="2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	</a:t>
            </a:r>
            <a:r>
              <a:t>T[] tempArray = (T[])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Comparable&lt;?&gt;[a.length]; </a:t>
            </a:r>
            <a:r>
              <a:rPr>
                <a:solidFill>
                  <a:srgbClr val="008400"/>
                </a:solidFill>
              </a:rPr>
              <a:t>// Unchecked cast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spcBef>
                <a:spcPts val="2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	</a:t>
            </a:r>
            <a:r>
              <a:t>mergeSort(a, tempArray, first, last);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spcBef>
                <a:spcPts val="2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mergeSort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Merge Sort</a:t>
            </a:r>
          </a:p>
        </p:txBody>
      </p:sp>
      <p:sp>
        <p:nvSpPr>
          <p:cNvPr id="78" name="FIGURE 16-4 A worst-case merge of two sorted array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57784">
              <a:defRPr sz="2684"/>
            </a:lvl1pPr>
          </a:lstStyle>
          <a:p>
            <a:r>
              <a:t>FIGURE 16-4 A worst-case merge of two sorted arrays</a:t>
            </a:r>
          </a:p>
        </p:txBody>
      </p:sp>
      <p:pic>
        <p:nvPicPr>
          <p:cNvPr id="79" name="A diagram displays a worst case merge of 2 sorted arrays.&#10;&#10;Picture 2" descr="A diagram displays a worst case merge of 2 sorted array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971" y="1740916"/>
            <a:ext cx="8370278" cy="2487168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Efficiency is  O(n log n)"/>
          <p:cNvSpPr txBox="1"/>
          <p:nvPr/>
        </p:nvSpPr>
        <p:spPr>
          <a:xfrm>
            <a:off x="902971" y="4751891"/>
            <a:ext cx="4688643" cy="60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Efficiency is  O(</a:t>
            </a:r>
            <a:r>
              <a:rPr i="1"/>
              <a:t>n</a:t>
            </a:r>
            <a:r>
              <a:t> log </a:t>
            </a:r>
            <a:r>
              <a:rPr i="1"/>
              <a:t>n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Iterative Merge Sort</a:t>
            </a:r>
          </a:p>
        </p:txBody>
      </p:sp>
      <p:sp>
        <p:nvSpPr>
          <p:cNvPr id="83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 simple than recursive version.</a:t>
            </a:r>
          </a:p>
          <a:p>
            <a:pPr lvl="1"/>
            <a:r>
              <a:t>Need to control the merges.</a:t>
            </a:r>
          </a:p>
          <a:p>
            <a:r>
              <a:t>Will be more efficient of both time and space.</a:t>
            </a:r>
          </a:p>
          <a:p>
            <a:pPr lvl="1"/>
            <a:r>
              <a:t>But, trickier to code without error.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Iterative Merge Sort</a:t>
            </a:r>
          </a:p>
        </p:txBody>
      </p:sp>
      <p:sp>
        <p:nvSpPr>
          <p:cNvPr id="86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Starts at beginning of array</a:t>
            </a:r>
          </a:p>
          <a:p>
            <a:pPr lvl="1"/>
            <a:r>
              <a:t>Merges pairs of individual entries to form two-entry subarrays</a:t>
            </a:r>
          </a:p>
          <a:p>
            <a:r>
              <a:t>Returns to the beginning of array and merges pairs of the two-entry subarrays to form four-entry subarrays</a:t>
            </a:r>
          </a:p>
          <a:p>
            <a:pPr lvl="1"/>
            <a:r>
              <a:t>And so on</a:t>
            </a:r>
          </a:p>
          <a:p>
            <a:r>
              <a:t>After merging all pairs of subarrays of a particular length, might have entries left over.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r>
              <a:t>Merge Sort in the Java Class Library</a:t>
            </a:r>
          </a:p>
        </p:txBody>
      </p:sp>
      <p:sp>
        <p:nvSpPr>
          <p:cNvPr id="8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t> in the package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t> defines versions of a static method sort</a:t>
            </a:r>
          </a:p>
        </p:txBody>
      </p:sp>
      <p:sp>
        <p:nvSpPr>
          <p:cNvPr id="90" name="public static void sort(Object[] a)…"/>
          <p:cNvSpPr txBox="1"/>
          <p:nvPr/>
        </p:nvSpPr>
        <p:spPr>
          <a:xfrm>
            <a:off x="258233" y="2716530"/>
            <a:ext cx="8012495" cy="11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sort(Object[] a)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sort(Object[] a,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first,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after)</a:t>
            </a:r>
            <a:endParaRPr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</a:t>
            </a:r>
          </a:p>
        </p:txBody>
      </p:sp>
      <p:sp>
        <p:nvSpPr>
          <p:cNvPr id="9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Divides an array into two pieces</a:t>
            </a:r>
          </a:p>
          <a:p>
            <a:pPr lvl="1"/>
            <a:r>
              <a:t>Pieces are not necessarily halves of the array</a:t>
            </a:r>
          </a:p>
          <a:p>
            <a:pPr lvl="1"/>
            <a:r>
              <a:t>Chooses one entry in the array—called the pivot</a:t>
            </a:r>
          </a:p>
          <a:p>
            <a:r>
              <a:t>Partitions the array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</a:t>
            </a:r>
          </a:p>
        </p:txBody>
      </p:sp>
      <p:sp>
        <p:nvSpPr>
          <p:cNvPr id="9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pivot chosen, array rearranged such that:</a:t>
            </a:r>
          </a:p>
          <a:p>
            <a:pPr lvl="1"/>
            <a:r>
              <a:t>Pivot is in position that it will occupy in final sorted array</a:t>
            </a:r>
          </a:p>
          <a:p>
            <a:pPr lvl="1"/>
            <a:r>
              <a:t>Entries in positions before pivot are less than or equal to pivot</a:t>
            </a:r>
          </a:p>
          <a:p>
            <a:pPr lvl="1"/>
            <a:r>
              <a:t>Entries in positions after pivot are greater than or equal to pivot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</a:t>
            </a:r>
          </a:p>
        </p:txBody>
      </p:sp>
      <p:sp>
        <p:nvSpPr>
          <p:cNvPr id="99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457200" y="5613623"/>
            <a:ext cx="8229600" cy="798393"/>
          </a:xfrm>
          <a:prstGeom prst="rect">
            <a:avLst/>
          </a:prstGeom>
        </p:spPr>
        <p:txBody>
          <a:bodyPr/>
          <a:lstStyle>
            <a:lvl1pPr defTabSz="832104">
              <a:defRPr sz="3276"/>
            </a:lvl1pPr>
          </a:lstStyle>
          <a:p>
            <a:r>
              <a:t>Algorithm that describes our sorting strategy</a:t>
            </a:r>
          </a:p>
        </p:txBody>
      </p:sp>
      <p:sp>
        <p:nvSpPr>
          <p:cNvPr id="100" name="Algorithm quickSort(a, first, last)…"/>
          <p:cNvSpPr txBox="1"/>
          <p:nvPr/>
        </p:nvSpPr>
        <p:spPr>
          <a:xfrm>
            <a:off x="902971" y="1470541"/>
            <a:ext cx="5306242" cy="34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quickSort(a, first,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Sorts the array entries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a[first..last] </a:t>
            </a:r>
            <a:r>
              <a:t>recursively.</a:t>
            </a:r>
          </a:p>
          <a:p>
            <a:pPr defTabSz="457200">
              <a:spcBef>
                <a:spcPts val="600"/>
              </a:spcBef>
              <a:defRPr sz="1800"/>
            </a:pPr>
            <a:r>
              <a:rPr b="1"/>
              <a:t>if </a:t>
            </a:r>
            <a:r>
              <a:t>(first &lt;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lvl="2" indent="4572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Choose a pivot</a:t>
            </a:r>
          </a:p>
          <a:p>
            <a:pPr lvl="2" indent="4572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Partition the array about the pivot</a:t>
            </a:r>
          </a:p>
          <a:p>
            <a:pPr lvl="2" indent="4572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pivotIndex = </a:t>
            </a:r>
            <a:r>
              <a:t>index of pivot</a:t>
            </a:r>
          </a:p>
          <a:p>
            <a:pPr lvl="2" indent="457200" defTabSz="457200">
              <a:spcBef>
                <a:spcPts val="600"/>
              </a:spcBef>
              <a:defRPr sz="1800"/>
            </a:pPr>
            <a:r>
              <a:t>quickSort(a, first, pivotIndex − 1) //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Sort Smaller</a:t>
            </a:r>
          </a:p>
          <a:p>
            <a:pPr lvl="2" indent="457200" defTabSz="457200">
              <a:spcBef>
                <a:spcPts val="600"/>
              </a:spcBef>
              <a:defRPr sz="1800"/>
            </a:pPr>
            <a:r>
              <a:t>quickSort(a, pivotIndex + 1, last) //</a:t>
            </a:r>
            <a:r>
              <a:rPr spc="-464"/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Sort Larger</a:t>
            </a: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</a:t>
            </a:r>
          </a:p>
        </p:txBody>
      </p:sp>
      <p:sp>
        <p:nvSpPr>
          <p:cNvPr id="103" name="FIGURE 16-5 A partition of an array during a quick sor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16-5 A partition of an array during a quick sort</a:t>
            </a:r>
          </a:p>
        </p:txBody>
      </p:sp>
      <p:pic>
        <p:nvPicPr>
          <p:cNvPr id="104" name="A diagram displays an array of 3 elements. The first pivot is less than or equal to the middle. pivot and the third pivot is greater than or equal to the middle pivot. &#10;&#10;Picture 2" descr="A diagram displays an array of 3 elements. The first pivot is less than or equal to the middle. pivot and the third pivot is greater than or equal to the middle pivot. 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648711"/>
            <a:ext cx="8382000" cy="1532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Sorting</a:t>
            </a:r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seek algorithms to arrange items,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such that:</a:t>
            </a:r>
            <a:br/>
            <a:br/>
            <a: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entry 1 ≤ entry 2 ≤ . . . ≤ entry n</a:t>
            </a:r>
          </a:p>
          <a:p>
            <a:r>
              <a:t>Sorting an array is usually easier than sorting a chain of linked nodes</a:t>
            </a:r>
          </a:p>
          <a:p>
            <a:r>
              <a:t>Efficiency of a sorting algorithm is significant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 Partitioning (Part 1)</a:t>
            </a:r>
          </a:p>
        </p:txBody>
      </p:sp>
      <p:sp>
        <p:nvSpPr>
          <p:cNvPr id="107" name="FIGURE 16-6 A partitioning strategy for quick sor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94359">
              <a:defRPr sz="2859"/>
            </a:lvl1pPr>
          </a:lstStyle>
          <a:p>
            <a:r>
              <a:t>FIGURE 16-6 A partitioning strategy for quick sort</a:t>
            </a:r>
          </a:p>
        </p:txBody>
      </p:sp>
      <p:pic>
        <p:nvPicPr>
          <p:cNvPr id="108" name="A diagram displays partition strategy applied in an array.&#10;&#10;Picture 2" descr="A diagram displays partition strategy applied in an arr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399" y="807814"/>
            <a:ext cx="6612533" cy="793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A diagram displays partition strategy applied in an array.&#10;&#10;Picture 2" descr="A diagram displays partition strategy applied in an array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399" y="1881073"/>
            <a:ext cx="8483973" cy="1218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A diagram displays partition strategy applied in an array.&#10;&#10;Picture 2" descr="A diagram displays partition strategy applied in an array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9399" y="3275688"/>
            <a:ext cx="8483973" cy="999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A diagram displays partition strategy applied in an array.&#10;&#10;Picture 2" descr="A diagram displays partition strategy applied in an array.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9399" y="4433991"/>
            <a:ext cx="8483601" cy="1254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 Partitioning (Part 2)</a:t>
            </a:r>
          </a:p>
        </p:txBody>
      </p:sp>
      <p:sp>
        <p:nvSpPr>
          <p:cNvPr id="114" name="FIGURE 16-6 A partitioning strategy for quick sor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94359">
              <a:defRPr sz="2859"/>
            </a:lvl1pPr>
          </a:lstStyle>
          <a:p>
            <a:r>
              <a:t>FIGURE 16-6 A partitioning strategy for quick sort</a:t>
            </a:r>
          </a:p>
        </p:txBody>
      </p:sp>
      <p:pic>
        <p:nvPicPr>
          <p:cNvPr id="115" name="Continuation of A partitioning strategy for quick sort&#10;&#10;Picture 2" descr="Continuation of A partitioning strategy for quick sort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187" y="807814"/>
            <a:ext cx="8238061" cy="1012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Continuation of A partitioning strategy for quick sort&#10;&#10;Picture 2" descr="Continuation of A partitioning strategy for quick sort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187" y="2149282"/>
            <a:ext cx="8190436" cy="1012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Continuation of A partitioning strategy for quick sort&#10;&#10;Picture 2" descr="Continuation of A partitioning strategy for quick sort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7187" y="3490750"/>
            <a:ext cx="7871921" cy="1012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Continuation of A partitioning strategy for quick sort&#10;&#10;Picture 2" descr="Continuation of A partitioning strategy for quick sort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7187" y="4865991"/>
            <a:ext cx="6010821" cy="94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 Partitioning</a:t>
            </a:r>
          </a:p>
        </p:txBody>
      </p:sp>
      <p:sp>
        <p:nvSpPr>
          <p:cNvPr id="121" name="FIGURE 16-7 Median-of-three pivot selection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667512">
              <a:defRPr sz="3212"/>
            </a:lvl1pPr>
          </a:lstStyle>
          <a:p>
            <a:r>
              <a:t>FIGURE 16-7 Median-of-three pivot selection</a:t>
            </a:r>
          </a:p>
        </p:txBody>
      </p:sp>
      <p:pic>
        <p:nvPicPr>
          <p:cNvPr id="122" name="A diagram displays the median of 3 pivot section in an array.&#10;&#10;Picture 2" descr="A diagram displays the median of 3 pivot section in an arr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871" y="1869817"/>
            <a:ext cx="7347794" cy="451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A diagram displays the median of 3 pivot section in an array.&#10;&#10;Picture 2" descr="A diagram displays the median of 3 pivot section in an array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217" y="3624263"/>
            <a:ext cx="8177811" cy="1057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 Partitioning</a:t>
            </a:r>
          </a:p>
        </p:txBody>
      </p:sp>
      <p:sp>
        <p:nvSpPr>
          <p:cNvPr id="126" name="FIGURE 16-8 The array after selecting and positioning the pivot and just before partitioning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t>FIGURE 16-8 The array after selecting and positioning the pivot and just before partitioning</a:t>
            </a:r>
          </a:p>
        </p:txBody>
      </p:sp>
      <p:pic>
        <p:nvPicPr>
          <p:cNvPr id="127" name="A diagram displays array after selecting and positioning the pivot and just before partitioning.&#10;&#10;Picture 2" descr="A diagram displays array after selecting and positioning the pivot and just before partitioning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1782026"/>
            <a:ext cx="8458201" cy="918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A diagram displays array after selecting and positioning the pivot and just before partitioning.&#10;&#10;Picture 2" descr="A diagram displays array after selecting and positioning the pivot and just before partitioning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435" y="3605511"/>
            <a:ext cx="8458201" cy="109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249435" y="-10160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 Partitioning (Part 1)</a:t>
            </a:r>
          </a:p>
        </p:txBody>
      </p:sp>
      <p:sp>
        <p:nvSpPr>
          <p:cNvPr id="131" name="Adjusting the Partition Algorithm"/>
          <p:cNvSpPr txBox="1">
            <a:spLocks noGrp="1"/>
          </p:cNvSpPr>
          <p:nvPr>
            <p:ph type="body" sz="quarter" idx="1"/>
          </p:nvPr>
        </p:nvSpPr>
        <p:spPr>
          <a:xfrm>
            <a:off x="457200" y="5899079"/>
            <a:ext cx="8229600" cy="5129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75487">
              <a:defRPr sz="2288"/>
            </a:lvl1pPr>
          </a:lstStyle>
          <a:p>
            <a:r>
              <a:t>Adjusting the Partition Algorithm</a:t>
            </a:r>
          </a:p>
        </p:txBody>
      </p:sp>
      <p:sp>
        <p:nvSpPr>
          <p:cNvPr id="132" name="Algorithm partition(a, first, last)…"/>
          <p:cNvSpPr txBox="1"/>
          <p:nvPr/>
        </p:nvSpPr>
        <p:spPr>
          <a:xfrm>
            <a:off x="457200" y="1011014"/>
            <a:ext cx="8531087" cy="405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partition(a, first,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Partitions an array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a[first..last] </a:t>
            </a:r>
            <a:r>
              <a:t>as part of quick sort into two subarrays named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Smaller </a:t>
            </a:r>
            <a:r>
              <a:t>and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Larger </a:t>
            </a:r>
            <a:r>
              <a:t>that are separated by a single entry—the pivot—named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/>
              <a:t>.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i="0" spc="-60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Entries in</a:t>
            </a:r>
            <a:r>
              <a:rPr spc="-7"/>
              <a:t>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Smaller</a:t>
            </a:r>
            <a:r>
              <a:rPr i="0" spc="-30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a</a:t>
            </a:r>
            <a:r>
              <a:rPr spc="-45"/>
              <a:t>r</a:t>
            </a:r>
            <a:r>
              <a:t>e  </a:t>
            </a:r>
            <a:r>
              <a:rPr i="0"/>
              <a:t>&lt;= 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 spc="-30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and appear be</a:t>
            </a:r>
            <a:r>
              <a:rPr spc="-30"/>
              <a:t>f</a:t>
            </a:r>
            <a:r>
              <a:t>o</a:t>
            </a:r>
            <a:r>
              <a:rPr spc="-45"/>
              <a:t>r</a:t>
            </a:r>
            <a:r>
              <a:t>e</a:t>
            </a:r>
            <a:r>
              <a:rPr spc="-7"/>
              <a:t>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 spc="-30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in the ar</a:t>
            </a:r>
            <a:r>
              <a:rPr spc="-45"/>
              <a:t>r</a:t>
            </a:r>
            <a:r>
              <a:t>a</a:t>
            </a:r>
            <a:r>
              <a:rPr spc="-7"/>
              <a:t>y</a:t>
            </a:r>
            <a:r>
              <a:rPr i="0"/>
              <a:t>.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Entries in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Larger </a:t>
            </a:r>
            <a:r>
              <a:t>are </a:t>
            </a:r>
            <a:r>
              <a:rPr i="0"/>
              <a:t>&gt;=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and appear after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in the array.</a:t>
            </a:r>
          </a:p>
          <a:p>
            <a:pPr defTabSz="457200">
              <a:spcBef>
                <a:spcPts val="100"/>
              </a:spcBef>
              <a:defRPr sz="1800">
                <a:solidFill>
                  <a:schemeClr val="accent6"/>
                </a:solidFill>
              </a:defRPr>
            </a:pPr>
            <a:r>
              <a:t>//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Precondition</a:t>
            </a:r>
            <a:r>
              <a:t>:  first  &gt;=  0;  first  &lt;  a.length;  last  –  first  &gt;=  3;  last  &lt; a.length.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Returns the index of the pivot.</a:t>
            </a:r>
          </a:p>
          <a:p>
            <a:pPr defTabSz="457200">
              <a:spcBef>
                <a:spcPts val="1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mid = </a:t>
            </a:r>
            <a:r>
              <a:t>index of the array’s middle entry</a:t>
            </a:r>
          </a:p>
          <a:p>
            <a:pPr defTabSz="457200">
              <a:spcBef>
                <a:spcPts val="100"/>
              </a:spcBef>
              <a:defRPr sz="1800"/>
            </a:pPr>
            <a:r>
              <a:t>sortFirstMiddleLast(a, first, mid,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Assertion: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a[mid] </a:t>
            </a:r>
            <a:r>
              <a:t>is the pivot, that is,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t>;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a[first] </a:t>
            </a:r>
            <a:r>
              <a:rPr i="0"/>
              <a:t>&lt;=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and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a[last] &gt;= pivotValue</a:t>
            </a:r>
            <a:r>
              <a:t>, so do not compare these two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array entries with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pivotValue.</a:t>
            </a:r>
            <a:endParaRPr i="0"/>
          </a:p>
          <a:p>
            <a:pPr marR="1619250"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</a:t>
            </a:r>
            <a:r>
              <a:rPr i="0" spc="-33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spc="-22"/>
              <a:t>Move</a:t>
            </a:r>
            <a:r>
              <a:rPr spc="-292"/>
              <a:t>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 spc="-337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to</a:t>
            </a:r>
            <a:r>
              <a:rPr spc="-292"/>
              <a:t> </a:t>
            </a:r>
            <a:r>
              <a:t>next-to-last</a:t>
            </a:r>
            <a:r>
              <a:rPr spc="-292"/>
              <a:t> </a:t>
            </a:r>
            <a:r>
              <a:t>position</a:t>
            </a:r>
            <a:r>
              <a:rPr spc="-292"/>
              <a:t> </a:t>
            </a:r>
            <a:r>
              <a:t>in</a:t>
            </a:r>
            <a:r>
              <a:rPr spc="-292"/>
              <a:t> </a:t>
            </a:r>
            <a:r>
              <a:t>array Exchange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a[mid] </a:t>
            </a:r>
            <a:r>
              <a:t>and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a[last –</a:t>
            </a:r>
            <a:r>
              <a:rPr i="0" spc="225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1]</a:t>
            </a:r>
          </a:p>
          <a:p>
            <a:pPr marR="2604135" defTabSz="457200">
              <a:spcBef>
                <a:spcPts val="100"/>
              </a:spcBef>
              <a:defRPr sz="1800"/>
            </a:pPr>
            <a:r>
              <a:t>pivotIndex = last – 1 pivotValue = a[pivotIndex]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249435" y="-10160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 Partitioning (Part 2)</a:t>
            </a:r>
          </a:p>
        </p:txBody>
      </p:sp>
      <p:sp>
        <p:nvSpPr>
          <p:cNvPr id="135" name="Adjusting the Partition Algorithm"/>
          <p:cNvSpPr txBox="1">
            <a:spLocks noGrp="1"/>
          </p:cNvSpPr>
          <p:nvPr>
            <p:ph type="body" sz="quarter" idx="1"/>
          </p:nvPr>
        </p:nvSpPr>
        <p:spPr>
          <a:xfrm>
            <a:off x="457200" y="5905561"/>
            <a:ext cx="8229600" cy="5064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75487">
              <a:defRPr sz="2288"/>
            </a:lvl1pPr>
          </a:lstStyle>
          <a:p>
            <a:r>
              <a:t>Adjusting the Partition Algorithm</a:t>
            </a:r>
          </a:p>
        </p:txBody>
      </p:sp>
      <p:sp>
        <p:nvSpPr>
          <p:cNvPr id="136" name="// Determine two subarrays:…"/>
          <p:cNvSpPr txBox="1"/>
          <p:nvPr/>
        </p:nvSpPr>
        <p:spPr>
          <a:xfrm>
            <a:off x="443971" y="703834"/>
            <a:ext cx="8607995" cy="545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Determine two subarrays:</a:t>
            </a:r>
          </a:p>
          <a:p>
            <a:pPr defTabSz="457200">
              <a:tabLst>
                <a:tab pos="787400" algn="l"/>
              </a:tabLst>
              <a:defRPr sz="1800">
                <a:solidFill>
                  <a:schemeClr val="accent6"/>
                </a:solidFill>
              </a:defRPr>
            </a:pPr>
            <a:r>
              <a:t>//	Smaller = a[first..endSmaller]</a:t>
            </a:r>
            <a:r>
              <a:rPr spc="-22"/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</a:p>
          <a:p>
            <a:pPr defTabSz="457200">
              <a:tabLst>
                <a:tab pos="787400" algn="l"/>
              </a:tabLst>
              <a:defRPr sz="1800">
                <a:solidFill>
                  <a:schemeClr val="accent6"/>
                </a:solidFill>
              </a:defRPr>
            </a:pPr>
            <a:r>
              <a:t>//	Larger =</a:t>
            </a:r>
            <a:r>
              <a:rPr spc="120"/>
              <a:t> </a:t>
            </a:r>
            <a:r>
              <a:t>a[endSmaller+1..last–1]</a:t>
            </a:r>
          </a:p>
          <a:p>
            <a:pPr defTabSz="457200"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such that entries in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Smaller </a:t>
            </a:r>
            <a:r>
              <a:t>are </a:t>
            </a:r>
            <a:r>
              <a:rPr i="0"/>
              <a:t>&lt;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= pivotValue </a:t>
            </a:r>
            <a:r>
              <a:t>and entries in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Larger </a:t>
            </a:r>
            <a:r>
              <a:t>are </a:t>
            </a:r>
            <a:r>
              <a:rPr i="0"/>
              <a:t>&gt;=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pivotValue.</a:t>
            </a:r>
            <a:endParaRPr i="0"/>
          </a:p>
          <a:p>
            <a:pPr marR="2061845" defTabSz="457200">
              <a:defRPr sz="1800">
                <a:solidFill>
                  <a:schemeClr val="accent6"/>
                </a:solidFill>
              </a:defRPr>
            </a:pPr>
            <a:r>
              <a:t>//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Initially, these subarrays are empty</a:t>
            </a:r>
            <a:r>
              <a:t>. </a:t>
            </a:r>
          </a:p>
          <a:p>
            <a:pPr marR="2061845" defTabSz="457200">
              <a:defRPr sz="1800"/>
            </a:pPr>
            <a:r>
              <a:t>indexFromLeft = first + 1 indexFromRight = last − 2</a:t>
            </a:r>
          </a:p>
          <a:p>
            <a:pPr marR="3337559" defTabSz="457200">
              <a:defRPr sz="1800" b="1"/>
            </a:pPr>
            <a:r>
              <a:rPr b="0"/>
              <a:t>done = </a:t>
            </a:r>
            <a:r>
              <a:t>false </a:t>
            </a:r>
          </a:p>
          <a:p>
            <a:pPr marR="3337559" defTabSz="457200">
              <a:defRPr sz="1800" b="1"/>
            </a:pPr>
            <a:r>
              <a:t>while </a:t>
            </a:r>
            <a:r>
              <a:rPr b="0"/>
              <a:t>(!done)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lvl="2" indent="457200" defTabSz="457200"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Starting at the beginning of the array, leave entries that are </a:t>
            </a:r>
            <a:r>
              <a:rPr i="0"/>
              <a:t>&lt;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and</a:t>
            </a:r>
          </a:p>
          <a:p>
            <a:pPr lvl="2" indent="457200" defTabSz="457200"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locate the first entry that is </a:t>
            </a:r>
            <a:r>
              <a:rPr i="0"/>
              <a:t>&gt;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= pivotValue. </a:t>
            </a:r>
            <a:r>
              <a:t>You will find one, since the last</a:t>
            </a:r>
          </a:p>
          <a:p>
            <a:pPr lvl="2" indent="457200" defTabSz="457200">
              <a:defRPr sz="1800">
                <a:solidFill>
                  <a:schemeClr val="accent6"/>
                </a:solidFill>
              </a:defRPr>
            </a:pPr>
            <a:r>
              <a:t>//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entry is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&gt;= </a:t>
            </a:r>
            <a:r>
              <a:t>pivotValue.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1627504" lvl="2" indent="457200" defTabSz="457200">
              <a:defRPr sz="1800"/>
            </a:pPr>
            <a:r>
              <a:rPr b="1"/>
              <a:t>while</a:t>
            </a:r>
            <a:r>
              <a:rPr b="1" spc="390"/>
              <a:t> </a:t>
            </a:r>
            <a:r>
              <a:t>(a[indexFromLeft]</a:t>
            </a:r>
            <a:r>
              <a:rPr spc="390"/>
              <a:t> </a:t>
            </a:r>
            <a:r>
              <a:t>&lt;</a:t>
            </a:r>
            <a:r>
              <a:rPr spc="390"/>
              <a:t> </a:t>
            </a:r>
            <a:r>
              <a:t>pivotValue) </a:t>
            </a:r>
          </a:p>
          <a:p>
            <a:pPr marR="1627504" lvl="3" indent="685800" defTabSz="457200">
              <a:defRPr sz="1800"/>
            </a:pPr>
            <a:r>
              <a:t>indexFromLeft++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Starting at the end of the array, leave entries that are &gt;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and</a:t>
            </a:r>
          </a:p>
          <a:p>
            <a:pPr lvl="2" indent="457200" defTabSz="457200"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locate the first entry that is &lt;</a:t>
            </a:r>
            <a:r>
              <a:rPr i="0"/>
              <a:t>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pivotValue. </a:t>
            </a:r>
            <a:r>
              <a:t>You will find one, since the first</a:t>
            </a:r>
          </a:p>
          <a:p>
            <a:pPr lvl="2" indent="457200" defTabSz="457200"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entry is &lt;</a:t>
            </a:r>
            <a:r>
              <a:rPr i="0"/>
              <a:t>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/>
              <a:t>.</a:t>
            </a:r>
          </a:p>
          <a:p>
            <a:pPr marR="2402204" lvl="2" indent="457200" defTabSz="457200">
              <a:defRPr sz="1800"/>
            </a:pPr>
            <a:r>
              <a:rPr b="1"/>
              <a:t>while</a:t>
            </a:r>
            <a:r>
              <a:rPr b="1" spc="390"/>
              <a:t> </a:t>
            </a:r>
            <a:r>
              <a:t>(a[indexFromRight]</a:t>
            </a:r>
            <a:r>
              <a:rPr spc="390"/>
              <a:t> </a:t>
            </a:r>
            <a:r>
              <a:t>&gt;</a:t>
            </a:r>
            <a:r>
              <a:rPr spc="390"/>
              <a:t> </a:t>
            </a:r>
            <a:r>
              <a:t>pivotValue) </a:t>
            </a:r>
          </a:p>
          <a:p>
            <a:pPr marR="2402204" lvl="3" indent="685800" defTabSz="457200">
              <a:defRPr sz="1800"/>
            </a:pPr>
            <a:r>
              <a:t>indexFromRight−−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249435" y="-10160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 Partitioning (Part 3)</a:t>
            </a:r>
          </a:p>
        </p:txBody>
      </p:sp>
      <p:sp>
        <p:nvSpPr>
          <p:cNvPr id="139" name="Adjusting the Partition Algorithm"/>
          <p:cNvSpPr txBox="1">
            <a:spLocks noGrp="1"/>
          </p:cNvSpPr>
          <p:nvPr>
            <p:ph type="body" sz="quarter" idx="1"/>
          </p:nvPr>
        </p:nvSpPr>
        <p:spPr>
          <a:xfrm>
            <a:off x="457200" y="5909827"/>
            <a:ext cx="8229600" cy="5021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75487">
              <a:defRPr sz="2288"/>
            </a:lvl1pPr>
          </a:lstStyle>
          <a:p>
            <a:r>
              <a:t>Adjusting the Partition Algorithm</a:t>
            </a:r>
          </a:p>
        </p:txBody>
      </p:sp>
      <p:sp>
        <p:nvSpPr>
          <p:cNvPr id="140" name="// Assertion: a[indexFromLeft] &gt;= pivotValue and…"/>
          <p:cNvSpPr txBox="1"/>
          <p:nvPr/>
        </p:nvSpPr>
        <p:spPr>
          <a:xfrm>
            <a:off x="787400" y="806494"/>
            <a:ext cx="6235274" cy="539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"/>
              </a:spcBef>
              <a:defRPr sz="1800"/>
            </a:pPr>
            <a:r>
              <a:t>/</a:t>
            </a:r>
            <a:r>
              <a:rPr>
                <a:solidFill>
                  <a:schemeClr val="accent6"/>
                </a:solidFill>
              </a:rPr>
              <a:t>/ </a:t>
            </a:r>
            <a:r>
              <a:rPr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Assertion: </a:t>
            </a:r>
            <a:r>
              <a:rPr>
                <a:solidFill>
                  <a:schemeClr val="accent6"/>
                </a:solidFill>
              </a:rPr>
              <a:t>a[indexFromLeft] &gt;= pivotValue </a:t>
            </a:r>
            <a:r>
              <a:rPr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</a:p>
          <a:p>
            <a:pPr defTabSz="457200">
              <a:spcBef>
                <a:spcPts val="100"/>
              </a:spcBef>
              <a:tabLst>
                <a:tab pos="2705100" algn="l"/>
              </a:tabLst>
              <a:defRPr sz="1800">
                <a:solidFill>
                  <a:schemeClr val="accent6"/>
                </a:solidFill>
              </a:defRPr>
            </a:pPr>
            <a:r>
              <a:t>//	a[indexFromRight]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t>=</a:t>
            </a:r>
            <a:r>
              <a:rPr spc="187"/>
              <a:t> </a:t>
            </a:r>
            <a:r>
              <a:t>pivotValue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/>
            </a:pPr>
            <a:r>
              <a:rPr b="1"/>
              <a:t>if </a:t>
            </a:r>
            <a:r>
              <a:t>(indexFromLeft &lt; indexFromRight)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R="1298575" lvl="1" indent="228600" defTabSz="457200">
              <a:spcBef>
                <a:spcPts val="100"/>
              </a:spcBef>
              <a:defRPr sz="18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Exchange </a:t>
            </a:r>
            <a:r>
              <a:t>a[indexFromLeft]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t>a[indexFromRight] </a:t>
            </a:r>
          </a:p>
          <a:p>
            <a:pPr marR="1298575" lvl="1" indent="228600" defTabSz="457200">
              <a:spcBef>
                <a:spcPts val="100"/>
              </a:spcBef>
              <a:defRPr sz="1800"/>
            </a:pPr>
            <a:r>
              <a:t>indexFromLeft++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228600" defTabSz="457200">
              <a:spcBef>
                <a:spcPts val="100"/>
              </a:spcBef>
              <a:defRPr sz="1800"/>
            </a:pPr>
            <a:r>
              <a:t>indexFromRight−−</a:t>
            </a:r>
          </a:p>
          <a:p>
            <a:pPr defTabSz="457200">
              <a:spcBef>
                <a:spcPts val="1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defTabSz="457200">
              <a:spcBef>
                <a:spcPts val="100"/>
              </a:spcBef>
              <a:defRPr sz="1800" b="1"/>
            </a:pPr>
            <a:r>
              <a:t>else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228600" defTabSz="457200">
              <a:spcBef>
                <a:spcPts val="100"/>
              </a:spcBef>
              <a:defRPr sz="1800"/>
            </a:pPr>
            <a:r>
              <a:t>done = </a:t>
            </a:r>
            <a:r>
              <a:rPr b="1"/>
              <a:t>true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  // </a:t>
            </a:r>
            <a:r>
              <a:rPr i="1">
                <a:solidFill>
                  <a:schemeClr val="accent6"/>
                </a:solidFill>
              </a:rPr>
              <a:t>while (!done)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Place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between the subarrays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Smaller </a:t>
            </a:r>
            <a:r>
              <a:t>and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Larger</a:t>
            </a:r>
            <a:endParaRPr i="0"/>
          </a:p>
          <a:p>
            <a:pPr marR="1815464" defTabSz="457200">
              <a:spcBef>
                <a:spcPts val="100"/>
              </a:spcBef>
              <a:defRPr sz="18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Exchange </a:t>
            </a:r>
            <a:r>
              <a:t>a[pivotIndex]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and a</a:t>
            </a:r>
            <a:r>
              <a:t>[indexFromLeft] </a:t>
            </a:r>
          </a:p>
          <a:p>
            <a:pPr marR="1815464" defTabSz="457200">
              <a:spcBef>
                <a:spcPts val="100"/>
              </a:spcBef>
              <a:defRPr sz="1800"/>
            </a:pPr>
            <a:r>
              <a:t>pivotIndex = indexFromLeft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>
                <a:solidFill>
                  <a:schemeClr val="accent6"/>
                </a:solidFill>
              </a:defRPr>
            </a:pPr>
            <a:r>
              <a:t>//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Assertion: </a:t>
            </a:r>
            <a:r>
              <a:t>Smaller = a[first..pivotIndex–1]</a:t>
            </a:r>
          </a:p>
          <a:p>
            <a:pPr defTabSz="457200">
              <a:spcBef>
                <a:spcPts val="100"/>
              </a:spcBef>
              <a:tabLst>
                <a:tab pos="1295400" algn="l"/>
              </a:tabLst>
              <a:defRPr sz="1800">
                <a:solidFill>
                  <a:schemeClr val="accent6"/>
                </a:solidFill>
              </a:defRPr>
            </a:pPr>
            <a:r>
              <a:t>//	pivotValue =</a:t>
            </a:r>
            <a:r>
              <a:rPr spc="15"/>
              <a:t> </a:t>
            </a:r>
            <a:r>
              <a:t>a[pivotIndex]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tabLst>
                <a:tab pos="1295400" algn="l"/>
              </a:tabLst>
              <a:defRPr sz="1800">
                <a:solidFill>
                  <a:schemeClr val="accent6"/>
                </a:solidFill>
              </a:defRPr>
            </a:pPr>
            <a:r>
              <a:t>//	Larger =</a:t>
            </a:r>
            <a:r>
              <a:rPr spc="-30"/>
              <a:t> </a:t>
            </a:r>
            <a:r>
              <a:t>a[pivotIndex+1..last]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/>
            </a:pPr>
            <a:r>
              <a:rPr b="1"/>
              <a:t>return </a:t>
            </a:r>
            <a:r>
              <a:t>pivotIndex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The Quick Sort Method</a:t>
            </a:r>
          </a:p>
        </p:txBody>
      </p:sp>
      <p:sp>
        <p:nvSpPr>
          <p:cNvPr id="143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 of the quick sort.</a:t>
            </a:r>
          </a:p>
        </p:txBody>
      </p:sp>
      <p:sp>
        <p:nvSpPr>
          <p:cNvPr id="144" name="public static &lt;T extends Comparable&lt;? super T&gt;&gt;…"/>
          <p:cNvSpPr txBox="1"/>
          <p:nvPr/>
        </p:nvSpPr>
        <p:spPr>
          <a:xfrm>
            <a:off x="637598" y="966161"/>
            <a:ext cx="7737238" cy="463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Comparable&lt;? 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 T&gt;&gt;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quickSort(T[] a,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first,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last)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(last - first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 &lt; MIN_SIZE)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insertionSort(a, first, last);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Create the partition: Smaller | Pivot | Larger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pivotIndex = partition(a, first, last);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Sort subarrays Smaller and Larger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quickSort(a, first, pivotIndex - </a:t>
            </a:r>
            <a:r>
              <a:rPr>
                <a:solidFill>
                  <a:srgbClr val="272AD8"/>
                </a:solidFill>
              </a:rPr>
              <a:t>1</a:t>
            </a:r>
            <a:r>
              <a:t>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quickSort(a, pivotIndex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, last);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if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quickSort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4136"/>
            </a:lvl1pPr>
          </a:lstStyle>
          <a:p>
            <a:r>
              <a:t>Quick Sort in the Java Class Library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t> in the package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t> defines versions of a static method sort</a:t>
            </a:r>
          </a:p>
        </p:txBody>
      </p:sp>
      <p:sp>
        <p:nvSpPr>
          <p:cNvPr id="148" name="public static void sort(type[] a)…"/>
          <p:cNvSpPr txBox="1"/>
          <p:nvPr/>
        </p:nvSpPr>
        <p:spPr>
          <a:xfrm>
            <a:off x="258233" y="2716529"/>
            <a:ext cx="773723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sort(</a:t>
            </a:r>
            <a:r>
              <a:rPr i="1"/>
              <a:t>type</a:t>
            </a:r>
            <a:r>
              <a:t>[] a)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sort(</a:t>
            </a:r>
            <a:r>
              <a:rPr i="1"/>
              <a:t>type</a:t>
            </a:r>
            <a:r>
              <a:t>[] a,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first,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after)</a:t>
            </a:r>
            <a:endParaRPr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Radix Sort</a:t>
            </a:r>
          </a:p>
        </p:txBody>
      </p:sp>
      <p:sp>
        <p:nvSpPr>
          <p:cNvPr id="151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Does not use comparison</a:t>
            </a:r>
          </a:p>
          <a:p>
            <a:r>
              <a:t>Treats array entries as if they were strings that have the same length.</a:t>
            </a:r>
          </a:p>
          <a:p>
            <a:pPr lvl="1"/>
            <a:r>
              <a:t>Group integers according to their rightmost character (digit) into “buckets”</a:t>
            </a:r>
          </a:p>
          <a:p>
            <a:pPr lvl="1"/>
            <a:r>
              <a:t>Repeat with next character (digit), etc.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Selection Sort</a:t>
            </a:r>
          </a:p>
        </p:txBody>
      </p:sp>
      <p:sp>
        <p:nvSpPr>
          <p:cNvPr id="53" name="FIGURE 15-1 Before and after exchanging the shortest book and the first book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15-1 Before and after exchanging the shortest book and the first book</a:t>
            </a:r>
          </a:p>
        </p:txBody>
      </p:sp>
      <p:pic>
        <p:nvPicPr>
          <p:cNvPr id="54" name="Diagram explains before and after exchanging books in a shelf.&#10;&#10;Picture 1" descr="Diagram explains before and after exchanging books in a shelf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1602" y="933001"/>
            <a:ext cx="4879396" cy="4142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Radix Sort (Part 1)</a:t>
            </a:r>
          </a:p>
        </p:txBody>
      </p:sp>
      <p:sp>
        <p:nvSpPr>
          <p:cNvPr id="154" name="FIGURE 16-9 The steps of a radix sor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FIGURE 16-9 The steps of a radix sort</a:t>
            </a:r>
          </a:p>
        </p:txBody>
      </p:sp>
      <p:pic>
        <p:nvPicPr>
          <p:cNvPr id="155" name="A diagram illustrates steps of radix sort in an array.&#10;&#10;Picture 2" descr="A diagram illustrates steps of radix sort in an arr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485" y="919164"/>
            <a:ext cx="8299315" cy="2074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A diagram illustrates steps of radix sort in an array.&#10;&#10;Picture 2" descr="A diagram illustrates steps of radix sort in an array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343" y="3429000"/>
            <a:ext cx="8138919" cy="2081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Radix Sort (Part 2)</a:t>
            </a:r>
          </a:p>
        </p:txBody>
      </p:sp>
      <p:sp>
        <p:nvSpPr>
          <p:cNvPr id="159" name="FIGURE 16-9 The steps of a radix sort"/>
          <p:cNvSpPr txBox="1">
            <a:spLocks noGrp="1"/>
          </p:cNvSpPr>
          <p:nvPr>
            <p:ph type="body" sz="quarter" idx="1"/>
          </p:nvPr>
        </p:nvSpPr>
        <p:spPr>
          <a:xfrm>
            <a:off x="457200" y="5604201"/>
            <a:ext cx="8229600" cy="807815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FIGURE 16-9 The steps of a radix sort</a:t>
            </a:r>
          </a:p>
        </p:txBody>
      </p:sp>
      <p:pic>
        <p:nvPicPr>
          <p:cNvPr id="160" name="A diagram illustrates steps of radix sort in an array.&#10;&#10;Picture 2" descr="A diagram illustrates steps of radix sort in an arr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737" y="1439864"/>
            <a:ext cx="8241263" cy="2125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A diagram illustrates steps of radix sort in an array.&#10;&#10;Picture 2" descr="A diagram illustrates steps of radix sort in an array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737" y="4345259"/>
            <a:ext cx="8272360" cy="478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Algorithm Comparison</a:t>
            </a:r>
          </a:p>
        </p:txBody>
      </p:sp>
      <p:sp>
        <p:nvSpPr>
          <p:cNvPr id="164" name="FIGURE 16-10 The time efficiency of various sorting algorithms, expressed in Big Oh notation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t>FIGURE 16-10 The time efficiency of various sorting algorithms, expressed in Big Oh notation</a:t>
            </a:r>
          </a:p>
        </p:txBody>
      </p:sp>
      <p:graphicFrame>
        <p:nvGraphicFramePr>
          <p:cNvPr id="165" name="Table"/>
          <p:cNvGraphicFramePr/>
          <p:nvPr/>
        </p:nvGraphicFramePr>
        <p:xfrm>
          <a:off x="762000" y="1209285"/>
          <a:ext cx="7162796" cy="417143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9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Best Case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Average Case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Worst Case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Radix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Merge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 </a:t>
                      </a:r>
                      <a:r>
                        <a:t>log</a:t>
                      </a:r>
                      <a:r>
                        <a:rPr i="1"/>
                        <a:t> 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 </a:t>
                      </a:r>
                      <a:r>
                        <a:t>log</a:t>
                      </a:r>
                      <a:r>
                        <a:rPr i="1"/>
                        <a:t> 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 </a:t>
                      </a:r>
                      <a:r>
                        <a:t>log</a:t>
                      </a:r>
                      <a:r>
                        <a:rPr i="1"/>
                        <a:t> 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Quick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 </a:t>
                      </a:r>
                      <a:r>
                        <a:t>log</a:t>
                      </a:r>
                      <a:r>
                        <a:rPr i="1"/>
                        <a:t> 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 </a:t>
                      </a:r>
                      <a:r>
                        <a:t>log</a:t>
                      </a:r>
                      <a:r>
                        <a:rPr i="1"/>
                        <a:t> 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29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Shell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1.5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1.5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29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Insertion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Selection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96111">
              <a:defRPr sz="4312"/>
            </a:lvl1pPr>
          </a:lstStyle>
          <a:p>
            <a:r>
              <a:t>Comparing Function Growth Rates</a:t>
            </a:r>
          </a:p>
        </p:txBody>
      </p:sp>
      <p:sp>
        <p:nvSpPr>
          <p:cNvPr id="168" name="FIGURE 16-11 A comparison of growth-rate functions as n increase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t>FIGURE 16-11 A comparison of growth-rate functions as n increases</a:t>
            </a:r>
          </a:p>
        </p:txBody>
      </p:sp>
      <p:graphicFrame>
        <p:nvGraphicFramePr>
          <p:cNvPr id="169" name="Table"/>
          <p:cNvGraphicFramePr/>
          <p:nvPr/>
        </p:nvGraphicFramePr>
        <p:xfrm>
          <a:off x="315217" y="1885232"/>
          <a:ext cx="8513561" cy="371896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4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7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4999">
                <a:tc>
                  <a:txBody>
                    <a:bodyPr/>
                    <a:lstStyle/>
                    <a:p>
                      <a:pPr algn="ctr">
                        <a:defRPr sz="21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</a:t>
                      </a:r>
                      <a:r>
                        <a:rPr baseline="31999"/>
                        <a:t>5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99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b="1" i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1,000,000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992">
                <a:tc>
                  <a:txBody>
                    <a:bodyPr/>
                    <a:lstStyle/>
                    <a:p>
                      <a:pPr algn="ctr">
                        <a:defRPr sz="2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1"/>
                        <a:t>n </a:t>
                      </a:r>
                      <a:r>
                        <a:t>log </a:t>
                      </a:r>
                      <a:r>
                        <a:rPr i="1"/>
                        <a:t>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664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9,966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132,877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1,660,964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19,931,569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992">
                <a:tc>
                  <a:txBody>
                    <a:bodyPr/>
                    <a:lstStyle/>
                    <a:p>
                      <a:pPr algn="ctr">
                        <a:defRPr sz="2100" b="1" i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n</a:t>
                      </a:r>
                      <a:r>
                        <a:rPr i="0" baseline="31999"/>
                        <a:t>1.5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31,623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1,000,000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319,622,777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992">
                <a:tc>
                  <a:txBody>
                    <a:bodyPr/>
                    <a:lstStyle/>
                    <a:p>
                      <a:pPr algn="ctr">
                        <a:defRPr sz="2100" b="1" i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n</a:t>
                      </a:r>
                      <a:r>
                        <a:rPr i="0" baseline="31999"/>
                        <a:t>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1,000,000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1,010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1,012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F60AA-0CB0-4D93-9FA5-E117CBC1A3D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4339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0F57C1-500B-47D0-8324-CB23C30D474E}" type="slidenum">
              <a:rPr lang="en-US" sz="1400"/>
              <a:pPr algn="r"/>
              <a:t>64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Tree Sort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Items to be sorted are inserted into a Binary Search tree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An LNR (</a:t>
            </a:r>
            <a:r>
              <a:rPr lang="en-US" sz="2400" dirty="0" err="1"/>
              <a:t>inorder</a:t>
            </a:r>
            <a:r>
              <a:rPr lang="en-US" sz="2400" dirty="0"/>
              <a:t>) traversal visits the items in </a:t>
            </a:r>
            <a:r>
              <a:rPr lang="en-US" sz="2400" i="1" dirty="0"/>
              <a:t>ascending</a:t>
            </a:r>
            <a:r>
              <a:rPr lang="en-US" sz="2400" dirty="0"/>
              <a:t> order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An RNL traversal visits the items in </a:t>
            </a:r>
            <a:r>
              <a:rPr lang="en-US" sz="2400" i="1" dirty="0" err="1"/>
              <a:t>decending</a:t>
            </a:r>
            <a:r>
              <a:rPr lang="en-US" sz="2400" dirty="0"/>
              <a:t> order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Its algorithm is basically the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inary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earch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ree’s </a:t>
            </a:r>
            <a:r>
              <a:rPr lang="en-US" sz="2800" dirty="0">
                <a:solidFill>
                  <a:srgbClr val="FF0000"/>
                </a:solidFill>
              </a:rPr>
              <a:t>Insert</a:t>
            </a:r>
            <a:r>
              <a:rPr lang="en-US" sz="2800" dirty="0"/>
              <a:t> algorithm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Its sort effort can approach the minimum O(nlog</a:t>
            </a:r>
            <a:r>
              <a:rPr lang="en-US" sz="2800" baseline="-25000" dirty="0"/>
              <a:t>2</a:t>
            </a:r>
            <a:r>
              <a:rPr lang="en-US" sz="2800" dirty="0"/>
              <a:t>n) for a balanced tree or be O(n</a:t>
            </a:r>
            <a:r>
              <a:rPr lang="en-US" sz="2800" baseline="30000" dirty="0"/>
              <a:t>2</a:t>
            </a:r>
            <a:r>
              <a:rPr lang="en-US" sz="2800" dirty="0"/>
              <a:t>) for a skewed tree.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It is one of the few algorithms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to perform </a:t>
            </a:r>
            <a:r>
              <a:rPr lang="en-US" sz="2800" dirty="0">
                <a:solidFill>
                  <a:srgbClr val="FF0000"/>
                </a:solidFill>
              </a:rPr>
              <a:t>swaps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Its </a:t>
            </a:r>
            <a:r>
              <a:rPr lang="en-US" sz="2800" dirty="0">
                <a:solidFill>
                  <a:srgbClr val="FF0000"/>
                </a:solidFill>
              </a:rPr>
              <a:t>overhead is high</a:t>
            </a:r>
          </a:p>
        </p:txBody>
      </p:sp>
    </p:spTree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7942B6-47A7-49CE-9D77-E702951F94C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5363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52D3940-1310-48CB-AF74-BDB18289D8CC}" type="slidenum">
              <a:rPr lang="en-US" sz="1400"/>
              <a:pPr algn="r"/>
              <a:t>65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317499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Binary Tree Sort</a:t>
            </a:r>
            <a:br>
              <a:rPr lang="en-US" sz="3200" dirty="0"/>
            </a:br>
            <a:r>
              <a:rPr lang="en-US" sz="3200" dirty="0"/>
              <a:t>Performance Summary</a:t>
            </a:r>
          </a:p>
        </p:txBody>
      </p:sp>
      <p:graphicFrame>
        <p:nvGraphicFramePr>
          <p:cNvPr id="15400" name="Group 40"/>
          <p:cNvGraphicFramePr>
            <a:graphicFrameLocks noGrp="1"/>
          </p:cNvGraphicFramePr>
          <p:nvPr>
            <p:ph idx="1"/>
          </p:nvPr>
        </p:nvGraphicFramePr>
        <p:xfrm>
          <a:off x="296863" y="1600200"/>
          <a:ext cx="8651875" cy="1858645"/>
        </p:xfrm>
        <a:graphic>
          <a:graphicData uri="http://schemas.openxmlformats.org/drawingml/2006/table">
            <a:tbl>
              <a:tblPr/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7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algorithm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memory overhead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range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Effort and Swaps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range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bytes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Comments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Binary Tree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fast/slow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(log</a:t>
                      </a:r>
                      <a:r>
                        <a:rPr kumimoji="0" lang="en-U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n)/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O(n</a:t>
                      </a:r>
                      <a:r>
                        <a:rPr kumimoji="0" 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(n+1) [ log</a:t>
                      </a:r>
                      <a:r>
                        <a:rPr kumimoji="0" lang="en-U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(n+1)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2 ] &lt; SE &lt;= n</a:t>
                      </a:r>
                      <a:r>
                        <a:rPr kumimoji="0" lang="en-US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/2 - n/2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Fast for random data, slow for already  sorted data.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Highest Overhead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FF1C69-AEFA-46FB-AD52-5938383C103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CC4060D-DC15-4886-B7A6-47304CE63519}" type="slidenum">
              <a:rPr lang="en-US" sz="1400"/>
              <a:pPr algn="r"/>
              <a:t>66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0863"/>
            <a:ext cx="8229600" cy="765175"/>
          </a:xfrm>
        </p:spPr>
        <p:txBody>
          <a:bodyPr>
            <a:normAutofit fontScale="90000"/>
          </a:bodyPr>
          <a:lstStyle/>
          <a:p>
            <a:r>
              <a:rPr lang="en-US" sz="3200"/>
              <a:t>Binary Tree Sort Algorithm</a:t>
            </a:r>
            <a:br>
              <a:rPr lang="en-US" sz="3200"/>
            </a:br>
            <a:endParaRPr lang="en-US" sz="320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252538"/>
            <a:ext cx="8229600" cy="4889500"/>
          </a:xfrm>
          <a:solidFill>
            <a:srgbClr val="FFCC99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1. The first item becomes the root node.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2. For any subsequent item, consider the root node to be a root of a </a:t>
            </a:r>
            <a:r>
              <a:rPr lang="en-US" sz="2400" dirty="0" err="1"/>
              <a:t>subtree</a:t>
            </a:r>
            <a:r>
              <a:rPr lang="en-US" sz="2400" dirty="0"/>
              <a:t>, and start at the root of this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3. Compare the item to the root of the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3.1.1 </a:t>
            </a:r>
            <a:r>
              <a:rPr lang="en-US" sz="2400" b="1" dirty="0"/>
              <a:t>If</a:t>
            </a:r>
            <a:r>
              <a:rPr lang="en-US" sz="2400" dirty="0"/>
              <a:t> the new item is </a:t>
            </a:r>
            <a:r>
              <a:rPr lang="en-US" sz="2400" i="1" dirty="0"/>
              <a:t>less than</a:t>
            </a:r>
            <a:r>
              <a:rPr lang="en-US" sz="2400" dirty="0"/>
              <a:t> the </a:t>
            </a:r>
            <a:r>
              <a:rPr lang="en-US" sz="2400" dirty="0" err="1"/>
              <a:t>subtree’s</a:t>
            </a:r>
            <a:r>
              <a:rPr lang="en-US" sz="2400" dirty="0"/>
              <a:t> root, then	  the new </a:t>
            </a:r>
            <a:r>
              <a:rPr lang="en-US" sz="2400" dirty="0" err="1"/>
              <a:t>subtree</a:t>
            </a:r>
            <a:r>
              <a:rPr lang="en-US" sz="2400" dirty="0"/>
              <a:t> is the root’s </a:t>
            </a:r>
            <a:r>
              <a:rPr lang="en-US" sz="2400" i="1" dirty="0"/>
              <a:t>left </a:t>
            </a:r>
            <a:r>
              <a:rPr lang="en-US" sz="2400" dirty="0" err="1"/>
              <a:t>subtree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3.1.2 </a:t>
            </a:r>
            <a:r>
              <a:rPr lang="en-US" sz="2400" b="1" dirty="0"/>
              <a:t>Else</a:t>
            </a:r>
            <a:r>
              <a:rPr lang="en-US" sz="2400" dirty="0"/>
              <a:t> the new </a:t>
            </a:r>
            <a:r>
              <a:rPr lang="en-US" sz="2400" dirty="0" err="1"/>
              <a:t>subtree</a:t>
            </a:r>
            <a:r>
              <a:rPr lang="en-US" sz="2400" dirty="0"/>
              <a:t> is the root’s </a:t>
            </a:r>
            <a:r>
              <a:rPr lang="en-US" sz="2400" i="1" dirty="0"/>
              <a:t>right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4. Repeat step 3 until the new </a:t>
            </a:r>
            <a:r>
              <a:rPr lang="en-US" sz="2400" dirty="0" err="1"/>
              <a:t>subtree</a:t>
            </a:r>
            <a:r>
              <a:rPr lang="en-US" sz="2400" dirty="0"/>
              <a:t> is empty. Position the new item as the root of this empty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5. Repeat steps 2, 3 and 4 for each item to be sorted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33CC"/>
                </a:solidFill>
              </a:rPr>
              <a:t>An LNR (</a:t>
            </a:r>
            <a:r>
              <a:rPr lang="en-US" sz="2400" dirty="0" err="1">
                <a:solidFill>
                  <a:srgbClr val="0033CC"/>
                </a:solidFill>
              </a:rPr>
              <a:t>inorder</a:t>
            </a:r>
            <a:r>
              <a:rPr lang="en-US" sz="2400" dirty="0">
                <a:solidFill>
                  <a:srgbClr val="0033CC"/>
                </a:solidFill>
              </a:rPr>
              <a:t>) traversal Outputs the items in ascending order</a:t>
            </a:r>
          </a:p>
        </p:txBody>
      </p:sp>
    </p:spTree>
  </p:cSld>
  <p:clrMapOvr>
    <a:masterClrMapping/>
  </p:clrMapOvr>
  <p:transition advClick="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B571A-D345-4FB8-983B-D7F2636ED16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7411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2D81266-87BC-48B7-B000-56C94135B6CF}" type="slidenum">
              <a:rPr lang="en-US" sz="1400"/>
              <a:pPr algn="r"/>
              <a:t>67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246063"/>
            <a:ext cx="8475662" cy="1143000"/>
          </a:xfrm>
        </p:spPr>
        <p:txBody>
          <a:bodyPr>
            <a:normAutofit fontScale="90000"/>
          </a:bodyPr>
          <a:lstStyle/>
          <a:p>
            <a:r>
              <a:rPr lang="en-US" sz="3200"/>
              <a:t>Binary Tree Sort Algorithm</a:t>
            </a:r>
            <a:br>
              <a:rPr lang="en-US" sz="3200"/>
            </a:br>
            <a:r>
              <a:rPr lang="en-US" sz="3200"/>
              <a:t>Graphical Representation</a:t>
            </a:r>
          </a:p>
        </p:txBody>
      </p:sp>
      <p:sp>
        <p:nvSpPr>
          <p:cNvPr id="17413" name="AutoShape 5"/>
          <p:cNvSpPr>
            <a:spLocks noChangeAspect="1" noChangeArrowheads="1"/>
          </p:cNvSpPr>
          <p:nvPr/>
        </p:nvSpPr>
        <p:spPr bwMode="auto">
          <a:xfrm>
            <a:off x="2354263" y="1390650"/>
            <a:ext cx="6615112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773363" y="1374775"/>
            <a:ext cx="295275" cy="295275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50</a:t>
            </a:r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5445125" y="1376363"/>
            <a:ext cx="295275" cy="293687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50</a:t>
            </a:r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854575" y="1814513"/>
            <a:ext cx="295275" cy="293687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40</a:t>
            </a:r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>
            <a:off x="5149850" y="1670050"/>
            <a:ext cx="295275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8" name="Oval 12"/>
          <p:cNvSpPr>
            <a:spLocks noChangeArrowheads="1"/>
          </p:cNvSpPr>
          <p:nvPr/>
        </p:nvSpPr>
        <p:spPr bwMode="auto">
          <a:xfrm>
            <a:off x="7761288" y="2287588"/>
            <a:ext cx="325437" cy="279400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47</a:t>
            </a:r>
          </a:p>
        </p:txBody>
      </p:sp>
      <p:sp>
        <p:nvSpPr>
          <p:cNvPr id="17419" name="Line 13"/>
          <p:cNvSpPr>
            <a:spLocks noChangeShapeType="1"/>
          </p:cNvSpPr>
          <p:nvPr/>
        </p:nvSpPr>
        <p:spPr bwMode="auto">
          <a:xfrm>
            <a:off x="7761288" y="2125663"/>
            <a:ext cx="149225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420" name="Group 14"/>
          <p:cNvGrpSpPr>
            <a:grpSpLocks/>
          </p:cNvGrpSpPr>
          <p:nvPr/>
        </p:nvGrpSpPr>
        <p:grpSpPr bwMode="auto">
          <a:xfrm>
            <a:off x="7466013" y="1387475"/>
            <a:ext cx="887412" cy="731838"/>
            <a:chOff x="5370" y="-470"/>
            <a:chExt cx="900" cy="766"/>
          </a:xfrm>
        </p:grpSpPr>
        <p:sp>
          <p:nvSpPr>
            <p:cNvPr id="17482" name="Oval 15"/>
            <p:cNvSpPr>
              <a:spLocks noChangeArrowheads="1"/>
            </p:cNvSpPr>
            <p:nvPr/>
          </p:nvSpPr>
          <p:spPr bwMode="auto">
            <a:xfrm>
              <a:off x="5970" y="-470"/>
              <a:ext cx="300" cy="30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50</a:t>
              </a:r>
            </a:p>
          </p:txBody>
        </p:sp>
        <p:sp>
          <p:nvSpPr>
            <p:cNvPr id="17483" name="Oval 16"/>
            <p:cNvSpPr>
              <a:spLocks noChangeArrowheads="1"/>
            </p:cNvSpPr>
            <p:nvPr/>
          </p:nvSpPr>
          <p:spPr bwMode="auto">
            <a:xfrm>
              <a:off x="5370" y="-11"/>
              <a:ext cx="300" cy="307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40</a:t>
              </a:r>
            </a:p>
          </p:txBody>
        </p:sp>
        <p:sp>
          <p:nvSpPr>
            <p:cNvPr id="17484" name="Line 17"/>
            <p:cNvSpPr>
              <a:spLocks noChangeShapeType="1"/>
            </p:cNvSpPr>
            <p:nvPr/>
          </p:nvSpPr>
          <p:spPr bwMode="auto">
            <a:xfrm flipH="1">
              <a:off x="5670" y="-162"/>
              <a:ext cx="300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7421" name="Oval 19"/>
          <p:cNvSpPr>
            <a:spLocks noChangeArrowheads="1"/>
          </p:cNvSpPr>
          <p:nvPr/>
        </p:nvSpPr>
        <p:spPr bwMode="auto">
          <a:xfrm>
            <a:off x="3389313" y="3222625"/>
            <a:ext cx="295275" cy="296863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63</a:t>
            </a:r>
          </a:p>
        </p:txBody>
      </p:sp>
      <p:sp>
        <p:nvSpPr>
          <p:cNvPr id="17422" name="Line 20"/>
          <p:cNvSpPr>
            <a:spLocks noChangeShapeType="1"/>
          </p:cNvSpPr>
          <p:nvPr/>
        </p:nvSpPr>
        <p:spPr bwMode="auto">
          <a:xfrm>
            <a:off x="3241675" y="3074988"/>
            <a:ext cx="295275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423" name="Group 87"/>
          <p:cNvGrpSpPr>
            <a:grpSpLocks/>
          </p:cNvGrpSpPr>
          <p:nvPr/>
        </p:nvGrpSpPr>
        <p:grpSpPr bwMode="auto">
          <a:xfrm>
            <a:off x="2354263" y="2778125"/>
            <a:ext cx="887412" cy="1196975"/>
            <a:chOff x="1483" y="1750"/>
            <a:chExt cx="559" cy="754"/>
          </a:xfrm>
        </p:grpSpPr>
        <p:sp>
          <p:nvSpPr>
            <p:cNvPr id="17476" name="Oval 22"/>
            <p:cNvSpPr>
              <a:spLocks noChangeArrowheads="1"/>
            </p:cNvSpPr>
            <p:nvPr/>
          </p:nvSpPr>
          <p:spPr bwMode="auto">
            <a:xfrm>
              <a:off x="1669" y="2310"/>
              <a:ext cx="223" cy="19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47</a:t>
              </a:r>
            </a:p>
          </p:txBody>
        </p:sp>
        <p:sp>
          <p:nvSpPr>
            <p:cNvPr id="17477" name="Line 23"/>
            <p:cNvSpPr>
              <a:spLocks noChangeShapeType="1"/>
            </p:cNvSpPr>
            <p:nvPr/>
          </p:nvSpPr>
          <p:spPr bwMode="auto">
            <a:xfrm>
              <a:off x="1669" y="2216"/>
              <a:ext cx="94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78" name="Group 24"/>
            <p:cNvGrpSpPr>
              <a:grpSpLocks/>
            </p:cNvGrpSpPr>
            <p:nvPr/>
          </p:nvGrpSpPr>
          <p:grpSpPr bwMode="auto">
            <a:xfrm>
              <a:off x="1483" y="1750"/>
              <a:ext cx="559" cy="463"/>
              <a:chOff x="5370" y="-470"/>
              <a:chExt cx="900" cy="766"/>
            </a:xfrm>
          </p:grpSpPr>
          <p:sp>
            <p:nvSpPr>
              <p:cNvPr id="17479" name="Oval 25"/>
              <p:cNvSpPr>
                <a:spLocks noChangeArrowheads="1"/>
              </p:cNvSpPr>
              <p:nvPr/>
            </p:nvSpPr>
            <p:spPr bwMode="auto">
              <a:xfrm>
                <a:off x="5970" y="-470"/>
                <a:ext cx="300" cy="308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400"/>
                  <a:t>50</a:t>
                </a:r>
              </a:p>
            </p:txBody>
          </p:sp>
          <p:sp>
            <p:nvSpPr>
              <p:cNvPr id="17480" name="Oval 26"/>
              <p:cNvSpPr>
                <a:spLocks noChangeArrowheads="1"/>
              </p:cNvSpPr>
              <p:nvPr/>
            </p:nvSpPr>
            <p:spPr bwMode="auto">
              <a:xfrm>
                <a:off x="5370" y="-11"/>
                <a:ext cx="300" cy="307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400"/>
                  <a:t>40</a:t>
                </a:r>
              </a:p>
            </p:txBody>
          </p:sp>
          <p:sp>
            <p:nvSpPr>
              <p:cNvPr id="17481" name="Line 27"/>
              <p:cNvSpPr>
                <a:spLocks noChangeShapeType="1"/>
              </p:cNvSpPr>
              <p:nvPr/>
            </p:nvSpPr>
            <p:spPr bwMode="auto">
              <a:xfrm flipH="1">
                <a:off x="5670" y="-162"/>
                <a:ext cx="300" cy="1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17424" name="Oval 30"/>
          <p:cNvSpPr>
            <a:spLocks noChangeArrowheads="1"/>
          </p:cNvSpPr>
          <p:nvPr/>
        </p:nvSpPr>
        <p:spPr bwMode="auto">
          <a:xfrm>
            <a:off x="5062538" y="3676650"/>
            <a:ext cx="325437" cy="307975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47</a:t>
            </a:r>
          </a:p>
        </p:txBody>
      </p:sp>
      <p:sp>
        <p:nvSpPr>
          <p:cNvPr id="17425" name="Line 31"/>
          <p:cNvSpPr>
            <a:spLocks noChangeShapeType="1"/>
          </p:cNvSpPr>
          <p:nvPr/>
        </p:nvSpPr>
        <p:spPr bwMode="auto">
          <a:xfrm>
            <a:off x="5149850" y="3529013"/>
            <a:ext cx="149225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426" name="Group 32"/>
          <p:cNvGrpSpPr>
            <a:grpSpLocks/>
          </p:cNvGrpSpPr>
          <p:nvPr/>
        </p:nvGrpSpPr>
        <p:grpSpPr bwMode="auto">
          <a:xfrm>
            <a:off x="4854575" y="2790825"/>
            <a:ext cx="887413" cy="731838"/>
            <a:chOff x="5370" y="-470"/>
            <a:chExt cx="900" cy="766"/>
          </a:xfrm>
        </p:grpSpPr>
        <p:sp>
          <p:nvSpPr>
            <p:cNvPr id="17473" name="Oval 33"/>
            <p:cNvSpPr>
              <a:spLocks noChangeArrowheads="1"/>
            </p:cNvSpPr>
            <p:nvPr/>
          </p:nvSpPr>
          <p:spPr bwMode="auto">
            <a:xfrm>
              <a:off x="5970" y="-470"/>
              <a:ext cx="300" cy="30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50</a:t>
              </a:r>
            </a:p>
          </p:txBody>
        </p:sp>
        <p:sp>
          <p:nvSpPr>
            <p:cNvPr id="17474" name="Oval 34"/>
            <p:cNvSpPr>
              <a:spLocks noChangeArrowheads="1"/>
            </p:cNvSpPr>
            <p:nvPr/>
          </p:nvSpPr>
          <p:spPr bwMode="auto">
            <a:xfrm>
              <a:off x="5370" y="-11"/>
              <a:ext cx="300" cy="307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40</a:t>
              </a:r>
            </a:p>
          </p:txBody>
        </p:sp>
        <p:sp>
          <p:nvSpPr>
            <p:cNvPr id="17475" name="Line 35"/>
            <p:cNvSpPr>
              <a:spLocks noChangeShapeType="1"/>
            </p:cNvSpPr>
            <p:nvPr/>
          </p:nvSpPr>
          <p:spPr bwMode="auto">
            <a:xfrm flipH="1">
              <a:off x="5670" y="-162"/>
              <a:ext cx="300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7427" name="Group 86"/>
          <p:cNvGrpSpPr>
            <a:grpSpLocks/>
          </p:cNvGrpSpPr>
          <p:nvPr/>
        </p:nvGrpSpPr>
        <p:grpSpPr bwMode="auto">
          <a:xfrm>
            <a:off x="5594350" y="3087688"/>
            <a:ext cx="739775" cy="881062"/>
            <a:chOff x="3524" y="1945"/>
            <a:chExt cx="466" cy="555"/>
          </a:xfrm>
        </p:grpSpPr>
        <p:sp>
          <p:nvSpPr>
            <p:cNvPr id="17469" name="Oval 37"/>
            <p:cNvSpPr>
              <a:spLocks noChangeArrowheads="1"/>
            </p:cNvSpPr>
            <p:nvPr/>
          </p:nvSpPr>
          <p:spPr bwMode="auto">
            <a:xfrm>
              <a:off x="3524" y="2317"/>
              <a:ext cx="186" cy="183"/>
            </a:xfrm>
            <a:prstGeom prst="ellipse">
              <a:avLst/>
            </a:prstGeom>
            <a:solidFill>
              <a:srgbClr val="0033CC">
                <a:alpha val="38039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55</a:t>
              </a:r>
            </a:p>
          </p:txBody>
        </p:sp>
        <p:sp>
          <p:nvSpPr>
            <p:cNvPr id="17470" name="Line 38"/>
            <p:cNvSpPr>
              <a:spLocks noChangeShapeType="1"/>
            </p:cNvSpPr>
            <p:nvPr/>
          </p:nvSpPr>
          <p:spPr bwMode="auto">
            <a:xfrm flipH="1">
              <a:off x="3710" y="2224"/>
              <a:ext cx="94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71" name="Line 39"/>
            <p:cNvSpPr>
              <a:spLocks noChangeShapeType="1"/>
            </p:cNvSpPr>
            <p:nvPr/>
          </p:nvSpPr>
          <p:spPr bwMode="auto">
            <a:xfrm>
              <a:off x="3617" y="1945"/>
              <a:ext cx="187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72" name="Oval 40"/>
            <p:cNvSpPr>
              <a:spLocks noChangeArrowheads="1"/>
            </p:cNvSpPr>
            <p:nvPr/>
          </p:nvSpPr>
          <p:spPr bwMode="auto">
            <a:xfrm>
              <a:off x="3804" y="2038"/>
              <a:ext cx="186" cy="185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63</a:t>
              </a:r>
            </a:p>
          </p:txBody>
        </p:sp>
      </p:grpSp>
      <p:sp>
        <p:nvSpPr>
          <p:cNvPr id="17428" name="Oval 42"/>
          <p:cNvSpPr>
            <a:spLocks noChangeArrowheads="1"/>
          </p:cNvSpPr>
          <p:nvPr/>
        </p:nvSpPr>
        <p:spPr bwMode="auto">
          <a:xfrm>
            <a:off x="7343775" y="4133850"/>
            <a:ext cx="366713" cy="311150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43</a:t>
            </a:r>
          </a:p>
        </p:txBody>
      </p:sp>
      <p:sp>
        <p:nvSpPr>
          <p:cNvPr id="17429" name="Line 43"/>
          <p:cNvSpPr>
            <a:spLocks noChangeShapeType="1"/>
          </p:cNvSpPr>
          <p:nvPr/>
        </p:nvSpPr>
        <p:spPr bwMode="auto">
          <a:xfrm flipH="1">
            <a:off x="7639050" y="3986213"/>
            <a:ext cx="14763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430" name="Group 44"/>
          <p:cNvGrpSpPr>
            <a:grpSpLocks/>
          </p:cNvGrpSpPr>
          <p:nvPr/>
        </p:nvGrpSpPr>
        <p:grpSpPr bwMode="auto">
          <a:xfrm>
            <a:off x="7491413" y="2803525"/>
            <a:ext cx="887412" cy="1179513"/>
            <a:chOff x="7920" y="-470"/>
            <a:chExt cx="900" cy="1232"/>
          </a:xfrm>
        </p:grpSpPr>
        <p:sp>
          <p:nvSpPr>
            <p:cNvPr id="17463" name="Oval 45"/>
            <p:cNvSpPr>
              <a:spLocks noChangeArrowheads="1"/>
            </p:cNvSpPr>
            <p:nvPr/>
          </p:nvSpPr>
          <p:spPr bwMode="auto">
            <a:xfrm>
              <a:off x="8220" y="456"/>
              <a:ext cx="300" cy="30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47</a:t>
              </a:r>
            </a:p>
          </p:txBody>
        </p:sp>
        <p:sp>
          <p:nvSpPr>
            <p:cNvPr id="17464" name="Line 46"/>
            <p:cNvSpPr>
              <a:spLocks noChangeShapeType="1"/>
            </p:cNvSpPr>
            <p:nvPr/>
          </p:nvSpPr>
          <p:spPr bwMode="auto">
            <a:xfrm>
              <a:off x="8220" y="301"/>
              <a:ext cx="15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65" name="Group 47"/>
            <p:cNvGrpSpPr>
              <a:grpSpLocks/>
            </p:cNvGrpSpPr>
            <p:nvPr/>
          </p:nvGrpSpPr>
          <p:grpSpPr bwMode="auto">
            <a:xfrm>
              <a:off x="7920" y="-470"/>
              <a:ext cx="900" cy="765"/>
              <a:chOff x="5370" y="-470"/>
              <a:chExt cx="900" cy="766"/>
            </a:xfrm>
          </p:grpSpPr>
          <p:sp>
            <p:nvSpPr>
              <p:cNvPr id="17466" name="Oval 48"/>
              <p:cNvSpPr>
                <a:spLocks noChangeArrowheads="1"/>
              </p:cNvSpPr>
              <p:nvPr/>
            </p:nvSpPr>
            <p:spPr bwMode="auto">
              <a:xfrm>
                <a:off x="5970" y="-470"/>
                <a:ext cx="300" cy="308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400"/>
                  <a:t>50</a:t>
                </a:r>
              </a:p>
            </p:txBody>
          </p:sp>
          <p:sp>
            <p:nvSpPr>
              <p:cNvPr id="17467" name="Oval 49"/>
              <p:cNvSpPr>
                <a:spLocks noChangeArrowheads="1"/>
              </p:cNvSpPr>
              <p:nvPr/>
            </p:nvSpPr>
            <p:spPr bwMode="auto">
              <a:xfrm>
                <a:off x="5370" y="-11"/>
                <a:ext cx="300" cy="307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400"/>
                  <a:t>40</a:t>
                </a:r>
              </a:p>
            </p:txBody>
          </p:sp>
          <p:sp>
            <p:nvSpPr>
              <p:cNvPr id="17468" name="Line 50"/>
              <p:cNvSpPr>
                <a:spLocks noChangeShapeType="1"/>
              </p:cNvSpPr>
              <p:nvPr/>
            </p:nvSpPr>
            <p:spPr bwMode="auto">
              <a:xfrm flipH="1">
                <a:off x="5670" y="-162"/>
                <a:ext cx="300" cy="1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17431" name="Group 51"/>
          <p:cNvGrpSpPr>
            <a:grpSpLocks/>
          </p:cNvGrpSpPr>
          <p:nvPr/>
        </p:nvGrpSpPr>
        <p:grpSpPr bwMode="auto">
          <a:xfrm>
            <a:off x="8231188" y="3100388"/>
            <a:ext cx="738187" cy="879475"/>
            <a:chOff x="6120" y="1999"/>
            <a:chExt cx="750" cy="920"/>
          </a:xfrm>
        </p:grpSpPr>
        <p:sp>
          <p:nvSpPr>
            <p:cNvPr id="17459" name="Oval 52"/>
            <p:cNvSpPr>
              <a:spLocks noChangeArrowheads="1"/>
            </p:cNvSpPr>
            <p:nvPr/>
          </p:nvSpPr>
          <p:spPr bwMode="auto">
            <a:xfrm>
              <a:off x="6120" y="2616"/>
              <a:ext cx="300" cy="303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55</a:t>
              </a:r>
            </a:p>
          </p:txBody>
        </p:sp>
        <p:sp>
          <p:nvSpPr>
            <p:cNvPr id="17460" name="Line 53"/>
            <p:cNvSpPr>
              <a:spLocks noChangeShapeType="1"/>
            </p:cNvSpPr>
            <p:nvPr/>
          </p:nvSpPr>
          <p:spPr bwMode="auto">
            <a:xfrm flipH="1">
              <a:off x="6420" y="2461"/>
              <a:ext cx="15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1" name="Line 54"/>
            <p:cNvSpPr>
              <a:spLocks noChangeShapeType="1"/>
            </p:cNvSpPr>
            <p:nvPr/>
          </p:nvSpPr>
          <p:spPr bwMode="auto">
            <a:xfrm>
              <a:off x="6270" y="199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2" name="Oval 55"/>
            <p:cNvSpPr>
              <a:spLocks noChangeArrowheads="1"/>
            </p:cNvSpPr>
            <p:nvPr/>
          </p:nvSpPr>
          <p:spPr bwMode="auto">
            <a:xfrm>
              <a:off x="6570" y="2153"/>
              <a:ext cx="300" cy="307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63</a:t>
              </a:r>
            </a:p>
          </p:txBody>
        </p:sp>
      </p:grpSp>
      <p:sp>
        <p:nvSpPr>
          <p:cNvPr id="17432" name="Oval 57"/>
          <p:cNvSpPr>
            <a:spLocks noChangeArrowheads="1"/>
          </p:cNvSpPr>
          <p:nvPr/>
        </p:nvSpPr>
        <p:spPr bwMode="auto">
          <a:xfrm>
            <a:off x="6367463" y="5475288"/>
            <a:ext cx="296862" cy="295275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70</a:t>
            </a:r>
          </a:p>
        </p:txBody>
      </p:sp>
      <p:sp>
        <p:nvSpPr>
          <p:cNvPr id="17433" name="Oval 58"/>
          <p:cNvSpPr>
            <a:spLocks noChangeArrowheads="1"/>
          </p:cNvSpPr>
          <p:nvPr/>
        </p:nvSpPr>
        <p:spPr bwMode="auto">
          <a:xfrm>
            <a:off x="5334000" y="4589463"/>
            <a:ext cx="295275" cy="295275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50</a:t>
            </a:r>
          </a:p>
        </p:txBody>
      </p:sp>
      <p:sp>
        <p:nvSpPr>
          <p:cNvPr id="17434" name="Oval 59"/>
          <p:cNvSpPr>
            <a:spLocks noChangeArrowheads="1"/>
          </p:cNvSpPr>
          <p:nvPr/>
        </p:nvSpPr>
        <p:spPr bwMode="auto">
          <a:xfrm>
            <a:off x="5924550" y="5030788"/>
            <a:ext cx="295275" cy="293687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63</a:t>
            </a:r>
          </a:p>
        </p:txBody>
      </p:sp>
      <p:sp>
        <p:nvSpPr>
          <p:cNvPr id="17435" name="Oval 60"/>
          <p:cNvSpPr>
            <a:spLocks noChangeArrowheads="1"/>
          </p:cNvSpPr>
          <p:nvPr/>
        </p:nvSpPr>
        <p:spPr bwMode="auto">
          <a:xfrm>
            <a:off x="5038725" y="5473700"/>
            <a:ext cx="295275" cy="293688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47</a:t>
            </a:r>
          </a:p>
        </p:txBody>
      </p:sp>
      <p:sp>
        <p:nvSpPr>
          <p:cNvPr id="17436" name="Oval 61"/>
          <p:cNvSpPr>
            <a:spLocks noChangeArrowheads="1"/>
          </p:cNvSpPr>
          <p:nvPr/>
        </p:nvSpPr>
        <p:spPr bwMode="auto">
          <a:xfrm>
            <a:off x="5481638" y="5473700"/>
            <a:ext cx="295275" cy="292100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55</a:t>
            </a:r>
          </a:p>
        </p:txBody>
      </p:sp>
      <p:sp>
        <p:nvSpPr>
          <p:cNvPr id="17437" name="Oval 62"/>
          <p:cNvSpPr>
            <a:spLocks noChangeArrowheads="1"/>
          </p:cNvSpPr>
          <p:nvPr/>
        </p:nvSpPr>
        <p:spPr bwMode="auto">
          <a:xfrm>
            <a:off x="4240213" y="5429250"/>
            <a:ext cx="339725" cy="323850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35</a:t>
            </a:r>
          </a:p>
        </p:txBody>
      </p:sp>
      <p:sp>
        <p:nvSpPr>
          <p:cNvPr id="17438" name="Oval 63"/>
          <p:cNvSpPr>
            <a:spLocks noChangeArrowheads="1"/>
          </p:cNvSpPr>
          <p:nvPr/>
        </p:nvSpPr>
        <p:spPr bwMode="auto">
          <a:xfrm>
            <a:off x="4741863" y="5030788"/>
            <a:ext cx="296862" cy="293687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40</a:t>
            </a:r>
          </a:p>
        </p:txBody>
      </p:sp>
      <p:sp>
        <p:nvSpPr>
          <p:cNvPr id="17439" name="Line 64"/>
          <p:cNvSpPr>
            <a:spLocks noChangeShapeType="1"/>
          </p:cNvSpPr>
          <p:nvPr/>
        </p:nvSpPr>
        <p:spPr bwMode="auto">
          <a:xfrm flipH="1">
            <a:off x="5038725" y="4884738"/>
            <a:ext cx="295275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0" name="Line 65"/>
          <p:cNvSpPr>
            <a:spLocks noChangeShapeType="1"/>
          </p:cNvSpPr>
          <p:nvPr/>
        </p:nvSpPr>
        <p:spPr bwMode="auto">
          <a:xfrm>
            <a:off x="5629275" y="4884738"/>
            <a:ext cx="295275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1" name="Line 66"/>
          <p:cNvSpPr>
            <a:spLocks noChangeShapeType="1"/>
          </p:cNvSpPr>
          <p:nvPr/>
        </p:nvSpPr>
        <p:spPr bwMode="auto">
          <a:xfrm>
            <a:off x="5038725" y="5324475"/>
            <a:ext cx="147638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2" name="Line 67"/>
          <p:cNvSpPr>
            <a:spLocks noChangeShapeType="1"/>
          </p:cNvSpPr>
          <p:nvPr/>
        </p:nvSpPr>
        <p:spPr bwMode="auto">
          <a:xfrm flipH="1">
            <a:off x="5776913" y="5324475"/>
            <a:ext cx="147637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3" name="Line 68"/>
          <p:cNvSpPr>
            <a:spLocks noChangeShapeType="1"/>
          </p:cNvSpPr>
          <p:nvPr/>
        </p:nvSpPr>
        <p:spPr bwMode="auto">
          <a:xfrm flipH="1">
            <a:off x="4594225" y="5324475"/>
            <a:ext cx="147638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4" name="Line 69"/>
          <p:cNvSpPr>
            <a:spLocks noChangeShapeType="1"/>
          </p:cNvSpPr>
          <p:nvPr/>
        </p:nvSpPr>
        <p:spPr bwMode="auto">
          <a:xfrm>
            <a:off x="6219825" y="5327650"/>
            <a:ext cx="147638" cy="14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5" name="Oval 70"/>
          <p:cNvSpPr>
            <a:spLocks noChangeArrowheads="1"/>
          </p:cNvSpPr>
          <p:nvPr/>
        </p:nvSpPr>
        <p:spPr bwMode="auto">
          <a:xfrm>
            <a:off x="4741863" y="5905500"/>
            <a:ext cx="369887" cy="311150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 43</a:t>
            </a:r>
          </a:p>
        </p:txBody>
      </p:sp>
      <p:sp>
        <p:nvSpPr>
          <p:cNvPr id="17446" name="Oval 71"/>
          <p:cNvSpPr>
            <a:spLocks noChangeArrowheads="1"/>
          </p:cNvSpPr>
          <p:nvPr/>
        </p:nvSpPr>
        <p:spPr bwMode="auto">
          <a:xfrm>
            <a:off x="6072188" y="5905500"/>
            <a:ext cx="339725" cy="279400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68</a:t>
            </a:r>
          </a:p>
        </p:txBody>
      </p:sp>
      <p:sp>
        <p:nvSpPr>
          <p:cNvPr id="17447" name="Line 72"/>
          <p:cNvSpPr>
            <a:spLocks noChangeShapeType="1"/>
          </p:cNvSpPr>
          <p:nvPr/>
        </p:nvSpPr>
        <p:spPr bwMode="auto">
          <a:xfrm flipH="1">
            <a:off x="5038725" y="5773738"/>
            <a:ext cx="14763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8" name="Line 73"/>
          <p:cNvSpPr>
            <a:spLocks noChangeShapeType="1"/>
          </p:cNvSpPr>
          <p:nvPr/>
        </p:nvSpPr>
        <p:spPr bwMode="auto">
          <a:xfrm flipH="1">
            <a:off x="6367463" y="5773738"/>
            <a:ext cx="149225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9" name="Oval 74"/>
          <p:cNvSpPr>
            <a:spLocks noChangeArrowheads="1"/>
          </p:cNvSpPr>
          <p:nvPr/>
        </p:nvSpPr>
        <p:spPr bwMode="auto">
          <a:xfrm>
            <a:off x="6811963" y="5905500"/>
            <a:ext cx="339725" cy="296863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80</a:t>
            </a:r>
          </a:p>
        </p:txBody>
      </p:sp>
      <p:sp>
        <p:nvSpPr>
          <p:cNvPr id="17450" name="Line 75"/>
          <p:cNvSpPr>
            <a:spLocks noChangeShapeType="1"/>
          </p:cNvSpPr>
          <p:nvPr/>
        </p:nvSpPr>
        <p:spPr bwMode="auto">
          <a:xfrm>
            <a:off x="6664325" y="5773738"/>
            <a:ext cx="14763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1" name="AutoShape 78"/>
          <p:cNvSpPr>
            <a:spLocks noChangeArrowheads="1"/>
          </p:cNvSpPr>
          <p:nvPr/>
        </p:nvSpPr>
        <p:spPr bwMode="auto">
          <a:xfrm>
            <a:off x="3511550" y="1727200"/>
            <a:ext cx="1060450" cy="347663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40</a:t>
            </a:r>
          </a:p>
        </p:txBody>
      </p:sp>
      <p:sp>
        <p:nvSpPr>
          <p:cNvPr id="17452" name="AutoShape 79"/>
          <p:cNvSpPr>
            <a:spLocks noChangeArrowheads="1"/>
          </p:cNvSpPr>
          <p:nvPr/>
        </p:nvSpPr>
        <p:spPr bwMode="auto">
          <a:xfrm>
            <a:off x="1384300" y="1358900"/>
            <a:ext cx="1060450" cy="361950"/>
          </a:xfrm>
          <a:prstGeom prst="rightArrow">
            <a:avLst>
              <a:gd name="adj1" fmla="val 50000"/>
              <a:gd name="adj2" fmla="val 732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50</a:t>
            </a:r>
          </a:p>
        </p:txBody>
      </p:sp>
      <p:sp>
        <p:nvSpPr>
          <p:cNvPr id="17453" name="AutoShape 81"/>
          <p:cNvSpPr>
            <a:spLocks noChangeArrowheads="1"/>
          </p:cNvSpPr>
          <p:nvPr/>
        </p:nvSpPr>
        <p:spPr bwMode="auto">
          <a:xfrm>
            <a:off x="6273800" y="2214563"/>
            <a:ext cx="1060450" cy="347662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47</a:t>
            </a:r>
          </a:p>
        </p:txBody>
      </p:sp>
      <p:sp>
        <p:nvSpPr>
          <p:cNvPr id="17454" name="AutoShape 82"/>
          <p:cNvSpPr>
            <a:spLocks noChangeArrowheads="1"/>
          </p:cNvSpPr>
          <p:nvPr/>
        </p:nvSpPr>
        <p:spPr bwMode="auto">
          <a:xfrm>
            <a:off x="3786188" y="3586163"/>
            <a:ext cx="1060450" cy="347662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55</a:t>
            </a:r>
          </a:p>
        </p:txBody>
      </p:sp>
      <p:sp>
        <p:nvSpPr>
          <p:cNvPr id="17455" name="AutoShape 83"/>
          <p:cNvSpPr>
            <a:spLocks noChangeArrowheads="1"/>
          </p:cNvSpPr>
          <p:nvPr/>
        </p:nvSpPr>
        <p:spPr bwMode="auto">
          <a:xfrm>
            <a:off x="1093788" y="3084513"/>
            <a:ext cx="1060450" cy="347662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17456" name="AutoShape 84"/>
          <p:cNvSpPr>
            <a:spLocks noChangeArrowheads="1"/>
          </p:cNvSpPr>
          <p:nvPr/>
        </p:nvSpPr>
        <p:spPr bwMode="auto">
          <a:xfrm>
            <a:off x="6165850" y="4021138"/>
            <a:ext cx="1060450" cy="347662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43</a:t>
            </a:r>
          </a:p>
        </p:txBody>
      </p:sp>
      <p:sp>
        <p:nvSpPr>
          <p:cNvPr id="17457" name="AutoShape 85"/>
          <p:cNvSpPr>
            <a:spLocks noChangeArrowheads="1"/>
          </p:cNvSpPr>
          <p:nvPr/>
        </p:nvSpPr>
        <p:spPr bwMode="auto">
          <a:xfrm>
            <a:off x="1833563" y="5364163"/>
            <a:ext cx="1931987" cy="420687"/>
          </a:xfrm>
          <a:prstGeom prst="rightArrow">
            <a:avLst>
              <a:gd name="adj1" fmla="val 50000"/>
              <a:gd name="adj2" fmla="val 1148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70, 80, 35, 68</a:t>
            </a:r>
          </a:p>
        </p:txBody>
      </p:sp>
    </p:spTree>
  </p:cSld>
  <p:clrMapOvr>
    <a:masterClrMapping/>
  </p:clrMapOvr>
  <p:transition advClick="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805CC-BA8B-4A79-B40A-B4625E5C27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3CD386C-CB89-4E49-BD33-148FAF136604}" type="slidenum">
              <a:rPr lang="en-US" sz="1400"/>
              <a:pPr algn="r"/>
              <a:t>68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Sort Effort of the Binary Tree Sort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992254"/>
            <a:ext cx="8680450" cy="5133909"/>
          </a:xfrm>
        </p:spPr>
        <p:txBody>
          <a:bodyPr>
            <a:normAutofit/>
          </a:bodyPr>
          <a:lstStyle/>
          <a:p>
            <a:r>
              <a:rPr lang="en-US" sz="2800" dirty="0"/>
              <a:t>Low when the items to be sorted are in         </a:t>
            </a:r>
            <a:r>
              <a:rPr lang="en-US" sz="2800" dirty="0">
                <a:solidFill>
                  <a:srgbClr val="0033CC"/>
                </a:solidFill>
              </a:rPr>
              <a:t>random order</a:t>
            </a:r>
            <a:r>
              <a:rPr lang="en-US" sz="2800" dirty="0"/>
              <a:t> (or close to randomized)</a:t>
            </a:r>
          </a:p>
          <a:p>
            <a:pPr lvl="1"/>
            <a:r>
              <a:rPr lang="en-US" sz="2400" dirty="0"/>
              <a:t>The tree is </a:t>
            </a:r>
            <a:r>
              <a:rPr lang="en-US" sz="2400" dirty="0">
                <a:solidFill>
                  <a:srgbClr val="FF0000"/>
                </a:solidFill>
              </a:rPr>
              <a:t>balanced</a:t>
            </a:r>
          </a:p>
          <a:p>
            <a:pPr lvl="1"/>
            <a:r>
              <a:rPr lang="en-US" sz="2400" dirty="0"/>
              <a:t>Zero comparisons for first item; &lt; log</a:t>
            </a:r>
            <a:r>
              <a:rPr lang="en-US" sz="1400" dirty="0"/>
              <a:t>2</a:t>
            </a:r>
            <a:r>
              <a:rPr lang="en-US" sz="2400" dirty="0"/>
              <a:t>(n+1) comparisons per item for all subsequent items; </a:t>
            </a:r>
            <a:r>
              <a:rPr lang="en-US" sz="2400" dirty="0">
                <a:solidFill>
                  <a:srgbClr val="0033CC"/>
                </a:solidFill>
              </a:rPr>
              <a:t>O(nlog</a:t>
            </a:r>
            <a:r>
              <a:rPr lang="en-US" sz="16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n)</a:t>
            </a:r>
          </a:p>
          <a:p>
            <a:r>
              <a:rPr lang="en-US" sz="2800" dirty="0"/>
              <a:t>High when the items to be sorted are </a:t>
            </a:r>
            <a:r>
              <a:rPr lang="en-US" sz="2800" dirty="0">
                <a:solidFill>
                  <a:srgbClr val="CC3300"/>
                </a:solidFill>
              </a:rPr>
              <a:t>already sorted</a:t>
            </a:r>
            <a:r>
              <a:rPr lang="en-US" sz="2800" dirty="0"/>
              <a:t> (or closed to sorted)</a:t>
            </a:r>
          </a:p>
          <a:p>
            <a:pPr lvl="1"/>
            <a:r>
              <a:rPr lang="en-US" sz="2400" dirty="0"/>
              <a:t>The tree is </a:t>
            </a:r>
            <a:r>
              <a:rPr lang="en-US" sz="2400" dirty="0">
                <a:solidFill>
                  <a:srgbClr val="FF0000"/>
                </a:solidFill>
              </a:rPr>
              <a:t>highly skewed</a:t>
            </a:r>
          </a:p>
          <a:p>
            <a:pPr lvl="1"/>
            <a:r>
              <a:rPr lang="en-US" sz="2400" dirty="0"/>
              <a:t>Zero comparisons for the first item, 1 for the second, 2 for the third, … </a:t>
            </a:r>
            <a:r>
              <a:rPr lang="en-US" sz="2400" dirty="0">
                <a:sym typeface="Wingdings" pitchFamily="2" charset="2"/>
              </a:rPr>
              <a:t>n-1 for the nth; </a:t>
            </a:r>
            <a:r>
              <a:rPr lang="en-US" sz="2400" dirty="0">
                <a:solidFill>
                  <a:srgbClr val="CC3300"/>
                </a:solidFill>
                <a:sym typeface="Wingdings" pitchFamily="2" charset="2"/>
              </a:rPr>
              <a:t>O(n^2)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endParaRPr lang="en-US" sz="2800" dirty="0">
              <a:solidFill>
                <a:srgbClr val="0033CC"/>
              </a:solidFill>
            </a:endParaRP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7594600" y="3962400"/>
            <a:ext cx="844550" cy="1239838"/>
            <a:chOff x="3139" y="2551"/>
            <a:chExt cx="624" cy="763"/>
          </a:xfrm>
        </p:grpSpPr>
        <p:sp>
          <p:nvSpPr>
            <p:cNvPr id="18459" name="Oval 5"/>
            <p:cNvSpPr>
              <a:spLocks noChangeArrowheads="1"/>
            </p:cNvSpPr>
            <p:nvPr/>
          </p:nvSpPr>
          <p:spPr bwMode="auto">
            <a:xfrm>
              <a:off x="3596" y="2551"/>
              <a:ext cx="167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/>
                <a:t> 2</a:t>
              </a:r>
            </a:p>
          </p:txBody>
        </p:sp>
        <p:sp>
          <p:nvSpPr>
            <p:cNvPr id="18460" name="Oval 6"/>
            <p:cNvSpPr>
              <a:spLocks noChangeArrowheads="1"/>
            </p:cNvSpPr>
            <p:nvPr/>
          </p:nvSpPr>
          <p:spPr bwMode="auto">
            <a:xfrm>
              <a:off x="3289" y="2978"/>
              <a:ext cx="167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/>
                <a:t> 7</a:t>
              </a:r>
            </a:p>
          </p:txBody>
        </p:sp>
        <p:sp>
          <p:nvSpPr>
            <p:cNvPr id="18461" name="Oval 7"/>
            <p:cNvSpPr>
              <a:spLocks noChangeArrowheads="1"/>
            </p:cNvSpPr>
            <p:nvPr/>
          </p:nvSpPr>
          <p:spPr bwMode="auto">
            <a:xfrm>
              <a:off x="3429" y="2767"/>
              <a:ext cx="164" cy="14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/>
                <a:t> 4</a:t>
              </a:r>
            </a:p>
          </p:txBody>
        </p:sp>
        <p:sp>
          <p:nvSpPr>
            <p:cNvPr id="18462" name="Line 8"/>
            <p:cNvSpPr>
              <a:spLocks noChangeShapeType="1"/>
            </p:cNvSpPr>
            <p:nvPr/>
          </p:nvSpPr>
          <p:spPr bwMode="auto">
            <a:xfrm flipH="1">
              <a:off x="3547" y="2684"/>
              <a:ext cx="91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Oval 9"/>
            <p:cNvSpPr>
              <a:spLocks noChangeArrowheads="1"/>
            </p:cNvSpPr>
            <p:nvPr/>
          </p:nvSpPr>
          <p:spPr bwMode="auto">
            <a:xfrm>
              <a:off x="3139" y="3170"/>
              <a:ext cx="167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/>
                <a:t> 9</a:t>
              </a:r>
            </a:p>
          </p:txBody>
        </p:sp>
        <p:sp>
          <p:nvSpPr>
            <p:cNvPr id="18464" name="Line 10"/>
            <p:cNvSpPr>
              <a:spLocks noChangeShapeType="1"/>
            </p:cNvSpPr>
            <p:nvPr/>
          </p:nvSpPr>
          <p:spPr bwMode="auto">
            <a:xfrm flipH="1">
              <a:off x="3398" y="2906"/>
              <a:ext cx="76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11"/>
            <p:cNvSpPr>
              <a:spLocks noChangeShapeType="1"/>
            </p:cNvSpPr>
            <p:nvPr/>
          </p:nvSpPr>
          <p:spPr bwMode="auto">
            <a:xfrm flipH="1">
              <a:off x="3255" y="3098"/>
              <a:ext cx="69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6750050" y="1630719"/>
            <a:ext cx="2055813" cy="890587"/>
            <a:chOff x="3839" y="1949"/>
            <a:chExt cx="1762" cy="881"/>
          </a:xfrm>
        </p:grpSpPr>
        <p:sp>
          <p:nvSpPr>
            <p:cNvPr id="18445" name="Oval 5"/>
            <p:cNvSpPr>
              <a:spLocks noChangeArrowheads="1"/>
            </p:cNvSpPr>
            <p:nvPr/>
          </p:nvSpPr>
          <p:spPr bwMode="auto">
            <a:xfrm>
              <a:off x="5381" y="2599"/>
              <a:ext cx="220" cy="22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 b="1"/>
                <a:t> 9</a:t>
              </a:r>
            </a:p>
          </p:txBody>
        </p:sp>
        <p:grpSp>
          <p:nvGrpSpPr>
            <p:cNvPr id="18446" name="Group 6"/>
            <p:cNvGrpSpPr>
              <a:grpSpLocks/>
            </p:cNvGrpSpPr>
            <p:nvPr/>
          </p:nvGrpSpPr>
          <p:grpSpPr bwMode="auto">
            <a:xfrm>
              <a:off x="3839" y="1949"/>
              <a:ext cx="1432" cy="881"/>
              <a:chOff x="3839" y="1949"/>
              <a:chExt cx="1432" cy="881"/>
            </a:xfrm>
          </p:grpSpPr>
          <p:sp>
            <p:nvSpPr>
              <p:cNvPr id="18448" name="Oval 7"/>
              <p:cNvSpPr>
                <a:spLocks noChangeArrowheads="1"/>
              </p:cNvSpPr>
              <p:nvPr/>
            </p:nvSpPr>
            <p:spPr bwMode="auto">
              <a:xfrm>
                <a:off x="4610" y="1949"/>
                <a:ext cx="220" cy="220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5</a:t>
                </a:r>
              </a:p>
            </p:txBody>
          </p:sp>
          <p:sp>
            <p:nvSpPr>
              <p:cNvPr id="18449" name="Oval 8"/>
              <p:cNvSpPr>
                <a:spLocks noChangeArrowheads="1"/>
              </p:cNvSpPr>
              <p:nvPr/>
            </p:nvSpPr>
            <p:spPr bwMode="auto">
              <a:xfrm>
                <a:off x="5051" y="2279"/>
                <a:ext cx="220" cy="220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7</a:t>
                </a:r>
              </a:p>
            </p:txBody>
          </p:sp>
          <p:sp>
            <p:nvSpPr>
              <p:cNvPr id="18450" name="Oval 9"/>
              <p:cNvSpPr>
                <a:spLocks noChangeArrowheads="1"/>
              </p:cNvSpPr>
              <p:nvPr/>
            </p:nvSpPr>
            <p:spPr bwMode="auto">
              <a:xfrm>
                <a:off x="4390" y="2610"/>
                <a:ext cx="220" cy="220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4</a:t>
                </a:r>
              </a:p>
            </p:txBody>
          </p:sp>
          <p:sp>
            <p:nvSpPr>
              <p:cNvPr id="18451" name="Oval 10"/>
              <p:cNvSpPr>
                <a:spLocks noChangeArrowheads="1"/>
              </p:cNvSpPr>
              <p:nvPr/>
            </p:nvSpPr>
            <p:spPr bwMode="auto">
              <a:xfrm>
                <a:off x="4720" y="2610"/>
                <a:ext cx="221" cy="218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6</a:t>
                </a:r>
              </a:p>
            </p:txBody>
          </p:sp>
          <p:sp>
            <p:nvSpPr>
              <p:cNvPr id="18452" name="Oval 11"/>
              <p:cNvSpPr>
                <a:spLocks noChangeArrowheads="1"/>
              </p:cNvSpPr>
              <p:nvPr/>
            </p:nvSpPr>
            <p:spPr bwMode="auto">
              <a:xfrm>
                <a:off x="3839" y="2610"/>
                <a:ext cx="220" cy="219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2</a:t>
                </a:r>
              </a:p>
            </p:txBody>
          </p:sp>
          <p:sp>
            <p:nvSpPr>
              <p:cNvPr id="18453" name="Oval 12"/>
              <p:cNvSpPr>
                <a:spLocks noChangeArrowheads="1"/>
              </p:cNvSpPr>
              <p:nvPr/>
            </p:nvSpPr>
            <p:spPr bwMode="auto">
              <a:xfrm>
                <a:off x="4169" y="2279"/>
                <a:ext cx="221" cy="220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3</a:t>
                </a:r>
              </a:p>
            </p:txBody>
          </p:sp>
          <p:sp>
            <p:nvSpPr>
              <p:cNvPr id="18454" name="Line 13"/>
              <p:cNvSpPr>
                <a:spLocks noChangeShapeType="1"/>
              </p:cNvSpPr>
              <p:nvPr/>
            </p:nvSpPr>
            <p:spPr bwMode="auto">
              <a:xfrm flipH="1">
                <a:off x="4390" y="2169"/>
                <a:ext cx="220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14"/>
              <p:cNvSpPr>
                <a:spLocks noChangeShapeType="1"/>
              </p:cNvSpPr>
              <p:nvPr/>
            </p:nvSpPr>
            <p:spPr bwMode="auto">
              <a:xfrm>
                <a:off x="4830" y="2169"/>
                <a:ext cx="221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Line 15"/>
              <p:cNvSpPr>
                <a:spLocks noChangeShapeType="1"/>
              </p:cNvSpPr>
              <p:nvPr/>
            </p:nvSpPr>
            <p:spPr bwMode="auto">
              <a:xfrm>
                <a:off x="4390" y="2499"/>
                <a:ext cx="110" cy="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Line 16"/>
              <p:cNvSpPr>
                <a:spLocks noChangeShapeType="1"/>
              </p:cNvSpPr>
              <p:nvPr/>
            </p:nvSpPr>
            <p:spPr bwMode="auto">
              <a:xfrm flipH="1">
                <a:off x="4941" y="2499"/>
                <a:ext cx="110" cy="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17"/>
              <p:cNvSpPr>
                <a:spLocks noChangeShapeType="1"/>
              </p:cNvSpPr>
              <p:nvPr/>
            </p:nvSpPr>
            <p:spPr bwMode="auto">
              <a:xfrm flipH="1">
                <a:off x="4059" y="2499"/>
                <a:ext cx="110" cy="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5271" y="2490"/>
              <a:ext cx="110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Selection Sort</a:t>
            </a:r>
          </a:p>
        </p:txBody>
      </p:sp>
      <p:sp>
        <p:nvSpPr>
          <p:cNvPr id="57" name="FIGURE 15-2 A selection sort of an array of integers into ascending order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539495">
              <a:defRPr sz="2596"/>
            </a:lvl1pPr>
          </a:lstStyle>
          <a:p>
            <a:r>
              <a:t>FIGURE 15-2 A selection sort of an array of integers into ascending order</a:t>
            </a:r>
          </a:p>
        </p:txBody>
      </p:sp>
      <p:pic>
        <p:nvPicPr>
          <p:cNvPr id="58" name="A diagram explains 9 arrays of 5 elements, a left bracket 0 right bracket, a left bracket 1 right bracket, a left bracket 2 right bracket, a left bracket 3 right bracket, and a left bracket 4 right bracket.&#10;&#10;Picture 2" descr="A diagram explains 9 arrays of 5 elements, a left bracket 0 right bracket, a left bracket 1 right bracket, a left bracket 2 right bracket, a left bracket 3 right bracket, and a left bracket 4 right bracket.Picture 2"/>
          <p:cNvPicPr>
            <a:picLocks noChangeAspect="1"/>
          </p:cNvPicPr>
          <p:nvPr/>
        </p:nvPicPr>
        <p:blipFill>
          <a:blip r:embed="rId2">
            <a:extLst/>
          </a:blip>
          <a:srcRect b="45212"/>
          <a:stretch>
            <a:fillRect/>
          </a:stretch>
        </p:blipFill>
        <p:spPr>
          <a:xfrm>
            <a:off x="457200" y="1047948"/>
            <a:ext cx="3316064" cy="3695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A diagram explains 9 arrays of 5 elements, a left bracket 0 right bracket, a left bracket 1 right bracket, a left bracket 2 right bracket, a left bracket 3 right bracket, and a left bracket 4 right bracket.&#10;&#10;Picture 2" descr="A diagram explains 9 arrays of 5 elements, a left bracket 0 right bracket, a left bracket 1 right bracket, a left bracket 2 right bracket, a left bracket 3 right bracket, and a left bracket 4 right bracket.Picture 2"/>
          <p:cNvPicPr>
            <a:picLocks noChangeAspect="1"/>
          </p:cNvPicPr>
          <p:nvPr/>
        </p:nvPicPr>
        <p:blipFill>
          <a:blip r:embed="rId2">
            <a:extLst/>
          </a:blip>
          <a:srcRect t="54169"/>
          <a:stretch>
            <a:fillRect/>
          </a:stretch>
        </p:blipFill>
        <p:spPr>
          <a:xfrm>
            <a:off x="4998996" y="2496145"/>
            <a:ext cx="3337008" cy="3110557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Line"/>
          <p:cNvSpPr/>
          <p:nvPr/>
        </p:nvSpPr>
        <p:spPr>
          <a:xfrm>
            <a:off x="1838821" y="1077920"/>
            <a:ext cx="4791514" cy="442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7" h="14423" extrusionOk="0">
                <a:moveTo>
                  <a:pt x="0" y="12052"/>
                </a:moveTo>
                <a:cubicBezTo>
                  <a:pt x="10434" y="19827"/>
                  <a:pt x="12101" y="6292"/>
                  <a:pt x="12760" y="2808"/>
                </a:cubicBezTo>
                <a:cubicBezTo>
                  <a:pt x="13418" y="-676"/>
                  <a:pt x="21600" y="-1773"/>
                  <a:pt x="21526" y="4577"/>
                </a:cubicBezTo>
              </a:path>
            </a:pathLst>
          </a:custGeom>
          <a:ln w="50800">
            <a:solidFill>
              <a:srgbClr val="A7A7A7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Iterative Selection Sort</a:t>
            </a:r>
          </a:p>
        </p:txBody>
      </p:sp>
      <p:sp>
        <p:nvSpPr>
          <p:cNvPr id="63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667512">
              <a:defRPr sz="2628"/>
            </a:lvl1pPr>
          </a:lstStyle>
          <a:p>
            <a:r>
              <a:t>This pseudocode describes an iterative algorithm for the selection sort</a:t>
            </a:r>
          </a:p>
        </p:txBody>
      </p:sp>
      <p:sp>
        <p:nvSpPr>
          <p:cNvPr id="64" name="Algorithm selectionSort(a, n)…"/>
          <p:cNvSpPr txBox="1"/>
          <p:nvPr/>
        </p:nvSpPr>
        <p:spPr>
          <a:xfrm>
            <a:off x="457200" y="1406168"/>
            <a:ext cx="7881534" cy="3826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selectionSort(a, 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 </a:t>
            </a:r>
            <a:r>
              <a:t>Sorts the first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n </a:t>
            </a:r>
            <a:r>
              <a:t>entries of an array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a.</a:t>
            </a:r>
            <a:endParaRPr i="0"/>
          </a:p>
          <a:p>
            <a:pPr defTabSz="457200">
              <a:spcBef>
                <a:spcPts val="600"/>
              </a:spcBef>
              <a:defRPr sz="1800"/>
            </a:pPr>
            <a:r>
              <a:rPr b="1"/>
              <a:t>for </a:t>
            </a:r>
            <a:r>
              <a:t>(index = 0; index &lt; n − 1; index++)</a:t>
            </a: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lvl="1" indent="2286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indexOfNextSmallest = </a:t>
            </a:r>
            <a:r>
              <a:t>the index of the smallest value among</a:t>
            </a:r>
          </a:p>
          <a:p>
            <a:pPr lvl="1" indent="228600" defTabSz="457200">
              <a:spcBef>
                <a:spcPts val="600"/>
              </a:spcBef>
              <a:defRPr sz="1800"/>
            </a:pPr>
            <a:r>
              <a:t>									a[index], a[index + 1], . . . , a[n − 1]</a:t>
            </a:r>
          </a:p>
          <a:p>
            <a:pPr lvl="1" indent="2286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Interchange the values of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a[index] </a:t>
            </a:r>
            <a:r>
              <a:t>and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a[indexOfNextSmallest]</a:t>
            </a:r>
            <a:endParaRPr i="0"/>
          </a:p>
          <a:p>
            <a:pPr lvl="1" indent="228600" defTabSz="457200">
              <a:spcBef>
                <a:spcPts val="600"/>
              </a:spcBef>
              <a:defRPr sz="1800"/>
            </a:pPr>
            <a:r>
              <a:t>//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Assertion: </a:t>
            </a:r>
            <a:r>
              <a:t>a[0] ≤ a[1] ≤ . . . ≤ a[index]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, and these are the smallest</a:t>
            </a:r>
          </a:p>
          <a:p>
            <a:pPr lvl="1" indent="2286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n-lt"/>
                <a:ea typeface="+mn-ea"/>
                <a:cs typeface="+mn-cs"/>
                <a:sym typeface="Arial"/>
              </a:rPr>
              <a:t>//</a:t>
            </a:r>
            <a:r>
              <a:rPr i="0" spc="-397">
                <a:latin typeface="+mn-lt"/>
                <a:ea typeface="+mn-ea"/>
                <a:cs typeface="+mn-cs"/>
                <a:sym typeface="Arial"/>
              </a:rPr>
              <a:t> </a:t>
            </a:r>
            <a:r>
              <a:t>of the original array entries. The remaining array entries begin at </a:t>
            </a:r>
            <a:r>
              <a:rPr i="0">
                <a:latin typeface="+mn-lt"/>
                <a:ea typeface="+mn-ea"/>
                <a:cs typeface="+mn-cs"/>
                <a:sym typeface="Arial"/>
              </a:rPr>
              <a:t>a[index + 1].</a:t>
            </a:r>
            <a:endParaRPr i="0"/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Iterative Selection Sort (Part 1)</a:t>
            </a:r>
          </a:p>
        </p:txBody>
      </p:sp>
      <p:sp>
        <p:nvSpPr>
          <p:cNvPr id="67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667512">
              <a:defRPr sz="2628"/>
            </a:lvl1pPr>
          </a:lstStyle>
          <a:p>
            <a:r>
              <a:t>LISTING 15-1 A class for sorting an array using selection sort</a:t>
            </a:r>
          </a:p>
        </p:txBody>
      </p:sp>
      <p:sp>
        <p:nvSpPr>
          <p:cNvPr id="68" name="/**  A class of static, iterative methods for sorting an array of…"/>
          <p:cNvSpPr txBox="1"/>
          <p:nvPr/>
        </p:nvSpPr>
        <p:spPr>
          <a:xfrm>
            <a:off x="249435" y="1100804"/>
            <a:ext cx="8846503" cy="443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 A class of static, iterative methods for sorting an array of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Comparable objects from smallest to largest.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 </a:t>
            </a:r>
            <a:r>
              <a:t>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SortArray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Sorts the first n objects in an array into ascending order.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a  An array of Comparable objects.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  An integer &gt; 0.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Comparable&lt;? 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 T&gt;&gt;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selectionSort(T[] a,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n)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for</a:t>
            </a:r>
            <a:r>
              <a:t> 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index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index &lt; n -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index++)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indexOfNextSmallest = getIndexOfSmallest(a, index, n - </a:t>
            </a:r>
            <a:r>
              <a:rPr>
                <a:solidFill>
                  <a:srgbClr val="272AD8"/>
                </a:solidFill>
              </a:rPr>
              <a:t>1</a:t>
            </a:r>
            <a:r>
              <a:t>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swap(a, index, indexOfNextSmallest);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Assertion: a[0] &lt;= a[1] &lt;= . . . &lt;= a[index] &lt;= all other a[i]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for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selectionSort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3910</Words>
  <Application>Microsoft Office PowerPoint</Application>
  <PresentationFormat>On-screen Show (4:3)</PresentationFormat>
  <Paragraphs>681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Courier New</vt:lpstr>
      <vt:lpstr>Helvetica</vt:lpstr>
      <vt:lpstr>Menlo</vt:lpstr>
      <vt:lpstr>Times</vt:lpstr>
      <vt:lpstr>Times New Roman</vt:lpstr>
      <vt:lpstr>Verdana</vt:lpstr>
      <vt:lpstr>Wingdings</vt:lpstr>
      <vt:lpstr>508 Lecture</vt:lpstr>
      <vt:lpstr>Data Structures and Abstractions with Java™</vt:lpstr>
      <vt:lpstr>Overview</vt:lpstr>
      <vt:lpstr>Ordering Items</vt:lpstr>
      <vt:lpstr>Sorting Algorithm Speed</vt:lpstr>
      <vt:lpstr>Sorting</vt:lpstr>
      <vt:lpstr>Selection Sort</vt:lpstr>
      <vt:lpstr>Selection Sort</vt:lpstr>
      <vt:lpstr>Iterative Selection Sort</vt:lpstr>
      <vt:lpstr>Iterative Selection Sort (Part 1)</vt:lpstr>
      <vt:lpstr>Iterative Selection Sort (Part 2)</vt:lpstr>
      <vt:lpstr>Iterative Selection Sort (Part 3)</vt:lpstr>
      <vt:lpstr>Recursive Selection Sort</vt:lpstr>
      <vt:lpstr>Efficiency of Selection Sort</vt:lpstr>
      <vt:lpstr>Insertion Sort</vt:lpstr>
      <vt:lpstr>Insertion Sort</vt:lpstr>
      <vt:lpstr>Insertion Sort</vt:lpstr>
      <vt:lpstr>Insertion Sort</vt:lpstr>
      <vt:lpstr>Iterative Insertion Sort</vt:lpstr>
      <vt:lpstr>Iterative Insertion Sort</vt:lpstr>
      <vt:lpstr>Recursive Insertion Sort</vt:lpstr>
      <vt:lpstr>Recursive Insertion Sort</vt:lpstr>
      <vt:lpstr>Recursive Insertion Sort</vt:lpstr>
      <vt:lpstr>Insertion Sort</vt:lpstr>
      <vt:lpstr>Recursive Insertion Sort</vt:lpstr>
      <vt:lpstr>Insertion Sort with a Linked Chain</vt:lpstr>
      <vt:lpstr>Insertion Sort with a Linked Chain</vt:lpstr>
      <vt:lpstr>Insertion Sort with a Linked Chain</vt:lpstr>
      <vt:lpstr>Insertion Sort with a Linked Chain</vt:lpstr>
      <vt:lpstr>Insertion Sort with a Linked Chain</vt:lpstr>
      <vt:lpstr>Insertion Sort with a Linked Chain</vt:lpstr>
      <vt:lpstr>Shell Sort</vt:lpstr>
      <vt:lpstr>Shell Sort</vt:lpstr>
      <vt:lpstr>Shell Sort</vt:lpstr>
      <vt:lpstr>Comparing Algorithms</vt:lpstr>
      <vt:lpstr>Merge Sort</vt:lpstr>
      <vt:lpstr>Merge Sort</vt:lpstr>
      <vt:lpstr>Marge Sort</vt:lpstr>
      <vt:lpstr>Recursive Merge Sort</vt:lpstr>
      <vt:lpstr>Recursive Merge Sort</vt:lpstr>
      <vt:lpstr>Merge Sort</vt:lpstr>
      <vt:lpstr>Recursive Merge Sort</vt:lpstr>
      <vt:lpstr>Merge Sort</vt:lpstr>
      <vt:lpstr>Iterative Merge Sort</vt:lpstr>
      <vt:lpstr>Iterative Merge Sort</vt:lpstr>
      <vt:lpstr>Merge Sort in the Java Class Library</vt:lpstr>
      <vt:lpstr>Quick Sort</vt:lpstr>
      <vt:lpstr>Quick Sort</vt:lpstr>
      <vt:lpstr>Quick Sort</vt:lpstr>
      <vt:lpstr>Quick Sort</vt:lpstr>
      <vt:lpstr>Quick Sort Partitioning (Part 1)</vt:lpstr>
      <vt:lpstr>Quick Sort Partitioning (Part 2)</vt:lpstr>
      <vt:lpstr>Quick Sort Partitioning</vt:lpstr>
      <vt:lpstr>Quick Sort Partitioning</vt:lpstr>
      <vt:lpstr>Quick Sort Partitioning (Part 1)</vt:lpstr>
      <vt:lpstr>Quick Sort Partitioning (Part 2)</vt:lpstr>
      <vt:lpstr>Quick Sort Partitioning (Part 3)</vt:lpstr>
      <vt:lpstr>The Quick Sort Method</vt:lpstr>
      <vt:lpstr>Quick Sort in the Java Class Library</vt:lpstr>
      <vt:lpstr>Radix Sort</vt:lpstr>
      <vt:lpstr>Radix Sort (Part 1)</vt:lpstr>
      <vt:lpstr>Radix Sort (Part 2)</vt:lpstr>
      <vt:lpstr>Algorithm Comparison</vt:lpstr>
      <vt:lpstr>Comparing Function Growth Rates</vt:lpstr>
      <vt:lpstr>Binary Tree Sort</vt:lpstr>
      <vt:lpstr>Binary Tree Sort Performance Summary</vt:lpstr>
      <vt:lpstr>Binary Tree Sort Algorithm </vt:lpstr>
      <vt:lpstr>Binary Tree Sort Algorithm Graphical Representation</vt:lpstr>
      <vt:lpstr>Sort Effort of the Binary Tree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Jeannette Kartchner</cp:lastModifiedBy>
  <cp:revision>6</cp:revision>
  <dcterms:modified xsi:type="dcterms:W3CDTF">2018-08-14T17:49:51Z</dcterms:modified>
</cp:coreProperties>
</file>