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64" r:id="rId3"/>
  </p:sldMasterIdLst>
  <p:notesMasterIdLst>
    <p:notesMasterId r:id="rId48"/>
  </p:notesMasterIdLst>
  <p:sldIdLst>
    <p:sldId id="256" r:id="rId4"/>
    <p:sldId id="561" r:id="rId5"/>
    <p:sldId id="562" r:id="rId6"/>
    <p:sldId id="563" r:id="rId7"/>
    <p:sldId id="564" r:id="rId8"/>
    <p:sldId id="257" r:id="rId9"/>
    <p:sldId id="591" r:id="rId10"/>
    <p:sldId id="567" r:id="rId11"/>
    <p:sldId id="592" r:id="rId12"/>
    <p:sldId id="569" r:id="rId13"/>
    <p:sldId id="570" r:id="rId14"/>
    <p:sldId id="258" r:id="rId15"/>
    <p:sldId id="259" r:id="rId16"/>
    <p:sldId id="260" r:id="rId17"/>
    <p:sldId id="571" r:id="rId18"/>
    <p:sldId id="261" r:id="rId19"/>
    <p:sldId id="262" r:id="rId20"/>
    <p:sldId id="263" r:id="rId21"/>
    <p:sldId id="593" r:id="rId22"/>
    <p:sldId id="573" r:id="rId23"/>
    <p:sldId id="574" r:id="rId24"/>
    <p:sldId id="575" r:id="rId25"/>
    <p:sldId id="576" r:id="rId26"/>
    <p:sldId id="577" r:id="rId27"/>
    <p:sldId id="594" r:id="rId28"/>
    <p:sldId id="595" r:id="rId29"/>
    <p:sldId id="596" r:id="rId30"/>
    <p:sldId id="583" r:id="rId31"/>
    <p:sldId id="264" r:id="rId32"/>
    <p:sldId id="265" r:id="rId33"/>
    <p:sldId id="597" r:id="rId34"/>
    <p:sldId id="598" r:id="rId35"/>
    <p:sldId id="599" r:id="rId36"/>
    <p:sldId id="587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0007" y="0"/>
            <a:ext cx="8513565" cy="83744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923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04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029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393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0354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3887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81992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56031" indent="-154431">
              <a:defRPr sz="1600"/>
            </a:lvl1pPr>
            <a:lvl2pPr marL="742950" indent="-184150">
              <a:defRPr sz="1600"/>
            </a:lvl2pPr>
            <a:lvl3pPr marL="1143000" indent="-127000">
              <a:defRPr sz="1600"/>
            </a:lvl3pPr>
            <a:lvl4pPr marL="1600200" indent="-127000">
              <a:defRPr sz="1600"/>
            </a:lvl4pPr>
            <a:lvl5pPr marL="2057400" indent="-1270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162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947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978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130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37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06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28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531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Big Java by Cay Horstmann Copyright © 2009 by John Wiley &amp; Sons.  All rights reserved.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CE4F24A-953F-42C0-92ED-68EDD894EB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52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8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694944">
              <a:defRPr sz="3343"/>
            </a:pPr>
            <a:r>
              <a:t>Data Structures and Abstractions with Java</a:t>
            </a:r>
            <a:r>
              <a:rPr baseline="29966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t>5</a:t>
            </a:r>
            <a:r>
              <a:rPr baseline="30000"/>
              <a:t>th</a:t>
            </a:r>
            <a:r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562459" y="1279579"/>
            <a:ext cx="3089172" cy="68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676655">
              <a:defRPr sz="325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Module </a:t>
            </a:r>
            <a:r>
              <a:rPr dirty="0"/>
              <a:t>2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572000" y="2989220"/>
            <a:ext cx="3079631" cy="118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Exceptions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52402"/>
            <a:ext cx="8915400" cy="3055939"/>
            <a:chOff x="432" y="3408"/>
            <a:chExt cx="5616" cy="1925"/>
          </a:xfrm>
        </p:grpSpPr>
        <p:pic>
          <p:nvPicPr>
            <p:cNvPr id="30724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1248" y="3530"/>
              <a:ext cx="4800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Suppose a method calls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Scanner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constructor, which can throw a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FileNotFoundException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, and the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nextInt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method of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Scanner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class, which can cause a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NoSuchElementException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or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InputMismatchException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.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Which exceptions should be included in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throws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clause?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0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191000" y="304800"/>
            <a:ext cx="502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FileNotFoundException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NoSuchElementException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InputMismatchException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43400" y="2286000"/>
            <a:ext cx="449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4AA33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must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include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FileNotFoundException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and 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4AA33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include the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NoSuchElementException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if you consider it important for documentation purposes.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InputMismatchException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is a subclass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NoSuchElementException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It is your choice whether to include it.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19175"/>
            <a:ext cx="41719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533400" y="2819400"/>
            <a:ext cx="3733800" cy="1219200"/>
            <a:chOff x="533400" y="2819400"/>
            <a:chExt cx="3733800" cy="1219200"/>
          </a:xfrm>
        </p:grpSpPr>
        <p:sp>
          <p:nvSpPr>
            <p:cNvPr id="8" name="Oval 7"/>
            <p:cNvSpPr/>
            <p:nvPr/>
          </p:nvSpPr>
          <p:spPr>
            <a:xfrm>
              <a:off x="533400" y="3505200"/>
              <a:ext cx="6858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>
              <a:endCxn id="8" idx="7"/>
            </p:cNvCxnSpPr>
            <p:nvPr/>
          </p:nvCxnSpPr>
          <p:spPr>
            <a:xfrm flipH="1">
              <a:off x="1118767" y="2819400"/>
              <a:ext cx="3148433" cy="7639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3581400"/>
            <a:ext cx="1700634" cy="2667000"/>
            <a:chOff x="2743200" y="3581400"/>
            <a:chExt cx="1700634" cy="26670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200400" y="3581400"/>
              <a:ext cx="1243434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743200" y="5715000"/>
              <a:ext cx="6858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1400" y="4343400"/>
            <a:ext cx="914400" cy="1905000"/>
            <a:chOff x="3581400" y="4343400"/>
            <a:chExt cx="914400" cy="1905000"/>
          </a:xfrm>
        </p:grpSpPr>
        <p:sp>
          <p:nvSpPr>
            <p:cNvPr id="16" name="Oval 15"/>
            <p:cNvSpPr/>
            <p:nvPr/>
          </p:nvSpPr>
          <p:spPr>
            <a:xfrm>
              <a:off x="3581400" y="5715000"/>
              <a:ext cx="6858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 flipH="1">
              <a:off x="3924300" y="4343400"/>
              <a:ext cx="57150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7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Basics</a:t>
            </a:r>
          </a:p>
        </p:txBody>
      </p:sp>
      <p:sp>
        <p:nvSpPr>
          <p:cNvPr id="5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Checked exceptions in the Java Class Library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ClassNotFoundException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FileNotFoundException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NoSuchMethodException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WriteAbortedException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Basics</a:t>
            </a:r>
          </a:p>
        </p:txBody>
      </p:sp>
      <p:sp>
        <p:nvSpPr>
          <p:cNvPr id="56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9080" indent="-172720" defTabSz="777240">
              <a:spcBef>
                <a:spcPts val="1200"/>
              </a:spcBef>
              <a:defRPr sz="2040"/>
            </a:pPr>
            <a:r>
              <a:t>Runtime exceptions in the Java Class Library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ArithmeticException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ArrayIndexOutOfBoundsException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ClassCastException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IllegalArgumentException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IllegalStateException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IndexOutOfBoundsException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NoSuchElementException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NullPointerException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StringIndexOutOfBoundsException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UnsupportedOperationException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3564"/>
            </a:lvl1pPr>
          </a:lstStyle>
          <a:p>
            <a:r>
              <a:t>Java Class Exception and Error Hierarchy</a:t>
            </a:r>
          </a:p>
        </p:txBody>
      </p:sp>
      <p:sp>
        <p:nvSpPr>
          <p:cNvPr id="59" name="FIGURE J2-1 The hierarchy of some standard exception and error classe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1979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FIGURE J2-1 The hierarchy of some standard exception and error classes</a:t>
            </a:r>
          </a:p>
        </p:txBody>
      </p:sp>
      <p:pic>
        <p:nvPicPr>
          <p:cNvPr id="6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57" y="1175676"/>
            <a:ext cx="7762466" cy="4629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76200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The try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8305800" cy="5410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To handle an exception in a program, the line that throws the exception is executed within a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try block</a:t>
            </a:r>
            <a:endParaRPr lang="en-US" sz="2400" i="1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A try block is followed by one or more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catch</a:t>
            </a:r>
            <a:r>
              <a:rPr lang="en-US" sz="2400" dirty="0">
                <a:latin typeface="Arial" charset="0"/>
                <a:cs typeface="Arial" charset="0"/>
              </a:rPr>
              <a:t> clauses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Each catch clause has an associated exception type and is called an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exception handler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When an exception occurs, processing continues at the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first catch clause that matches</a:t>
            </a:r>
            <a:r>
              <a:rPr lang="en-US" sz="2400" dirty="0">
                <a:latin typeface="Arial" charset="0"/>
                <a:cs typeface="Arial" charset="0"/>
              </a:rPr>
              <a:t> the exception type</a:t>
            </a:r>
          </a:p>
        </p:txBody>
      </p:sp>
    </p:spTree>
    <p:extLst>
      <p:ext uri="{BB962C8B-B14F-4D97-AF65-F5344CB8AC3E}">
        <p14:creationId xmlns:p14="http://schemas.microsoft.com/office/powerpoint/2010/main" val="13106676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Handling an Exception</a:t>
            </a:r>
          </a:p>
        </p:txBody>
      </p:sp>
      <p:sp>
        <p:nvSpPr>
          <p:cNvPr id="63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Postpone handling: The throws clause</a:t>
            </a:r>
          </a:p>
          <a:p>
            <a:pPr lvl="1"/>
            <a:r>
              <a:t>If programmer not sure what action is best for a client when an exception occurs</a:t>
            </a:r>
          </a:p>
          <a:p>
            <a:pPr lvl="1"/>
            <a:r>
              <a:t>Leave the handling of the exception to the method’s client</a:t>
            </a:r>
          </a:p>
          <a:p>
            <a:r>
              <a:t>Method that can cause but does not handle checked exception must declare in its header</a:t>
            </a:r>
          </a:p>
        </p:txBody>
      </p:sp>
      <p:sp>
        <p:nvSpPr>
          <p:cNvPr id="64" name="public String readString(. . .) throws IOException"/>
          <p:cNvSpPr txBox="1"/>
          <p:nvPr/>
        </p:nvSpPr>
        <p:spPr>
          <a:xfrm>
            <a:off x="618066" y="4698521"/>
            <a:ext cx="772538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public String readString(. . .) throws IOException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4136"/>
            </a:lvl1pPr>
          </a:lstStyle>
          <a:p>
            <a:r>
              <a:t>Handle It Now: The try-catch Blocks</a:t>
            </a:r>
          </a:p>
        </p:txBody>
      </p:sp>
      <p:sp>
        <p:nvSpPr>
          <p:cNvPr id="67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443971" y="5712481"/>
            <a:ext cx="8229601" cy="581002"/>
          </a:xfrm>
          <a:prstGeom prst="rect">
            <a:avLst/>
          </a:prstGeom>
        </p:spPr>
        <p:txBody>
          <a:bodyPr/>
          <a:lstStyle/>
          <a:p>
            <a:pPr defTabSz="365760">
              <a:defRPr sz="176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Code to handle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t> as a result of invoking 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readString</a:t>
            </a:r>
          </a:p>
        </p:txBody>
      </p:sp>
      <p:sp>
        <p:nvSpPr>
          <p:cNvPr id="68" name="try…"/>
          <p:cNvSpPr txBox="1"/>
          <p:nvPr/>
        </p:nvSpPr>
        <p:spPr>
          <a:xfrm>
            <a:off x="823993" y="2049080"/>
            <a:ext cx="7284828" cy="285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300"/>
              </a:spcBef>
              <a:defRPr sz="1500" b="1">
                <a:solidFill>
                  <a:srgbClr val="2F2A2B"/>
                </a:solidFill>
              </a:defRPr>
            </a:pPr>
            <a:r>
              <a:t>try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defTabSz="457200">
              <a:defRPr sz="165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&lt; Possibly some code &gt;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A4A6A8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2F2A2B"/>
                </a:solidFill>
              </a:rPr>
              <a:t>anObject.readString(. . .); </a:t>
            </a:r>
            <a:r>
              <a:t>// Might throw an IOException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65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&lt; Possibly some more code &gt;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2F2A2B"/>
                </a:solidFill>
              </a:defRPr>
            </a:pPr>
            <a:r>
              <a:rPr b="1"/>
              <a:t>catch </a:t>
            </a:r>
            <a:r>
              <a:t>(IOException 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65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&lt; Code to react to the exception, probably including the following statement</a:t>
            </a:r>
            <a:r>
              <a:rPr sz="1600"/>
              <a:t>: 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2F2A2B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System.out.println(e.getMessage());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4312"/>
            </a:pPr>
            <a:r>
              <a:t>Multiple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t> Blocks</a:t>
            </a:r>
          </a:p>
        </p:txBody>
      </p:sp>
      <p:sp>
        <p:nvSpPr>
          <p:cNvPr id="71" name="Conten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9495">
              <a:defRPr sz="259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Good order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t> blocks</a:t>
            </a:r>
          </a:p>
        </p:txBody>
      </p:sp>
      <p:sp>
        <p:nvSpPr>
          <p:cNvPr id="72" name="catch (FileNotFoundException e)…"/>
          <p:cNvSpPr txBox="1"/>
          <p:nvPr/>
        </p:nvSpPr>
        <p:spPr>
          <a:xfrm>
            <a:off x="902971" y="2415120"/>
            <a:ext cx="7786351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catch (FileNotFoundException e)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. . .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catch (IOException e) // Handle all other IOExceptions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. . .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838200"/>
            <a:ext cx="78486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Example: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...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81000"/>
            <a:ext cx="2133600" cy="46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Exceptions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112838"/>
            <a:ext cx="7696200" cy="452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An </a:t>
            </a:r>
            <a:r>
              <a:rPr lang="en-US" sz="2800" i="1" dirty="0">
                <a:cs typeface="Arial" charset="0"/>
              </a:rPr>
              <a:t>exception</a:t>
            </a:r>
            <a:r>
              <a:rPr lang="en-US" sz="2800" dirty="0">
                <a:cs typeface="Arial" charset="0"/>
              </a:rPr>
              <a:t> is an object that describes an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unusual or erroneous</a:t>
            </a:r>
            <a:r>
              <a:rPr lang="en-US" sz="2800" dirty="0">
                <a:cs typeface="Arial" charset="0"/>
              </a:rPr>
              <a:t> situation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Exceptions are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thrown</a:t>
            </a:r>
            <a:r>
              <a:rPr lang="en-US" sz="2800" dirty="0">
                <a:cs typeface="Arial" charset="0"/>
              </a:rPr>
              <a:t> by a program, and may be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caught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 and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handled</a:t>
            </a:r>
            <a:r>
              <a:rPr lang="en-US" sz="2800" dirty="0">
                <a:cs typeface="Arial" charset="0"/>
              </a:rPr>
              <a:t> by another part of the program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A program can be separated into a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normal</a:t>
            </a:r>
            <a:r>
              <a:rPr lang="en-US" sz="2800" dirty="0">
                <a:cs typeface="Arial" charset="0"/>
              </a:rPr>
              <a:t> execution flow and an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exception</a:t>
            </a:r>
            <a:r>
              <a:rPr lang="en-US" sz="2800" i="1" dirty="0">
                <a:cs typeface="Arial" charset="0"/>
              </a:rPr>
              <a:t>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24119254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1295400" y="904011"/>
            <a:ext cx="76200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can exit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try/catch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in several ways: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successfully ends and the program continues with next executable line after the catch clauses.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runs into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return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statement and returns to the calling method.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throws an exception and control goes to the matching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try block throw an exception, but there are no matching catch blocks, returns to the calling method and looks for a matching control block.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If none of the enclosing method calls catch the exception, the program terminates.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00870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830044"/>
            <a:ext cx="71628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if (. . .) return;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0" y="1447800"/>
            <a:ext cx="3200400" cy="2514600"/>
            <a:chOff x="1600200" y="1447800"/>
            <a:chExt cx="3200400" cy="2514600"/>
          </a:xfrm>
        </p:grpSpPr>
        <p:sp>
          <p:nvSpPr>
            <p:cNvPr id="5" name="Oval 4"/>
            <p:cNvSpPr/>
            <p:nvPr/>
          </p:nvSpPr>
          <p:spPr>
            <a:xfrm>
              <a:off x="1600200" y="3505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0200" y="1447800"/>
              <a:ext cx="0" cy="20574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1752600" y="1447800"/>
              <a:ext cx="2514600" cy="1447800"/>
            </a:xfrm>
            <a:prstGeom prst="bentConnector3">
              <a:avLst>
                <a:gd name="adj1" fmla="val 68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3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830044"/>
            <a:ext cx="71628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if (. . .) return;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24000"/>
            <a:ext cx="2209800" cy="4343400"/>
            <a:chOff x="0" y="1524000"/>
            <a:chExt cx="2209800" cy="4343400"/>
          </a:xfrm>
        </p:grpSpPr>
        <p:sp>
          <p:nvSpPr>
            <p:cNvPr id="7" name="Oval 6"/>
            <p:cNvSpPr/>
            <p:nvPr/>
          </p:nvSpPr>
          <p:spPr>
            <a:xfrm>
              <a:off x="1752600" y="541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0200" y="1524000"/>
              <a:ext cx="0" cy="9144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236220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Exception raised</a:t>
              </a:r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1219200" y="2667000"/>
              <a:ext cx="990600" cy="2971800"/>
            </a:xfrm>
            <a:prstGeom prst="arc">
              <a:avLst>
                <a:gd name="adj1" fmla="val 16200000"/>
                <a:gd name="adj2" fmla="val 5153822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1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924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getInput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try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{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	Scanner in = new Scanner(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(“Enter filename “);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String filename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32D2E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filename);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	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	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	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      }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29000" y="3071604"/>
            <a:ext cx="5715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32D2E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(String filename){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if (. . .) return;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19200" y="2133600"/>
            <a:ext cx="3048000" cy="4572000"/>
            <a:chOff x="1219200" y="2133600"/>
            <a:chExt cx="3048000" cy="4572000"/>
          </a:xfrm>
        </p:grpSpPr>
        <p:sp>
          <p:nvSpPr>
            <p:cNvPr id="7" name="Oval 6"/>
            <p:cNvSpPr/>
            <p:nvPr/>
          </p:nvSpPr>
          <p:spPr>
            <a:xfrm>
              <a:off x="1905000" y="2133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962400" y="3897868"/>
              <a:ext cx="0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09800" y="4431268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Exception raised</a:t>
              </a:r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3429000" y="4736068"/>
              <a:ext cx="838200" cy="1219200"/>
            </a:xfrm>
            <a:prstGeom prst="arc">
              <a:avLst>
                <a:gd name="adj1" fmla="val 16200000"/>
                <a:gd name="adj2" fmla="val 5153822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5955268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No matching block</a:t>
              </a:r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219200" y="2590800"/>
              <a:ext cx="762000" cy="4114800"/>
            </a:xfrm>
            <a:prstGeom prst="arc">
              <a:avLst>
                <a:gd name="adj1" fmla="val 16304473"/>
                <a:gd name="adj2" fmla="val 5939796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667000" y="30480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823" y="3962400"/>
            <a:ext cx="73895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219200" y="979944"/>
            <a:ext cx="7391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order of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statements may be important if the exceptions being caught belong to the same inheritance branch.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For example, the 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EOFException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is a subclass of the more generic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, and you have to put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for the subclass first.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1000"/>
            <a:ext cx="2133600" cy="46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0" y="1035308"/>
            <a:ext cx="7696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Exception terminates current method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Danger: Can skip over essential code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Example: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reader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Scanner in = new Scanner(reader);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(in);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reader.close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// May never get here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Must execute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reader.close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even if exception happens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clause for code that must be executed “no matter what”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143796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0" y="1163637"/>
            <a:ext cx="7772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 reader = new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(filename);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try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{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Scanner in = new Scanner(reader);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readData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(in);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}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finally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{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reader.close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// if an exception occurs, finally clause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// 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Arial" charset="0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also executed before exception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// is passed to its handler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}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624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1859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219200" y="132719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Executed when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is exited in any of three ways: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After last statement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After last statement of catch clause, if this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caught an exception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When an exception was thrown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and not caught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80434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143000" y="859810"/>
            <a:ext cx="78486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Why was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variable declared outside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block?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Answer: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If it had been declared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block, its scope would only have extended to the end of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block, and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clause could not have closed it.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066800" y="152400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Something to consider!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33800"/>
            <a:ext cx="49879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24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Throwing an Exception</a:t>
            </a:r>
          </a:p>
        </p:txBody>
      </p:sp>
      <p:sp>
        <p:nvSpPr>
          <p:cNvPr id="75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method intentionally throws an exception by executing a throw statement.</a:t>
            </a:r>
          </a:p>
          <a:p>
            <a:r>
              <a:t>Programmers usually create the object within the throw statement</a:t>
            </a:r>
          </a:p>
        </p:txBody>
      </p:sp>
      <p:sp>
        <p:nvSpPr>
          <p:cNvPr id="76" name="throw new IOException();"/>
          <p:cNvSpPr txBox="1"/>
          <p:nvPr/>
        </p:nvSpPr>
        <p:spPr>
          <a:xfrm>
            <a:off x="2497421" y="3429000"/>
            <a:ext cx="3579427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throw new IOException();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Exception Handling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189038"/>
            <a:ext cx="7543800" cy="4525962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Java has a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predefined set</a:t>
            </a:r>
            <a:r>
              <a:rPr lang="en-US" sz="2800" dirty="0">
                <a:cs typeface="Arial" charset="0"/>
              </a:rPr>
              <a:t> of exceptions and errors that can occur during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A program can deal with an exception in one of three ways: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>
                <a:solidFill>
                  <a:srgbClr val="DE2C28"/>
                </a:solidFill>
                <a:cs typeface="Arial" charset="0"/>
              </a:rPr>
              <a:t>ignore</a:t>
            </a:r>
            <a:r>
              <a:rPr lang="en-US" dirty="0">
                <a:cs typeface="Arial" charset="0"/>
              </a:rPr>
              <a:t> it</a:t>
            </a:r>
          </a:p>
          <a:p>
            <a:pPr lvl="1" eaLnBrk="1" hangingPunct="1"/>
            <a:r>
              <a:rPr lang="en-US" dirty="0">
                <a:cs typeface="Arial" charset="0"/>
              </a:rPr>
              <a:t>handle it 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where it occurs</a:t>
            </a:r>
            <a:endParaRPr lang="en-US" dirty="0">
              <a:cs typeface="Arial" charset="0"/>
            </a:endParaRPr>
          </a:p>
          <a:p>
            <a:pPr lvl="1" eaLnBrk="1" hangingPunct="1"/>
            <a:r>
              <a:rPr lang="en-US" dirty="0">
                <a:cs typeface="Arial" charset="0"/>
              </a:rPr>
              <a:t>handle it an 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another place</a:t>
            </a:r>
            <a:r>
              <a:rPr lang="en-US" dirty="0">
                <a:cs typeface="Arial" charset="0"/>
              </a:rPr>
              <a:t> in the program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The manner in which an exception is processed is an important design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0567421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Throwing an Exception</a:t>
            </a:r>
          </a:p>
        </p:txBody>
      </p:sp>
      <p:sp>
        <p:nvSpPr>
          <p:cNvPr id="7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can resolve unusual situation in a reasonable manner</a:t>
            </a:r>
          </a:p>
          <a:p>
            <a:pPr lvl="1"/>
            <a:r>
              <a:t>likely can use a decision statement </a:t>
            </a:r>
          </a:p>
          <a:p>
            <a:r>
              <a:t>If several resolutions to abnormal occurrence possible, and you want client to choose </a:t>
            </a:r>
          </a:p>
          <a:p>
            <a:pPr lvl="1"/>
            <a:r>
              <a:t>Throw a checked exception</a:t>
            </a:r>
          </a:p>
          <a:p>
            <a:r>
              <a:t>If a programmer makes a coding mistake by using your method incorrectly</a:t>
            </a:r>
          </a:p>
          <a:p>
            <a:pPr lvl="1"/>
            <a:r>
              <a:t>Throw a runtime exception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3919478"/>
            <a:ext cx="89503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extends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 {}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(String message)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super(message);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Designing Your Own Exception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914400"/>
            <a:ext cx="7848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You can design your own exception types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Arial" charset="0"/>
              </a:rPr>
              <a:t>—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subclasses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Extend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or one of its subclasses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Supply two constructors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Default constructor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 constructor that accepts a message string describing reason for exception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987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0" y="1167109"/>
            <a:ext cx="76962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an exception object to signal an exceptional condition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InsufficientFundsException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exceeds balance");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Anonymous exception (has no name):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   exceeds balance");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When an exception is thrown, method terminates immediately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Designing Your Own Exception Types</a:t>
            </a:r>
          </a:p>
        </p:txBody>
      </p:sp>
    </p:spTree>
    <p:extLst>
      <p:ext uri="{BB962C8B-B14F-4D97-AF65-F5344CB8AC3E}">
        <p14:creationId xmlns:p14="http://schemas.microsoft.com/office/powerpoint/2010/main" val="545012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Designing Your Own Exception Types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00" y="91440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void withdraw(double amount)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if (amount &gt; balance)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exceeds balance");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balance = balance – amount;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catch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}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...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22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52400"/>
            <a:ext cx="8958263" cy="914400"/>
            <a:chOff x="432" y="3408"/>
            <a:chExt cx="5643" cy="576"/>
          </a:xfrm>
        </p:grpSpPr>
        <p:pic>
          <p:nvPicPr>
            <p:cNvPr id="25605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1104" y="3456"/>
              <a:ext cx="497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Suppose you construct a new bank account object with a zero balance and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then call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withdraw(10)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. What is the value of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balance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afterwards?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+mn-cs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5486400"/>
            <a:ext cx="355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is still zero because the last statement 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withdraw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method was never executed.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71600" y="920889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void withdraw(double amount)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if (amount &gt; balance)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exceeds balance");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balance = balance – amount;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catch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}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...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8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409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7359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846" y="8440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GUI 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249" y="8498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958" y="8440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4924" y="1202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0805" y="120229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 Account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778" y="1656516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621" y="3479721"/>
            <a:ext cx="1547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9550" y="3122711"/>
            <a:ext cx="19752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withdraw(acct,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621" y="2743200"/>
            <a:ext cx="181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Extracts withdraw amount and account number from user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99554" y="3276600"/>
            <a:ext cx="10199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4924" y="3657600"/>
            <a:ext cx="20446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43400" y="3821734"/>
            <a:ext cx="2497405" cy="293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18316" y="3834277"/>
            <a:ext cx="1419105" cy="1768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571" y="3553394"/>
            <a:ext cx="181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Displays new balance to 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171612"/>
            <a:ext cx="672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 of exception handled in different place than discovered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9901" y="544115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Normal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113377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955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846" y="9202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GUI 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249" y="9260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958" y="9202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4924" y="1202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0805" y="120229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 Account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778" y="1656516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621" y="3479721"/>
            <a:ext cx="24529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throws IFE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 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&gt; balance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 IFE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3283" y="3122711"/>
            <a:ext cx="2880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withdraw(acct,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throws IFE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621" y="2590800"/>
            <a:ext cx="1815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try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Extracts withdraw amount and account number from user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99554" y="3276600"/>
            <a:ext cx="10199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4924" y="3657600"/>
            <a:ext cx="20446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571" y="3553394"/>
            <a:ext cx="1815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Displays new balance to user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catch (IFE)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14575" y="457051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 catch for IFE</a:t>
            </a:r>
          </a:p>
        </p:txBody>
      </p:sp>
      <p:sp>
        <p:nvSpPr>
          <p:cNvPr id="21" name="Freeform 20"/>
          <p:cNvSpPr/>
          <p:nvPr/>
        </p:nvSpPr>
        <p:spPr>
          <a:xfrm>
            <a:off x="6526577" y="4273305"/>
            <a:ext cx="437575" cy="468391"/>
          </a:xfrm>
          <a:custGeom>
            <a:avLst/>
            <a:gdLst>
              <a:gd name="connsiteX0" fmla="*/ 200184 w 228759"/>
              <a:gd name="connsiteY0" fmla="*/ 0 h 523875"/>
              <a:gd name="connsiteX1" fmla="*/ 159 w 228759"/>
              <a:gd name="connsiteY1" fmla="*/ 276225 h 523875"/>
              <a:gd name="connsiteX2" fmla="*/ 228759 w 228759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759" h="523875">
                <a:moveTo>
                  <a:pt x="200184" y="0"/>
                </a:moveTo>
                <a:cubicBezTo>
                  <a:pt x="97790" y="94456"/>
                  <a:pt x="-4603" y="188913"/>
                  <a:pt x="159" y="276225"/>
                </a:cubicBezTo>
                <a:cubicBezTo>
                  <a:pt x="4921" y="363537"/>
                  <a:pt x="116840" y="443706"/>
                  <a:pt x="228759" y="5238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022178" y="4149627"/>
            <a:ext cx="437575" cy="468391"/>
          </a:xfrm>
          <a:custGeom>
            <a:avLst/>
            <a:gdLst>
              <a:gd name="connsiteX0" fmla="*/ 200184 w 228759"/>
              <a:gd name="connsiteY0" fmla="*/ 0 h 523875"/>
              <a:gd name="connsiteX1" fmla="*/ 159 w 228759"/>
              <a:gd name="connsiteY1" fmla="*/ 276225 h 523875"/>
              <a:gd name="connsiteX2" fmla="*/ 228759 w 228759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759" h="523875">
                <a:moveTo>
                  <a:pt x="200184" y="0"/>
                </a:moveTo>
                <a:cubicBezTo>
                  <a:pt x="97790" y="94456"/>
                  <a:pt x="-4603" y="188913"/>
                  <a:pt x="159" y="276225"/>
                </a:cubicBezTo>
                <a:cubicBezTo>
                  <a:pt x="4921" y="363537"/>
                  <a:pt x="116840" y="443706"/>
                  <a:pt x="228759" y="5238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6739" y="440698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 catch for IFE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75276" y="3872389"/>
            <a:ext cx="2439301" cy="986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 flipV="1">
            <a:off x="1484782" y="4133199"/>
            <a:ext cx="2661957" cy="42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46846" y="552878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This is where is exception is discovered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46845" y="5969078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This is where is exception can be resolved</a:t>
            </a:r>
          </a:p>
        </p:txBody>
      </p:sp>
      <p:cxnSp>
        <p:nvCxnSpPr>
          <p:cNvPr id="37" name="Elbow Connector 36"/>
          <p:cNvCxnSpPr>
            <a:stCxn id="34" idx="3"/>
          </p:cNvCxnSpPr>
          <p:nvPr/>
        </p:nvCxnSpPr>
        <p:spPr>
          <a:xfrm flipV="1">
            <a:off x="7483903" y="5029200"/>
            <a:ext cx="282128" cy="68425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5" idx="1"/>
            <a:endCxn id="2" idx="2"/>
          </p:cNvCxnSpPr>
          <p:nvPr/>
        </p:nvCxnSpPr>
        <p:spPr>
          <a:xfrm rot="10800000">
            <a:off x="2362201" y="5029200"/>
            <a:ext cx="884645" cy="112454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8800" y="171612"/>
            <a:ext cx="672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 of exception handled in different place than discovered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2890" y="64287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Exception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23253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94359">
              <a:defRPr sz="2340"/>
            </a:pPr>
            <a:r>
              <a:t>LISTING JI3 -1 The exception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SquareRootException</a:t>
            </a:r>
          </a:p>
        </p:txBody>
      </p:sp>
      <p:sp>
        <p:nvSpPr>
          <p:cNvPr id="63" name="/** A class of runtime exceptions thrown when an attempt…"/>
          <p:cNvSpPr txBox="1"/>
          <p:nvPr/>
        </p:nvSpPr>
        <p:spPr>
          <a:xfrm>
            <a:off x="362340" y="1253725"/>
            <a:ext cx="8287754" cy="411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 class of runtime exceptions thrown when an attempt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is made to find the square root of a negative number.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extends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RuntimeException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"Attempted square root of a negative number."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default constructor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SquareRootException(String message)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(message);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constructor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SquareRootException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677997" cy="837449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Programmer-Defined  Exception Classes</a:t>
            </a:r>
          </a:p>
        </p:txBody>
      </p:sp>
      <p:sp>
        <p:nvSpPr>
          <p:cNvPr id="66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21208">
              <a:defRPr sz="2052"/>
            </a:pPr>
            <a:r>
              <a:t>LISTING JI3-2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OurMath</a:t>
            </a:r>
            <a:r>
              <a:t> and its static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squareRoot</a:t>
            </a:r>
          </a:p>
        </p:txBody>
      </p:sp>
      <p:sp>
        <p:nvSpPr>
          <p:cNvPr id="67" name="public class OurMath…"/>
          <p:cNvSpPr txBox="1"/>
          <p:nvPr/>
        </p:nvSpPr>
        <p:spPr>
          <a:xfrm>
            <a:off x="376238" y="1146444"/>
            <a:ext cx="8767762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OurMath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Computes the square root of a nonnegative real number.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@param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value  A real value whose square root is desired.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square root of the given value.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SquareRootException if value &lt; 0. */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squareRoot(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value)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throws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(value &lt;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Math.sqrt(value);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&lt; Other methods not relevant to this discussion are here. &gt;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OurMath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70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LISTING JI3 -3 A driver for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OurMath</a:t>
            </a:r>
          </a:p>
        </p:txBody>
      </p:sp>
      <p:sp>
        <p:nvSpPr>
          <p:cNvPr id="71" name="/**  A demonstration of a runtime exception using the class OurMath. */…"/>
          <p:cNvSpPr txBox="1"/>
          <p:nvPr/>
        </p:nvSpPr>
        <p:spPr>
          <a:xfrm>
            <a:off x="303362" y="841163"/>
            <a:ext cx="7638416" cy="317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demonstration of a runtime exception using the class OurMath.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OurMathDriver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main(String[] args)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System.out.println(OurMath.squareRoot(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System.out.println(OurMath.squareRoot(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16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System.out.println(OurMath.squareRoot(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16.0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OurMathDriver</a:t>
            </a:r>
          </a:p>
        </p:txBody>
      </p:sp>
      <p:sp>
        <p:nvSpPr>
          <p:cNvPr id="72" name="Rectangle"/>
          <p:cNvSpPr/>
          <p:nvPr/>
        </p:nvSpPr>
        <p:spPr>
          <a:xfrm>
            <a:off x="527081" y="4133382"/>
            <a:ext cx="7958272" cy="1565871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Program Output"/>
          <p:cNvSpPr txBox="1"/>
          <p:nvPr/>
        </p:nvSpPr>
        <p:spPr>
          <a:xfrm>
            <a:off x="631555" y="4207455"/>
            <a:ext cx="2021109" cy="64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 i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 Output</a:t>
            </a:r>
          </a:p>
        </p:txBody>
      </p:sp>
      <p:sp>
        <p:nvSpPr>
          <p:cNvPr id="74" name="The square root of 9 is 3.0…"/>
          <p:cNvSpPr txBox="1"/>
          <p:nvPr/>
        </p:nvSpPr>
        <p:spPr>
          <a:xfrm>
            <a:off x="522318" y="4563057"/>
            <a:ext cx="799974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9 is 3.0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-9 is Exception in thread "main" SquareRootException: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Attempted square root of a negative number.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 OurMath.squareRoot(OurMath.java:14)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 OurMathDriver.main(OurMathDriver.java:12)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76200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Exception Handling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066800"/>
            <a:ext cx="7696200" cy="51054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If an exception is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ignored</a:t>
            </a:r>
            <a:r>
              <a:rPr lang="en-US" sz="2800" dirty="0">
                <a:cs typeface="Arial" charset="0"/>
              </a:rPr>
              <a:t> by the program, the program will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terminate abnormally</a:t>
            </a:r>
            <a:r>
              <a:rPr lang="en-US" sz="2800" dirty="0">
                <a:cs typeface="Arial" charset="0"/>
              </a:rPr>
              <a:t> and produce an appropriate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message</a:t>
            </a:r>
            <a:endParaRPr lang="en-US" sz="2800" dirty="0"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The message includes a </a:t>
            </a:r>
            <a:r>
              <a:rPr lang="en-US" sz="2800" i="1" dirty="0">
                <a:cs typeface="Arial" charset="0"/>
              </a:rPr>
              <a:t>call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stack trace</a:t>
            </a:r>
            <a:r>
              <a:rPr lang="en-US" sz="2800" dirty="0">
                <a:cs typeface="Arial" charset="0"/>
              </a:rPr>
              <a:t> that: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>
                <a:cs typeface="Arial" charset="0"/>
              </a:rPr>
              <a:t>indicates the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 line</a:t>
            </a:r>
            <a:r>
              <a:rPr lang="en-US" dirty="0">
                <a:cs typeface="Arial" charset="0"/>
              </a:rPr>
              <a:t> on which the exception occurred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>
                <a:cs typeface="Arial" charset="0"/>
              </a:rPr>
              <a:t>shows the 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method</a:t>
            </a:r>
            <a:r>
              <a:rPr lang="en-US" dirty="0">
                <a:cs typeface="Arial" charset="0"/>
              </a:rPr>
              <a:t> call trail that lead to the attempted execution of the offending line</a:t>
            </a:r>
          </a:p>
        </p:txBody>
      </p:sp>
    </p:spTree>
    <p:extLst>
      <p:ext uri="{BB962C8B-B14F-4D97-AF65-F5344CB8AC3E}">
        <p14:creationId xmlns:p14="http://schemas.microsoft.com/office/powerpoint/2010/main" val="38812001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xfrm>
            <a:off x="249435" y="-169334"/>
            <a:ext cx="8513565" cy="837449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7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8015"/>
            <a:ext cx="8229600" cy="581001"/>
          </a:xfrm>
          <a:prstGeom prst="rect">
            <a:avLst/>
          </a:prstGeom>
        </p:spPr>
        <p:txBody>
          <a:bodyPr/>
          <a:lstStyle>
            <a:lvl1pPr defTabSz="749808">
              <a:defRPr sz="2952"/>
            </a:lvl1pPr>
          </a:lstStyle>
          <a:p>
            <a:r>
              <a:t>LISTING JI3 -4 The class JoeMath</a:t>
            </a:r>
          </a:p>
        </p:txBody>
      </p:sp>
      <p:sp>
        <p:nvSpPr>
          <p:cNvPr id="78" name="/**  A class of static methods to perform various mathematical…"/>
          <p:cNvSpPr txBox="1"/>
          <p:nvPr/>
        </p:nvSpPr>
        <p:spPr>
          <a:xfrm>
            <a:off x="457200" y="619988"/>
            <a:ext cx="7107911" cy="527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class of static methods to perform various mathematical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computations, including the square root.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JoeMath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Computes the square root of a real number.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3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@param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value  A real value whose square root is desired.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3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 string containing the square root. */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String squareRoot(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value)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String result =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""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try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Double temp = OurMath.squareRoot(value);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temp.toString();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catch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(SquareRootException e)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Double temp = OurMath.squareRoot(-value);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temp.toString() +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"i"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&lt; Other methods not relevant to this discussion could be here. &gt;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JoeMath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"/>
          <p:cNvSpPr/>
          <p:nvPr/>
        </p:nvSpPr>
        <p:spPr>
          <a:xfrm>
            <a:off x="4576762" y="4423882"/>
            <a:ext cx="3554817" cy="1275371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Program Output"/>
          <p:cNvSpPr txBox="1"/>
          <p:nvPr/>
        </p:nvSpPr>
        <p:spPr>
          <a:xfrm>
            <a:off x="4642908" y="4419120"/>
            <a:ext cx="2021109" cy="64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 i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 Output</a:t>
            </a:r>
          </a:p>
        </p:txBody>
      </p:sp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5" y="-55034"/>
            <a:ext cx="8513565" cy="837449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8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/>
          <a:lstStyle>
            <a:lvl1pPr defTabSz="749808">
              <a:defRPr sz="2952"/>
            </a:lvl1pPr>
          </a:lstStyle>
          <a:p>
            <a:r>
              <a:t>LISTING JI3 -5 A driver for the class JoeMath</a:t>
            </a:r>
          </a:p>
        </p:txBody>
      </p:sp>
      <p:sp>
        <p:nvSpPr>
          <p:cNvPr id="84" name="/** A demonstration of a runtime exception using the class JoeMath. */…"/>
          <p:cNvSpPr txBox="1"/>
          <p:nvPr/>
        </p:nvSpPr>
        <p:spPr>
          <a:xfrm>
            <a:off x="334711" y="714681"/>
            <a:ext cx="7541957" cy="377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 demonstration of a runtime exception using the class JoeMath.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JoeMathDriver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main(String[] args)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16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16.0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-16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-16.0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main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JoeMathDriver</a:t>
            </a:r>
          </a:p>
        </p:txBody>
      </p:sp>
      <p:sp>
        <p:nvSpPr>
          <p:cNvPr id="85" name="The square root of 9 is 3.0…"/>
          <p:cNvSpPr txBox="1"/>
          <p:nvPr/>
        </p:nvSpPr>
        <p:spPr>
          <a:xfrm>
            <a:off x="4642908" y="4748164"/>
            <a:ext cx="3419380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9 is 3.0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−9 is 3.0i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16 is 4.0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−16 is 4.0i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and Exceptions</a:t>
            </a:r>
          </a:p>
        </p:txBody>
      </p:sp>
      <p:sp>
        <p:nvSpPr>
          <p:cNvPr id="8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27459" y="5237290"/>
            <a:ext cx="8513565" cy="837449"/>
          </a:xfrm>
          <a:prstGeom prst="rect">
            <a:avLst/>
          </a:prstGeom>
        </p:spPr>
        <p:txBody>
          <a:bodyPr/>
          <a:lstStyle/>
          <a:p>
            <a:pPr defTabSz="539495">
              <a:defRPr sz="2124"/>
            </a:pPr>
            <a:r>
              <a:t>Consider this superclass and subclass — cannot override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someMethod</a:t>
            </a:r>
            <a:r>
              <a:t> in a subclass and list additional checked exceptions in its throws clause</a:t>
            </a:r>
          </a:p>
        </p:txBody>
      </p:sp>
      <p:sp>
        <p:nvSpPr>
          <p:cNvPr id="89" name="public class SuperClass…"/>
          <p:cNvSpPr txBox="1"/>
          <p:nvPr/>
        </p:nvSpPr>
        <p:spPr>
          <a:xfrm>
            <a:off x="327459" y="1173480"/>
            <a:ext cx="5665749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t> Exception1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SuperClass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public class SubClass extends SuperClass…"/>
          <p:cNvSpPr txBox="1"/>
          <p:nvPr/>
        </p:nvSpPr>
        <p:spPr>
          <a:xfrm>
            <a:off x="327459" y="3205385"/>
            <a:ext cx="8357157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SubClass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t> Exception1, Exception2 </a:t>
            </a:r>
            <a:r>
              <a:rPr>
                <a:solidFill>
                  <a:srgbClr val="008400"/>
                </a:solidFill>
              </a:rPr>
              <a:t>// ERROR!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SubClass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and Exceptions</a:t>
            </a:r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410423"/>
            <a:ext cx="8229600" cy="874593"/>
          </a:xfrm>
          <a:prstGeom prst="rect">
            <a:avLst/>
          </a:prstGeom>
        </p:spPr>
        <p:txBody>
          <a:bodyPr/>
          <a:lstStyle/>
          <a:p>
            <a:pPr defTabSz="502920">
              <a:defRPr sz="1980"/>
            </a:pPr>
            <a:r>
              <a:t>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Exception1</a:t>
            </a:r>
            <a:r>
              <a:t> is caught. If the throws clause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t> was legal, we could call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t>’s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someMethod</a:t>
            </a:r>
            <a:r>
              <a:t> without catching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Exception2</a:t>
            </a:r>
            <a:r>
              <a:t>.</a:t>
            </a:r>
          </a:p>
        </p:txBody>
      </p:sp>
      <p:sp>
        <p:nvSpPr>
          <p:cNvPr id="94" name="public class Driver…"/>
          <p:cNvSpPr txBox="1"/>
          <p:nvPr/>
        </p:nvSpPr>
        <p:spPr>
          <a:xfrm>
            <a:off x="379909" y="1120299"/>
            <a:ext cx="6498579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Driver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main(String[] args)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SuperClass superObject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SubClass();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  superObject.someMethod();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(Exception1 e)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  System.out.println(e.getMessage());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main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Driver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and Exceptions</a:t>
            </a:r>
          </a:p>
        </p:txBody>
      </p:sp>
      <p:sp>
        <p:nvSpPr>
          <p:cNvPr id="9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49223">
              <a:defRPr sz="2556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Exception2</a:t>
            </a:r>
            <a:r>
              <a:t> extends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Exception1</a:t>
            </a:r>
            <a:r>
              <a:t>, the above is legal</a:t>
            </a:r>
          </a:p>
        </p:txBody>
      </p:sp>
      <p:sp>
        <p:nvSpPr>
          <p:cNvPr id="98" name="public class SuperClass…"/>
          <p:cNvSpPr txBox="1"/>
          <p:nvPr/>
        </p:nvSpPr>
        <p:spPr>
          <a:xfrm>
            <a:off x="365094" y="1026112"/>
            <a:ext cx="5318148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t> Exception1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SuperClass</a:t>
            </a:r>
          </a:p>
        </p:txBody>
      </p:sp>
      <p:sp>
        <p:nvSpPr>
          <p:cNvPr id="99" name="public class SubClass extends SuperClass…"/>
          <p:cNvSpPr txBox="1"/>
          <p:nvPr/>
        </p:nvSpPr>
        <p:spPr>
          <a:xfrm>
            <a:off x="365094" y="3358693"/>
            <a:ext cx="8414797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SubClass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Exception2 </a:t>
            </a:r>
            <a:r>
              <a:t>// OK, assuming Exception2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                                         </a:t>
            </a:r>
            <a:r>
              <a:rPr>
                <a:solidFill>
                  <a:srgbClr val="008400"/>
                </a:solidFill>
              </a:rPr>
              <a:t>// extends Exception1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SubClass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534400" cy="632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4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Basics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 creates an exception object</a:t>
            </a:r>
          </a:p>
          <a:p>
            <a:pPr lvl="1"/>
            <a:r>
              <a:t>We say “throws an exception”</a:t>
            </a:r>
          </a:p>
          <a:p>
            <a:r>
              <a:t>Signal to program</a:t>
            </a:r>
          </a:p>
          <a:p>
            <a:pPr lvl="1"/>
            <a:r>
              <a:t>Unexpected has happened</a:t>
            </a:r>
          </a:p>
          <a:p>
            <a:r>
              <a:t>Handle the exception</a:t>
            </a:r>
          </a:p>
          <a:p>
            <a:pPr lvl="1"/>
            <a:r>
              <a:t>Detect and react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77153" y="912813"/>
            <a:ext cx="9233647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Two types of exceptions: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Checked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The compiler checks that you don’t ignore them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Due to external circumstances that the programmer cannot prevent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Majority occur when dealing with input and output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For example,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Unchecked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Extend the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Error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They are the usually programmer’s or user’s fault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Examples of runtime exceptions: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IllegalArgumentException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NullPointerException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 of error: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OutOfMemoryError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Checked and Unchecked Exceptions</a:t>
            </a:r>
          </a:p>
        </p:txBody>
      </p:sp>
    </p:spTree>
    <p:extLst>
      <p:ext uri="{BB962C8B-B14F-4D97-AF65-F5344CB8AC3E}">
        <p14:creationId xmlns:p14="http://schemas.microsoft.com/office/powerpoint/2010/main" val="3836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73152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Checked Exceptions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265238"/>
            <a:ext cx="7772400" cy="4525962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A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checked</a:t>
            </a:r>
            <a:r>
              <a:rPr lang="en-US" sz="2400" i="1" dirty="0">
                <a:latin typeface="Arial" charset="0"/>
                <a:cs typeface="Arial" charset="0"/>
              </a:rPr>
              <a:t> exception</a:t>
            </a:r>
            <a:r>
              <a:rPr lang="en-US" sz="2400" dirty="0">
                <a:latin typeface="Arial" charset="0"/>
                <a:cs typeface="Arial" charset="0"/>
              </a:rPr>
              <a:t> either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must be caught</a:t>
            </a:r>
            <a:r>
              <a:rPr lang="en-US" sz="2400" dirty="0">
                <a:latin typeface="Arial" charset="0"/>
                <a:cs typeface="Arial" charset="0"/>
              </a:rPr>
              <a:t> by a method, or must be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listed</a:t>
            </a:r>
            <a:r>
              <a:rPr lang="en-US" sz="2400" dirty="0">
                <a:latin typeface="Arial" charset="0"/>
                <a:cs typeface="Arial" charset="0"/>
              </a:rPr>
              <a:t> in the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throws clause</a:t>
            </a:r>
            <a:r>
              <a:rPr lang="en-US" sz="2400" dirty="0">
                <a:latin typeface="Arial" charset="0"/>
                <a:cs typeface="Arial" charset="0"/>
              </a:rPr>
              <a:t> of any method that may throw or propagate it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A throws clause is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appended</a:t>
            </a:r>
            <a:r>
              <a:rPr lang="en-US" sz="2400" dirty="0">
                <a:latin typeface="Arial" charset="0"/>
                <a:cs typeface="Arial" charset="0"/>
              </a:rPr>
              <a:t> to the method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header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The compiler will issue an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error</a:t>
            </a:r>
            <a:r>
              <a:rPr lang="en-US" sz="2400" dirty="0">
                <a:latin typeface="Arial" charset="0"/>
                <a:cs typeface="Arial" charset="0"/>
              </a:rPr>
              <a:t> if a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checked</a:t>
            </a:r>
            <a:r>
              <a:rPr lang="en-US" sz="2400" dirty="0">
                <a:latin typeface="Arial" charset="0"/>
                <a:cs typeface="Arial" charset="0"/>
              </a:rPr>
              <a:t> exception is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not caught</a:t>
            </a:r>
            <a:r>
              <a:rPr lang="en-US" sz="2400" dirty="0">
                <a:latin typeface="Arial" charset="0"/>
                <a:cs typeface="Arial" charset="0"/>
              </a:rPr>
              <a:t> or asserted in a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throws</a:t>
            </a:r>
            <a:r>
              <a:rPr lang="en-US" sz="2400" dirty="0">
                <a:latin typeface="Arial" charset="0"/>
                <a:cs typeface="Arial" charset="0"/>
              </a:rPr>
              <a:t> clause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Used primarily when programming with files and streams</a:t>
            </a:r>
          </a:p>
          <a:p>
            <a:pPr lvl="1" eaLnBrk="1" hangingPunct="1">
              <a:spcBef>
                <a:spcPct val="70000"/>
              </a:spcBef>
              <a:buFont typeface="Arial" charset="0"/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Scanner in = new Scanner(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System.in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);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8131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724555"/>
            <a:ext cx="7772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Two choices: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Handle the exception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Tell compiler that you want the method to be terminated when the exception occurs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Use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specifier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so method can throw a checked exception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For multiple exceptions: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Throws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383340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read(String filename)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FileNotFoundException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...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813048"/>
            <a:ext cx="990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read(String filename)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ClassNotFoundException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2367</Words>
  <Application>Microsoft Office PowerPoint</Application>
  <PresentationFormat>On-screen Show (4:3)</PresentationFormat>
  <Paragraphs>523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ＭＳ Ｐゴシック</vt:lpstr>
      <vt:lpstr>Arial</vt:lpstr>
      <vt:lpstr>Arial Unicode MS</vt:lpstr>
      <vt:lpstr>Courier New</vt:lpstr>
      <vt:lpstr>Gill Sans MT</vt:lpstr>
      <vt:lpstr>Helvetica</vt:lpstr>
      <vt:lpstr>Lucida Sans</vt:lpstr>
      <vt:lpstr>Menlo</vt:lpstr>
      <vt:lpstr>Times New Roman</vt:lpstr>
      <vt:lpstr>Verdana</vt:lpstr>
      <vt:lpstr>Wingdings 2</vt:lpstr>
      <vt:lpstr>508 Lecture</vt:lpstr>
      <vt:lpstr>Solstice</vt:lpstr>
      <vt:lpstr>1_508 Lecture</vt:lpstr>
      <vt:lpstr>Data Structures and Abstractions with Java™</vt:lpstr>
      <vt:lpstr>Exceptions</vt:lpstr>
      <vt:lpstr>Exception Handling</vt:lpstr>
      <vt:lpstr>Exception Handling</vt:lpstr>
      <vt:lpstr>PowerPoint Presentation</vt:lpstr>
      <vt:lpstr>The Basics</vt:lpstr>
      <vt:lpstr>PowerPoint Presentation</vt:lpstr>
      <vt:lpstr>Checked Exceptions</vt:lpstr>
      <vt:lpstr>PowerPoint Presentation</vt:lpstr>
      <vt:lpstr>PowerPoint Presentation</vt:lpstr>
      <vt:lpstr>PowerPoint Presentation</vt:lpstr>
      <vt:lpstr>The Basics</vt:lpstr>
      <vt:lpstr>The Basics</vt:lpstr>
      <vt:lpstr>Java Class Exception and Error Hierarchy</vt:lpstr>
      <vt:lpstr>The try Statement</vt:lpstr>
      <vt:lpstr>Handling an Exception</vt:lpstr>
      <vt:lpstr>Handle It Now: The try-catch Blocks</vt:lpstr>
      <vt:lpstr>Multiple catch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Throwing an Exception</vt:lpstr>
      <vt:lpstr>Throwing an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Programmer-Defined Exception Classes</vt:lpstr>
      <vt:lpstr>Programmer-Defined  Exception Classes</vt:lpstr>
      <vt:lpstr>Programmer-Defined Exception Classes</vt:lpstr>
      <vt:lpstr>Programmer-Defined Exception Classes</vt:lpstr>
      <vt:lpstr>Programmer-Defined Exception Classes</vt:lpstr>
      <vt:lpstr>Inheritance and Exceptions</vt:lpstr>
      <vt:lpstr>Inheritance and Exceptions</vt:lpstr>
      <vt:lpstr>Inheritance and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Jeannette Kartchner</cp:lastModifiedBy>
  <cp:revision>4</cp:revision>
  <dcterms:modified xsi:type="dcterms:W3CDTF">2018-07-24T23:12:00Z</dcterms:modified>
</cp:coreProperties>
</file>