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85" r:id="rId3"/>
    <p:sldId id="286" r:id="rId4"/>
    <p:sldId id="287" r:id="rId5"/>
    <p:sldId id="257" r:id="rId6"/>
    <p:sldId id="28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FIGURE 5-2</a:t>
            </a:r>
          </a:p>
          <a:p>
            <a:r>
              <a:t>A stack of strings after (a) push adds </a:t>
            </a:r>
            <a:r>
              <a:rPr i="1"/>
              <a:t>Jim</a:t>
            </a:r>
            <a:r>
              <a:t>; (b) push adds </a:t>
            </a:r>
            <a:r>
              <a:rPr i="1"/>
              <a:t>Jess</a:t>
            </a:r>
            <a:r>
              <a:t>; (c) push adds </a:t>
            </a:r>
            <a:r>
              <a:rPr i="1"/>
              <a:t>Jill</a:t>
            </a:r>
            <a:r>
              <a:t>; (d) push adds </a:t>
            </a:r>
            <a:r>
              <a:rPr i="1"/>
              <a:t>Jane</a:t>
            </a:r>
            <a:r>
              <a:t>; (e) push adds </a:t>
            </a:r>
            <a:r>
              <a:rPr i="1"/>
              <a:t>Joe</a:t>
            </a:r>
            <a:r>
              <a:t>; (f ) pop retrieves and removes </a:t>
            </a:r>
            <a:r>
              <a:rPr i="1"/>
              <a:t>Joe</a:t>
            </a:r>
            <a:r>
              <a:t>; (g) pop retrieves and removes </a:t>
            </a:r>
            <a:r>
              <a:rPr i="1"/>
              <a:t>Jane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9FFEC-5ED7-4805-9826-BBCA663009E5}" type="datetime1">
              <a:rPr lang="en-US"/>
              <a:pPr/>
              <a:t>8/1/2018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1BDE-0DBB-44EC-860D-20DF4B9E5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662095" cy="8668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731520">
              <a:defRPr sz="3520"/>
            </a:pPr>
            <a:r>
              <a:rPr sz="3200" dirty="0"/>
              <a:t>Data Structures and Abstractions with Java</a:t>
            </a:r>
            <a:r>
              <a:rPr sz="3200" baseline="30068" dirty="0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rPr dirty="0"/>
              <a:t>5</a:t>
            </a:r>
            <a:r>
              <a:rPr baseline="30000" dirty="0"/>
              <a:t>th</a:t>
            </a:r>
            <a:r>
              <a:rPr dirty="0"/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639948" y="1652688"/>
            <a:ext cx="3657600" cy="45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886968">
              <a:defRPr sz="329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100" dirty="0"/>
              <a:t>Module</a:t>
            </a:r>
            <a:r>
              <a:rPr sz="4100" dirty="0"/>
              <a:t> </a:t>
            </a:r>
            <a:r>
              <a:rPr lang="en-US" sz="4100" dirty="0"/>
              <a:t>7 - Stacks</a:t>
            </a:r>
            <a:endParaRPr sz="4100" dirty="0"/>
          </a:p>
        </p:txBody>
      </p:sp>
      <p:sp>
        <p:nvSpPr>
          <p:cNvPr id="46" name="Shape 199"/>
          <p:cNvSpPr txBox="1"/>
          <p:nvPr/>
        </p:nvSpPr>
        <p:spPr>
          <a:xfrm>
            <a:off x="4614121" y="3969565"/>
            <a:ext cx="4118687" cy="156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Using:</a:t>
            </a:r>
          </a:p>
          <a:p>
            <a:r>
              <a:rPr lang="en-US" sz="3200" dirty="0"/>
              <a:t>Chapter 5 – Stacks</a:t>
            </a:r>
          </a:p>
          <a:p>
            <a:r>
              <a:rPr lang="en-US" sz="3200" dirty="0"/>
              <a:t>Chapter 6 – Stack Implementation</a:t>
            </a:r>
            <a:endParaRPr sz="32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A table titled, Abstract Data Type: Stack.&#10;&#10;Picture 1" descr="A table titled, Abstract Data Type: Stack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867" y="503390"/>
            <a:ext cx="8394828" cy="310608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FIGURE 5-2 A stack of string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FIGURE 5-2 A stack of strings</a:t>
            </a:r>
          </a:p>
        </p:txBody>
      </p:sp>
      <p:sp>
        <p:nvSpPr>
          <p:cNvPr id="67" name="Example of a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 of a Stack</a:t>
            </a:r>
          </a:p>
        </p:txBody>
      </p:sp>
      <p:sp>
        <p:nvSpPr>
          <p:cNvPr id="68" name="StackInterface&lt;String&gt; stringStack = new OurStack&lt;&gt;();…"/>
          <p:cNvSpPr txBox="1"/>
          <p:nvPr/>
        </p:nvSpPr>
        <p:spPr>
          <a:xfrm>
            <a:off x="668845" y="3696554"/>
            <a:ext cx="7542471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StackInterface&lt;String&gt; stringStack = new OurStack&lt;&gt;();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(a)  </a:t>
            </a:r>
            <a:r>
              <a:t>stringStack.push(“Jim”);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(b)  </a:t>
            </a:r>
            <a:r>
              <a:t>stringStack.push("Jess");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(c)  </a:t>
            </a:r>
            <a:r>
              <a:t>stringStack.push("Jill");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(d)  </a:t>
            </a:r>
            <a:r>
              <a:t>stringStack.push("Jane");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(e)  </a:t>
            </a:r>
            <a:r>
              <a:t>stringStack.push("Joe");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(f)  </a:t>
            </a:r>
            <a:r>
              <a:t>stringStack.pop();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/>
                </a:solidFill>
              </a:rPr>
              <a:t>(g)  </a:t>
            </a:r>
            <a:r>
              <a:t>stringStack.pop();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 Note</a:t>
            </a:r>
          </a:p>
        </p:txBody>
      </p:sp>
      <p:sp>
        <p:nvSpPr>
          <p:cNvPr id="73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guidelines</a:t>
            </a:r>
          </a:p>
          <a:p>
            <a:pPr lvl="1"/>
            <a:r>
              <a:t>Use preconditions and postconditions to document assumptions.</a:t>
            </a:r>
          </a:p>
          <a:p>
            <a:pPr lvl="1"/>
            <a:r>
              <a:t>Do not trust client to use public methods correctly.</a:t>
            </a:r>
          </a:p>
          <a:p>
            <a:pPr lvl="1"/>
            <a:r>
              <a:t>Avoid ambiguous return values.</a:t>
            </a:r>
          </a:p>
          <a:p>
            <a:pPr lvl="1"/>
            <a:r>
              <a:t>Prefer throwing exceptions instead of returning values to signal problem.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Processing Algebraic Expressions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9728" y="943041"/>
            <a:ext cx="8229601" cy="5031976"/>
          </a:xfrm>
          <a:prstGeom prst="rect">
            <a:avLst/>
          </a:prstGeom>
        </p:spPr>
        <p:txBody>
          <a:bodyPr/>
          <a:lstStyle/>
          <a:p>
            <a:r>
              <a:t>Infix: </a:t>
            </a:r>
          </a:p>
          <a:p>
            <a:pPr lvl="1"/>
            <a:r>
              <a:t>each binary operator appears between its operands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 + b</a:t>
            </a:r>
          </a:p>
          <a:p>
            <a:r>
              <a:t>Prefix: </a:t>
            </a:r>
          </a:p>
          <a:p>
            <a:pPr lvl="1"/>
            <a:r>
              <a:t>each binary operator appears before its operands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 a b </a:t>
            </a:r>
          </a:p>
          <a:p>
            <a:r>
              <a:t>Postfix: </a:t>
            </a:r>
          </a:p>
          <a:p>
            <a:pPr lvl="1"/>
            <a:r>
              <a:t>each binary operator appears after its operands</a:t>
            </a:r>
            <a:br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a b +</a:t>
            </a:r>
          </a:p>
          <a:p>
            <a:r>
              <a:t>Balanced expressions: delimiters paired correctly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IGURE 5-3 The contents of a stack during the scan of an expression that contains the balanced delimiters{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335980"/>
            <a:ext cx="8229600" cy="9490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30351">
              <a:defRPr sz="2551"/>
            </a:lvl1pPr>
          </a:lstStyle>
          <a:p>
            <a:r>
              <a:t>FIGURE 5-3 The contents of a stack during the scan of an expression that contains the balanced delimiters{ [ ( ) ] }</a:t>
            </a:r>
          </a:p>
        </p:txBody>
      </p:sp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Processing Algebraic Expressions</a:t>
            </a:r>
          </a:p>
        </p:txBody>
      </p:sp>
      <p:pic>
        <p:nvPicPr>
          <p:cNvPr id="80" name="Stack contains balanced delimiters left brace, left bracket, left parenthesis, right parenthesis, right brace, right bracket.&#10;&#10;Picture 2" descr="Stack contains balanced delimiters left brace, left bracket, left parenthesis, right parenthesis, right brace, right bracke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971" y="1712073"/>
            <a:ext cx="8458201" cy="300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IGURE 5-4 The contents of a stack during the scan of an expression that contains the unbalanced delimiters { [ ( ] )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8374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75487">
              <a:defRPr sz="2288"/>
            </a:pPr>
            <a:r>
              <a:t>FIGURE 5-4 The contents of a stack during the scan of an expression that contains the </a:t>
            </a:r>
            <a:r>
              <a:rPr>
                <a:solidFill>
                  <a:schemeClr val="accent3"/>
                </a:solidFill>
              </a:rPr>
              <a:t>unbalanced</a:t>
            </a:r>
            <a:r>
              <a:t> delimiters { [ ( ] ) }</a:t>
            </a:r>
          </a:p>
        </p:txBody>
      </p:sp>
      <p:sp>
        <p:nvSpPr>
          <p:cNvPr id="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Processing Algebraic Expressions</a:t>
            </a:r>
          </a:p>
        </p:txBody>
      </p:sp>
      <p:pic>
        <p:nvPicPr>
          <p:cNvPr id="84" name="Stack contains unbalanced delimiters left brace, left bracket, left parenthesis, right bracket right bracket, right parenthesis, right brace.&#10;&#10;Picture 2" descr="Stack contains unbalanced delimiters left brace, left bracket, left parenthesis, right bracket right bracket, right parenthesis, right bra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858" y="1203756"/>
            <a:ext cx="7630284" cy="402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IGURE 5-5 The contents of a stack during the scan of an expression that contains the unbalanced delimiters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8374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75487">
              <a:defRPr sz="2288"/>
            </a:pPr>
            <a:r>
              <a:t>FIGURE 5-5 The contents of a stack during the scan of an expression that contains the </a:t>
            </a:r>
            <a:r>
              <a:rPr>
                <a:solidFill>
                  <a:schemeClr val="accent3"/>
                </a:solidFill>
              </a:rPr>
              <a:t>unbalanced</a:t>
            </a:r>
            <a:r>
              <a:t> delimiters [ ( ) ] }</a:t>
            </a:r>
          </a:p>
        </p:txBody>
      </p:sp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Processing Algebraic Expressions</a:t>
            </a:r>
          </a:p>
        </p:txBody>
      </p:sp>
      <p:pic>
        <p:nvPicPr>
          <p:cNvPr id="88" name="Stack contains unbalanced delimiters left brace, left parenthesis, right parenthesis, right bracket, right brace.&#10;&#10;Picture 2" descr="Stack contains unbalanced delimiters left brace, left parenthesis, right parenthesis, right bracket, right bra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040102"/>
            <a:ext cx="8410741" cy="428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IGURE 5-6 The contents of a stack during the scan of an expression that contains the unbalanced delimiters { [ ( ) ]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8374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75487">
              <a:defRPr sz="2288"/>
            </a:pPr>
            <a:r>
              <a:t>FIGURE 5-6 The contents of a stack during the scan of an expression that contains the </a:t>
            </a:r>
            <a:r>
              <a:rPr>
                <a:solidFill>
                  <a:schemeClr val="accent3"/>
                </a:solidFill>
              </a:rPr>
              <a:t>unbalanced</a:t>
            </a:r>
            <a:r>
              <a:t> delimiters { [ ( ) ]</a:t>
            </a:r>
          </a:p>
        </p:txBody>
      </p:sp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Processing Algebraic Expressions</a:t>
            </a:r>
          </a:p>
        </p:txBody>
      </p:sp>
      <p:pic>
        <p:nvPicPr>
          <p:cNvPr id="92" name="Stack contains unbalanced delimiters left brace, left bracket, left parenthesis, right parenthesis right bracket.&#10;&#10;Picture 2" descr="Stack contains unbalanced delimiters left brace, left bracket, left parenthesis, right parenthesis right bracke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812" y="1259858"/>
            <a:ext cx="8538810" cy="3927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6012584"/>
            <a:ext cx="8229601" cy="4171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11479">
              <a:defRPr sz="1619"/>
            </a:lvl1pPr>
          </a:lstStyle>
          <a:p>
            <a:r>
              <a:t>Algorithm to process for balanced expression.</a:t>
            </a:r>
          </a:p>
        </p:txBody>
      </p:sp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Processing Algebraic Expressions</a:t>
            </a:r>
          </a:p>
        </p:txBody>
      </p:sp>
      <p:sp>
        <p:nvSpPr>
          <p:cNvPr id="96" name="Algorithm checkBalance(expression)…"/>
          <p:cNvSpPr txBox="1"/>
          <p:nvPr/>
        </p:nvSpPr>
        <p:spPr>
          <a:xfrm>
            <a:off x="611611" y="852422"/>
            <a:ext cx="5707119" cy="529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checkBalance(expression)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//</a:t>
            </a:r>
            <a:r>
              <a:rPr spc="-285"/>
              <a:t> </a:t>
            </a:r>
            <a:r>
              <a:t>Returns true if the parentheses, </a:t>
            </a:r>
            <a:r>
              <a:rPr spc="-15"/>
              <a:t>brackets, </a:t>
            </a:r>
            <a:r>
              <a:t>and braces in an expression are paired </a:t>
            </a:r>
            <a:r>
              <a:rPr spc="-15"/>
              <a:t>correctly.</a:t>
            </a:r>
          </a:p>
          <a:p>
            <a:pPr defTabSz="457200">
              <a:lnSpc>
                <a:spcPct val="90000"/>
              </a:lnSpc>
              <a:spcBef>
                <a:spcPts val="9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isBalanced = </a:t>
            </a:r>
            <a:r>
              <a:rPr b="1" i="0">
                <a:latin typeface="+mn-lt"/>
                <a:ea typeface="+mn-ea"/>
                <a:cs typeface="+mn-cs"/>
                <a:sym typeface="Arial"/>
              </a:rPr>
              <a:t>true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The absence of delimiters is balanced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>
                <a:latin typeface="+mn-lt"/>
                <a:ea typeface="+mn-ea"/>
                <a:cs typeface="+mn-cs"/>
                <a:sym typeface="Arial"/>
              </a:rPr>
              <a:t>while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((isBalanced == </a:t>
            </a:r>
            <a:r>
              <a:rPr b="1" i="0">
                <a:latin typeface="+mn-lt"/>
                <a:ea typeface="+mn-ea"/>
                <a:cs typeface="+mn-cs"/>
                <a:sym typeface="Arial"/>
              </a:rPr>
              <a:t>true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) </a:t>
            </a:r>
            <a:r>
              <a:t>and not at end of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expression)</a:t>
            </a:r>
            <a:endParaRPr i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nextCharacter = </a:t>
            </a:r>
            <a:r>
              <a:t>next character in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expression</a:t>
            </a:r>
            <a:endParaRPr i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t>	</a:t>
            </a:r>
            <a:r>
              <a:rPr b="1"/>
              <a:t>switch </a:t>
            </a:r>
            <a:r>
              <a:t>(nextCharacter)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{</a:t>
            </a:r>
          </a:p>
          <a:p>
            <a:pPr marR="2306954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t>		</a:t>
            </a:r>
            <a:r>
              <a:rPr b="1"/>
              <a:t>case </a:t>
            </a:r>
            <a:r>
              <a:t>'(': </a:t>
            </a:r>
            <a:r>
              <a:rPr b="1"/>
              <a:t>case </a:t>
            </a:r>
            <a:r>
              <a:t>'[': </a:t>
            </a:r>
            <a:r>
              <a:rPr b="1"/>
              <a:t>case </a:t>
            </a:r>
            <a:r>
              <a:t>'{':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t>		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i="1" spc="-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nextCharacter</a:t>
            </a:r>
            <a:r>
              <a:rPr spc="-104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onto</a:t>
            </a:r>
            <a:r>
              <a:rPr i="1" spc="-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/>
              <a:t>break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spcBef>
                <a:spcPts val="4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t>case </a:t>
            </a:r>
            <a:r>
              <a:rPr b="0"/>
              <a:t>')': </a:t>
            </a:r>
            <a:r>
              <a:t>case </a:t>
            </a:r>
            <a:r>
              <a:rPr b="0"/>
              <a:t>']': </a:t>
            </a:r>
            <a:r>
              <a:t>case </a:t>
            </a:r>
            <a:r>
              <a:rPr b="0"/>
              <a:t>'}':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/>
              <a:t>if 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stack is empty</a:t>
            </a:r>
            <a:r>
              <a:t>) </a:t>
            </a: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t>				isBalanced = </a:t>
            </a:r>
            <a:r>
              <a:rPr b="1"/>
              <a:t>false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t>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{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openDelimiter = </a:t>
            </a:r>
            <a:r>
              <a:t>top entry of stack 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Pop stack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isBalanced = </a:t>
            </a:r>
            <a:r>
              <a:rPr b="1" i="0">
                <a:latin typeface="+mn-lt"/>
                <a:ea typeface="+mn-ea"/>
                <a:cs typeface="+mn-cs"/>
                <a:sym typeface="Arial"/>
              </a:rPr>
              <a:t>true </a:t>
            </a:r>
            <a:r>
              <a:t>or </a:t>
            </a:r>
            <a:r>
              <a:rPr b="1" i="0">
                <a:latin typeface="+mn-lt"/>
                <a:ea typeface="+mn-ea"/>
                <a:cs typeface="+mn-cs"/>
                <a:sym typeface="Arial"/>
              </a:rPr>
              <a:t>false </a:t>
            </a:r>
            <a:r>
              <a:t>according to whether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openDelimiter </a:t>
            </a:r>
            <a:r>
              <a:t>and</a:t>
            </a:r>
          </a:p>
          <a:p>
            <a:pPr marR="38100" algn="ctr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nextCharacter </a:t>
            </a:r>
            <a:r>
              <a:t>are a pair of delimiters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t>			break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>
                <a:latin typeface="+mn-lt"/>
                <a:ea typeface="+mn-ea"/>
                <a:cs typeface="+mn-cs"/>
                <a:sym typeface="Arial"/>
              </a:rPr>
              <a:t>if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(</a:t>
            </a:r>
            <a:r>
              <a:t>stack is not empty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) 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	isBalanced = </a:t>
            </a:r>
            <a:r>
              <a:rPr b="1" i="0">
                <a:latin typeface="+mn-lt"/>
                <a:ea typeface="+mn-ea"/>
                <a:cs typeface="+mn-cs"/>
                <a:sym typeface="Arial"/>
              </a:rPr>
              <a:t>false</a:t>
            </a:r>
            <a:endParaRPr b="1" i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b="1"/>
              <a:t>return </a:t>
            </a:r>
            <a:r>
              <a:t>isBalanced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/** A class that checks whether the parentheses, brackets, and braces…"/>
          <p:cNvSpPr txBox="1"/>
          <p:nvPr/>
        </p:nvSpPr>
        <p:spPr>
          <a:xfrm>
            <a:off x="338666" y="1145442"/>
            <a:ext cx="7753708" cy="500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A class that checks whether the parentheses, brackets, and braces 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in a string occur in left/right pairs.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BalanceChecker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Returns true if the given characters, open and close, form a pair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of parentheses, brackets, or braces.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isPaired(</a:t>
            </a:r>
            <a:r>
              <a:rPr>
                <a:solidFill>
                  <a:srgbClr val="BA2DA2"/>
                </a:solidFill>
              </a:rPr>
              <a:t>char</a:t>
            </a:r>
            <a:r>
              <a:t> open, </a:t>
            </a:r>
            <a:r>
              <a:rPr>
                <a:solidFill>
                  <a:srgbClr val="BA2DA2"/>
                </a:solidFill>
              </a:rPr>
              <a:t>char</a:t>
            </a:r>
            <a:r>
              <a:t> close)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(open == </a:t>
            </a:r>
            <a:r>
              <a:rPr>
                <a:solidFill>
                  <a:srgbClr val="272AD8"/>
                </a:solidFill>
              </a:rPr>
              <a:t>'('</a:t>
            </a:r>
            <a:r>
              <a:t> &amp;&amp; close == </a:t>
            </a:r>
            <a:r>
              <a:rPr>
                <a:solidFill>
                  <a:srgbClr val="272AD8"/>
                </a:solidFill>
              </a:rPr>
              <a:t>')'</a:t>
            </a:r>
            <a:r>
              <a:t>) ||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    (open == </a:t>
            </a:r>
            <a:r>
              <a:rPr>
                <a:solidFill>
                  <a:srgbClr val="272AD8"/>
                </a:solidFill>
              </a:rPr>
              <a:t>'['</a:t>
            </a:r>
            <a:r>
              <a:t> &amp;&amp; close == </a:t>
            </a:r>
            <a:r>
              <a:rPr>
                <a:solidFill>
                  <a:srgbClr val="272AD8"/>
                </a:solidFill>
              </a:rPr>
              <a:t>']'</a:t>
            </a:r>
            <a:r>
              <a:t>) ||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    (open == </a:t>
            </a:r>
            <a:r>
              <a:rPr>
                <a:solidFill>
                  <a:srgbClr val="272AD8"/>
                </a:solidFill>
              </a:rPr>
              <a:t>'{'</a:t>
            </a:r>
            <a:r>
              <a:t> &amp;&amp; close == </a:t>
            </a:r>
            <a:r>
              <a:rPr>
                <a:solidFill>
                  <a:srgbClr val="272AD8"/>
                </a:solidFill>
              </a:rPr>
              <a:t>'}'</a:t>
            </a:r>
            <a:r>
              <a:t>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isPaired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/** Decides whether the parentheses, brackets, and braces 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in a string occur in left/right pairs.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expression  A string to be checked.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True if the delimiters are paired correctly.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checkBalance(String expression)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lvl="5" indent="1143000" defTabSz="344804">
              <a:tabLst>
                <a:tab pos="342900" algn="l"/>
              </a:tabLst>
              <a:defRPr b="1" i="1">
                <a:solidFill>
                  <a:schemeClr val="accent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[ SEE NEXT SLIDE FOR IMPLEMENTATION]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checkBalance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BalanceChecker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984531"/>
            <a:ext cx="8229601" cy="508936"/>
          </a:xfrm>
          <a:prstGeom prst="rect">
            <a:avLst/>
          </a:prstGeom>
        </p:spPr>
        <p:txBody>
          <a:bodyPr/>
          <a:lstStyle/>
          <a:p>
            <a:pPr defTabSz="521208">
              <a:defRPr sz="2052"/>
            </a:pPr>
            <a:r>
              <a:t>LISTING 5-2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BalanceChecker</a:t>
            </a:r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r>
              <a:t>Implementation of Algorithm (Part 1)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tackInterface&lt;Character&gt; openDelimiterStack = new LinkedStack&lt;&gt;();…"/>
          <p:cNvSpPr txBox="1"/>
          <p:nvPr/>
        </p:nvSpPr>
        <p:spPr>
          <a:xfrm>
            <a:off x="-72299" y="703579"/>
            <a:ext cx="6893829" cy="5605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StackInterface&lt;Character&gt; openDelimiterStack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LinkedStack&lt;&gt;();</a:t>
            </a: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characterCount = expression.length();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isBalanced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index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char</a:t>
            </a:r>
            <a:r>
              <a:t> nextCharacter = </a:t>
            </a:r>
            <a:r>
              <a:rPr>
                <a:solidFill>
                  <a:srgbClr val="272AD8"/>
                </a:solidFill>
              </a:rPr>
              <a:t>' '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(isBalanced &amp;&amp; (index &lt; characterCount))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nextCharacter = expression.charAt(index);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switch</a:t>
            </a:r>
            <a:r>
              <a:t> (nextCharacter)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BA2DA2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'('</a:t>
            </a:r>
            <a:r>
              <a:t>: </a:t>
            </a:r>
            <a:r>
              <a:rPr>
                <a:solidFill>
                  <a:srgbClr val="BA2DA2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'['</a:t>
            </a:r>
            <a:r>
              <a:t>: </a:t>
            </a:r>
            <a:r>
              <a:rPr>
                <a:solidFill>
                  <a:srgbClr val="BA2DA2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'{'</a:t>
            </a:r>
            <a:r>
              <a:t>: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openDelimiterStack.push(nextCharacter);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</a:t>
            </a:r>
            <a:r>
              <a:rPr>
                <a:solidFill>
                  <a:srgbClr val="BA2DA2"/>
                </a:solidFill>
              </a:rPr>
              <a:t>break</a:t>
            </a:r>
            <a:r>
              <a:t>;       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BA2DA2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')'</a:t>
            </a:r>
            <a:r>
              <a:t>: </a:t>
            </a:r>
            <a:r>
              <a:rPr>
                <a:solidFill>
                  <a:srgbClr val="BA2DA2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']'</a:t>
            </a:r>
            <a:r>
              <a:t>: </a:t>
            </a:r>
            <a:r>
              <a:rPr>
                <a:solidFill>
                  <a:srgbClr val="BA2DA2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'}'</a:t>
            </a:r>
            <a:r>
              <a:t>: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(openDelimiterStack.isEmpty())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   isBalanced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rPr>
                <a:solidFill>
                  <a:srgbClr val="BA2DA2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   </a:t>
            </a:r>
            <a:r>
              <a:rPr>
                <a:solidFill>
                  <a:srgbClr val="BA2DA2"/>
                </a:solidFill>
              </a:rPr>
              <a:t>char</a:t>
            </a:r>
            <a:r>
              <a:t> openDelimiter = openDelimiterStack.pop();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   isBalanced = isPaired(openDelimiter, nextCharacter);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} </a:t>
            </a:r>
            <a:r>
              <a:rPr>
                <a:solidFill>
                  <a:srgbClr val="008400"/>
                </a:solidFill>
              </a:rPr>
              <a:t>// end if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      </a:t>
            </a:r>
            <a:r>
              <a:rPr>
                <a:solidFill>
                  <a:srgbClr val="BA2DA2"/>
                </a:solidFill>
              </a:rPr>
              <a:t>break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BA2DA2"/>
                </a:solidFill>
              </a:rPr>
              <a:t>default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BA2DA2"/>
                </a:solidFill>
              </a:rPr>
              <a:t>break</a:t>
            </a:r>
            <a:r>
              <a:rPr>
                <a:solidFill>
                  <a:srgbClr val="000000"/>
                </a:solidFill>
              </a:rPr>
              <a:t>; </a:t>
            </a:r>
            <a:r>
              <a:t>// Ignore unexpected characters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} </a:t>
            </a:r>
            <a:r>
              <a:t>// end switch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index++;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(!openDelimiterStack.isEmpty())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isBalanced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isBalanced;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checkBalance</a:t>
            </a:r>
          </a:p>
        </p:txBody>
      </p:sp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r>
              <a:t>Implementation of Algorithm (Part 2)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2763C4D-2212-4649-93F6-4CCF489CDE5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15579E-771E-480C-BC65-B18E2493D9FB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9664" y="113367"/>
            <a:ext cx="8686800" cy="9604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/>
              <a:t>Overview Of Restricted Structures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4779"/>
            <a:ext cx="8229600" cy="50319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All restricted structures severely </a:t>
            </a:r>
            <a:r>
              <a:rPr lang="en-US" sz="2400" dirty="0">
                <a:solidFill>
                  <a:srgbClr val="FF0000"/>
                </a:solidFill>
              </a:rPr>
              <a:t>restrict the basic operations </a:t>
            </a:r>
            <a:r>
              <a:rPr lang="en-US" sz="2400" dirty="0"/>
              <a:t>and access modes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two most commonly used restricted structures are </a:t>
            </a:r>
            <a:r>
              <a:rPr lang="en-US" sz="2400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Both can be implemented as array-based or linked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Their restrictions are consistent with some applications, and the performance of Stack and </a:t>
            </a:r>
            <a:r>
              <a:rPr lang="en-US" sz="2400" dirty="0"/>
              <a:t>Queue</a:t>
            </a:r>
            <a:r>
              <a:rPr lang="en-US" sz="2000" dirty="0"/>
              <a:t> is excellent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en-US" sz="2400" dirty="0"/>
              <a:t>is a restricted structure used in scheduling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Java’s API </a:t>
            </a:r>
            <a:r>
              <a:rPr lang="en-US" sz="2400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 class is a generic stack structure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IGURES 5-7 &amp; 5-8 Converting the infix expressions to postfix form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2156"/>
            </a:lvl1pPr>
          </a:lstStyle>
          <a:p>
            <a:r>
              <a:t>FIGURES 5-7 &amp; 5-8 Converting the infix expressions to postfix form</a:t>
            </a:r>
          </a:p>
        </p:txBody>
      </p:sp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249435" y="0"/>
            <a:ext cx="851356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Converting Infix to Postfix</a:t>
            </a:r>
          </a:p>
        </p:txBody>
      </p:sp>
      <p:pic>
        <p:nvPicPr>
          <p:cNvPr id="107" name="A table represents conversion algorithm for a + b asterisk.&#10;&#10;Picture 1" descr="A table represents conversion algorithm for a + b asterisk.Picture 1"/>
          <p:cNvPicPr>
            <a:picLocks noChangeAspect="1"/>
          </p:cNvPicPr>
          <p:nvPr/>
        </p:nvPicPr>
        <p:blipFill>
          <a:blip r:embed="rId2">
            <a:extLst/>
          </a:blip>
          <a:srcRect l="2600" t="7689" r="10731" b="7689"/>
          <a:stretch>
            <a:fillRect/>
          </a:stretch>
        </p:blipFill>
        <p:spPr>
          <a:xfrm>
            <a:off x="450321" y="1211128"/>
            <a:ext cx="3759881" cy="20007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8" name="a + b * c"/>
          <p:cNvSpPr txBox="1"/>
          <p:nvPr/>
        </p:nvSpPr>
        <p:spPr>
          <a:xfrm>
            <a:off x="352155" y="837447"/>
            <a:ext cx="14759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 + b * c</a:t>
            </a:r>
          </a:p>
        </p:txBody>
      </p:sp>
      <p:pic>
        <p:nvPicPr>
          <p:cNvPr id="109" name="Two tables represent conversion algorithm for a minus b + c and a caret b caret c.&#10;&#10;Picture 1" descr="Two tables represent conversion algorithm for a minus b + c and a caret b caret c.Picture 1"/>
          <p:cNvPicPr>
            <a:picLocks noChangeAspect="1"/>
          </p:cNvPicPr>
          <p:nvPr/>
        </p:nvPicPr>
        <p:blipFill>
          <a:blip r:embed="rId3">
            <a:extLst/>
          </a:blip>
          <a:srcRect l="19726" t="10239" r="6176" b="9213"/>
          <a:stretch>
            <a:fillRect/>
          </a:stretch>
        </p:blipFill>
        <p:spPr>
          <a:xfrm>
            <a:off x="2366465" y="3591805"/>
            <a:ext cx="4349622" cy="21074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10" name="Two tables represent conversion algorithm for a minus b + c and a caret b caret c.&#10;&#10;Picture 1" descr="Two tables represent conversion algorithm for a minus b + c and a caret b caret c.Picture 1"/>
          <p:cNvPicPr>
            <a:picLocks noChangeAspect="1"/>
          </p:cNvPicPr>
          <p:nvPr/>
        </p:nvPicPr>
        <p:blipFill>
          <a:blip r:embed="rId4">
            <a:extLst/>
          </a:blip>
          <a:srcRect l="20931" t="9488" r="6669" b="9488"/>
          <a:stretch>
            <a:fillRect/>
          </a:stretch>
        </p:blipFill>
        <p:spPr>
          <a:xfrm>
            <a:off x="4636987" y="1211128"/>
            <a:ext cx="4171245" cy="20772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1" name="a - b + c"/>
          <p:cNvSpPr txBox="1"/>
          <p:nvPr/>
        </p:nvSpPr>
        <p:spPr>
          <a:xfrm>
            <a:off x="854355" y="3585455"/>
            <a:ext cx="14759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 - b + c</a:t>
            </a:r>
          </a:p>
        </p:txBody>
      </p:sp>
      <p:sp>
        <p:nvSpPr>
          <p:cNvPr id="112" name="a ^ b ^ c"/>
          <p:cNvSpPr txBox="1"/>
          <p:nvPr/>
        </p:nvSpPr>
        <p:spPr>
          <a:xfrm>
            <a:off x="4630637" y="837447"/>
            <a:ext cx="14759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 ^ b ^ 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IGURE 5-9 Steps in converting an infix expression to postfix form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200"/>
            </a:lvl1pPr>
          </a:lstStyle>
          <a:p>
            <a:r>
              <a:t>FIGURE 5-9 Steps in converting an infix expression to postfix form </a:t>
            </a:r>
          </a:p>
        </p:txBody>
      </p:sp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Converting Infix to Postfix</a:t>
            </a:r>
          </a:p>
        </p:txBody>
      </p:sp>
      <p:pic>
        <p:nvPicPr>
          <p:cNvPr id="116" name="A table represents algorithm conversion steps.&#10;&#10;Picture 1" descr="A table represents algorithm conversion steps.Picture 1"/>
          <p:cNvPicPr>
            <a:picLocks noChangeAspect="1"/>
          </p:cNvPicPr>
          <p:nvPr/>
        </p:nvPicPr>
        <p:blipFill>
          <a:blip r:embed="rId2">
            <a:extLst/>
          </a:blip>
          <a:srcRect l="4308" t="2925" r="4308" b="2925"/>
          <a:stretch>
            <a:fillRect/>
          </a:stretch>
        </p:blipFill>
        <p:spPr>
          <a:xfrm>
            <a:off x="3946729" y="1035177"/>
            <a:ext cx="4445789" cy="46623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7" name="a / b * (c + (d - e))"/>
          <p:cNvSpPr txBox="1"/>
          <p:nvPr/>
        </p:nvSpPr>
        <p:spPr>
          <a:xfrm>
            <a:off x="524933" y="1805975"/>
            <a:ext cx="33050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 / b * (c + (d - e))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 convert an infix expression to postfix form, you take the following actions, according to the symbols you encounter, as you process the infix expression from left to right:"/>
          <p:cNvSpPr txBox="1">
            <a:spLocks noGrp="1"/>
          </p:cNvSpPr>
          <p:nvPr>
            <p:ph type="body" sz="quarter" idx="1"/>
          </p:nvPr>
        </p:nvSpPr>
        <p:spPr>
          <a:xfrm>
            <a:off x="249435" y="834814"/>
            <a:ext cx="8229601" cy="11007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21208">
              <a:defRPr sz="2052"/>
            </a:lvl1pPr>
          </a:lstStyle>
          <a:p>
            <a:r>
              <a:t>To convert an infix expression to postfix form, you take the following actions, according to the symbols you encounter, as you process the infix expression from left to right:</a:t>
            </a:r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Infix-to-postfix Conversion</a:t>
            </a:r>
          </a:p>
        </p:txBody>
      </p:sp>
      <p:graphicFrame>
        <p:nvGraphicFramePr>
          <p:cNvPr id="121" name="Table"/>
          <p:cNvGraphicFramePr/>
          <p:nvPr/>
        </p:nvGraphicFramePr>
        <p:xfrm>
          <a:off x="656131" y="2292779"/>
          <a:ext cx="8106867" cy="320733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0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Operand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Append each operand to the end of the output expression.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^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Push ^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11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+, -, *, or /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Pop operators from the stack, appending them to the output expression, until either the stack is empty or its top entry has a lower precedence than the newly encountered operator. Then push the new operator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Open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Push (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5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Close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Pop operators from the stack and append them to the output expression until an open parenthesis is popped. Discard both parentheses.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Infix-to-postfix Algorithm (Part 1)</a:t>
            </a:r>
          </a:p>
        </p:txBody>
      </p:sp>
      <p:sp>
        <p:nvSpPr>
          <p:cNvPr id="124" name="Algorithm convertToPostfix(infix)…"/>
          <p:cNvSpPr txBox="1"/>
          <p:nvPr/>
        </p:nvSpPr>
        <p:spPr>
          <a:xfrm>
            <a:off x="457200" y="803581"/>
            <a:ext cx="8594053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Algorithm convertToPostfix(infix) </a:t>
            </a:r>
          </a:p>
          <a:p>
            <a: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// Converts an infix expression to an equivalent postfix expression.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operatorStack = a new empty stack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postfix = a new empty string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(infix has characters left to parse)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nextCharacter = next nonblank character of infix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switch 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variable: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Append nextCharacter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'^'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'+' : case '-' : case '*' : case '/'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(!operatorStack.isEmpty() and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precedence of nextCharacter &lt;= precedence of operatorStack.peek())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Append operatorStack.peek()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operatorStack.pop()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break</a:t>
            </a:r>
          </a:p>
        </p:txBody>
      </p:sp>
      <p:sp>
        <p:nvSpPr>
          <p:cNvPr id="125" name="Algorithm for converting infix to  postfix expressions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704087">
              <a:defRPr sz="2772"/>
            </a:lvl1pPr>
          </a:lstStyle>
          <a:p>
            <a:r>
              <a:t>Algorithm for converting infix to  postfix expressions.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lgorithm for converting infix to  postfix expressions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704087">
              <a:defRPr sz="2772"/>
            </a:lvl1pPr>
          </a:lstStyle>
          <a:p>
            <a:r>
              <a:t>Algorithm for converting infix to  postfix expressions.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Infix-to-postfix Algorithm (Part 2)</a:t>
            </a:r>
          </a:p>
        </p:txBody>
      </p:sp>
      <p:sp>
        <p:nvSpPr>
          <p:cNvPr id="129" name="case '( ' :…"/>
          <p:cNvSpPr txBox="1"/>
          <p:nvPr/>
        </p:nvSpPr>
        <p:spPr>
          <a:xfrm>
            <a:off x="443971" y="922114"/>
            <a:ext cx="5409839" cy="4388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'( 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')' 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Stack is not empty if infix expression is valid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topOperator = operatorStack.pop()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(topOperator != '(')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Append topOperator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default: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Ignore unexpected characters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(!operatorStack.isEmpty())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Append topOperator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postfix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Algorithm for evaluating postfix expressions.</a:t>
            </a:r>
          </a:p>
        </p:txBody>
      </p:sp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Evaluating Postfix Expressions</a:t>
            </a:r>
          </a:p>
        </p:txBody>
      </p:sp>
      <p:sp>
        <p:nvSpPr>
          <p:cNvPr id="133" name="Algorithm evaluatePostfix(postfix)…"/>
          <p:cNvSpPr txBox="1"/>
          <p:nvPr/>
        </p:nvSpPr>
        <p:spPr>
          <a:xfrm>
            <a:off x="657165" y="1133745"/>
            <a:ext cx="8029635" cy="4591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Algorithm evaluatePostfix(postfix) </a:t>
            </a:r>
          </a:p>
          <a:p>
            <a: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// Evaluates a postfix expression.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valueStack = a new empty stack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(postfix has characters left to parse)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nextCharacter = next nonblank character of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switch (nextCharacter)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variable: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valueStack.push(value of the variable nextCharacter)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'+' : case '-' : case '*' : case '/' : case '^'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operandTwo = valueStack.pop()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operandOne = valueStack.pop()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result = the result of the operation in nextCharacter and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its operands operandOne and operandTwo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valueStack.push(result)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default: break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Ignore unexpected characters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t>}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valueStack.peek()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IGURE 5-10 The stack during the evaluation of the postfix expression a b / when a is 2 and b is 4"/>
          <p:cNvSpPr txBox="1">
            <a:spLocks noGrp="1"/>
          </p:cNvSpPr>
          <p:nvPr>
            <p:ph type="body" sz="quarter" idx="1"/>
          </p:nvPr>
        </p:nvSpPr>
        <p:spPr>
          <a:xfrm>
            <a:off x="457200" y="5337534"/>
            <a:ext cx="8229600" cy="947482"/>
          </a:xfrm>
          <a:prstGeom prst="rect">
            <a:avLst/>
          </a:prstGeom>
        </p:spPr>
        <p:txBody>
          <a:bodyPr/>
          <a:lstStyle/>
          <a:p>
            <a:pPr defTabSz="521208">
              <a:defRPr sz="2508"/>
            </a:pPr>
            <a:r>
              <a:t>FIGURE 5-10 The stack during the evaluation of the postfix expression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b /</a:t>
            </a:r>
            <a:r>
              <a:t>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2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Evaluating Infix Expressions</a:t>
            </a:r>
          </a:p>
        </p:txBody>
      </p:sp>
      <p:pic>
        <p:nvPicPr>
          <p:cNvPr id="137" name="Stack explains evaluation of postfix expression a b forward slash when a is 2 and b is 4.&#10;&#10;Picture 1" descr="Stack explains evaluation of postfix expression a b forward slash when a is 2 and b is 4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027" y="2202503"/>
            <a:ext cx="8419946" cy="2826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E 5-11 The stack during the evaluation of the postfix expression a b + c / when a is 2, b is 4, and c is 3"/>
          <p:cNvSpPr txBox="1">
            <a:spLocks noGrp="1"/>
          </p:cNvSpPr>
          <p:nvPr>
            <p:ph type="body" sz="quarter" idx="1"/>
          </p:nvPr>
        </p:nvSpPr>
        <p:spPr>
          <a:xfrm>
            <a:off x="457200" y="5039448"/>
            <a:ext cx="8229600" cy="1245568"/>
          </a:xfrm>
          <a:prstGeom prst="rect">
            <a:avLst/>
          </a:prstGeom>
        </p:spPr>
        <p:txBody>
          <a:bodyPr/>
          <a:lstStyle/>
          <a:p>
            <a:pPr defTabSz="512063">
              <a:defRPr sz="2464"/>
            </a:pPr>
            <a:r>
              <a:t>FIGURE 5-11 The stack during the evaluation of the postfix expression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b + c / </a:t>
            </a: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Evaluating Infix Expressions</a:t>
            </a:r>
          </a:p>
        </p:txBody>
      </p:sp>
      <p:pic>
        <p:nvPicPr>
          <p:cNvPr id="141" name="Stack explains evaluation of a postfix expression.&#10;&#10;Picture 1" descr="Stack explains evaluation of a postfix expression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647512"/>
            <a:ext cx="8534400" cy="1975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tack explains evaluation procedure of 2 stacks in 3 steps.&#10;&#10;Picture 1" descr="Stack explains evaluation procedure of 2 stacks in 3 steps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971" y="2454161"/>
            <a:ext cx="5058910" cy="17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tack explains evaluation procedure of 2 stacks in 3 steps.&#10;&#10;Picture 1" descr="Stack explains evaluation procedure of 2 stacks in 3 step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799" y="4438897"/>
            <a:ext cx="4402268" cy="1883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tack explains evaluation procedure of 2 stacks in 3 steps.&#10;&#10;Picture 1" descr="Stack explains evaluation procedure of 2 stacks in 3 steps.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922114"/>
            <a:ext cx="2998033" cy="129986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Evaluating Infix Expressions</a:t>
            </a:r>
          </a:p>
        </p:txBody>
      </p:sp>
      <p:sp>
        <p:nvSpPr>
          <p:cNvPr id="147" name="FIGURE 5-12…"/>
          <p:cNvSpPr txBox="1">
            <a:spLocks noGrp="1"/>
          </p:cNvSpPr>
          <p:nvPr>
            <p:ph type="body" sz="quarter" idx="1"/>
          </p:nvPr>
        </p:nvSpPr>
        <p:spPr>
          <a:xfrm>
            <a:off x="4190072" y="922114"/>
            <a:ext cx="4572928" cy="1299861"/>
          </a:xfrm>
          <a:prstGeom prst="rect">
            <a:avLst/>
          </a:prstGeom>
        </p:spPr>
        <p:txBody>
          <a:bodyPr/>
          <a:lstStyle/>
          <a:p>
            <a:pPr defTabSz="393192">
              <a:defRPr sz="1892"/>
            </a:pPr>
            <a:r>
              <a:t>FIGURE 5-12 </a:t>
            </a:r>
          </a:p>
          <a:p>
            <a:pPr defTabSz="393192">
              <a:defRPr sz="1892"/>
            </a:pPr>
            <a:r>
              <a:t>Two stacks during the evaluation of </a:t>
            </a:r>
          </a:p>
          <a:p>
            <a:pPr defTabSz="393192">
              <a:defRPr sz="1892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 + b * c</a:t>
            </a:r>
            <a:r>
              <a:t>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2,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9435" y="-42334"/>
            <a:ext cx="8513565" cy="837449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r>
              <a:t>Evaluating Infix Expressions (Part 1)</a:t>
            </a:r>
          </a:p>
        </p:txBody>
      </p:sp>
      <p:sp>
        <p:nvSpPr>
          <p:cNvPr id="150" name="Algorithm evaluateInfix(infix)  // Evaluates an infix expression.…"/>
          <p:cNvSpPr txBox="1"/>
          <p:nvPr/>
        </p:nvSpPr>
        <p:spPr>
          <a:xfrm>
            <a:off x="181701" y="668388"/>
            <a:ext cx="9184641" cy="5795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Algorithm evaluateInfix(infix)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Evaluates an infix expression.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operatorStack = a new empty stack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valueStack = a new empty stack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(infix has characters left to process)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nextCharacter = next nonblank character of infix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switch 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variable: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valueStack.push(value of the variable nextCharacter)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'^'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'+' : case '-' : case '*' : case '/'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(!operatorStack.isEmpty() and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precedence of nextCharacter &lt;= precedence of operatorStack.peek())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// Execute operator at top of operatorStack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topOperator = operatorStack.pop()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operandTwo = valueStack.pop()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operandOne = valueStack.pop()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result = the result of the operation in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topOperator and its operands operandOne and operandTwo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valueStack.push(result)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8A0E34A-F816-496A-B135-32ADF81D360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64745B9-5E76-4C06-9855-E2F50E68AC91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Restrictions on Restricted Structures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290638"/>
            <a:ext cx="8229600" cy="37528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Operation restrictions</a:t>
            </a:r>
          </a:p>
          <a:p>
            <a:pPr lvl="1" eaLnBrk="1" hangingPunct="1"/>
            <a:r>
              <a:rPr lang="en-US" sz="2400" dirty="0"/>
              <a:t>Update is not supported</a:t>
            </a:r>
          </a:p>
          <a:p>
            <a:pPr lvl="1" eaLnBrk="1" hangingPunct="1"/>
            <a:r>
              <a:rPr lang="en-US" sz="2400" dirty="0"/>
              <a:t>Insert is supported (but restricted)</a:t>
            </a:r>
          </a:p>
          <a:p>
            <a:pPr lvl="1" eaLnBrk="1" hangingPunct="1"/>
            <a:r>
              <a:rPr lang="en-US" sz="2400" dirty="0"/>
              <a:t>Fetch and Delete are combined into one operation</a:t>
            </a:r>
          </a:p>
          <a:p>
            <a:pPr eaLnBrk="1" hangingPunct="1"/>
            <a:r>
              <a:rPr lang="en-US" sz="2800" dirty="0"/>
              <a:t>Access mode restrictions</a:t>
            </a:r>
          </a:p>
          <a:p>
            <a:pPr lvl="1" eaLnBrk="1" hangingPunct="1"/>
            <a:r>
              <a:rPr lang="en-US" sz="2400" dirty="0"/>
              <a:t>Key field mode is not supported</a:t>
            </a:r>
          </a:p>
          <a:p>
            <a:pPr lvl="1" eaLnBrk="1" hangingPunct="1"/>
            <a:r>
              <a:rPr lang="en-US" sz="2400" dirty="0"/>
              <a:t>Node number mode is severely restricted</a:t>
            </a:r>
          </a:p>
          <a:p>
            <a:pPr eaLnBrk="1" hangingPunct="1"/>
            <a:r>
              <a:rPr lang="en-US" sz="2800" dirty="0"/>
              <a:t>Still, they are ideally suited for some applications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249435" y="-42334"/>
            <a:ext cx="8513565" cy="837449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r>
              <a:t>Evaluating Infix Expressions (Part 2)</a:t>
            </a:r>
          </a:p>
        </p:txBody>
      </p:sp>
      <p:sp>
        <p:nvSpPr>
          <p:cNvPr id="153" name="case '(' :…"/>
          <p:cNvSpPr txBox="1"/>
          <p:nvPr/>
        </p:nvSpPr>
        <p:spPr>
          <a:xfrm>
            <a:off x="160803" y="676069"/>
            <a:ext cx="8822394" cy="524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'(' :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')' 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Stack is not empty if infix expression is valid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topOperator = operatorStack.pop()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(topOperator != ‘(')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operandTwo = valueStack.pop()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operandOne = valueStack.pop()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result = the result of the operation in </a:t>
            </a:r>
            <a:br/>
            <a:r>
              <a:t> 			topOperator and its operands operandOne and operandTwo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valueStack.push(result)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topOperator = operatorStack.pop()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default: break // Ignore unexpected characters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(!operatorStack.isEmpty())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topOperator = operatorStack.pop()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operandTwo = valueStack.pop()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operandOne = valueStack.pop()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result = the result of the operation in </a:t>
            </a:r>
            <a:br/>
            <a:r>
              <a:t>		topOperator and its operands operandOne and operandTwo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valueStack.push(result)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lnSpc>
                <a:spcPct val="90000"/>
              </a:lnSpc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valueStack.peek()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GURE 5-13 The program stack as a program execute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9495">
              <a:defRPr sz="2596"/>
            </a:lvl1pPr>
          </a:lstStyle>
          <a:p>
            <a:r>
              <a:t>FIGURE 5-13 The program stack as a program executes</a:t>
            </a:r>
          </a:p>
        </p:txBody>
      </p:sp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The Application Program Stack</a:t>
            </a:r>
          </a:p>
        </p:txBody>
      </p:sp>
      <p:pic>
        <p:nvPicPr>
          <p:cNvPr id="157" name="A program stack explains program execution.&#10;&#10;Picture 1" descr="A program stack explains program execution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239" y="1121274"/>
            <a:ext cx="7441522" cy="4693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4004"/>
            </a:pPr>
            <a:r>
              <a:t>Java Class Library: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Stack</a:t>
            </a:r>
          </a:p>
        </p:txBody>
      </p:sp>
      <p:sp>
        <p:nvSpPr>
          <p:cNvPr id="160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Found in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</a:p>
          <a:p>
            <a:r>
              <a:t>Methods</a:t>
            </a:r>
          </a:p>
          <a:p>
            <a:pPr lvl="1"/>
            <a:r>
              <a:t>A constructor – creates an empty stack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T push(T item);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T pop();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T peek();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boolean empty();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9B2DADCF-9F4C-45C3-9542-899CE8151AD5}" type="slidenum">
              <a:rPr lang="en-US" smtClean="0">
                <a:solidFill>
                  <a:srgbClr val="898989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82576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latin typeface="Lucida Sans" pitchFamily="34" charset="0"/>
              </a:rPr>
              <a:t>Java class Stack</a:t>
            </a:r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23925"/>
            <a:ext cx="81915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71749" y="3780430"/>
            <a:ext cx="1378424" cy="23201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546" y="4844955"/>
            <a:ext cx="8243248" cy="709684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09653"/>
            <a:ext cx="85534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DCEDE6-9F7F-4362-8C62-1D7341016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82576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latin typeface="Lucida Sans" pitchFamily="34" charset="0"/>
              </a:rPr>
              <a:t>Java class Stack</a:t>
            </a:r>
          </a:p>
        </p:txBody>
      </p:sp>
    </p:spTree>
    <p:extLst>
      <p:ext uri="{BB962C8B-B14F-4D97-AF65-F5344CB8AC3E}">
        <p14:creationId xmlns:p14="http://schemas.microsoft.com/office/powerpoint/2010/main" val="365918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Linked Implementation</a:t>
            </a:r>
          </a:p>
        </p:txBody>
      </p:sp>
      <p:sp>
        <p:nvSpPr>
          <p:cNvPr id="50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operation involves top of stack</a:t>
            </a:r>
          </a:p>
          <a:p>
            <a:pPr lvl="1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peek</a:t>
            </a:r>
          </a:p>
          <a:p>
            <a:r>
              <a:t>Head of linked list easiest, fastest to access</a:t>
            </a:r>
          </a:p>
          <a:p>
            <a:pPr lvl="1"/>
            <a:r>
              <a:t>Let this be the top of the stack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</a:t>
            </a:r>
          </a:p>
        </p:txBody>
      </p:sp>
      <p:sp>
        <p:nvSpPr>
          <p:cNvPr id="53" name="FIGURE 6-1 A chain of linked nodes that implements a stack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02920">
              <a:defRPr sz="2420"/>
            </a:lvl1pPr>
          </a:lstStyle>
          <a:p>
            <a:r>
              <a:t>FIGURE 6-1 A chain of linked nodes that implements a stack</a:t>
            </a:r>
          </a:p>
        </p:txBody>
      </p:sp>
      <p:pic>
        <p:nvPicPr>
          <p:cNvPr id="54" name="A figure illustrates the stack operations in chain references. &#10;&#10;Picture 1" descr="A figure illustrates the stack operations in chain references. 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63699"/>
            <a:ext cx="7766025" cy="365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 of a Stack</a:t>
            </a:r>
          </a:p>
        </p:txBody>
      </p:sp>
      <p:sp>
        <p:nvSpPr>
          <p:cNvPr id="5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3700" y="5919915"/>
            <a:ext cx="8229600" cy="581001"/>
          </a:xfrm>
          <a:prstGeom prst="rect">
            <a:avLst/>
          </a:prstGeom>
        </p:spPr>
        <p:txBody>
          <a:bodyPr/>
          <a:lstStyle>
            <a:lvl1pPr defTabSz="539495">
              <a:defRPr sz="2124"/>
            </a:lvl1pPr>
          </a:lstStyle>
          <a:p>
            <a:r>
              <a:t>LISTING 6-1 An outline of a linked implementation of the ADT stack</a:t>
            </a:r>
          </a:p>
        </p:txBody>
      </p:sp>
      <p:sp>
        <p:nvSpPr>
          <p:cNvPr id="58" name="/** A class of stacks whose entries are stored in a chain of nodes. */…"/>
          <p:cNvSpPr txBox="1"/>
          <p:nvPr/>
        </p:nvSpPr>
        <p:spPr>
          <a:xfrm>
            <a:off x="376238" y="753822"/>
            <a:ext cx="8061888" cy="535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A class of stacks whose entries are stored in a chain of nodes.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LinkedStack&lt;T&gt;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StackInterface&lt;T&gt;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topNode; </a:t>
            </a:r>
            <a:r>
              <a:t>// References the first node in the chain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LinkedStack()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topNode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default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&lt; Implementations of the stack operations go here. &gt;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. . 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T    data; </a:t>
            </a:r>
            <a:r>
              <a:t>// Entry in stack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next; </a:t>
            </a:r>
            <a:r>
              <a:t>// Link to next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3D8123"/>
                </a:solidFill>
              </a:rPr>
              <a:t>//  &lt; Implementations of the node operations go here. &gt;</a:t>
            </a: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LinkedStack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 of a Stack</a:t>
            </a:r>
          </a:p>
        </p:txBody>
      </p:sp>
      <p:sp>
        <p:nvSpPr>
          <p:cNvPr id="61" name="FIGURE 6-2 Adding a new node to the top of a linked stack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2063">
              <a:defRPr sz="2464"/>
            </a:lvl1pPr>
          </a:lstStyle>
          <a:p>
            <a:r>
              <a:t>FIGURE 6-2 Adding a new node to the top of a linked stack</a:t>
            </a:r>
          </a:p>
        </p:txBody>
      </p:sp>
      <p:pic>
        <p:nvPicPr>
          <p:cNvPr id="62" name="A new node that reference the node at the top of the stack" descr="A new node that reference the node at the top of the st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12" y="1016396"/>
            <a:ext cx="7872716" cy="2412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The new node is now at the top of the stack." descr="The new node is now at the top of the stack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429000"/>
            <a:ext cx="7836759" cy="241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 of a Stack</a:t>
            </a:r>
          </a:p>
        </p:txBody>
      </p:sp>
      <p:sp>
        <p:nvSpPr>
          <p:cNvPr id="66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7512">
              <a:defRPr sz="2628"/>
            </a:pPr>
            <a:r>
              <a:t>Definition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push</a:t>
            </a:r>
          </a:p>
        </p:txBody>
      </p:sp>
      <p:sp>
        <p:nvSpPr>
          <p:cNvPr id="67" name="public void push(T newEntry)…"/>
          <p:cNvSpPr txBox="1"/>
          <p:nvPr/>
        </p:nvSpPr>
        <p:spPr>
          <a:xfrm>
            <a:off x="371443" y="2600594"/>
            <a:ext cx="6498578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push(T newEntry)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Node newNode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Node(newEntry, topNode);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topNode = newNode;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push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5B60396-501D-4A63-80DE-DE8DFB73B99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Restrictions on Node Number Access Mode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say “Fetch-and-Delete the 3rd node”</a:t>
            </a:r>
          </a:p>
          <a:p>
            <a:endParaRPr lang="en-US" dirty="0"/>
          </a:p>
          <a:p>
            <a:r>
              <a:rPr lang="en-US" dirty="0"/>
              <a:t>Can only say “Fetch-and-Delete” </a:t>
            </a:r>
          </a:p>
          <a:p>
            <a:pPr lvl="1"/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: the node returned and deleted is the node in the structure the </a:t>
            </a:r>
            <a:r>
              <a:rPr lang="en-US" i="1" dirty="0">
                <a:solidFill>
                  <a:srgbClr val="FF0000"/>
                </a:solidFill>
              </a:rPr>
              <a:t>longest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: the node returned and deleted is the node in the structure the </a:t>
            </a:r>
            <a:r>
              <a:rPr lang="en-US" i="1" dirty="0">
                <a:solidFill>
                  <a:srgbClr val="FF0000"/>
                </a:solidFill>
              </a:rPr>
              <a:t>shortest</a:t>
            </a:r>
            <a:r>
              <a:rPr lang="en-US" dirty="0"/>
              <a:t> time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 of a Stack</a:t>
            </a:r>
          </a:p>
        </p:txBody>
      </p:sp>
      <p:sp>
        <p:nvSpPr>
          <p:cNvPr id="70" name="FIGURE 6-3 The stack before and after pop deletes the first node in the chai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1892"/>
            </a:lvl1pPr>
          </a:lstStyle>
          <a:p>
            <a:r>
              <a:t>FIGURE 6-3 The stack before and after pop deletes the first node in the chain</a:t>
            </a:r>
          </a:p>
        </p:txBody>
      </p:sp>
      <p:pic>
        <p:nvPicPr>
          <p:cNvPr id="71" name="A figure illustrates the stack, before pop deletes the first node in the chain.&#10;&#10;Picture 2" descr="A figure illustrates the stack, before pop deletes the first node in the chain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948" y="820514"/>
            <a:ext cx="526035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stack, after pop deletes the first node in the chain.&#10;&#10;Picture 2" descr="A figure illustrates the stack, after pop deletes the first node in the chai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7948" y="3429000"/>
            <a:ext cx="5513183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</a:t>
            </a:r>
          </a:p>
        </p:txBody>
      </p:sp>
      <p:sp>
        <p:nvSpPr>
          <p:cNvPr id="7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776362"/>
            <a:ext cx="8229601" cy="581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7512">
              <a:defRPr sz="2628"/>
            </a:pPr>
            <a:r>
              <a:t>Definition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pop</a:t>
            </a:r>
          </a:p>
        </p:txBody>
      </p:sp>
      <p:sp>
        <p:nvSpPr>
          <p:cNvPr id="76" name="public T peek()…"/>
          <p:cNvSpPr txBox="1"/>
          <p:nvPr/>
        </p:nvSpPr>
        <p:spPr>
          <a:xfrm>
            <a:off x="457200" y="786575"/>
            <a:ext cx="7599609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peek()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EmptyStackException();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topNode.getData();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peek</a:t>
            </a: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pop()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T top = peek();  </a:t>
            </a:r>
            <a:r>
              <a:t>// Might throw EmptyStackException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Assertion: topNode != null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topNode = topNode.getNextNode();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top;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pop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</a:t>
            </a:r>
          </a:p>
        </p:txBody>
      </p:sp>
      <p:sp>
        <p:nvSpPr>
          <p:cNvPr id="79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7512">
              <a:defRPr sz="2628"/>
            </a:pPr>
            <a:r>
              <a:t>Definition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t>.</a:t>
            </a:r>
          </a:p>
        </p:txBody>
      </p:sp>
      <p:sp>
        <p:nvSpPr>
          <p:cNvPr id="80" name="public boolean isEmpty()…"/>
          <p:cNvSpPr txBox="1"/>
          <p:nvPr/>
        </p:nvSpPr>
        <p:spPr>
          <a:xfrm>
            <a:off x="645647" y="1921145"/>
            <a:ext cx="3746002" cy="30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isEmpty()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topNode ==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isEmpty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clear()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topNode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clear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Array-Based Stack Implementation</a:t>
            </a:r>
          </a:p>
        </p:txBody>
      </p:sp>
      <p:sp>
        <p:nvSpPr>
          <p:cNvPr id="83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operation involves top of stack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peek</a:t>
            </a:r>
          </a:p>
          <a:p>
            <a:r>
              <a:t>End of the array easiest to access</a:t>
            </a:r>
          </a:p>
          <a:p>
            <a:pPr lvl="1"/>
            <a:r>
              <a:t>Let this be top of stack</a:t>
            </a:r>
          </a:p>
          <a:p>
            <a:pPr lvl="1"/>
            <a:r>
              <a:t>Let first entry be bottom of stack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Array-Based Stack Implementation</a:t>
            </a:r>
          </a:p>
        </p:txBody>
      </p:sp>
      <p:sp>
        <p:nvSpPr>
          <p:cNvPr id="86" name="FIGURE 6-4 Two array representations of a stack"/>
          <p:cNvSpPr txBox="1">
            <a:spLocks noGrp="1"/>
          </p:cNvSpPr>
          <p:nvPr>
            <p:ph type="body" sz="quarter" idx="1"/>
          </p:nvPr>
        </p:nvSpPr>
        <p:spPr>
          <a:xfrm>
            <a:off x="443971" y="5848708"/>
            <a:ext cx="8229601" cy="581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612648">
              <a:defRPr sz="2948"/>
            </a:lvl1pPr>
          </a:lstStyle>
          <a:p>
            <a:r>
              <a:t>FIGURE 6-4 Two array representations of a stack</a:t>
            </a:r>
          </a:p>
        </p:txBody>
      </p:sp>
      <p:pic>
        <p:nvPicPr>
          <p:cNvPr id="87" name="A figure represents the 2 arrays of a stack. Figure A, inefficient. The arrays first element references the stacks top entry. " descr="A figure represents the 2 arrays of a stack. Figure A, inefficient. The arrays first element references the stacks top entry. 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127" y="1036471"/>
            <a:ext cx="6588551" cy="2282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Efficient. The arrays first element references the stacks bottom entry.&#10;&#10;Picture 3" descr="Efficient. The arrays first element references the stacks bottom entry.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5135" y="3530600"/>
            <a:ext cx="6602164" cy="2282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66368" y="-76200"/>
            <a:ext cx="8513565" cy="837448"/>
          </a:xfrm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Array-Based Stack Implementation</a:t>
            </a:r>
          </a:p>
        </p:txBody>
      </p:sp>
      <p:sp>
        <p:nvSpPr>
          <p:cNvPr id="9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23333" y="5924148"/>
            <a:ext cx="8229601" cy="581002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r>
              <a:t>LISTING 6-2 An outline of an array-based implementation of the ADT stack</a:t>
            </a:r>
          </a:p>
        </p:txBody>
      </p:sp>
      <p:sp>
        <p:nvSpPr>
          <p:cNvPr id="92" name="/** A class of stacks whose entries are stored in an array. */…"/>
          <p:cNvSpPr txBox="1"/>
          <p:nvPr/>
        </p:nvSpPr>
        <p:spPr>
          <a:xfrm>
            <a:off x="443971" y="690109"/>
            <a:ext cx="6477408" cy="560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 A class of stacks whose entries are stored in an array.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ArrayStack&lt;T&gt;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StackInterface&lt;T&gt;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T[] stack;    </a:t>
            </a:r>
            <a:r>
              <a:t>// Array of stack entries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topIndex; </a:t>
            </a:r>
            <a:r>
              <a:t>// Index of top entry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integrityOK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DEFAULT_CAPACITY = </a:t>
            </a:r>
            <a:r>
              <a:rPr>
                <a:solidFill>
                  <a:srgbClr val="272AD8"/>
                </a:solidFill>
              </a:rPr>
              <a:t>50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MAX_CAPACITY = </a:t>
            </a:r>
            <a:r>
              <a:rPr>
                <a:solidFill>
                  <a:srgbClr val="272AD8"/>
                </a:solidFill>
              </a:rPr>
              <a:t>10000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ArrayStack()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this</a:t>
            </a:r>
            <a:r>
              <a:t>(DEFAULT_CAPACITY);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default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ArrayStack(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initialCapacity)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checkCapacity(initialCapacity);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The cast is safe because the new array contains null entries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T[] tempStack = (T[])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Object[initialCapacity];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stack = tempStack;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		topIndex = </a:t>
            </a:r>
            <a:r>
              <a:rPr>
                <a:solidFill>
                  <a:srgbClr val="272AD8"/>
                </a:solidFill>
              </a:rPr>
              <a:t>-1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} </a:t>
            </a:r>
            <a:r>
              <a:t>// end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&lt; Implementations of the stack operations go here. &gt;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. . 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ArrayStack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Array-Based Stack Implementation</a:t>
            </a:r>
          </a:p>
        </p:txBody>
      </p:sp>
      <p:sp>
        <p:nvSpPr>
          <p:cNvPr id="95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Adding to the top.</a:t>
            </a:r>
          </a:p>
        </p:txBody>
      </p:sp>
      <p:sp>
        <p:nvSpPr>
          <p:cNvPr id="96" name="public void push(T newEntry)…"/>
          <p:cNvSpPr txBox="1"/>
          <p:nvPr/>
        </p:nvSpPr>
        <p:spPr>
          <a:xfrm>
            <a:off x="443971" y="1211579"/>
            <a:ext cx="8529488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push(T newEntry)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checkInyegrity();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ensureCapacity();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stack[topIndex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] = newEntry;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topIndex++;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push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ensureCapacity()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(topIndex &gt;= stack.length -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 </a:t>
            </a:r>
            <a:r>
              <a:t>// If array is full, double its size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newLength = </a:t>
            </a:r>
            <a:r>
              <a:rPr>
                <a:solidFill>
                  <a:srgbClr val="272AD8"/>
                </a:solidFill>
              </a:rPr>
              <a:t>2</a:t>
            </a:r>
            <a:r>
              <a:t> * stack.length;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checkCapacity(newLength);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stack = Arrays.copyOf(stack, newLength);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ensureCapacity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Array-Based Stack Implementation</a:t>
            </a:r>
          </a:p>
        </p:txBody>
      </p:sp>
      <p:sp>
        <p:nvSpPr>
          <p:cNvPr id="99" name="FIGURE 6-5 An array-based stack after its top entry is removed in two different ways"/>
          <p:cNvSpPr txBox="1">
            <a:spLocks noGrp="1"/>
          </p:cNvSpPr>
          <p:nvPr>
            <p:ph type="body" sz="quarter" idx="1"/>
          </p:nvPr>
        </p:nvSpPr>
        <p:spPr>
          <a:xfrm>
            <a:off x="443971" y="5847652"/>
            <a:ext cx="8413420" cy="581002"/>
          </a:xfrm>
          <a:prstGeom prst="rect">
            <a:avLst/>
          </a:prstGeom>
        </p:spPr>
        <p:txBody>
          <a:bodyPr/>
          <a:lstStyle>
            <a:lvl1pPr defTabSz="365760">
              <a:defRPr sz="1760"/>
            </a:lvl1pPr>
          </a:lstStyle>
          <a:p>
            <a:r>
              <a:t>FIGURE 6-5 An array-based stack after its top entry is removed in two different ways</a:t>
            </a:r>
          </a:p>
        </p:txBody>
      </p:sp>
      <p:pic>
        <p:nvPicPr>
          <p:cNvPr id="100" name="A figure explains the 2 ways by which the top entry of an array based stack is removed. First technique, by decrementing topIndex" descr="A figure explains the 2 ways by which the top entry of an array based stack is removed. First technique, by decrementing topIndex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299" y="1079500"/>
            <a:ext cx="5021836" cy="234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A figure explains the 2 ways by which the top entry of an array based stack is removed. Second technique, by setting stack[topIndex] to null and then decrementing topIndex" descr="A figure explains the 2 ways by which the top entry of an array based stack is removed. Second technique, by setting stack[topIndex] to null and then decrementing topIndex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7773" y="3754421"/>
            <a:ext cx="5348454" cy="234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Array-Based Stack Implementation</a:t>
            </a:r>
          </a:p>
        </p:txBody>
      </p:sp>
      <p:sp>
        <p:nvSpPr>
          <p:cNvPr id="10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1417" y="5848708"/>
            <a:ext cx="8229601" cy="581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Retrieving the top, operation is O(1)</a:t>
            </a:r>
          </a:p>
        </p:txBody>
      </p:sp>
      <p:sp>
        <p:nvSpPr>
          <p:cNvPr id="105" name="public T peek()…"/>
          <p:cNvSpPr txBox="1"/>
          <p:nvPr/>
        </p:nvSpPr>
        <p:spPr>
          <a:xfrm>
            <a:off x="554038" y="728068"/>
            <a:ext cx="4515314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peek()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EmptyStackException();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stack[topIndex];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peek</a:t>
            </a: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pop()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EmptyStackException();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T top = stack[topIndex];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stack[topIndex]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topIndex--;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top;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pop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347132" y="76200"/>
            <a:ext cx="8651093" cy="866842"/>
          </a:xfrm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r>
              <a:t>Vector-Based Stack Implementation</a:t>
            </a:r>
          </a:p>
        </p:txBody>
      </p:sp>
      <p:sp>
        <p:nvSpPr>
          <p:cNvPr id="108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4138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1272" indent="-180847" defTabSz="813816">
              <a:spcBef>
                <a:spcPts val="1300"/>
              </a:spcBef>
              <a:defRPr sz="2136"/>
            </a:pPr>
            <a:r>
              <a:t>The class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t> </a:t>
            </a:r>
          </a:p>
          <a:p>
            <a:pPr marL="700786" lvl="1" indent="-203454" defTabSz="813816">
              <a:spcBef>
                <a:spcPts val="1300"/>
              </a:spcBef>
              <a:defRPr sz="2136"/>
            </a:pPr>
            <a:r>
              <a:t>An object that behaves like a high-level array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t>Index begins with 0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t>Methods to access or set entries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t>Size will grow as needed</a:t>
            </a:r>
          </a:p>
          <a:p>
            <a:pPr marL="700786" lvl="1" indent="-203454" defTabSz="813816">
              <a:spcBef>
                <a:spcPts val="1300"/>
              </a:spcBef>
              <a:defRPr sz="2136"/>
            </a:pPr>
            <a:r>
              <a:t>Has methods to add, remove, clear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t>Also methods to determine</a:t>
            </a:r>
          </a:p>
          <a:p>
            <a:pPr marL="1514601" lvl="3" indent="-203454" defTabSz="813816">
              <a:spcBef>
                <a:spcPts val="1300"/>
              </a:spcBef>
              <a:defRPr sz="2136"/>
            </a:pPr>
            <a:r>
              <a:t>Last element</a:t>
            </a:r>
          </a:p>
          <a:p>
            <a:pPr marL="1514601" lvl="3" indent="-203454" defTabSz="813816">
              <a:spcBef>
                <a:spcPts val="1300"/>
              </a:spcBef>
              <a:defRPr sz="2136"/>
            </a:pPr>
            <a:r>
              <a:t>Is the vector empty</a:t>
            </a:r>
          </a:p>
          <a:p>
            <a:pPr marL="1514601" lvl="3" indent="-203454" defTabSz="813816">
              <a:spcBef>
                <a:spcPts val="1300"/>
              </a:spcBef>
              <a:defRPr sz="2136"/>
            </a:pPr>
            <a:r>
              <a:t>Number of entries</a:t>
            </a:r>
          </a:p>
          <a:p>
            <a:pPr marL="271272" indent="-180847" defTabSz="813816">
              <a:spcBef>
                <a:spcPts val="1300"/>
              </a:spcBef>
              <a:defRPr sz="2136"/>
            </a:pPr>
            <a:r>
              <a:t>Use vector’s methods to manipulate stack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dd item on top of stack…"/>
          <p:cNvSpPr txBox="1"/>
          <p:nvPr/>
        </p:nvSpPr>
        <p:spPr>
          <a:xfrm>
            <a:off x="313100" y="922114"/>
            <a:ext cx="786130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t>Add item on top of stack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t>Remove item that is topmost</a:t>
            </a:r>
          </a:p>
          <a:p>
            <a:pPr marL="742950" lvl="1" indent="-285750">
              <a:buSzPct val="90000"/>
              <a:buChar char="▪"/>
              <a:defRPr sz="2800"/>
            </a:pPr>
            <a:r>
              <a:t>Last In, First Out … LIFO</a:t>
            </a:r>
          </a:p>
        </p:txBody>
      </p:sp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Stacks</a:t>
            </a:r>
          </a:p>
        </p:txBody>
      </p:sp>
      <p:pic>
        <p:nvPicPr>
          <p:cNvPr id="51" name="A diagram of stacks of books, a bowl and a stacks of gifts.&#10;&#10;Picture 1" descr="A diagram of stacks of books, a bowl and a stacks of gifts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217" y="2590064"/>
            <a:ext cx="8382001" cy="296962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FIGURE 5-1 Some familiar stack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FIGURE 5-1 Some familiar stacks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Vector-Based Stack Implementation</a:t>
            </a:r>
          </a:p>
        </p:txBody>
      </p:sp>
      <p:sp>
        <p:nvSpPr>
          <p:cNvPr id="111" name="FIGURE 6-6 A client using the methods given in StackInterface; these methods interact with a vector’s methods to perform stack operations"/>
          <p:cNvSpPr txBox="1">
            <a:spLocks noGrp="1"/>
          </p:cNvSpPr>
          <p:nvPr>
            <p:ph type="body" sz="quarter" idx="1"/>
          </p:nvPr>
        </p:nvSpPr>
        <p:spPr>
          <a:xfrm>
            <a:off x="443971" y="5599538"/>
            <a:ext cx="8229601" cy="7578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29768">
              <a:defRPr sz="2068"/>
            </a:lvl1pPr>
          </a:lstStyle>
          <a:p>
            <a:r>
              <a:t>FIGURE 6-6 A client using the methods given in StackInterface; these methods interact with a vector’s methods to perform stack operations</a:t>
            </a:r>
          </a:p>
        </p:txBody>
      </p:sp>
      <p:pic>
        <p:nvPicPr>
          <p:cNvPr id="112" name="A figure displays the interaction of client with a stack by using methods in the stack interface.&#10;&#10;Picture 2" descr="A figure displays the interaction of client with a stack by using methods in the stack interfa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671" y="1741371"/>
            <a:ext cx="8458201" cy="3038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Vector-Based Stack Implementation</a:t>
            </a:r>
          </a:p>
        </p:txBody>
      </p:sp>
      <p:sp>
        <p:nvSpPr>
          <p:cNvPr id="11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8015"/>
            <a:ext cx="8229600" cy="581001"/>
          </a:xfrm>
          <a:prstGeom prst="rect">
            <a:avLst/>
          </a:prstGeom>
        </p:spPr>
        <p:txBody>
          <a:bodyPr/>
          <a:lstStyle>
            <a:lvl1pPr defTabSz="493776">
              <a:defRPr sz="1944"/>
            </a:lvl1pPr>
          </a:lstStyle>
          <a:p>
            <a:r>
              <a:t>LISTING 6-3 An outline of a vector-based implementation of the ADT stack</a:t>
            </a:r>
          </a:p>
        </p:txBody>
      </p:sp>
      <p:sp>
        <p:nvSpPr>
          <p:cNvPr id="116" name="import java.util.Vector;…"/>
          <p:cNvSpPr txBox="1"/>
          <p:nvPr/>
        </p:nvSpPr>
        <p:spPr>
          <a:xfrm>
            <a:off x="457200" y="772275"/>
            <a:ext cx="7753708" cy="5604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import</a:t>
            </a:r>
            <a:r>
              <a:t> java.util.Vector;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A class of stacks whose entries are stored in a vector.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VectorStack&lt;T&gt;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StackInterface&lt;T&gt;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Vector&lt;T&gt; stack;   </a:t>
            </a:r>
            <a:r>
              <a:t>// Last element is the top entry in stack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integrityOK;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DEFAULT_CAPACITY = </a:t>
            </a:r>
            <a:r>
              <a:rPr>
                <a:solidFill>
                  <a:srgbClr val="272AD8"/>
                </a:solidFill>
              </a:rPr>
              <a:t>50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final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MAX_CAPACITY = </a:t>
            </a:r>
            <a:r>
              <a:rPr>
                <a:solidFill>
                  <a:srgbClr val="272AD8"/>
                </a:solidFill>
              </a:rPr>
              <a:t>10000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VectorStack()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this</a:t>
            </a:r>
            <a:r>
              <a:t>(DEFAULT_CAPACITY);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default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VectorStack(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initialCapacity)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checkCapacity(initialCapacity);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stack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Vector&lt;&gt;(initialCapacity); </a:t>
            </a:r>
            <a:r>
              <a:rPr>
                <a:solidFill>
                  <a:srgbClr val="008400"/>
                </a:solidFill>
              </a:rPr>
              <a:t>// Size doubles as needed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&lt; Implementations of checkIntegrity, checkCapacity, and the stack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  operations go here. &gt;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 . . 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VectorStack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Vector-Based Stack Implementation</a:t>
            </a:r>
          </a:p>
        </p:txBody>
      </p:sp>
      <p:sp>
        <p:nvSpPr>
          <p:cNvPr id="119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Adding to the top</a:t>
            </a:r>
          </a:p>
        </p:txBody>
      </p:sp>
      <p:sp>
        <p:nvSpPr>
          <p:cNvPr id="120" name="public void push(T newEntry)…"/>
          <p:cNvSpPr txBox="1"/>
          <p:nvPr/>
        </p:nvSpPr>
        <p:spPr>
          <a:xfrm>
            <a:off x="374868" y="2399029"/>
            <a:ext cx="4021260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push(T newEntry)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stack.add(newEntry);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push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Vector-Based Stack Implementation</a:t>
            </a:r>
          </a:p>
        </p:txBody>
      </p:sp>
      <p:sp>
        <p:nvSpPr>
          <p:cNvPr id="12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Retrieving the top</a:t>
            </a:r>
          </a:p>
        </p:txBody>
      </p:sp>
      <p:sp>
        <p:nvSpPr>
          <p:cNvPr id="124" name="public T peek()…"/>
          <p:cNvSpPr txBox="1"/>
          <p:nvPr/>
        </p:nvSpPr>
        <p:spPr>
          <a:xfrm>
            <a:off x="443971" y="2011679"/>
            <a:ext cx="53975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peek()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EmptyStackException();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stack.lastElement();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peek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Vector-Based Stack Implementation</a:t>
            </a:r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Removing the top</a:t>
            </a:r>
          </a:p>
        </p:txBody>
      </p:sp>
      <p:sp>
        <p:nvSpPr>
          <p:cNvPr id="128" name="public T pop()…"/>
          <p:cNvSpPr txBox="1"/>
          <p:nvPr/>
        </p:nvSpPr>
        <p:spPr>
          <a:xfrm>
            <a:off x="443971" y="1921145"/>
            <a:ext cx="6223321" cy="27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pop()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checkInitegrity();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EmptyStackException();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stack.remove(stack.size()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pop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Vector-Based Stack Implementation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The rest of the class. </a:t>
            </a:r>
          </a:p>
        </p:txBody>
      </p:sp>
      <p:sp>
        <p:nvSpPr>
          <p:cNvPr id="132" name="public boolean isEmpty()…"/>
          <p:cNvSpPr txBox="1"/>
          <p:nvPr/>
        </p:nvSpPr>
        <p:spPr>
          <a:xfrm>
            <a:off x="443971" y="1794144"/>
            <a:ext cx="3746003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isEmpty()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stack.isEmpty();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isEmpty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clear()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stack.clear();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clear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8331A6F-BAFD-4B45-9529-863F79B17A5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43558C-C0FB-4FB9-9C58-3169C8A6D6A9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Stack has its own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 based on an array, its operation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simple and fast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is implemented as a separate class to promote software reusability and generic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Used in many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Its two operations are sometime expanded and it can be made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Specifications of the ADT Stack</a:t>
            </a:r>
          </a:p>
        </p:txBody>
      </p:sp>
      <p:graphicFrame>
        <p:nvGraphicFramePr>
          <p:cNvPr id="55" name="Table"/>
          <p:cNvGraphicFramePr/>
          <p:nvPr/>
        </p:nvGraphicFramePr>
        <p:xfrm>
          <a:off x="353317" y="1764884"/>
          <a:ext cx="8437365" cy="46532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Pseudocode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UML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push(newEntry)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+push(newEntry: T):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Adds a new entry to the top of the stack.
Input: newEntry is the new entry. 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+pop():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and returns the stack’s top entry.
Input: None.
Output: Returns the stack’s top entry.
Throws an exception if the stack is empty before the operation.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peek()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+peek():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Retrieves the stack’s top entry without changing the stack in any way. 
Input: None.
Output: Returns the stack’s top entry.
Throws an exception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isEmpty()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+isEmpty(): boolean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Detects whether the stack is empty. 
Input: None.
Output: Returns true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+clear():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all entries from the stack. 
Input: None.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Data…"/>
          <p:cNvSpPr txBox="1">
            <a:spLocks noGrp="1"/>
          </p:cNvSpPr>
          <p:nvPr>
            <p:ph type="body" sz="quarter" idx="1"/>
          </p:nvPr>
        </p:nvSpPr>
        <p:spPr>
          <a:xfrm>
            <a:off x="99829" y="938483"/>
            <a:ext cx="8812776" cy="826402"/>
          </a:xfrm>
          <a:prstGeom prst="rect">
            <a:avLst/>
          </a:prstGeom>
        </p:spPr>
        <p:txBody>
          <a:bodyPr anchor="t"/>
          <a:lstStyle>
            <a:lvl1pPr marL="210311" indent="-140207" defTabSz="630936">
              <a:spcBef>
                <a:spcPts val="1000"/>
              </a:spcBef>
              <a:buClr>
                <a:srgbClr val="007FA3"/>
              </a:buClr>
              <a:buSzPct val="100000"/>
              <a:buFont typeface="Arial"/>
              <a:buChar char="•"/>
              <a:defRPr sz="1656" b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576167" indent="-190595" defTabSz="630936">
              <a:spcBef>
                <a:spcPts val="1000"/>
              </a:spcBef>
              <a:buClr>
                <a:srgbClr val="007FA3"/>
              </a:buClr>
              <a:buSzPct val="100000"/>
              <a:buFont typeface="Arial"/>
              <a:buChar char="–"/>
              <a:defRPr sz="1656" b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</a:lstStyle>
          <a:p>
            <a:r>
              <a:t>Data</a:t>
            </a:r>
          </a:p>
          <a:p>
            <a:pPr lvl="1"/>
            <a:r>
              <a:t>A collection of objects in reverse chronological order and having the same data type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Decision</a:t>
            </a:r>
          </a:p>
        </p:txBody>
      </p:sp>
      <p:sp>
        <p:nvSpPr>
          <p:cNvPr id="5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stack is empty</a:t>
            </a:r>
          </a:p>
          <a:p>
            <a:pPr lvl="1"/>
            <a:r>
              <a:t>What to do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t>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t>?</a:t>
            </a:r>
          </a:p>
          <a:p>
            <a:r>
              <a:t>Possible actions</a:t>
            </a:r>
          </a:p>
          <a:p>
            <a:pPr lvl="1"/>
            <a:r>
              <a:t>Assume that the ADT is not empty;</a:t>
            </a:r>
          </a:p>
          <a:p>
            <a:pPr lvl="1"/>
            <a:r>
              <a:t>Return null.</a:t>
            </a:r>
          </a:p>
          <a:p>
            <a:pPr lvl="1"/>
            <a:r>
              <a:t>Throw an exception (which type?).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Interface for the ADT Stack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848708"/>
            <a:ext cx="8229601" cy="581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749808">
              <a:defRPr sz="2952"/>
            </a:lvl1pPr>
          </a:lstStyle>
          <a:p>
            <a:r>
              <a:t>LISTING 5-1 An interface for the ADT stack</a:t>
            </a:r>
          </a:p>
        </p:txBody>
      </p:sp>
      <p:sp>
        <p:nvSpPr>
          <p:cNvPr id="63" name="/** An interface for the ADT stack. */…"/>
          <p:cNvSpPr txBox="1"/>
          <p:nvPr/>
        </p:nvSpPr>
        <p:spPr>
          <a:xfrm>
            <a:off x="466192" y="773430"/>
            <a:ext cx="8931200" cy="519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An interface for the ADT stack.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StackInterface&lt;T&gt;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Adds a new entry to the top of this stack.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An object to be added to the stack.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push(T newEntry);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and returns this stack's top entry.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The object at the top of the stack. 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EmptyStackException if the stack is empty before the operation.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pop();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this stack's top entry.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The object at the top of the stack.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EmptyStackException if the stack is empty.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peek();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Detects whether this stack is empty.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True if the stack is empty.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isEmpty();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all entries from this stack.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clear();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StackInterface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3105</Words>
  <Application>Microsoft Office PowerPoint</Application>
  <PresentationFormat>On-screen Show (4:3)</PresentationFormat>
  <Paragraphs>636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ＭＳ Ｐゴシック</vt:lpstr>
      <vt:lpstr>Arial</vt:lpstr>
      <vt:lpstr>Courier New</vt:lpstr>
      <vt:lpstr>Helvetica</vt:lpstr>
      <vt:lpstr>Lucida Sans</vt:lpstr>
      <vt:lpstr>Menlo</vt:lpstr>
      <vt:lpstr>Times</vt:lpstr>
      <vt:lpstr>Times New Roman</vt:lpstr>
      <vt:lpstr>Verdana</vt:lpstr>
      <vt:lpstr>508 Lecture</vt:lpstr>
      <vt:lpstr>Data Structures and Abstractions with Java™</vt:lpstr>
      <vt:lpstr>Overview Of Restricted Structures</vt:lpstr>
      <vt:lpstr>Restrictions on Restricted Structures</vt:lpstr>
      <vt:lpstr>Restrictions on Node Number Access Mode</vt:lpstr>
      <vt:lpstr>Stacks</vt:lpstr>
      <vt:lpstr>Stack</vt:lpstr>
      <vt:lpstr>Specifications of the ADT Stack</vt:lpstr>
      <vt:lpstr>Design Decision</vt:lpstr>
      <vt:lpstr>Interface for the ADT Stack</vt:lpstr>
      <vt:lpstr>Example of a Stack</vt:lpstr>
      <vt:lpstr>Security Note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Processing Algebraic Expressions</vt:lpstr>
      <vt:lpstr>Implementation of Algorithm (Part 1)</vt:lpstr>
      <vt:lpstr>Implementation of Algorithm (Part 2)</vt:lpstr>
      <vt:lpstr>Converting Infix to Postfix</vt:lpstr>
      <vt:lpstr>Converting Infix to Postfix</vt:lpstr>
      <vt:lpstr>Infix-to-postfix Conversion</vt:lpstr>
      <vt:lpstr>Infix-to-postfix Algorithm (Part 1)</vt:lpstr>
      <vt:lpstr>Infix-to-postfix Algorithm (Part 2)</vt:lpstr>
      <vt:lpstr>Evaluating Postfix Expressions</vt:lpstr>
      <vt:lpstr>Evaluating Infix Expressions</vt:lpstr>
      <vt:lpstr>Evaluating Infix Expressions</vt:lpstr>
      <vt:lpstr>Evaluating Infix Expressions</vt:lpstr>
      <vt:lpstr>Evaluating Infix Expressions (Part 1)</vt:lpstr>
      <vt:lpstr>Evaluating Infix Expressions (Part 2)</vt:lpstr>
      <vt:lpstr>The Application Program Stack</vt:lpstr>
      <vt:lpstr>Java Class Library: The Class Stack</vt:lpstr>
      <vt:lpstr>Java class Stack</vt:lpstr>
      <vt:lpstr>Java class Stack</vt:lpstr>
      <vt:lpstr>Linked Implementation</vt:lpstr>
      <vt:lpstr>Linked Implementation</vt:lpstr>
      <vt:lpstr>Linked Implementation of a Stack</vt:lpstr>
      <vt:lpstr>Linked Implementation of a Stack</vt:lpstr>
      <vt:lpstr>Linked Implementation of a Stack</vt:lpstr>
      <vt:lpstr>Linked Implementation of a Stack</vt:lpstr>
      <vt:lpstr>Linked Implementation</vt:lpstr>
      <vt:lpstr>Linked Implementation</vt:lpstr>
      <vt:lpstr>Array-Based Stack Implementation</vt:lpstr>
      <vt:lpstr>Array-Based Stack Implementation</vt:lpstr>
      <vt:lpstr>Array-Based Stack Implementation</vt:lpstr>
      <vt:lpstr>Array-Based Stack Implementation</vt:lpstr>
      <vt:lpstr>Array-Based Stack Implementation</vt:lpstr>
      <vt:lpstr>Array-Based Stack Implementation</vt:lpstr>
      <vt:lpstr>Vector-Based Stack Implementation</vt:lpstr>
      <vt:lpstr>Vector-Based Stack Implementation</vt:lpstr>
      <vt:lpstr>Vector-Based Stack Implementation</vt:lpstr>
      <vt:lpstr>Vector-Based Stack Implementation</vt:lpstr>
      <vt:lpstr>Vector-Based Stack Implementation</vt:lpstr>
      <vt:lpstr>Vector-Based Stack Implementation</vt:lpstr>
      <vt:lpstr>Vector-Based Stack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Jeannette Kartchner</cp:lastModifiedBy>
  <cp:revision>7</cp:revision>
  <dcterms:modified xsi:type="dcterms:W3CDTF">2018-08-02T13:36:39Z</dcterms:modified>
</cp:coreProperties>
</file>