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58" r:id="rId7"/>
    <p:sldId id="279" r:id="rId8"/>
    <p:sldId id="286" r:id="rId9"/>
    <p:sldId id="287" r:id="rId10"/>
    <p:sldId id="289" r:id="rId11"/>
    <p:sldId id="273" r:id="rId12"/>
    <p:sldId id="282" r:id="rId13"/>
    <p:sldId id="285" r:id="rId14"/>
    <p:sldId id="283" r:id="rId15"/>
    <p:sldId id="284" r:id="rId16"/>
    <p:sldId id="290" r:id="rId17"/>
    <p:sldId id="281"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74"/>
    <p:restoredTop sz="90699" autoAdjust="0"/>
  </p:normalViewPr>
  <p:slideViewPr>
    <p:cSldViewPr snapToGrid="0">
      <p:cViewPr varScale="1">
        <p:scale>
          <a:sx n="148" d="100"/>
          <a:sy n="148" d="100"/>
        </p:scale>
        <p:origin x="704" y="19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2/14/23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2/14/23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16492160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ata.gov.sg/dataset/covid-19-case-numbers?resource_id=400a3eb4-8702-4050-9700-988bfea7a20f" TargetMode="External"/><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data.gov.sg/dataset/covid-19-case-numbers?resource_id=9de30d8d-3c0d-48ab-8c1b-4a7dc03d687a" TargetMode="Externa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data.gov.sg/dataset/covid-19-case-numbers?resource_id=aa6ba85e-c256-4eef-99ca-7849c7d6f148" TargetMode="Externa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hyperlink" Target="https://data.gov.sg/dataset/covid-19-case-numbers?resource_id=aa6ba85e-c256-4eef-99ca-7849c7d6f148" TargetMode="External"/><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gov.sg/dataset/covid-19-case-numbers?resource_id=9de30d8d-3c0d-48ab-8c1b-4a7dc03d687a" TargetMode="External"/><Relationship Id="rId2" Type="http://schemas.openxmlformats.org/officeDocument/2006/relationships/hyperlink" Target="https://data.gov.sg/dataset/covid-19-case-numbers?resource_id=400a3eb4-8702-4050-9700-988bfea7a20f" TargetMode="External"/><Relationship Id="rId1" Type="http://schemas.openxmlformats.org/officeDocument/2006/relationships/slideLayout" Target="../slideLayouts/slideLayout3.xml"/><Relationship Id="rId4" Type="http://schemas.openxmlformats.org/officeDocument/2006/relationships/hyperlink" Target="https://data.gov.sg/dataset/covid-19-case-numbers?resource_id=aa6ba85e-c256-4eef-99ca-7849c7d6f148"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ata.gov.sg/dataset/covid-19-case-numbers?resource_id=400a3eb4-8702-4050-9700-988bfea7a20f" TargetMode="External"/><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hyperlink" Target="https://data.gov.sg/dataset/covid-19-case-numbers?resource_id=400a3eb4-8702-4050-9700-988bfea7a20f" TargetMode="External"/><Relationship Id="rId2" Type="http://schemas.openxmlformats.org/officeDocument/2006/relationships/image" Target="../media/image21.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Singapore’s Covid Cases</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Marcus Li</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C64D60-3607-9D14-37CE-8EA6B6AF7987}"/>
              </a:ext>
            </a:extLst>
          </p:cNvPr>
          <p:cNvPicPr>
            <a:picLocks noChangeAspect="1"/>
          </p:cNvPicPr>
          <p:nvPr/>
        </p:nvPicPr>
        <p:blipFill>
          <a:blip r:embed="rId2"/>
          <a:stretch>
            <a:fillRect/>
          </a:stretch>
        </p:blipFill>
        <p:spPr>
          <a:xfrm>
            <a:off x="1889897" y="903249"/>
            <a:ext cx="13735057" cy="6805535"/>
          </a:xfrm>
          <a:prstGeom prst="rect">
            <a:avLst/>
          </a:prstGeom>
        </p:spPr>
      </p:pic>
      <p:sp>
        <p:nvSpPr>
          <p:cNvPr id="5" name="Slide Number Placeholder 4">
            <a:extLst>
              <a:ext uri="{FF2B5EF4-FFF2-40B4-BE49-F238E27FC236}">
                <a16:creationId xmlns:a16="http://schemas.microsoft.com/office/drawing/2014/main" id="{EA2C1809-9FBC-702A-3587-8782DDBA59F7}"/>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
        <p:nvSpPr>
          <p:cNvPr id="2" name="Title 1">
            <a:extLst>
              <a:ext uri="{FF2B5EF4-FFF2-40B4-BE49-F238E27FC236}">
                <a16:creationId xmlns:a16="http://schemas.microsoft.com/office/drawing/2014/main" id="{4BA35E13-1B5A-44CA-7BB9-5F5577BCAC7A}"/>
              </a:ext>
            </a:extLst>
          </p:cNvPr>
          <p:cNvSpPr>
            <a:spLocks noGrp="1"/>
          </p:cNvSpPr>
          <p:nvPr>
            <p:ph type="title"/>
          </p:nvPr>
        </p:nvSpPr>
        <p:spPr>
          <a:xfrm>
            <a:off x="180045" y="136525"/>
            <a:ext cx="5111750" cy="1204912"/>
          </a:xfrm>
        </p:spPr>
        <p:txBody>
          <a:bodyPr>
            <a:normAutofit/>
          </a:bodyPr>
          <a:lstStyle/>
          <a:p>
            <a:r>
              <a:rPr lang="en-US" dirty="0"/>
              <a:t>has covid situation become better</a:t>
            </a:r>
          </a:p>
        </p:txBody>
      </p:sp>
      <p:sp>
        <p:nvSpPr>
          <p:cNvPr id="7" name="Text Placeholder 2">
            <a:extLst>
              <a:ext uri="{FF2B5EF4-FFF2-40B4-BE49-F238E27FC236}">
                <a16:creationId xmlns:a16="http://schemas.microsoft.com/office/drawing/2014/main" id="{ED580AA8-DF78-7436-050C-D56F15944F74}"/>
              </a:ext>
            </a:extLst>
          </p:cNvPr>
          <p:cNvSpPr>
            <a:spLocks noGrp="1"/>
          </p:cNvSpPr>
          <p:nvPr>
            <p:ph type="body" idx="1"/>
          </p:nvPr>
        </p:nvSpPr>
        <p:spPr>
          <a:xfrm>
            <a:off x="180045" y="2077301"/>
            <a:ext cx="3254531" cy="4000114"/>
          </a:xfrm>
        </p:spPr>
        <p:txBody>
          <a:bodyPr/>
          <a:lstStyle/>
          <a:p>
            <a:r>
              <a:rPr lang="en-US" dirty="0"/>
              <a:t>Clinical Status from Jan-Feb 2023</a:t>
            </a:r>
          </a:p>
          <a:p>
            <a:r>
              <a:rPr lang="en-US" dirty="0"/>
              <a:t>Deceased: 5</a:t>
            </a:r>
          </a:p>
          <a:p>
            <a:r>
              <a:rPr lang="en-US" dirty="0" err="1"/>
              <a:t>Hospitalised</a:t>
            </a:r>
            <a:r>
              <a:rPr lang="en-US" dirty="0"/>
              <a:t>: 941</a:t>
            </a:r>
          </a:p>
          <a:p>
            <a:r>
              <a:rPr lang="en-US" dirty="0"/>
              <a:t>ICU: 25</a:t>
            </a:r>
          </a:p>
          <a:p>
            <a:r>
              <a:rPr lang="en-US" dirty="0"/>
              <a:t>Requires oxygen in general Ward: 162</a:t>
            </a:r>
          </a:p>
          <a:p>
            <a:r>
              <a:rPr lang="en-US" dirty="0"/>
              <a:t>However as the data source doesn’t tell whether the patients are new or existing, the numbers doesn’t mean much. But it does tell us that there are large amounts of people who are in the hospital and require oxygen vs deceased or in ICU</a:t>
            </a:r>
          </a:p>
        </p:txBody>
      </p:sp>
      <p:sp>
        <p:nvSpPr>
          <p:cNvPr id="9" name="TextBox 8">
            <a:extLst>
              <a:ext uri="{FF2B5EF4-FFF2-40B4-BE49-F238E27FC236}">
                <a16:creationId xmlns:a16="http://schemas.microsoft.com/office/drawing/2014/main" id="{2081CB29-58CD-5480-64A5-192D1F374D80}"/>
              </a:ext>
            </a:extLst>
          </p:cNvPr>
          <p:cNvSpPr txBox="1"/>
          <p:nvPr/>
        </p:nvSpPr>
        <p:spPr>
          <a:xfrm>
            <a:off x="180045" y="6058880"/>
            <a:ext cx="4950754" cy="369332"/>
          </a:xfrm>
          <a:prstGeom prst="rect">
            <a:avLst/>
          </a:prstGeom>
          <a:noFill/>
        </p:spPr>
        <p:txBody>
          <a:bodyPr wrap="square">
            <a:spAutoFit/>
          </a:bodyPr>
          <a:lstStyle/>
          <a:p>
            <a:r>
              <a:rPr lang="en-US" sz="900" dirty="0"/>
              <a:t>Data set used: Epidemic Curve: </a:t>
            </a:r>
            <a:r>
              <a:rPr lang="en-US" sz="900" dirty="0">
                <a:hlinkClick r:id="rId3"/>
              </a:rPr>
              <a:t>https://data.gov.sg/dataset/covid-19-case-numbers?resource_id=400a3eb4-8702-4050-9700-988bfea7a20f</a:t>
            </a:r>
            <a:endParaRPr lang="en-US" sz="900" dirty="0"/>
          </a:p>
        </p:txBody>
      </p:sp>
      <p:sp>
        <p:nvSpPr>
          <p:cNvPr id="10" name="Footer Placeholder 3">
            <a:extLst>
              <a:ext uri="{FF2B5EF4-FFF2-40B4-BE49-F238E27FC236}">
                <a16:creationId xmlns:a16="http://schemas.microsoft.com/office/drawing/2014/main" id="{22D194C0-6687-9A77-45A8-040B931C0267}"/>
              </a:ext>
            </a:extLst>
          </p:cNvPr>
          <p:cNvSpPr txBox="1">
            <a:spLocks/>
          </p:cNvSpPr>
          <p:nvPr/>
        </p:nvSpPr>
        <p:spPr>
          <a:xfrm>
            <a:off x="2669886" y="6356349"/>
            <a:ext cx="2482842"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Singapore’s Covid Cases</a:t>
            </a:r>
          </a:p>
        </p:txBody>
      </p:sp>
    </p:spTree>
    <p:extLst>
      <p:ext uri="{BB962C8B-B14F-4D97-AF65-F5344CB8AC3E}">
        <p14:creationId xmlns:p14="http://schemas.microsoft.com/office/powerpoint/2010/main" val="2234829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A2C1809-9FBC-702A-3587-8782DDBA59F7}"/>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
        <p:nvSpPr>
          <p:cNvPr id="2" name="Title 1">
            <a:extLst>
              <a:ext uri="{FF2B5EF4-FFF2-40B4-BE49-F238E27FC236}">
                <a16:creationId xmlns:a16="http://schemas.microsoft.com/office/drawing/2014/main" id="{4BA35E13-1B5A-44CA-7BB9-5F5577BCAC7A}"/>
              </a:ext>
            </a:extLst>
          </p:cNvPr>
          <p:cNvSpPr>
            <a:spLocks noGrp="1"/>
          </p:cNvSpPr>
          <p:nvPr>
            <p:ph type="title"/>
          </p:nvPr>
        </p:nvSpPr>
        <p:spPr>
          <a:xfrm>
            <a:off x="180045" y="136525"/>
            <a:ext cx="5111750" cy="1204912"/>
          </a:xfrm>
        </p:spPr>
        <p:txBody>
          <a:bodyPr>
            <a:normAutofit/>
          </a:bodyPr>
          <a:lstStyle/>
          <a:p>
            <a:r>
              <a:rPr lang="en-US" dirty="0"/>
              <a:t>Covid status by</a:t>
            </a:r>
            <a:br>
              <a:rPr lang="en-US" dirty="0"/>
            </a:br>
            <a:r>
              <a:rPr lang="en-US" dirty="0"/>
              <a:t>age group</a:t>
            </a:r>
          </a:p>
        </p:txBody>
      </p:sp>
      <p:sp>
        <p:nvSpPr>
          <p:cNvPr id="7" name="Text Placeholder 2">
            <a:extLst>
              <a:ext uri="{FF2B5EF4-FFF2-40B4-BE49-F238E27FC236}">
                <a16:creationId xmlns:a16="http://schemas.microsoft.com/office/drawing/2014/main" id="{ED580AA8-DF78-7436-050C-D56F15944F74}"/>
              </a:ext>
            </a:extLst>
          </p:cNvPr>
          <p:cNvSpPr>
            <a:spLocks noGrp="1"/>
          </p:cNvSpPr>
          <p:nvPr>
            <p:ph type="body" idx="1"/>
          </p:nvPr>
        </p:nvSpPr>
        <p:spPr>
          <a:xfrm>
            <a:off x="180045" y="2077301"/>
            <a:ext cx="3254531" cy="4000114"/>
          </a:xfrm>
        </p:spPr>
        <p:txBody>
          <a:bodyPr/>
          <a:lstStyle/>
          <a:p>
            <a:r>
              <a:rPr lang="en-US" dirty="0"/>
              <a:t>And most of the patients are made up of 70 years old and up.</a:t>
            </a:r>
          </a:p>
          <a:p>
            <a:r>
              <a:rPr lang="en-US" dirty="0"/>
              <a:t>What I am surprised to see 0-11 year </a:t>
            </a:r>
            <a:r>
              <a:rPr lang="en-US" dirty="0" err="1"/>
              <a:t>olds</a:t>
            </a:r>
            <a:r>
              <a:rPr lang="en-US" dirty="0"/>
              <a:t> hospitalized from covid with a higher median than ages 12 – 59</a:t>
            </a:r>
          </a:p>
        </p:txBody>
      </p:sp>
      <p:sp>
        <p:nvSpPr>
          <p:cNvPr id="9" name="TextBox 8">
            <a:extLst>
              <a:ext uri="{FF2B5EF4-FFF2-40B4-BE49-F238E27FC236}">
                <a16:creationId xmlns:a16="http://schemas.microsoft.com/office/drawing/2014/main" id="{2081CB29-58CD-5480-64A5-192D1F374D80}"/>
              </a:ext>
            </a:extLst>
          </p:cNvPr>
          <p:cNvSpPr txBox="1"/>
          <p:nvPr/>
        </p:nvSpPr>
        <p:spPr>
          <a:xfrm>
            <a:off x="180045" y="6058880"/>
            <a:ext cx="4205201" cy="507831"/>
          </a:xfrm>
          <a:prstGeom prst="rect">
            <a:avLst/>
          </a:prstGeom>
          <a:noFill/>
        </p:spPr>
        <p:txBody>
          <a:bodyPr wrap="square">
            <a:spAutoFit/>
          </a:bodyPr>
          <a:lstStyle/>
          <a:p>
            <a:r>
              <a:rPr lang="en-US" sz="900" dirty="0"/>
              <a:t>Data set used: patients needing oxygen supplementation </a:t>
            </a:r>
            <a:r>
              <a:rPr lang="en-US" sz="900" dirty="0" err="1"/>
              <a:t>icu</a:t>
            </a:r>
            <a:r>
              <a:rPr lang="en-US" sz="900" dirty="0"/>
              <a:t> care or died by age groups: </a:t>
            </a:r>
            <a:r>
              <a:rPr lang="en-US" sz="900" dirty="0">
                <a:hlinkClick r:id="rId2"/>
              </a:rPr>
              <a:t>https://data.gov.sg/dataset/covid-19-case-numbers?resource_id=9de30d8d-3c0d-48ab-8c1b-4a7dc03d687a</a:t>
            </a:r>
            <a:r>
              <a:rPr lang="en-US" sz="900" dirty="0"/>
              <a:t> </a:t>
            </a:r>
          </a:p>
        </p:txBody>
      </p:sp>
      <p:sp>
        <p:nvSpPr>
          <p:cNvPr id="10" name="Footer Placeholder 3">
            <a:extLst>
              <a:ext uri="{FF2B5EF4-FFF2-40B4-BE49-F238E27FC236}">
                <a16:creationId xmlns:a16="http://schemas.microsoft.com/office/drawing/2014/main" id="{22D194C0-6687-9A77-45A8-040B931C0267}"/>
              </a:ext>
            </a:extLst>
          </p:cNvPr>
          <p:cNvSpPr txBox="1">
            <a:spLocks/>
          </p:cNvSpPr>
          <p:nvPr/>
        </p:nvSpPr>
        <p:spPr>
          <a:xfrm>
            <a:off x="2669886" y="6356349"/>
            <a:ext cx="2482842"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Singapore’s Covid Cases</a:t>
            </a:r>
          </a:p>
        </p:txBody>
      </p:sp>
      <p:pic>
        <p:nvPicPr>
          <p:cNvPr id="3" name="Picture 2">
            <a:extLst>
              <a:ext uri="{FF2B5EF4-FFF2-40B4-BE49-F238E27FC236}">
                <a16:creationId xmlns:a16="http://schemas.microsoft.com/office/drawing/2014/main" id="{825723FF-0DF4-181C-4B12-201FAEACCE03}"/>
              </a:ext>
            </a:extLst>
          </p:cNvPr>
          <p:cNvPicPr>
            <a:picLocks noChangeAspect="1"/>
          </p:cNvPicPr>
          <p:nvPr/>
        </p:nvPicPr>
        <p:blipFill>
          <a:blip r:embed="rId3"/>
          <a:stretch>
            <a:fillRect/>
          </a:stretch>
        </p:blipFill>
        <p:spPr>
          <a:xfrm>
            <a:off x="4385246" y="553963"/>
            <a:ext cx="9639512" cy="7328735"/>
          </a:xfrm>
          <a:prstGeom prst="rect">
            <a:avLst/>
          </a:prstGeom>
        </p:spPr>
      </p:pic>
    </p:spTree>
    <p:extLst>
      <p:ext uri="{BB962C8B-B14F-4D97-AF65-F5344CB8AC3E}">
        <p14:creationId xmlns:p14="http://schemas.microsoft.com/office/powerpoint/2010/main" val="333061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A2C1809-9FBC-702A-3587-8782DDBA59F7}"/>
              </a:ext>
            </a:extLst>
          </p:cNvPr>
          <p:cNvSpPr>
            <a:spLocks noGrp="1"/>
          </p:cNvSpPr>
          <p:nvPr>
            <p:ph type="sldNum" sz="quarter" idx="12"/>
          </p:nvPr>
        </p:nvSpPr>
        <p:spPr/>
        <p:txBody>
          <a:bodyPr/>
          <a:lstStyle/>
          <a:p>
            <a:fld id="{A49DFD55-3C28-40EF-9E31-A92D2E4017FF}" type="slidenum">
              <a:rPr lang="en-US" smtClean="0"/>
              <a:pPr/>
              <a:t>12</a:t>
            </a:fld>
            <a:endParaRPr lang="en-US" dirty="0"/>
          </a:p>
        </p:txBody>
      </p:sp>
      <p:sp>
        <p:nvSpPr>
          <p:cNvPr id="2" name="Title 1">
            <a:extLst>
              <a:ext uri="{FF2B5EF4-FFF2-40B4-BE49-F238E27FC236}">
                <a16:creationId xmlns:a16="http://schemas.microsoft.com/office/drawing/2014/main" id="{4BA35E13-1B5A-44CA-7BB9-5F5577BCAC7A}"/>
              </a:ext>
            </a:extLst>
          </p:cNvPr>
          <p:cNvSpPr>
            <a:spLocks noGrp="1"/>
          </p:cNvSpPr>
          <p:nvPr>
            <p:ph type="title"/>
          </p:nvPr>
        </p:nvSpPr>
        <p:spPr>
          <a:xfrm>
            <a:off x="180045" y="136525"/>
            <a:ext cx="5111750" cy="1204912"/>
          </a:xfrm>
        </p:spPr>
        <p:txBody>
          <a:bodyPr>
            <a:normAutofit/>
          </a:bodyPr>
          <a:lstStyle/>
          <a:p>
            <a:r>
              <a:rPr lang="en-US" dirty="0"/>
              <a:t>Clinical status by</a:t>
            </a:r>
            <a:br>
              <a:rPr lang="en-US" dirty="0"/>
            </a:br>
            <a:r>
              <a:rPr lang="en-US" dirty="0"/>
              <a:t>vaccination status</a:t>
            </a:r>
          </a:p>
        </p:txBody>
      </p:sp>
      <p:sp>
        <p:nvSpPr>
          <p:cNvPr id="7" name="Text Placeholder 2">
            <a:extLst>
              <a:ext uri="{FF2B5EF4-FFF2-40B4-BE49-F238E27FC236}">
                <a16:creationId xmlns:a16="http://schemas.microsoft.com/office/drawing/2014/main" id="{ED580AA8-DF78-7436-050C-D56F15944F74}"/>
              </a:ext>
            </a:extLst>
          </p:cNvPr>
          <p:cNvSpPr>
            <a:spLocks noGrp="1"/>
          </p:cNvSpPr>
          <p:nvPr>
            <p:ph type="body" idx="1"/>
          </p:nvPr>
        </p:nvSpPr>
        <p:spPr>
          <a:xfrm>
            <a:off x="180045" y="2077301"/>
            <a:ext cx="3254531" cy="4000114"/>
          </a:xfrm>
        </p:spPr>
        <p:txBody>
          <a:bodyPr/>
          <a:lstStyle/>
          <a:p>
            <a:r>
              <a:rPr lang="en-US" dirty="0"/>
              <a:t>Death rates between all vaccination statuses are the same but it looks like minimum protection &amp; up-to-date has more occurrences.</a:t>
            </a:r>
          </a:p>
          <a:p>
            <a:r>
              <a:rPr lang="en-US" dirty="0"/>
              <a:t>As for ICU, there are more cases of people from no minimum protection, followed by up to date vaccination and then minimum protection.</a:t>
            </a:r>
          </a:p>
        </p:txBody>
      </p:sp>
      <p:sp>
        <p:nvSpPr>
          <p:cNvPr id="9" name="TextBox 8">
            <a:extLst>
              <a:ext uri="{FF2B5EF4-FFF2-40B4-BE49-F238E27FC236}">
                <a16:creationId xmlns:a16="http://schemas.microsoft.com/office/drawing/2014/main" id="{2081CB29-58CD-5480-64A5-192D1F374D80}"/>
              </a:ext>
            </a:extLst>
          </p:cNvPr>
          <p:cNvSpPr txBox="1"/>
          <p:nvPr/>
        </p:nvSpPr>
        <p:spPr>
          <a:xfrm>
            <a:off x="180045" y="6058880"/>
            <a:ext cx="4205201" cy="507831"/>
          </a:xfrm>
          <a:prstGeom prst="rect">
            <a:avLst/>
          </a:prstGeom>
          <a:noFill/>
        </p:spPr>
        <p:txBody>
          <a:bodyPr wrap="square">
            <a:spAutoFit/>
          </a:bodyPr>
          <a:lstStyle/>
          <a:p>
            <a:r>
              <a:rPr lang="en-US" sz="900" dirty="0"/>
              <a:t>Data set used: moving </a:t>
            </a:r>
            <a:r>
              <a:rPr lang="en-US" sz="900" dirty="0" err="1"/>
              <a:t>ave</a:t>
            </a:r>
            <a:r>
              <a:rPr lang="en-US" sz="900" dirty="0"/>
              <a:t> of deaths active cases in </a:t>
            </a:r>
            <a:r>
              <a:rPr lang="en-US" sz="900" dirty="0" err="1"/>
              <a:t>icu</a:t>
            </a:r>
            <a:r>
              <a:rPr lang="en-US" sz="900" dirty="0"/>
              <a:t> per 100k population by vaccination status: </a:t>
            </a:r>
            <a:r>
              <a:rPr lang="en-US" sz="900" dirty="0">
                <a:hlinkClick r:id="rId2"/>
              </a:rPr>
              <a:t>https://data.gov.sg/dataset/covid-19-case-numbers?resource_id=aa6ba85e-c256-4eef-99ca-7849c7d6f148</a:t>
            </a:r>
            <a:r>
              <a:rPr lang="en-US" sz="900" dirty="0"/>
              <a:t> </a:t>
            </a:r>
          </a:p>
        </p:txBody>
      </p:sp>
      <p:sp>
        <p:nvSpPr>
          <p:cNvPr id="10" name="Footer Placeholder 3">
            <a:extLst>
              <a:ext uri="{FF2B5EF4-FFF2-40B4-BE49-F238E27FC236}">
                <a16:creationId xmlns:a16="http://schemas.microsoft.com/office/drawing/2014/main" id="{22D194C0-6687-9A77-45A8-040B931C0267}"/>
              </a:ext>
            </a:extLst>
          </p:cNvPr>
          <p:cNvSpPr txBox="1">
            <a:spLocks/>
          </p:cNvSpPr>
          <p:nvPr/>
        </p:nvSpPr>
        <p:spPr>
          <a:xfrm>
            <a:off x="2669886" y="6356349"/>
            <a:ext cx="2482842"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Singapore’s Covid Cases</a:t>
            </a:r>
          </a:p>
        </p:txBody>
      </p:sp>
      <p:pic>
        <p:nvPicPr>
          <p:cNvPr id="4" name="Picture 3">
            <a:extLst>
              <a:ext uri="{FF2B5EF4-FFF2-40B4-BE49-F238E27FC236}">
                <a16:creationId xmlns:a16="http://schemas.microsoft.com/office/drawing/2014/main" id="{E6C17A02-723E-9AFD-CFDC-E0AD29B2FB59}"/>
              </a:ext>
            </a:extLst>
          </p:cNvPr>
          <p:cNvPicPr>
            <a:picLocks noChangeAspect="1"/>
          </p:cNvPicPr>
          <p:nvPr/>
        </p:nvPicPr>
        <p:blipFill>
          <a:blip r:embed="rId3"/>
          <a:stretch>
            <a:fillRect/>
          </a:stretch>
        </p:blipFill>
        <p:spPr>
          <a:xfrm>
            <a:off x="4607312" y="136525"/>
            <a:ext cx="9387468" cy="8249592"/>
          </a:xfrm>
          <a:prstGeom prst="rect">
            <a:avLst/>
          </a:prstGeom>
        </p:spPr>
      </p:pic>
    </p:spTree>
    <p:extLst>
      <p:ext uri="{BB962C8B-B14F-4D97-AF65-F5344CB8AC3E}">
        <p14:creationId xmlns:p14="http://schemas.microsoft.com/office/powerpoint/2010/main" val="3997614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A2C1809-9FBC-702A-3587-8782DDBA59F7}"/>
              </a:ext>
            </a:extLst>
          </p:cNvPr>
          <p:cNvSpPr>
            <a:spLocks noGrp="1"/>
          </p:cNvSpPr>
          <p:nvPr>
            <p:ph type="sldNum" sz="quarter" idx="12"/>
          </p:nvPr>
        </p:nvSpPr>
        <p:spPr/>
        <p:txBody>
          <a:bodyPr/>
          <a:lstStyle/>
          <a:p>
            <a:fld id="{A49DFD55-3C28-40EF-9E31-A92D2E4017FF}" type="slidenum">
              <a:rPr lang="en-US" smtClean="0"/>
              <a:pPr/>
              <a:t>13</a:t>
            </a:fld>
            <a:endParaRPr lang="en-US" dirty="0"/>
          </a:p>
        </p:txBody>
      </p:sp>
      <p:sp>
        <p:nvSpPr>
          <p:cNvPr id="2" name="Title 1">
            <a:extLst>
              <a:ext uri="{FF2B5EF4-FFF2-40B4-BE49-F238E27FC236}">
                <a16:creationId xmlns:a16="http://schemas.microsoft.com/office/drawing/2014/main" id="{4BA35E13-1B5A-44CA-7BB9-5F5577BCAC7A}"/>
              </a:ext>
            </a:extLst>
          </p:cNvPr>
          <p:cNvSpPr>
            <a:spLocks noGrp="1"/>
          </p:cNvSpPr>
          <p:nvPr>
            <p:ph type="title"/>
          </p:nvPr>
        </p:nvSpPr>
        <p:spPr>
          <a:xfrm>
            <a:off x="180045" y="136525"/>
            <a:ext cx="5111750" cy="1204912"/>
          </a:xfrm>
        </p:spPr>
        <p:txBody>
          <a:bodyPr>
            <a:normAutofit/>
          </a:bodyPr>
          <a:lstStyle/>
          <a:p>
            <a:r>
              <a:rPr lang="en-US" dirty="0"/>
              <a:t>Clinical status by</a:t>
            </a:r>
            <a:br>
              <a:rPr lang="en-US" dirty="0"/>
            </a:br>
            <a:r>
              <a:rPr lang="en-US" dirty="0"/>
              <a:t>vaccination status</a:t>
            </a:r>
          </a:p>
        </p:txBody>
      </p:sp>
      <p:sp>
        <p:nvSpPr>
          <p:cNvPr id="7" name="Text Placeholder 2">
            <a:extLst>
              <a:ext uri="{FF2B5EF4-FFF2-40B4-BE49-F238E27FC236}">
                <a16:creationId xmlns:a16="http://schemas.microsoft.com/office/drawing/2014/main" id="{ED580AA8-DF78-7436-050C-D56F15944F74}"/>
              </a:ext>
            </a:extLst>
          </p:cNvPr>
          <p:cNvSpPr>
            <a:spLocks noGrp="1"/>
          </p:cNvSpPr>
          <p:nvPr>
            <p:ph type="body" idx="1"/>
          </p:nvPr>
        </p:nvSpPr>
        <p:spPr>
          <a:xfrm>
            <a:off x="180045" y="2077301"/>
            <a:ext cx="3254531" cy="4000114"/>
          </a:xfrm>
        </p:spPr>
        <p:txBody>
          <a:bodyPr/>
          <a:lstStyle/>
          <a:p>
            <a:r>
              <a:rPr lang="en-US" dirty="0"/>
              <a:t>Using a box plot, the median of no minimum protection are found in ICU is higher than the other vaccination statuses. With up-to-date vaccinations coming 2</a:t>
            </a:r>
            <a:r>
              <a:rPr lang="en-US" baseline="30000" dirty="0"/>
              <a:t>nd</a:t>
            </a:r>
            <a:r>
              <a:rPr lang="en-US" dirty="0"/>
              <a:t> place.</a:t>
            </a:r>
          </a:p>
        </p:txBody>
      </p:sp>
      <p:sp>
        <p:nvSpPr>
          <p:cNvPr id="9" name="TextBox 8">
            <a:extLst>
              <a:ext uri="{FF2B5EF4-FFF2-40B4-BE49-F238E27FC236}">
                <a16:creationId xmlns:a16="http://schemas.microsoft.com/office/drawing/2014/main" id="{2081CB29-58CD-5480-64A5-192D1F374D80}"/>
              </a:ext>
            </a:extLst>
          </p:cNvPr>
          <p:cNvSpPr txBox="1"/>
          <p:nvPr/>
        </p:nvSpPr>
        <p:spPr>
          <a:xfrm>
            <a:off x="180045" y="6058880"/>
            <a:ext cx="4205201" cy="507831"/>
          </a:xfrm>
          <a:prstGeom prst="rect">
            <a:avLst/>
          </a:prstGeom>
          <a:noFill/>
        </p:spPr>
        <p:txBody>
          <a:bodyPr wrap="square">
            <a:spAutoFit/>
          </a:bodyPr>
          <a:lstStyle/>
          <a:p>
            <a:r>
              <a:rPr lang="en-US" sz="900" dirty="0"/>
              <a:t>Data set used: moving </a:t>
            </a:r>
            <a:r>
              <a:rPr lang="en-US" sz="900" dirty="0" err="1"/>
              <a:t>ave</a:t>
            </a:r>
            <a:r>
              <a:rPr lang="en-US" sz="900" dirty="0"/>
              <a:t> of deaths active cases in </a:t>
            </a:r>
            <a:r>
              <a:rPr lang="en-US" sz="900" dirty="0" err="1"/>
              <a:t>icu</a:t>
            </a:r>
            <a:r>
              <a:rPr lang="en-US" sz="900" dirty="0"/>
              <a:t> per 100k population by vaccination status: </a:t>
            </a:r>
            <a:r>
              <a:rPr lang="en-US" sz="900" dirty="0">
                <a:hlinkClick r:id="rId3"/>
              </a:rPr>
              <a:t>https://data.gov.sg/dataset/covid-19-case-numbers?resource_id=aa6ba85e-c256-4eef-99ca-7849c7d6f148</a:t>
            </a:r>
            <a:r>
              <a:rPr lang="en-US" sz="900" dirty="0"/>
              <a:t> </a:t>
            </a:r>
          </a:p>
        </p:txBody>
      </p:sp>
      <p:sp>
        <p:nvSpPr>
          <p:cNvPr id="10" name="Footer Placeholder 3">
            <a:extLst>
              <a:ext uri="{FF2B5EF4-FFF2-40B4-BE49-F238E27FC236}">
                <a16:creationId xmlns:a16="http://schemas.microsoft.com/office/drawing/2014/main" id="{22D194C0-6687-9A77-45A8-040B931C0267}"/>
              </a:ext>
            </a:extLst>
          </p:cNvPr>
          <p:cNvSpPr txBox="1">
            <a:spLocks/>
          </p:cNvSpPr>
          <p:nvPr/>
        </p:nvSpPr>
        <p:spPr>
          <a:xfrm>
            <a:off x="2669886" y="6356349"/>
            <a:ext cx="2482842"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Singapore’s Covid Cases</a:t>
            </a:r>
          </a:p>
        </p:txBody>
      </p:sp>
      <p:pic>
        <p:nvPicPr>
          <p:cNvPr id="3" name="Picture 2">
            <a:extLst>
              <a:ext uri="{FF2B5EF4-FFF2-40B4-BE49-F238E27FC236}">
                <a16:creationId xmlns:a16="http://schemas.microsoft.com/office/drawing/2014/main" id="{7D7F2E67-6F8D-EFC4-41C6-7F057C71C350}"/>
              </a:ext>
            </a:extLst>
          </p:cNvPr>
          <p:cNvPicPr>
            <a:picLocks noChangeAspect="1"/>
          </p:cNvPicPr>
          <p:nvPr/>
        </p:nvPicPr>
        <p:blipFill>
          <a:blip r:embed="rId4"/>
          <a:stretch>
            <a:fillRect/>
          </a:stretch>
        </p:blipFill>
        <p:spPr>
          <a:xfrm>
            <a:off x="5688167" y="-1"/>
            <a:ext cx="7263333" cy="8340523"/>
          </a:xfrm>
          <a:prstGeom prst="rect">
            <a:avLst/>
          </a:prstGeom>
        </p:spPr>
      </p:pic>
    </p:spTree>
    <p:extLst>
      <p:ext uri="{BB962C8B-B14F-4D97-AF65-F5344CB8AC3E}">
        <p14:creationId xmlns:p14="http://schemas.microsoft.com/office/powerpoint/2010/main" val="1824009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a:extLst>
              <a:ext uri="{FF2B5EF4-FFF2-40B4-BE49-F238E27FC236}">
                <a16:creationId xmlns:a16="http://schemas.microsoft.com/office/drawing/2014/main" id="{D7DC6F42-999C-8F65-D86F-BD7ECC5A9A12}"/>
              </a:ext>
            </a:extLst>
          </p:cNvPr>
          <p:cNvSpPr txBox="1">
            <a:spLocks/>
          </p:cNvSpPr>
          <p:nvPr/>
        </p:nvSpPr>
        <p:spPr>
          <a:xfrm>
            <a:off x="2669886" y="6356349"/>
            <a:ext cx="2482842"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Singapore’s Covid Cases</a:t>
            </a:r>
          </a:p>
        </p:txBody>
      </p:sp>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 conclusion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4" y="3660774"/>
            <a:ext cx="5760086" cy="1998346"/>
          </a:xfrm>
        </p:spPr>
        <p:txBody>
          <a:bodyPr>
            <a:normAutofit fontScale="92500" lnSpcReduction="10000"/>
          </a:bodyPr>
          <a:lstStyle/>
          <a:p>
            <a:pPr marL="342900" indent="-342900">
              <a:buAutoNum type="arabicPeriod"/>
            </a:pPr>
            <a:r>
              <a:rPr lang="en-US" dirty="0"/>
              <a:t>It did look like the imported cases was spiking up the local cases in the first 2 years, but not in the later years</a:t>
            </a:r>
          </a:p>
          <a:p>
            <a:pPr marL="342900" indent="-342900">
              <a:buAutoNum type="arabicPeriod"/>
            </a:pPr>
            <a:r>
              <a:rPr lang="en-US" dirty="0"/>
              <a:t>It does look like covid is causing a lot of people to be hospitalized but data is not full for anything to be concluded</a:t>
            </a:r>
          </a:p>
          <a:p>
            <a:pPr marL="342900" indent="-342900">
              <a:buAutoNum type="arabicPeriod"/>
            </a:pPr>
            <a:r>
              <a:rPr lang="en-US" dirty="0"/>
              <a:t>It does seem that non vaccinated people are more likely to be in the ICU. Up-to-date vaccinated are second more likely to be in the ICU. However this is only from a month’s worth of data.</a:t>
            </a:r>
          </a:p>
          <a:p>
            <a:pPr marL="342900" indent="-342900">
              <a:buAutoNum type="arabicPeriod"/>
            </a:pPr>
            <a:r>
              <a:rPr lang="en-US" dirty="0"/>
              <a:t>More detailed and historic data is needed!</a:t>
            </a:r>
          </a:p>
          <a:p>
            <a:pPr marL="342900" indent="-342900">
              <a:buAutoNum type="arabicPeriod"/>
            </a:pPr>
            <a:endParaRPr lang="en-US" dirty="0"/>
          </a:p>
          <a:p>
            <a:pPr marL="342900" indent="-342900">
              <a:buAutoNum type="arabicPeriod"/>
            </a:pP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4255784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Marcus Li</a:t>
            </a:r>
          </a:p>
          <a:p>
            <a:r>
              <a:rPr lang="en-US" dirty="0"/>
              <a:t>P7474801</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15</a:t>
            </a:fld>
            <a:endParaRPr lang="en-US" dirty="0"/>
          </a:p>
        </p:txBody>
      </p:sp>
      <p:sp>
        <p:nvSpPr>
          <p:cNvPr id="4" name="Footer Placeholder 3">
            <a:extLst>
              <a:ext uri="{FF2B5EF4-FFF2-40B4-BE49-F238E27FC236}">
                <a16:creationId xmlns:a16="http://schemas.microsoft.com/office/drawing/2014/main" id="{2DF4E88F-0157-A61A-6C29-4CA194256B6D}"/>
              </a:ext>
            </a:extLst>
          </p:cNvPr>
          <p:cNvSpPr>
            <a:spLocks noGrp="1"/>
          </p:cNvSpPr>
          <p:nvPr>
            <p:ph type="ftr" sz="quarter" idx="11"/>
          </p:nvPr>
        </p:nvSpPr>
        <p:spPr>
          <a:xfrm>
            <a:off x="2669886" y="6356349"/>
            <a:ext cx="2482842" cy="365125"/>
          </a:xfrm>
        </p:spPr>
        <p:txBody>
          <a:bodyPr/>
          <a:lstStyle/>
          <a:p>
            <a:r>
              <a:rPr lang="en-US" dirty="0"/>
              <a:t>Singapore’s Covid Cases</a:t>
            </a:r>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Data Sets</a:t>
            </a:r>
          </a:p>
          <a:p>
            <a:r>
              <a:rPr lang="en-US" dirty="0"/>
              <a:t>Data Sets Exploration</a:t>
            </a:r>
          </a:p>
          <a:p>
            <a:r>
              <a:rPr lang="en-US" dirty="0"/>
              <a:t>Data Analysis</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HDB Prices by Estates</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Data Sets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4" y="3660774"/>
            <a:ext cx="5111751" cy="1525588"/>
          </a:xfrm>
        </p:spPr>
        <p:txBody>
          <a:bodyPr>
            <a:normAutofit fontScale="77500" lnSpcReduction="20000"/>
          </a:bodyPr>
          <a:lstStyle/>
          <a:p>
            <a:r>
              <a:rPr lang="en-US" dirty="0"/>
              <a:t>1. </a:t>
            </a:r>
            <a:r>
              <a:rPr lang="en-US" sz="1400" dirty="0"/>
              <a:t>Data set used: Epidemic Curve: </a:t>
            </a:r>
            <a:r>
              <a:rPr lang="en-US" sz="1400" dirty="0">
                <a:hlinkClick r:id="rId2"/>
              </a:rPr>
              <a:t>https://data.gov.sg/dataset/covid-19-case-numbers?resource_id=400a3eb4-8702-4050-9700-988bfea7a20f</a:t>
            </a:r>
            <a:endParaRPr lang="en-US" sz="1400" dirty="0"/>
          </a:p>
          <a:p>
            <a:r>
              <a:rPr lang="en-US" dirty="0"/>
              <a:t>2. </a:t>
            </a:r>
            <a:r>
              <a:rPr lang="en-US" sz="1400" dirty="0"/>
              <a:t>Data set used: patients needing oxygen supplementation </a:t>
            </a:r>
            <a:r>
              <a:rPr lang="en-US" sz="1400" dirty="0" err="1"/>
              <a:t>icu</a:t>
            </a:r>
            <a:r>
              <a:rPr lang="en-US" sz="1400" dirty="0"/>
              <a:t> care or died by age groups: </a:t>
            </a:r>
            <a:r>
              <a:rPr lang="en-US" sz="1400" dirty="0">
                <a:hlinkClick r:id="rId3"/>
              </a:rPr>
              <a:t>https://data.gov.sg/dataset/covid-19-case-numbers?resource_id=9de30d8d-3c0d-48ab-8c1b-4a7dc03d687a</a:t>
            </a:r>
            <a:r>
              <a:rPr lang="en-US" sz="1400" dirty="0"/>
              <a:t> </a:t>
            </a:r>
          </a:p>
          <a:p>
            <a:r>
              <a:rPr lang="en-US" dirty="0"/>
              <a:t>3. </a:t>
            </a:r>
            <a:r>
              <a:rPr lang="en-US" sz="1400" dirty="0"/>
              <a:t>Data set used: moving </a:t>
            </a:r>
            <a:r>
              <a:rPr lang="en-US" sz="1400" dirty="0" err="1"/>
              <a:t>ave</a:t>
            </a:r>
            <a:r>
              <a:rPr lang="en-US" sz="1400" dirty="0"/>
              <a:t> of deaths active cases in </a:t>
            </a:r>
            <a:r>
              <a:rPr lang="en-US" sz="1400" dirty="0" err="1"/>
              <a:t>icu</a:t>
            </a:r>
            <a:r>
              <a:rPr lang="en-US" sz="1400" dirty="0"/>
              <a:t> per 100k population by vaccination status: </a:t>
            </a:r>
            <a:r>
              <a:rPr lang="en-US" sz="1400" dirty="0">
                <a:hlinkClick r:id="rId4"/>
              </a:rPr>
              <a:t>https://data.gov.sg/dataset/covid-19-case-numbers?resource_id=aa6ba85e-c256-4eef-99ca-7849c7d6f148</a:t>
            </a:r>
            <a:r>
              <a:rPr lang="en-US" sz="1400" dirty="0"/>
              <a:t> </a:t>
            </a:r>
          </a:p>
          <a:p>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
        <p:nvSpPr>
          <p:cNvPr id="4" name="Footer Placeholder 3">
            <a:extLst>
              <a:ext uri="{FF2B5EF4-FFF2-40B4-BE49-F238E27FC236}">
                <a16:creationId xmlns:a16="http://schemas.microsoft.com/office/drawing/2014/main" id="{B3707347-991E-231A-6B58-12EAAB97F426}"/>
              </a:ext>
            </a:extLst>
          </p:cNvPr>
          <p:cNvSpPr>
            <a:spLocks noGrp="1"/>
          </p:cNvSpPr>
          <p:nvPr>
            <p:ph type="ftr" sz="quarter" idx="11"/>
          </p:nvPr>
        </p:nvSpPr>
        <p:spPr>
          <a:xfrm>
            <a:off x="2669886" y="6356349"/>
            <a:ext cx="2482842" cy="365125"/>
          </a:xfrm>
        </p:spPr>
        <p:txBody>
          <a:bodyPr/>
          <a:lstStyle/>
          <a:p>
            <a:r>
              <a:rPr lang="en-US" dirty="0"/>
              <a:t>HDB Prices by Estates</a:t>
            </a:r>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80045" y="1638934"/>
            <a:ext cx="4493555" cy="4274186"/>
          </a:xfrm>
        </p:spPr>
        <p:txBody>
          <a:bodyPr>
            <a:normAutofit/>
          </a:bodyPr>
          <a:lstStyle/>
          <a:p>
            <a:r>
              <a:rPr lang="en-US" dirty="0"/>
              <a:t>The data from Epidemic Curve is simple to understand as it only has the dates and how many people got covid on the date for Local and Imported.</a:t>
            </a:r>
          </a:p>
          <a:p>
            <a:r>
              <a:rPr lang="en-US" dirty="0"/>
              <a:t>The data goes from 2020 </a:t>
            </a:r>
            <a:r>
              <a:rPr lang="en-US" dirty="0" err="1"/>
              <a:t>jan</a:t>
            </a:r>
            <a:r>
              <a:rPr lang="en-US" dirty="0"/>
              <a:t> – 2023 </a:t>
            </a:r>
            <a:r>
              <a:rPr lang="en-US" dirty="0" err="1"/>
              <a:t>feb</a:t>
            </a:r>
            <a:r>
              <a:rPr lang="en-US" dirty="0"/>
              <a:t> </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sp>
        <p:nvSpPr>
          <p:cNvPr id="8" name="Title 1">
            <a:extLst>
              <a:ext uri="{FF2B5EF4-FFF2-40B4-BE49-F238E27FC236}">
                <a16:creationId xmlns:a16="http://schemas.microsoft.com/office/drawing/2014/main" id="{91D5C2A3-AA20-E213-F070-6A55A27FB29B}"/>
              </a:ext>
            </a:extLst>
          </p:cNvPr>
          <p:cNvSpPr txBox="1">
            <a:spLocks/>
          </p:cNvSpPr>
          <p:nvPr/>
        </p:nvSpPr>
        <p:spPr>
          <a:xfrm>
            <a:off x="180045" y="136525"/>
            <a:ext cx="5111750" cy="120491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dirty="0"/>
              <a:t>Data Sets Exploration</a:t>
            </a:r>
          </a:p>
          <a:p>
            <a:endParaRPr lang="en-US" dirty="0"/>
          </a:p>
        </p:txBody>
      </p:sp>
      <p:sp>
        <p:nvSpPr>
          <p:cNvPr id="7" name="Footer Placeholder 3">
            <a:extLst>
              <a:ext uri="{FF2B5EF4-FFF2-40B4-BE49-F238E27FC236}">
                <a16:creationId xmlns:a16="http://schemas.microsoft.com/office/drawing/2014/main" id="{2E70CBC8-F296-A063-6673-5DBBF1B61896}"/>
              </a:ext>
            </a:extLst>
          </p:cNvPr>
          <p:cNvSpPr>
            <a:spLocks noGrp="1"/>
          </p:cNvSpPr>
          <p:nvPr>
            <p:ph type="ftr" sz="quarter" idx="11"/>
          </p:nvPr>
        </p:nvSpPr>
        <p:spPr>
          <a:xfrm>
            <a:off x="2669886" y="6356349"/>
            <a:ext cx="2482842" cy="365125"/>
          </a:xfrm>
        </p:spPr>
        <p:txBody>
          <a:bodyPr/>
          <a:lstStyle/>
          <a:p>
            <a:r>
              <a:rPr lang="en-US" dirty="0"/>
              <a:t>Singapore’s Covid Cases</a:t>
            </a:r>
          </a:p>
        </p:txBody>
      </p:sp>
      <p:pic>
        <p:nvPicPr>
          <p:cNvPr id="2" name="Picture 1">
            <a:extLst>
              <a:ext uri="{FF2B5EF4-FFF2-40B4-BE49-F238E27FC236}">
                <a16:creationId xmlns:a16="http://schemas.microsoft.com/office/drawing/2014/main" id="{4840EA55-D282-A832-81D0-B3BA1BF872D0}"/>
              </a:ext>
            </a:extLst>
          </p:cNvPr>
          <p:cNvPicPr>
            <a:picLocks noChangeAspect="1"/>
          </p:cNvPicPr>
          <p:nvPr/>
        </p:nvPicPr>
        <p:blipFill>
          <a:blip r:embed="rId2"/>
          <a:stretch>
            <a:fillRect/>
          </a:stretch>
        </p:blipFill>
        <p:spPr>
          <a:xfrm>
            <a:off x="5428012" y="1192556"/>
            <a:ext cx="29785539" cy="3943522"/>
          </a:xfrm>
          <a:prstGeom prst="rect">
            <a:avLst/>
          </a:prstGeom>
        </p:spPr>
      </p:pic>
    </p:spTree>
    <p:extLst>
      <p:ext uri="{BB962C8B-B14F-4D97-AF65-F5344CB8AC3E}">
        <p14:creationId xmlns:p14="http://schemas.microsoft.com/office/powerpoint/2010/main" val="1737059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80045" y="1638934"/>
            <a:ext cx="4493555" cy="4274186"/>
          </a:xfrm>
        </p:spPr>
        <p:txBody>
          <a:bodyPr>
            <a:normAutofit/>
          </a:bodyPr>
          <a:lstStyle/>
          <a:p>
            <a:r>
              <a:rPr lang="en-US" sz="1400" dirty="0"/>
              <a:t>The data from patients needing oxygen supplementation </a:t>
            </a:r>
            <a:r>
              <a:rPr lang="en-US" sz="1400" dirty="0" err="1"/>
              <a:t>icu</a:t>
            </a:r>
            <a:r>
              <a:rPr lang="en-US" sz="1400" dirty="0"/>
              <a:t> care or died by age groups only goes from 14 Jan 2023 – 10 </a:t>
            </a:r>
            <a:r>
              <a:rPr lang="en-US" sz="1400" dirty="0" err="1"/>
              <a:t>feb</a:t>
            </a:r>
            <a:r>
              <a:rPr lang="en-US" sz="1400" dirty="0"/>
              <a:t> 2023, which is 1 months worth of data only</a:t>
            </a: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
        <p:nvSpPr>
          <p:cNvPr id="8" name="Title 1">
            <a:extLst>
              <a:ext uri="{FF2B5EF4-FFF2-40B4-BE49-F238E27FC236}">
                <a16:creationId xmlns:a16="http://schemas.microsoft.com/office/drawing/2014/main" id="{91D5C2A3-AA20-E213-F070-6A55A27FB29B}"/>
              </a:ext>
            </a:extLst>
          </p:cNvPr>
          <p:cNvSpPr txBox="1">
            <a:spLocks/>
          </p:cNvSpPr>
          <p:nvPr/>
        </p:nvSpPr>
        <p:spPr>
          <a:xfrm>
            <a:off x="180045" y="136525"/>
            <a:ext cx="5111750" cy="120491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dirty="0"/>
              <a:t>Data Sets Exploration</a:t>
            </a:r>
          </a:p>
          <a:p>
            <a:endParaRPr lang="en-US" dirty="0"/>
          </a:p>
        </p:txBody>
      </p:sp>
      <p:sp>
        <p:nvSpPr>
          <p:cNvPr id="7" name="Footer Placeholder 3">
            <a:extLst>
              <a:ext uri="{FF2B5EF4-FFF2-40B4-BE49-F238E27FC236}">
                <a16:creationId xmlns:a16="http://schemas.microsoft.com/office/drawing/2014/main" id="{2E70CBC8-F296-A063-6673-5DBBF1B61896}"/>
              </a:ext>
            </a:extLst>
          </p:cNvPr>
          <p:cNvSpPr>
            <a:spLocks noGrp="1"/>
          </p:cNvSpPr>
          <p:nvPr>
            <p:ph type="ftr" sz="quarter" idx="11"/>
          </p:nvPr>
        </p:nvSpPr>
        <p:spPr>
          <a:xfrm>
            <a:off x="2669886" y="6356349"/>
            <a:ext cx="2482842" cy="365125"/>
          </a:xfrm>
        </p:spPr>
        <p:txBody>
          <a:bodyPr/>
          <a:lstStyle/>
          <a:p>
            <a:r>
              <a:rPr lang="en-US" dirty="0"/>
              <a:t>Singapore’s Covid Cases</a:t>
            </a:r>
          </a:p>
        </p:txBody>
      </p:sp>
      <p:pic>
        <p:nvPicPr>
          <p:cNvPr id="4" name="Picture 3">
            <a:extLst>
              <a:ext uri="{FF2B5EF4-FFF2-40B4-BE49-F238E27FC236}">
                <a16:creationId xmlns:a16="http://schemas.microsoft.com/office/drawing/2014/main" id="{ECAC35AB-CD9C-E1E1-6BED-32FF9F6DE989}"/>
              </a:ext>
            </a:extLst>
          </p:cNvPr>
          <p:cNvPicPr>
            <a:picLocks noChangeAspect="1"/>
          </p:cNvPicPr>
          <p:nvPr/>
        </p:nvPicPr>
        <p:blipFill>
          <a:blip r:embed="rId2"/>
          <a:stretch>
            <a:fillRect/>
          </a:stretch>
        </p:blipFill>
        <p:spPr>
          <a:xfrm>
            <a:off x="5291795" y="1341437"/>
            <a:ext cx="17168155" cy="2273016"/>
          </a:xfrm>
          <a:prstGeom prst="rect">
            <a:avLst/>
          </a:prstGeom>
        </p:spPr>
      </p:pic>
    </p:spTree>
    <p:extLst>
      <p:ext uri="{BB962C8B-B14F-4D97-AF65-F5344CB8AC3E}">
        <p14:creationId xmlns:p14="http://schemas.microsoft.com/office/powerpoint/2010/main" val="4115470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80045" y="1638934"/>
            <a:ext cx="4493555" cy="4274186"/>
          </a:xfrm>
        </p:spPr>
        <p:txBody>
          <a:bodyPr>
            <a:normAutofit/>
          </a:bodyPr>
          <a:lstStyle/>
          <a:p>
            <a:r>
              <a:rPr lang="en-US" sz="1400" dirty="0"/>
              <a:t>The data </a:t>
            </a:r>
            <a:r>
              <a:rPr lang="en-US" dirty="0"/>
              <a:t>from </a:t>
            </a:r>
            <a:r>
              <a:rPr lang="en-US" sz="1400" dirty="0"/>
              <a:t>moving </a:t>
            </a:r>
            <a:r>
              <a:rPr lang="en-US" sz="1400" dirty="0" err="1"/>
              <a:t>ave</a:t>
            </a:r>
            <a:r>
              <a:rPr lang="en-US" sz="1400" dirty="0"/>
              <a:t> of deaths active cases in </a:t>
            </a:r>
            <a:r>
              <a:rPr lang="en-US" sz="1400" dirty="0" err="1"/>
              <a:t>icu</a:t>
            </a:r>
            <a:r>
              <a:rPr lang="en-US" sz="1400" dirty="0"/>
              <a:t> per 100k population by vaccination status shows normalized date of clinical status of patients in ICU based on their vaccination status.</a:t>
            </a:r>
            <a:endParaRPr lang="en-US" dirty="0"/>
          </a:p>
          <a:p>
            <a:r>
              <a:rPr lang="en-US" dirty="0"/>
              <a:t>The data too is also 1 month from </a:t>
            </a:r>
            <a:r>
              <a:rPr lang="en-US" sz="1400" dirty="0"/>
              <a:t>14 Jan 2023 – 10 </a:t>
            </a:r>
            <a:r>
              <a:rPr lang="en-US" sz="1400" dirty="0" err="1"/>
              <a:t>feb</a:t>
            </a:r>
            <a:r>
              <a:rPr lang="en-US" sz="1400" dirty="0"/>
              <a:t> 2023</a:t>
            </a:r>
            <a:endParaRPr lang="en-US" dirty="0"/>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
        <p:nvSpPr>
          <p:cNvPr id="8" name="Title 1">
            <a:extLst>
              <a:ext uri="{FF2B5EF4-FFF2-40B4-BE49-F238E27FC236}">
                <a16:creationId xmlns:a16="http://schemas.microsoft.com/office/drawing/2014/main" id="{91D5C2A3-AA20-E213-F070-6A55A27FB29B}"/>
              </a:ext>
            </a:extLst>
          </p:cNvPr>
          <p:cNvSpPr txBox="1">
            <a:spLocks/>
          </p:cNvSpPr>
          <p:nvPr/>
        </p:nvSpPr>
        <p:spPr>
          <a:xfrm>
            <a:off x="180045" y="136525"/>
            <a:ext cx="5111750" cy="120491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dirty="0"/>
              <a:t>Data Sets Exploration</a:t>
            </a:r>
          </a:p>
          <a:p>
            <a:endParaRPr lang="en-US" dirty="0"/>
          </a:p>
        </p:txBody>
      </p:sp>
      <p:sp>
        <p:nvSpPr>
          <p:cNvPr id="7" name="Footer Placeholder 3">
            <a:extLst>
              <a:ext uri="{FF2B5EF4-FFF2-40B4-BE49-F238E27FC236}">
                <a16:creationId xmlns:a16="http://schemas.microsoft.com/office/drawing/2014/main" id="{2E70CBC8-F296-A063-6673-5DBBF1B61896}"/>
              </a:ext>
            </a:extLst>
          </p:cNvPr>
          <p:cNvSpPr>
            <a:spLocks noGrp="1"/>
          </p:cNvSpPr>
          <p:nvPr>
            <p:ph type="ftr" sz="quarter" idx="11"/>
          </p:nvPr>
        </p:nvSpPr>
        <p:spPr>
          <a:xfrm>
            <a:off x="2669886" y="6356349"/>
            <a:ext cx="2482842" cy="365125"/>
          </a:xfrm>
        </p:spPr>
        <p:txBody>
          <a:bodyPr/>
          <a:lstStyle/>
          <a:p>
            <a:r>
              <a:rPr lang="en-US" dirty="0"/>
              <a:t>Singapore’s Covid Cases</a:t>
            </a:r>
          </a:p>
        </p:txBody>
      </p:sp>
      <p:pic>
        <p:nvPicPr>
          <p:cNvPr id="5" name="Picture 4">
            <a:extLst>
              <a:ext uri="{FF2B5EF4-FFF2-40B4-BE49-F238E27FC236}">
                <a16:creationId xmlns:a16="http://schemas.microsoft.com/office/drawing/2014/main" id="{F609A59C-1819-495D-C79D-CD66D2190CC4}"/>
              </a:ext>
            </a:extLst>
          </p:cNvPr>
          <p:cNvPicPr>
            <a:picLocks noChangeAspect="1"/>
          </p:cNvPicPr>
          <p:nvPr/>
        </p:nvPicPr>
        <p:blipFill>
          <a:blip r:embed="rId2"/>
          <a:stretch>
            <a:fillRect/>
          </a:stretch>
        </p:blipFill>
        <p:spPr>
          <a:xfrm>
            <a:off x="5291795" y="1282417"/>
            <a:ext cx="19384670" cy="2566476"/>
          </a:xfrm>
          <a:prstGeom prst="rect">
            <a:avLst/>
          </a:prstGeom>
        </p:spPr>
      </p:pic>
    </p:spTree>
    <p:extLst>
      <p:ext uri="{BB962C8B-B14F-4D97-AF65-F5344CB8AC3E}">
        <p14:creationId xmlns:p14="http://schemas.microsoft.com/office/powerpoint/2010/main" val="4029681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3568284" cy="2891988"/>
          </a:xfrm>
        </p:spPr>
        <p:txBody>
          <a:bodyPr>
            <a:normAutofit/>
          </a:bodyPr>
          <a:lstStyle/>
          <a:p>
            <a:r>
              <a:rPr lang="en-US" dirty="0"/>
              <a:t>Are they downplaying covid on the news???</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HDB Prices by Estates</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1254110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0C90C5-A06D-70F7-2EFC-55A02A0D3569}"/>
              </a:ext>
            </a:extLst>
          </p:cNvPr>
          <p:cNvPicPr>
            <a:picLocks noChangeAspect="1"/>
          </p:cNvPicPr>
          <p:nvPr/>
        </p:nvPicPr>
        <p:blipFill>
          <a:blip r:embed="rId2"/>
          <a:stretch>
            <a:fillRect/>
          </a:stretch>
        </p:blipFill>
        <p:spPr>
          <a:xfrm>
            <a:off x="3382804" y="1341437"/>
            <a:ext cx="10885342" cy="5622819"/>
          </a:xfrm>
          <a:prstGeom prst="rect">
            <a:avLst/>
          </a:prstGeom>
        </p:spPr>
      </p:pic>
      <p:sp>
        <p:nvSpPr>
          <p:cNvPr id="5" name="Slide Number Placeholder 4">
            <a:extLst>
              <a:ext uri="{FF2B5EF4-FFF2-40B4-BE49-F238E27FC236}">
                <a16:creationId xmlns:a16="http://schemas.microsoft.com/office/drawing/2014/main" id="{EA2C1809-9FBC-702A-3587-8782DDBA59F7}"/>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
        <p:nvSpPr>
          <p:cNvPr id="2" name="Title 1">
            <a:extLst>
              <a:ext uri="{FF2B5EF4-FFF2-40B4-BE49-F238E27FC236}">
                <a16:creationId xmlns:a16="http://schemas.microsoft.com/office/drawing/2014/main" id="{4BA35E13-1B5A-44CA-7BB9-5F5577BCAC7A}"/>
              </a:ext>
            </a:extLst>
          </p:cNvPr>
          <p:cNvSpPr>
            <a:spLocks noGrp="1"/>
          </p:cNvSpPr>
          <p:nvPr>
            <p:ph type="title"/>
          </p:nvPr>
        </p:nvSpPr>
        <p:spPr>
          <a:xfrm>
            <a:off x="180044" y="136525"/>
            <a:ext cx="5291365" cy="1204912"/>
          </a:xfrm>
        </p:spPr>
        <p:txBody>
          <a:bodyPr>
            <a:normAutofit fontScale="90000"/>
          </a:bodyPr>
          <a:lstStyle/>
          <a:p>
            <a:r>
              <a:rPr lang="en-US" dirty="0"/>
              <a:t>Are the locals getting covid from imported cases?</a:t>
            </a:r>
          </a:p>
        </p:txBody>
      </p:sp>
      <p:sp>
        <p:nvSpPr>
          <p:cNvPr id="7" name="Text Placeholder 2">
            <a:extLst>
              <a:ext uri="{FF2B5EF4-FFF2-40B4-BE49-F238E27FC236}">
                <a16:creationId xmlns:a16="http://schemas.microsoft.com/office/drawing/2014/main" id="{ED580AA8-DF78-7436-050C-D56F15944F74}"/>
              </a:ext>
            </a:extLst>
          </p:cNvPr>
          <p:cNvSpPr>
            <a:spLocks noGrp="1"/>
          </p:cNvSpPr>
          <p:nvPr>
            <p:ph type="body" idx="1"/>
          </p:nvPr>
        </p:nvSpPr>
        <p:spPr>
          <a:xfrm>
            <a:off x="180045" y="2077301"/>
            <a:ext cx="3254531" cy="4000114"/>
          </a:xfrm>
        </p:spPr>
        <p:txBody>
          <a:bodyPr/>
          <a:lstStyle/>
          <a:p>
            <a:r>
              <a:rPr lang="en-US" dirty="0"/>
              <a:t>Looks to be very little correlation at first glance.</a:t>
            </a:r>
          </a:p>
          <a:p>
            <a:r>
              <a:rPr lang="en-US" dirty="0"/>
              <a:t>Imported cases is always much lower than local cases.</a:t>
            </a:r>
          </a:p>
        </p:txBody>
      </p:sp>
      <p:sp>
        <p:nvSpPr>
          <p:cNvPr id="9" name="TextBox 8">
            <a:extLst>
              <a:ext uri="{FF2B5EF4-FFF2-40B4-BE49-F238E27FC236}">
                <a16:creationId xmlns:a16="http://schemas.microsoft.com/office/drawing/2014/main" id="{2081CB29-58CD-5480-64A5-192D1F374D80}"/>
              </a:ext>
            </a:extLst>
          </p:cNvPr>
          <p:cNvSpPr txBox="1"/>
          <p:nvPr/>
        </p:nvSpPr>
        <p:spPr>
          <a:xfrm>
            <a:off x="180045" y="6058880"/>
            <a:ext cx="4950754" cy="369332"/>
          </a:xfrm>
          <a:prstGeom prst="rect">
            <a:avLst/>
          </a:prstGeom>
          <a:noFill/>
        </p:spPr>
        <p:txBody>
          <a:bodyPr wrap="square">
            <a:spAutoFit/>
          </a:bodyPr>
          <a:lstStyle/>
          <a:p>
            <a:r>
              <a:rPr lang="en-US" sz="900" dirty="0"/>
              <a:t>Data set used: Epidemic Curve: </a:t>
            </a:r>
            <a:r>
              <a:rPr lang="en-US" sz="900" dirty="0">
                <a:hlinkClick r:id="rId3"/>
              </a:rPr>
              <a:t>https://data.gov.sg/dataset/covid-19-case-numbers?resource_id=400a3eb4-8702-4050-9700-988bfea7a20f</a:t>
            </a:r>
            <a:endParaRPr lang="en-US" sz="900" dirty="0"/>
          </a:p>
        </p:txBody>
      </p:sp>
      <p:sp>
        <p:nvSpPr>
          <p:cNvPr id="10" name="Footer Placeholder 3">
            <a:extLst>
              <a:ext uri="{FF2B5EF4-FFF2-40B4-BE49-F238E27FC236}">
                <a16:creationId xmlns:a16="http://schemas.microsoft.com/office/drawing/2014/main" id="{22D194C0-6687-9A77-45A8-040B931C0267}"/>
              </a:ext>
            </a:extLst>
          </p:cNvPr>
          <p:cNvSpPr txBox="1">
            <a:spLocks/>
          </p:cNvSpPr>
          <p:nvPr/>
        </p:nvSpPr>
        <p:spPr>
          <a:xfrm>
            <a:off x="2669886" y="6356349"/>
            <a:ext cx="2482842"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Singapore’s Covid Cases</a:t>
            </a:r>
          </a:p>
        </p:txBody>
      </p:sp>
    </p:spTree>
    <p:extLst>
      <p:ext uri="{BB962C8B-B14F-4D97-AF65-F5344CB8AC3E}">
        <p14:creationId xmlns:p14="http://schemas.microsoft.com/office/powerpoint/2010/main" val="2424052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9D2B9E-37AB-15E1-220C-B31CA49B0070}"/>
              </a:ext>
            </a:extLst>
          </p:cNvPr>
          <p:cNvPicPr>
            <a:picLocks noChangeAspect="1"/>
          </p:cNvPicPr>
          <p:nvPr/>
        </p:nvPicPr>
        <p:blipFill>
          <a:blip r:embed="rId2"/>
          <a:stretch>
            <a:fillRect/>
          </a:stretch>
        </p:blipFill>
        <p:spPr>
          <a:xfrm>
            <a:off x="3629741" y="1394300"/>
            <a:ext cx="10638405" cy="5569956"/>
          </a:xfrm>
          <a:prstGeom prst="rect">
            <a:avLst/>
          </a:prstGeom>
        </p:spPr>
      </p:pic>
      <p:sp>
        <p:nvSpPr>
          <p:cNvPr id="5" name="Slide Number Placeholder 4">
            <a:extLst>
              <a:ext uri="{FF2B5EF4-FFF2-40B4-BE49-F238E27FC236}">
                <a16:creationId xmlns:a16="http://schemas.microsoft.com/office/drawing/2014/main" id="{EA2C1809-9FBC-702A-3587-8782DDBA59F7}"/>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
        <p:nvSpPr>
          <p:cNvPr id="2" name="Title 1">
            <a:extLst>
              <a:ext uri="{FF2B5EF4-FFF2-40B4-BE49-F238E27FC236}">
                <a16:creationId xmlns:a16="http://schemas.microsoft.com/office/drawing/2014/main" id="{4BA35E13-1B5A-44CA-7BB9-5F5577BCAC7A}"/>
              </a:ext>
            </a:extLst>
          </p:cNvPr>
          <p:cNvSpPr>
            <a:spLocks noGrp="1"/>
          </p:cNvSpPr>
          <p:nvPr>
            <p:ph type="title"/>
          </p:nvPr>
        </p:nvSpPr>
        <p:spPr>
          <a:xfrm>
            <a:off x="180045" y="136525"/>
            <a:ext cx="5246394" cy="1204912"/>
          </a:xfrm>
        </p:spPr>
        <p:txBody>
          <a:bodyPr>
            <a:normAutofit fontScale="90000"/>
          </a:bodyPr>
          <a:lstStyle/>
          <a:p>
            <a:r>
              <a:rPr lang="en-US" dirty="0"/>
              <a:t>Are the locals getting covid from imported cases </a:t>
            </a:r>
            <a:r>
              <a:rPr lang="en-US" dirty="0" err="1"/>
              <a:t>normalised</a:t>
            </a:r>
            <a:r>
              <a:rPr lang="en-US" dirty="0"/>
              <a:t>?</a:t>
            </a:r>
          </a:p>
        </p:txBody>
      </p:sp>
      <p:sp>
        <p:nvSpPr>
          <p:cNvPr id="7" name="Text Placeholder 2">
            <a:extLst>
              <a:ext uri="{FF2B5EF4-FFF2-40B4-BE49-F238E27FC236}">
                <a16:creationId xmlns:a16="http://schemas.microsoft.com/office/drawing/2014/main" id="{ED580AA8-DF78-7436-050C-D56F15944F74}"/>
              </a:ext>
            </a:extLst>
          </p:cNvPr>
          <p:cNvSpPr>
            <a:spLocks noGrp="1"/>
          </p:cNvSpPr>
          <p:nvPr>
            <p:ph type="body" idx="1"/>
          </p:nvPr>
        </p:nvSpPr>
        <p:spPr>
          <a:xfrm>
            <a:off x="180045" y="2077301"/>
            <a:ext cx="3254531" cy="4000114"/>
          </a:xfrm>
        </p:spPr>
        <p:txBody>
          <a:bodyPr/>
          <a:lstStyle/>
          <a:p>
            <a:r>
              <a:rPr lang="en-US" dirty="0"/>
              <a:t>However when we normalize the data, we can see that imported cases always spike before local cases</a:t>
            </a:r>
          </a:p>
          <a:p>
            <a:r>
              <a:rPr lang="en-US" dirty="0"/>
              <a:t>However in June 2022 onwards we can see that local and imported spike together</a:t>
            </a:r>
          </a:p>
        </p:txBody>
      </p:sp>
      <p:sp>
        <p:nvSpPr>
          <p:cNvPr id="9" name="TextBox 8">
            <a:extLst>
              <a:ext uri="{FF2B5EF4-FFF2-40B4-BE49-F238E27FC236}">
                <a16:creationId xmlns:a16="http://schemas.microsoft.com/office/drawing/2014/main" id="{2081CB29-58CD-5480-64A5-192D1F374D80}"/>
              </a:ext>
            </a:extLst>
          </p:cNvPr>
          <p:cNvSpPr txBox="1"/>
          <p:nvPr/>
        </p:nvSpPr>
        <p:spPr>
          <a:xfrm>
            <a:off x="180045" y="6058880"/>
            <a:ext cx="4950754" cy="369332"/>
          </a:xfrm>
          <a:prstGeom prst="rect">
            <a:avLst/>
          </a:prstGeom>
          <a:noFill/>
        </p:spPr>
        <p:txBody>
          <a:bodyPr wrap="square">
            <a:spAutoFit/>
          </a:bodyPr>
          <a:lstStyle/>
          <a:p>
            <a:r>
              <a:rPr lang="en-US" sz="900" dirty="0"/>
              <a:t>Data set used: Epidemic Curve: </a:t>
            </a:r>
            <a:r>
              <a:rPr lang="en-US" sz="900" dirty="0">
                <a:hlinkClick r:id="rId3"/>
              </a:rPr>
              <a:t>https://data.gov.sg/dataset/covid-19-case-numbers?resource_id=400a3eb4-8702-4050-9700-988bfea7a20f</a:t>
            </a:r>
            <a:endParaRPr lang="en-US" sz="900" dirty="0"/>
          </a:p>
        </p:txBody>
      </p:sp>
      <p:sp>
        <p:nvSpPr>
          <p:cNvPr id="10" name="Footer Placeholder 3">
            <a:extLst>
              <a:ext uri="{FF2B5EF4-FFF2-40B4-BE49-F238E27FC236}">
                <a16:creationId xmlns:a16="http://schemas.microsoft.com/office/drawing/2014/main" id="{22D194C0-6687-9A77-45A8-040B931C0267}"/>
              </a:ext>
            </a:extLst>
          </p:cNvPr>
          <p:cNvSpPr txBox="1">
            <a:spLocks/>
          </p:cNvSpPr>
          <p:nvPr/>
        </p:nvSpPr>
        <p:spPr>
          <a:xfrm>
            <a:off x="2669886" y="6356349"/>
            <a:ext cx="2482842"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Singapore’s Covid Cases</a:t>
            </a:r>
          </a:p>
        </p:txBody>
      </p:sp>
    </p:spTree>
    <p:extLst>
      <p:ext uri="{BB962C8B-B14F-4D97-AF65-F5344CB8AC3E}">
        <p14:creationId xmlns:p14="http://schemas.microsoft.com/office/powerpoint/2010/main" val="82464604"/>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0</TotalTime>
  <Words>864</Words>
  <Application>Microsoft Macintosh PowerPoint</Application>
  <PresentationFormat>Widescreen</PresentationFormat>
  <Paragraphs>83</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Tenorite</vt:lpstr>
      <vt:lpstr>Office Theme</vt:lpstr>
      <vt:lpstr>Singapore’s Covid Cases</vt:lpstr>
      <vt:lpstr>AGENDA</vt:lpstr>
      <vt:lpstr>Data Sets</vt:lpstr>
      <vt:lpstr>PowerPoint Presentation</vt:lpstr>
      <vt:lpstr>PowerPoint Presentation</vt:lpstr>
      <vt:lpstr>PowerPoint Presentation</vt:lpstr>
      <vt:lpstr>Are they downplaying covid on the news???</vt:lpstr>
      <vt:lpstr>Are the locals getting covid from imported cases?</vt:lpstr>
      <vt:lpstr>Are the locals getting covid from imported cases normalised?</vt:lpstr>
      <vt:lpstr>has covid situation become better</vt:lpstr>
      <vt:lpstr>Covid status by age group</vt:lpstr>
      <vt:lpstr>Clinical status by vaccination status</vt:lpstr>
      <vt:lpstr>Clinical status by vaccination status</vt:lpstr>
      <vt:lpstr>In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2021-05-30T14:07:31Z</dcterms:created>
  <dcterms:modified xsi:type="dcterms:W3CDTF">2023-02-14T11:55:12Z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