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756fe05a7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756fe05a7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756fe05a7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756fe05a7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756fe05a7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756fe05a7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756fe05a7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756fe05a7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756fe05a7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756fe05a7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756fe05a7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756fe05a7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756fe05a7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756fe05a7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756fe05a7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756fe05a7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756fe05a7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756fe05a7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756fe05a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756fe05a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756fe05a7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756fe05a7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756fe05a7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756fe05a7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756fe05a7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756fe05a7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756fe05a7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756fe05a7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756fe05a7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756fe05a7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752200" y="1881750"/>
            <a:ext cx="3639600" cy="1380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222"/>
              <a:t>Analysis of:</a:t>
            </a:r>
            <a:endParaRPr/>
          </a:p>
          <a:p>
            <a:pPr indent="0" lvl="0" marL="0" rtl="0" algn="ctr">
              <a:spcBef>
                <a:spcPts val="0"/>
              </a:spcBef>
              <a:spcAft>
                <a:spcPts val="0"/>
              </a:spcAft>
              <a:buNone/>
            </a:pPr>
            <a:r>
              <a:rPr lang="en" sz="2650"/>
              <a:t>Unemployment</a:t>
            </a:r>
            <a:r>
              <a:rPr lang="en" sz="2650"/>
              <a:t> Rates </a:t>
            </a:r>
            <a:endParaRPr sz="2650"/>
          </a:p>
          <a:p>
            <a:pPr indent="0" lvl="0" marL="0" rtl="0" algn="ctr">
              <a:spcBef>
                <a:spcPts val="0"/>
              </a:spcBef>
              <a:spcAft>
                <a:spcPts val="0"/>
              </a:spcAft>
              <a:buNone/>
            </a:pPr>
            <a:r>
              <a:rPr lang="en"/>
              <a:t>V</a:t>
            </a:r>
            <a:r>
              <a:rPr lang="en"/>
              <a:t>s. Suicides</a:t>
            </a:r>
            <a:endParaRPr sz="322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14" name="Google Shape;114;p22"/>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15" name="Google Shape;115;p22"/>
          <p:cNvPicPr preferRelativeResize="0"/>
          <p:nvPr/>
        </p:nvPicPr>
        <p:blipFill>
          <a:blip r:embed="rId3">
            <a:alphaModFix/>
          </a:blip>
          <a:stretch>
            <a:fillRect/>
          </a:stretch>
        </p:blipFill>
        <p:spPr>
          <a:xfrm>
            <a:off x="2100" y="500062"/>
            <a:ext cx="4571999" cy="4143371"/>
          </a:xfrm>
          <a:prstGeom prst="rect">
            <a:avLst/>
          </a:prstGeom>
          <a:noFill/>
          <a:ln>
            <a:noFill/>
          </a:ln>
        </p:spPr>
      </p:pic>
      <p:pic>
        <p:nvPicPr>
          <p:cNvPr id="116" name="Google Shape;116;p22"/>
          <p:cNvPicPr preferRelativeResize="0"/>
          <p:nvPr/>
        </p:nvPicPr>
        <p:blipFill>
          <a:blip r:embed="rId4">
            <a:alphaModFix/>
          </a:blip>
          <a:stretch>
            <a:fillRect/>
          </a:stretch>
        </p:blipFill>
        <p:spPr>
          <a:xfrm>
            <a:off x="4574093" y="844125"/>
            <a:ext cx="4561332" cy="3455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2" name="Google Shape;122;p23"/>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3" name="Google Shape;123;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2099" y="350250"/>
            <a:ext cx="4571999" cy="4442991"/>
          </a:xfrm>
          <a:prstGeom prst="rect">
            <a:avLst/>
          </a:prstGeom>
          <a:noFill/>
          <a:ln>
            <a:noFill/>
          </a:ln>
        </p:spPr>
      </p:pic>
      <p:pic>
        <p:nvPicPr>
          <p:cNvPr id="125" name="Google Shape;125;p23"/>
          <p:cNvPicPr preferRelativeResize="0"/>
          <p:nvPr/>
        </p:nvPicPr>
        <p:blipFill>
          <a:blip r:embed="rId4">
            <a:alphaModFix/>
          </a:blip>
          <a:stretch>
            <a:fillRect/>
          </a:stretch>
        </p:blipFill>
        <p:spPr>
          <a:xfrm>
            <a:off x="4572000" y="350264"/>
            <a:ext cx="4571999" cy="444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376375" y="1088099"/>
            <a:ext cx="3883800" cy="2967299"/>
          </a:xfrm>
          <a:prstGeom prst="rect">
            <a:avLst/>
          </a:prstGeom>
          <a:noFill/>
          <a:ln>
            <a:noFill/>
          </a:ln>
        </p:spPr>
      </p:pic>
      <p:pic>
        <p:nvPicPr>
          <p:cNvPr id="131" name="Google Shape;131;p24"/>
          <p:cNvPicPr preferRelativeResize="0"/>
          <p:nvPr/>
        </p:nvPicPr>
        <p:blipFill>
          <a:blip r:embed="rId4">
            <a:alphaModFix/>
          </a:blip>
          <a:stretch>
            <a:fillRect/>
          </a:stretch>
        </p:blipFill>
        <p:spPr>
          <a:xfrm>
            <a:off x="4723974" y="1088101"/>
            <a:ext cx="4031747" cy="296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504825" y="209325"/>
            <a:ext cx="8134350" cy="1981200"/>
          </a:xfrm>
          <a:prstGeom prst="rect">
            <a:avLst/>
          </a:prstGeom>
          <a:noFill/>
          <a:ln>
            <a:noFill/>
          </a:ln>
        </p:spPr>
      </p:pic>
      <p:pic>
        <p:nvPicPr>
          <p:cNvPr id="137" name="Google Shape;137;p25"/>
          <p:cNvPicPr preferRelativeResize="0"/>
          <p:nvPr/>
        </p:nvPicPr>
        <p:blipFill>
          <a:blip r:embed="rId4">
            <a:alphaModFix/>
          </a:blip>
          <a:stretch>
            <a:fillRect/>
          </a:stretch>
        </p:blipFill>
        <p:spPr>
          <a:xfrm>
            <a:off x="1684475" y="1495000"/>
            <a:ext cx="5775049" cy="351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152400" y="189925"/>
            <a:ext cx="8839201" cy="4763642"/>
          </a:xfrm>
          <a:prstGeom prst="rect">
            <a:avLst/>
          </a:prstGeom>
          <a:noFill/>
          <a:ln>
            <a:noFill/>
          </a:ln>
        </p:spPr>
      </p:pic>
      <p:pic>
        <p:nvPicPr>
          <p:cNvPr id="143" name="Google Shape;143;p26"/>
          <p:cNvPicPr preferRelativeResize="0"/>
          <p:nvPr/>
        </p:nvPicPr>
        <p:blipFill>
          <a:blip r:embed="rId4">
            <a:alphaModFix/>
          </a:blip>
          <a:stretch>
            <a:fillRect/>
          </a:stretch>
        </p:blipFill>
        <p:spPr>
          <a:xfrm>
            <a:off x="6053626" y="2571750"/>
            <a:ext cx="2865526" cy="194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473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Conclusions</a:t>
            </a:r>
            <a:endParaRPr sz="3280"/>
          </a:p>
        </p:txBody>
      </p:sp>
      <p:sp>
        <p:nvSpPr>
          <p:cNvPr id="149" name="Google Shape;149;p27"/>
          <p:cNvSpPr txBox="1"/>
          <p:nvPr>
            <p:ph idx="1" type="body"/>
          </p:nvPr>
        </p:nvSpPr>
        <p:spPr>
          <a:xfrm>
            <a:off x="311700" y="967900"/>
            <a:ext cx="8520600" cy="38796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There are large disparities with suicide rates based on gender and age group. </a:t>
            </a:r>
            <a:endParaRPr sz="2200"/>
          </a:p>
          <a:p>
            <a:pPr indent="-368300" lvl="0" marL="457200" rtl="0" algn="l">
              <a:spcBef>
                <a:spcPts val="0"/>
              </a:spcBef>
              <a:spcAft>
                <a:spcPts val="0"/>
              </a:spcAft>
              <a:buSzPts val="2200"/>
              <a:buChar char="●"/>
            </a:pPr>
            <a:r>
              <a:rPr lang="en" sz="2200"/>
              <a:t>Based on the models suicide rates and unemployment seem to be correlated, best model created between suicide and unemployment includes a natural spline of 9.</a:t>
            </a:r>
            <a:endParaRPr sz="2200"/>
          </a:p>
          <a:p>
            <a:pPr indent="-368300" lvl="0" marL="457200" rtl="0" algn="l">
              <a:spcBef>
                <a:spcPts val="0"/>
              </a:spcBef>
              <a:spcAft>
                <a:spcPts val="0"/>
              </a:spcAft>
              <a:buSzPts val="2200"/>
              <a:buChar char="●"/>
            </a:pPr>
            <a:r>
              <a:rPr lang="en" sz="2200"/>
              <a:t>If I were to continue analysis into this subject, I would try to find a different dataset that would be suitable for dynamic effects. As well as find an unemployment set that includes identifiers such as gender or age group variables so that further conclusions regarding disparity can be drawn</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90250" y="526350"/>
            <a:ext cx="82608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Sets:</a:t>
            </a:r>
            <a:endParaRPr/>
          </a:p>
          <a:p>
            <a:pPr indent="0" lvl="0" marL="0" rtl="0" algn="l">
              <a:spcBef>
                <a:spcPts val="0"/>
              </a:spcBef>
              <a:spcAft>
                <a:spcPts val="0"/>
              </a:spcAft>
              <a:buNone/>
            </a:pPr>
            <a:r>
              <a:t/>
            </a:r>
            <a:endParaRPr sz="3355"/>
          </a:p>
          <a:p>
            <a:pPr indent="0" lvl="0" marL="0" rtl="0" algn="l">
              <a:spcBef>
                <a:spcPts val="0"/>
              </a:spcBef>
              <a:spcAft>
                <a:spcPts val="0"/>
              </a:spcAft>
              <a:buNone/>
            </a:pPr>
            <a:r>
              <a:rPr lang="en" sz="2550"/>
              <a:t>Suicide:</a:t>
            </a:r>
            <a:endParaRPr sz="2550"/>
          </a:p>
          <a:p>
            <a:pPr indent="0" lvl="0" marL="0" rtl="0" algn="l">
              <a:spcBef>
                <a:spcPts val="0"/>
              </a:spcBef>
              <a:spcAft>
                <a:spcPts val="0"/>
              </a:spcAft>
              <a:buNone/>
            </a:pPr>
            <a:r>
              <a:rPr lang="en" sz="2577"/>
              <a:t>https://www.kaggle.com/russellyates88/suicide-rates-overview-1985-to-2016</a:t>
            </a:r>
            <a:endParaRPr sz="2577"/>
          </a:p>
          <a:p>
            <a:pPr indent="0" lvl="0" marL="0" rtl="0" algn="l">
              <a:spcBef>
                <a:spcPts val="0"/>
              </a:spcBef>
              <a:spcAft>
                <a:spcPts val="0"/>
              </a:spcAft>
              <a:buNone/>
            </a:pPr>
            <a:r>
              <a:t/>
            </a:r>
            <a:endParaRPr sz="2577"/>
          </a:p>
          <a:p>
            <a:pPr indent="0" lvl="0" marL="0" rtl="0" algn="l">
              <a:spcBef>
                <a:spcPts val="0"/>
              </a:spcBef>
              <a:spcAft>
                <a:spcPts val="0"/>
              </a:spcAft>
              <a:buNone/>
            </a:pPr>
            <a:r>
              <a:rPr lang="en" sz="2577"/>
              <a:t>Unemployment:</a:t>
            </a:r>
            <a:endParaRPr sz="2577"/>
          </a:p>
          <a:p>
            <a:pPr indent="0" lvl="0" marL="0" rtl="0" algn="l">
              <a:spcBef>
                <a:spcPts val="0"/>
              </a:spcBef>
              <a:spcAft>
                <a:spcPts val="0"/>
              </a:spcAft>
              <a:buNone/>
            </a:pPr>
            <a:r>
              <a:rPr lang="en" sz="2577"/>
              <a:t>https://www.kaggle.com/tunguz/us-monthly-unemployment-rate-1948-present</a:t>
            </a:r>
            <a:endParaRPr sz="2577"/>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549550" y="1079850"/>
            <a:ext cx="8124900" cy="2983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u="sng"/>
              <a:t>Big Question:</a:t>
            </a:r>
            <a:endParaRPr b="1" u="sng"/>
          </a:p>
          <a:p>
            <a:pPr indent="0" lvl="0" marL="0" rtl="0" algn="ctr">
              <a:spcBef>
                <a:spcPts val="0"/>
              </a:spcBef>
              <a:spcAft>
                <a:spcPts val="0"/>
              </a:spcAft>
              <a:buNone/>
            </a:pPr>
            <a:r>
              <a:rPr lang="en"/>
              <a:t>Is there a correlation between Unemployment and Suicide Rates in America?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654063" y="3520297"/>
            <a:ext cx="5835876" cy="1252800"/>
          </a:xfrm>
          <a:prstGeom prst="rect">
            <a:avLst/>
          </a:prstGeom>
          <a:noFill/>
          <a:ln>
            <a:noFill/>
          </a:ln>
        </p:spPr>
      </p:pic>
      <p:pic>
        <p:nvPicPr>
          <p:cNvPr id="70" name="Google Shape;70;p15"/>
          <p:cNvPicPr preferRelativeResize="0"/>
          <p:nvPr/>
        </p:nvPicPr>
        <p:blipFill>
          <a:blip r:embed="rId4">
            <a:alphaModFix/>
          </a:blip>
          <a:stretch>
            <a:fillRect/>
          </a:stretch>
        </p:blipFill>
        <p:spPr>
          <a:xfrm>
            <a:off x="1480100" y="1906187"/>
            <a:ext cx="6183805" cy="1252800"/>
          </a:xfrm>
          <a:prstGeom prst="rect">
            <a:avLst/>
          </a:prstGeom>
          <a:noFill/>
          <a:ln>
            <a:noFill/>
          </a:ln>
        </p:spPr>
      </p:pic>
      <p:pic>
        <p:nvPicPr>
          <p:cNvPr id="71" name="Google Shape;71;p15"/>
          <p:cNvPicPr preferRelativeResize="0"/>
          <p:nvPr/>
        </p:nvPicPr>
        <p:blipFill>
          <a:blip r:embed="rId5">
            <a:alphaModFix/>
          </a:blip>
          <a:stretch>
            <a:fillRect/>
          </a:stretch>
        </p:blipFill>
        <p:spPr>
          <a:xfrm>
            <a:off x="232588" y="292049"/>
            <a:ext cx="8678816" cy="12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788575" y="0"/>
            <a:ext cx="5566851" cy="504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069175" y="0"/>
            <a:ext cx="7005649" cy="504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7" name="Google Shape;87;p1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8" name="Google Shape;88;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2100" y="618472"/>
            <a:ext cx="4571999" cy="4143352"/>
          </a:xfrm>
          <a:prstGeom prst="rect">
            <a:avLst/>
          </a:prstGeom>
          <a:noFill/>
          <a:ln>
            <a:noFill/>
          </a:ln>
        </p:spPr>
      </p:pic>
      <p:pic>
        <p:nvPicPr>
          <p:cNvPr id="90" name="Google Shape;90;p18"/>
          <p:cNvPicPr preferRelativeResize="0"/>
          <p:nvPr/>
        </p:nvPicPr>
        <p:blipFill>
          <a:blip r:embed="rId4">
            <a:alphaModFix/>
          </a:blip>
          <a:stretch>
            <a:fillRect/>
          </a:stretch>
        </p:blipFill>
        <p:spPr>
          <a:xfrm>
            <a:off x="4572000" y="618477"/>
            <a:ext cx="4571999" cy="4143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648500" y="391350"/>
            <a:ext cx="5846999" cy="4432175"/>
          </a:xfrm>
          <a:prstGeom prst="rect">
            <a:avLst/>
          </a:prstGeom>
          <a:noFill/>
          <a:ln>
            <a:noFill/>
          </a:ln>
        </p:spPr>
      </p:pic>
      <p:pic>
        <p:nvPicPr>
          <p:cNvPr id="96" name="Google Shape;96;p19"/>
          <p:cNvPicPr preferRelativeResize="0"/>
          <p:nvPr/>
        </p:nvPicPr>
        <p:blipFill>
          <a:blip r:embed="rId4">
            <a:alphaModFix/>
          </a:blip>
          <a:stretch>
            <a:fillRect/>
          </a:stretch>
        </p:blipFill>
        <p:spPr>
          <a:xfrm>
            <a:off x="1067800" y="0"/>
            <a:ext cx="7008401" cy="5047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02" name="Google Shape;102;p20"/>
          <p:cNvPicPr preferRelativeResize="0"/>
          <p:nvPr/>
        </p:nvPicPr>
        <p:blipFill>
          <a:blip r:embed="rId3">
            <a:alphaModFix/>
          </a:blip>
          <a:stretch>
            <a:fillRect/>
          </a:stretch>
        </p:blipFill>
        <p:spPr>
          <a:xfrm>
            <a:off x="361985" y="0"/>
            <a:ext cx="842003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08" name="Google Shape;108;p21"/>
          <p:cNvPicPr preferRelativeResize="0"/>
          <p:nvPr/>
        </p:nvPicPr>
        <p:blipFill>
          <a:blip r:embed="rId3">
            <a:alphaModFix/>
          </a:blip>
          <a:stretch>
            <a:fillRect/>
          </a:stretch>
        </p:blipFill>
        <p:spPr>
          <a:xfrm>
            <a:off x="191699" y="0"/>
            <a:ext cx="876060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