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hepard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04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50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10-C195-4254-BB30-232D2212A7E7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networking-and-servers/powershell-troubleshooting-guide" TargetMode="External"/><Relationship Id="rId2" Type="http://schemas.openxmlformats.org/officeDocument/2006/relationships/hyperlink" Target="http://www.powershellstati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acktpub.com/networking-and-servers/getting-started-powersh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Error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Mike Shepard</a:t>
            </a:r>
          </a:p>
          <a:p>
            <a:r>
              <a:rPr lang="en-US" dirty="0"/>
              <a:t>Solutions Architect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1574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PowerShell Array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5185"/>
            <a:ext cx="9056213" cy="4506177"/>
          </a:xfrm>
        </p:spPr>
        <p:txBody>
          <a:bodyPr/>
          <a:lstStyle/>
          <a:p>
            <a:r>
              <a:rPr lang="en-US" dirty="0"/>
              <a:t>Many (most?) PowerShell cmdlets allow you to pass arrays as arguments</a:t>
            </a:r>
          </a:p>
          <a:p>
            <a:endParaRPr lang="en-US" dirty="0"/>
          </a:p>
          <a:p>
            <a:r>
              <a:rPr lang="en-US" dirty="0"/>
              <a:t>Think about this scenario…</a:t>
            </a:r>
          </a:p>
          <a:p>
            <a:endParaRPr lang="en-US" dirty="0"/>
          </a:p>
          <a:p>
            <a:r>
              <a:rPr lang="en-US" dirty="0"/>
              <a:t>You have a farm of 1000 servers, and have the names in a variable called $servers.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–Class Win32_OperatingSystem –</a:t>
            </a:r>
            <a:r>
              <a:rPr lang="en-US" dirty="0" err="1" smtClean="0"/>
              <a:t>ComputerName</a:t>
            </a:r>
            <a:r>
              <a:rPr lang="en-US" dirty="0" smtClean="0"/>
              <a:t> </a:t>
            </a:r>
            <a:r>
              <a:rPr lang="en-US" dirty="0"/>
              <a:t>$servers</a:t>
            </a:r>
          </a:p>
          <a:p>
            <a:endParaRPr lang="en-US" dirty="0"/>
          </a:p>
          <a:p>
            <a:r>
              <a:rPr lang="en-US" dirty="0"/>
              <a:t>What are the odds that all 1000 servers are responding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148010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577"/>
            <a:ext cx="8596668" cy="4346786"/>
          </a:xfrm>
        </p:spPr>
        <p:txBody>
          <a:bodyPr/>
          <a:lstStyle/>
          <a:p>
            <a:r>
              <a:rPr lang="en-US" dirty="0"/>
              <a:t>A non-terminating error is something that you might need to know about, but doesn’t necessarily need to stop the operation from processing</a:t>
            </a:r>
          </a:p>
          <a:p>
            <a:endParaRPr lang="en-US" dirty="0"/>
          </a:p>
          <a:p>
            <a:r>
              <a:rPr lang="en-US" dirty="0"/>
              <a:t>The default behavior of PowerShell when it encounters a non-terminating error is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the error to the error stream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error to the $Error collection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Continue processing </a:t>
            </a:r>
          </a:p>
          <a:p>
            <a:pPr marL="0" indent="0">
              <a:buNone/>
            </a:pPr>
            <a:r>
              <a:rPr lang="en-US" dirty="0"/>
              <a:t>When an error “falls out of” the error stream, it is written to the console in a distinctive way that makes it clear it’s an error.</a:t>
            </a:r>
          </a:p>
        </p:txBody>
      </p:sp>
    </p:spTree>
    <p:extLst>
      <p:ext uri="{BB962C8B-B14F-4D97-AF65-F5344CB8AC3E}">
        <p14:creationId xmlns:p14="http://schemas.microsoft.com/office/powerpoint/2010/main" val="88591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What if I want to “catch” a non-terminating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0833"/>
            <a:ext cx="8596668" cy="4200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Cmdlets and Advanced Functions have a common parameter called –</a:t>
            </a:r>
            <a:r>
              <a:rPr lang="en-US" dirty="0" err="1"/>
              <a:t>ErrorAction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causes PowerShell to treat non-terminating errors differently:</a:t>
            </a:r>
          </a:p>
          <a:p>
            <a:pPr marL="0" indent="0">
              <a:buNone/>
            </a:pPr>
            <a:r>
              <a:rPr lang="en-US" dirty="0"/>
              <a:t>Values are:</a:t>
            </a:r>
          </a:p>
          <a:p>
            <a:r>
              <a:rPr lang="en-US" b="1" dirty="0"/>
              <a:t>Ignore</a:t>
            </a:r>
            <a:r>
              <a:rPr lang="en-US" dirty="0"/>
              <a:t> – don’t add to error stream or variable</a:t>
            </a:r>
          </a:p>
          <a:p>
            <a:r>
              <a:rPr lang="en-US" b="1" dirty="0" err="1"/>
              <a:t>SilentlyContinue</a:t>
            </a:r>
            <a:r>
              <a:rPr lang="en-US" dirty="0"/>
              <a:t> – don’t add to error stream</a:t>
            </a:r>
          </a:p>
          <a:p>
            <a:r>
              <a:rPr lang="en-US" b="1" dirty="0"/>
              <a:t>Continue</a:t>
            </a:r>
            <a:r>
              <a:rPr lang="en-US" dirty="0"/>
              <a:t> – add to error stream and variable (default)</a:t>
            </a:r>
          </a:p>
          <a:p>
            <a:r>
              <a:rPr lang="en-US" b="1" dirty="0"/>
              <a:t>Inquire</a:t>
            </a:r>
            <a:r>
              <a:rPr lang="en-US" dirty="0"/>
              <a:t> – Ask the user what to do</a:t>
            </a:r>
          </a:p>
          <a:p>
            <a:r>
              <a:rPr lang="en-US" b="1" strike="sngStrike" dirty="0"/>
              <a:t>Suspend</a:t>
            </a:r>
            <a:r>
              <a:rPr lang="en-US" strike="sngStrike" dirty="0"/>
              <a:t> – drop into nested prompt</a:t>
            </a:r>
            <a:r>
              <a:rPr lang="en-US" dirty="0"/>
              <a:t> Only in Workflows</a:t>
            </a:r>
          </a:p>
          <a:p>
            <a:r>
              <a:rPr lang="en-US" b="1" dirty="0"/>
              <a:t>Stop</a:t>
            </a:r>
            <a:r>
              <a:rPr lang="en-US" dirty="0"/>
              <a:t> – treat the error like an exception</a:t>
            </a:r>
          </a:p>
        </p:txBody>
      </p:sp>
    </p:spTree>
    <p:extLst>
      <p:ext uri="{BB962C8B-B14F-4D97-AF65-F5344CB8AC3E}">
        <p14:creationId xmlns:p14="http://schemas.microsoft.com/office/powerpoint/2010/main" val="163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Catching a non-terminating 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18" y="1884989"/>
            <a:ext cx="5629275" cy="1352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0147" y="1884989"/>
            <a:ext cx="1919246" cy="557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37795" y="1979034"/>
            <a:ext cx="27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–</a:t>
            </a:r>
            <a:r>
              <a:rPr lang="en-US" dirty="0" err="1"/>
              <a:t>erroraction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118" y="2861733"/>
            <a:ext cx="2197615" cy="3758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8266" y="3522133"/>
            <a:ext cx="331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came from the catch block because “Stop” means treat the non-terminating error like an exception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89200" y="3237539"/>
            <a:ext cx="118533" cy="284594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8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04399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not always be successful because of non-responsive servers.  We will get all of the </a:t>
            </a:r>
          </a:p>
          <a:p>
            <a:pPr marL="0" indent="0">
              <a:buNone/>
            </a:pPr>
            <a:r>
              <a:rPr lang="en-US" dirty="0"/>
              <a:t>responding servers’ information in the variable, but the non-responsive servers will show</a:t>
            </a:r>
          </a:p>
          <a:p>
            <a:pPr marL="0" indent="0">
              <a:buNone/>
            </a:pPr>
            <a:r>
              <a:rPr lang="en-US" dirty="0"/>
              <a:t>up as errors at the console.</a:t>
            </a:r>
          </a:p>
        </p:txBody>
      </p:sp>
    </p:spTree>
    <p:extLst>
      <p:ext uri="{BB962C8B-B14F-4D97-AF65-F5344CB8AC3E}">
        <p14:creationId xmlns:p14="http://schemas.microsoft.com/office/powerpoint/2010/main" val="302653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2160589"/>
            <a:ext cx="10414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$servers=1..1000 | </a:t>
            </a:r>
            <a:r>
              <a:rPr lang="en-US" sz="1600" dirty="0" err="1"/>
              <a:t>foreach</a:t>
            </a:r>
            <a:r>
              <a:rPr lang="en-US" sz="1600" dirty="0"/>
              <a:t> {“Server$_”}</a:t>
            </a:r>
          </a:p>
          <a:p>
            <a:pPr marL="0" indent="0">
              <a:buNone/>
            </a:pPr>
            <a:r>
              <a:rPr lang="en-US" sz="1600" dirty="0"/>
              <a:t>Try{</a:t>
            </a:r>
          </a:p>
          <a:p>
            <a:pPr marL="0" indent="0">
              <a:buNone/>
            </a:pPr>
            <a:r>
              <a:rPr lang="en-US" sz="1600" dirty="0"/>
              <a:t>$</a:t>
            </a:r>
            <a:r>
              <a:rPr lang="en-US" sz="1600" dirty="0" err="1"/>
              <a:t>server_os</a:t>
            </a:r>
            <a:r>
              <a:rPr lang="en-US" sz="1600" dirty="0"/>
              <a:t>=get-</a:t>
            </a:r>
            <a:r>
              <a:rPr lang="en-US" sz="1600" dirty="0" err="1"/>
              <a:t>ciminstance</a:t>
            </a:r>
            <a:r>
              <a:rPr lang="en-US" sz="1600" dirty="0"/>
              <a:t> –</a:t>
            </a:r>
            <a:r>
              <a:rPr lang="en-US" sz="1600" dirty="0" err="1"/>
              <a:t>classname</a:t>
            </a:r>
            <a:r>
              <a:rPr lang="en-US" sz="1600" dirty="0"/>
              <a:t> Win32_OperatingSystem -</a:t>
            </a:r>
            <a:r>
              <a:rPr lang="en-US" sz="1600" dirty="0" err="1"/>
              <a:t>ComputerName</a:t>
            </a:r>
            <a:r>
              <a:rPr lang="en-US" sz="1600" dirty="0"/>
              <a:t> $servers –EA Stop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Catch { </a:t>
            </a:r>
          </a:p>
          <a:p>
            <a:pPr marL="0" indent="0">
              <a:buNone/>
            </a:pPr>
            <a:r>
              <a:rPr lang="en-US" sz="1600" dirty="0"/>
              <a:t>  write-output “Something went wrong”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This will probably not be successful again due to non-responsive servers, but if there are any of those</a:t>
            </a:r>
          </a:p>
          <a:p>
            <a:pPr marL="0" indent="0">
              <a:buNone/>
            </a:pPr>
            <a:r>
              <a:rPr lang="en-US" sz="1600" dirty="0"/>
              <a:t>we won’t get any output at all in the variable because exceptions terminate the statement.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28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6" y="1930400"/>
            <a:ext cx="10837333" cy="452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=@()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($server in $servers){</a:t>
            </a:r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+=get-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 –EA Stop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 </a:t>
            </a:r>
          </a:p>
          <a:p>
            <a:pPr marL="0" indent="0">
              <a:buNone/>
            </a:pPr>
            <a:r>
              <a:rPr lang="en-US" dirty="0"/>
              <a:t>  write-output “Something went wrong with $server”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pretty common pattern that will work, but there’s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388260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2133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</a:t>
            </a:r>
            <a:r>
              <a:rPr lang="en-US" dirty="0" smtClean="0"/>
              <a:t>$_”}</a:t>
            </a:r>
          </a:p>
          <a:p>
            <a:pPr marL="0" indent="0">
              <a:buNone/>
            </a:pPr>
            <a:r>
              <a:rPr lang="en-US" dirty="0" smtClean="0"/>
              <a:t>Try {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 `</a:t>
            </a:r>
          </a:p>
          <a:p>
            <a:pPr marL="400050" lvl="1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–</a:t>
            </a:r>
            <a:r>
              <a:rPr lang="en-US" b="1" dirty="0" err="1"/>
              <a:t>ErrorVariable</a:t>
            </a:r>
            <a:r>
              <a:rPr lang="en-US" b="1" dirty="0"/>
              <a:t> Problems </a:t>
            </a:r>
            <a:r>
              <a:rPr lang="en-US" dirty="0"/>
              <a:t>–</a:t>
            </a:r>
            <a:r>
              <a:rPr lang="en-US" dirty="0" err="1"/>
              <a:t>ErrorAction</a:t>
            </a:r>
            <a:r>
              <a:rPr lang="en-US" dirty="0"/>
              <a:t> </a:t>
            </a:r>
            <a:r>
              <a:rPr lang="en-US" dirty="0" err="1"/>
              <a:t>SilentlyContinue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Foreach</a:t>
            </a:r>
            <a:r>
              <a:rPr lang="en-US" dirty="0"/>
              <a:t>($problem in $problems){</a:t>
            </a:r>
          </a:p>
          <a:p>
            <a:pPr marL="400050" lvl="1" indent="0">
              <a:buNone/>
            </a:pPr>
            <a:r>
              <a:rPr lang="en-US" dirty="0"/>
              <a:t>    write-output “We had a problem with $($</a:t>
            </a:r>
            <a:r>
              <a:rPr lang="en-US" dirty="0" err="1"/>
              <a:t>problem.</a:t>
            </a:r>
            <a:r>
              <a:rPr lang="en-US" b="1" dirty="0" err="1"/>
              <a:t>OriginInfo</a:t>
            </a:r>
            <a:r>
              <a:rPr lang="en-US" dirty="0"/>
              <a:t>)”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catch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$err=$_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#do something else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Here, we get to execute one command which will hit all of the boxes “simultaneously”, </a:t>
            </a:r>
          </a:p>
          <a:p>
            <a:pPr marL="0" indent="0">
              <a:buNone/>
            </a:pPr>
            <a:r>
              <a:rPr lang="en-US" dirty="0"/>
              <a:t>and we get to know what boxes had problems.  The best of both worlds!</a:t>
            </a:r>
          </a:p>
          <a:p>
            <a:pPr marL="0" indent="0">
              <a:buNone/>
            </a:pPr>
            <a:r>
              <a:rPr lang="en-US" dirty="0"/>
              <a:t>Note:  It won’t always be </a:t>
            </a:r>
            <a:r>
              <a:rPr lang="en-US" dirty="0" err="1"/>
              <a:t>OriginInfo</a:t>
            </a:r>
            <a:r>
              <a:rPr lang="en-US" dirty="0"/>
              <a:t>…sometimes it’s </a:t>
            </a:r>
            <a:r>
              <a:rPr lang="en-US" dirty="0" err="1"/>
              <a:t>TargetObject</a:t>
            </a:r>
            <a:r>
              <a:rPr lang="en-US" dirty="0"/>
              <a:t>.  Documentation/practice isn’t very clear on one or the other.</a:t>
            </a:r>
          </a:p>
        </p:txBody>
      </p:sp>
    </p:spTree>
    <p:extLst>
      <p:ext uri="{BB962C8B-B14F-4D97-AF65-F5344CB8AC3E}">
        <p14:creationId xmlns:p14="http://schemas.microsoft.com/office/powerpoint/2010/main" val="194169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4133"/>
            <a:ext cx="8596668" cy="4297229"/>
          </a:xfrm>
        </p:spPr>
        <p:txBody>
          <a:bodyPr/>
          <a:lstStyle/>
          <a:p>
            <a:r>
              <a:rPr lang="en-US" dirty="0"/>
              <a:t>Create a terminating error (exception) with the </a:t>
            </a:r>
            <a:r>
              <a:rPr lang="en-US" b="1" dirty="0"/>
              <a:t>Throw</a:t>
            </a:r>
            <a:r>
              <a:rPr lang="en-US" dirty="0"/>
              <a:t> statement</a:t>
            </a:r>
          </a:p>
          <a:p>
            <a:r>
              <a:rPr lang="en-US" dirty="0"/>
              <a:t>Create a non-terminating error with </a:t>
            </a:r>
            <a:r>
              <a:rPr lang="en-US" b="1" dirty="0"/>
              <a:t>Write-Error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If you want to write an error “properly” create an error record and set useful properties like </a:t>
            </a:r>
            <a:r>
              <a:rPr lang="en-US" b="1" dirty="0" err="1"/>
              <a:t>TargetObject</a:t>
            </a:r>
            <a:r>
              <a:rPr lang="en-US" b="1" dirty="0"/>
              <a:t>, </a:t>
            </a:r>
            <a:r>
              <a:rPr lang="en-US" b="1" dirty="0" err="1"/>
              <a:t>ErrorDetails</a:t>
            </a:r>
            <a:r>
              <a:rPr lang="en-US" b="1" dirty="0"/>
              <a:t>, </a:t>
            </a:r>
            <a:r>
              <a:rPr lang="en-US" b="1" dirty="0" err="1"/>
              <a:t>CategoryInfo</a:t>
            </a:r>
            <a:r>
              <a:rPr lang="en-US" b="1" dirty="0"/>
              <a:t>, etc. so the user will be able to do something with the error.</a:t>
            </a:r>
          </a:p>
        </p:txBody>
      </p:sp>
    </p:spTree>
    <p:extLst>
      <p:ext uri="{BB962C8B-B14F-4D97-AF65-F5344CB8AC3E}">
        <p14:creationId xmlns:p14="http://schemas.microsoft.com/office/powerpoint/2010/main" val="10810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8533" y="2633133"/>
            <a:ext cx="4809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0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Shameless self-promotion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9891"/>
            <a:ext cx="4436534" cy="307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blog (since 2009)– </a:t>
            </a:r>
            <a:r>
              <a:rPr lang="en-US" dirty="0">
                <a:hlinkClick r:id="rId2"/>
              </a:rPr>
              <a:t>www.PowerShellStation.com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books</a:t>
            </a:r>
          </a:p>
          <a:p>
            <a:pPr lvl="1"/>
            <a:r>
              <a:rPr lang="en-US" dirty="0">
                <a:hlinkClick r:id="rId3"/>
              </a:rPr>
              <a:t>PowerShell Troubleshooting Guide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Getting Started with PowerShell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– top 4% by reputation</a:t>
            </a:r>
          </a:p>
          <a:p>
            <a:pPr lvl="1"/>
            <a:r>
              <a:rPr lang="en-US" dirty="0"/>
              <a:t>Top 1% in PowerShell</a:t>
            </a:r>
          </a:p>
          <a:p>
            <a:pPr lvl="1"/>
            <a:r>
              <a:rPr lang="en-US" dirty="0"/>
              <a:t>Top 5% Windows</a:t>
            </a:r>
          </a:p>
        </p:txBody>
      </p:sp>
      <p:pic>
        <p:nvPicPr>
          <p:cNvPr id="1026" name="Picture 2" descr="http://powershellstation.com/wp-content/uploads/2017/04/powershell-50-transparent_1000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3" y="1422400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automation platform</a:t>
            </a:r>
          </a:p>
          <a:p>
            <a:r>
              <a:rPr lang="en-US" dirty="0"/>
              <a:t>Implemented in .NET (.NET core 6.0+)</a:t>
            </a:r>
          </a:p>
          <a:p>
            <a:r>
              <a:rPr lang="en-US" dirty="0"/>
              <a:t>Includes command-line “scripting language”</a:t>
            </a:r>
          </a:p>
          <a:p>
            <a:r>
              <a:rPr lang="en-US" dirty="0"/>
              <a:t>PowerShell engine can be embedded in .NET apps</a:t>
            </a:r>
          </a:p>
          <a:p>
            <a:r>
              <a:rPr lang="en-US" dirty="0"/>
              <a:t>Very flexible, extensible, powerful </a:t>
            </a:r>
          </a:p>
          <a:p>
            <a:r>
              <a:rPr lang="en-US" dirty="0"/>
              <a:t>Object-based pipeline</a:t>
            </a:r>
          </a:p>
          <a:p>
            <a:r>
              <a:rPr lang="en-US" dirty="0"/>
              <a:t>Later versions include more “platform” – DSC, JEA</a:t>
            </a:r>
          </a:p>
        </p:txBody>
      </p:sp>
    </p:spTree>
    <p:extLst>
      <p:ext uri="{BB962C8B-B14F-4D97-AF65-F5344CB8AC3E}">
        <p14:creationId xmlns:p14="http://schemas.microsoft.com/office/powerpoint/2010/main" val="32426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029"/>
          </a:xfrm>
        </p:spPr>
        <p:txBody>
          <a:bodyPr/>
          <a:lstStyle/>
          <a:p>
            <a:r>
              <a:rPr lang="en-US" dirty="0"/>
              <a:t>Super-Easy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built-in variable $?  (is that the most cryptic variable name ever?) is a Boolean value which represents the success of the previous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45" y="3273979"/>
            <a:ext cx="4191000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123" y="5050172"/>
            <a:ext cx="59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Executables exiting with non-zero codes set $? To False</a:t>
            </a:r>
          </a:p>
        </p:txBody>
      </p:sp>
    </p:spTree>
    <p:extLst>
      <p:ext uri="{BB962C8B-B14F-4D97-AF65-F5344CB8AC3E}">
        <p14:creationId xmlns:p14="http://schemas.microsoft.com/office/powerpoint/2010/main" val="3841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One more easy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LastExitCode</a:t>
            </a:r>
            <a:r>
              <a:rPr lang="en-US" dirty="0"/>
              <a:t> – the exit code from the last executable program (not a function, script or cmdlet)</a:t>
            </a:r>
          </a:p>
          <a:p>
            <a:endParaRPr lang="en-US" dirty="0"/>
          </a:p>
          <a:p>
            <a:r>
              <a:rPr lang="en-US" dirty="0"/>
              <a:t>Be careful…some executables return non-zero for successful operations (E.g. </a:t>
            </a:r>
            <a:r>
              <a:rPr lang="en-US" dirty="0" err="1"/>
              <a:t>Robocopy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4033"/>
          </a:xfrm>
        </p:spPr>
        <p:txBody>
          <a:bodyPr/>
          <a:lstStyle/>
          <a:p>
            <a:r>
              <a:rPr lang="en-US" dirty="0"/>
              <a:t>Now for something familiar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46" y="1665638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PowerShell has structured exception handling like most modern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 the beginning of the Catch block</a:t>
            </a:r>
            <a:r>
              <a:rPr lang="en-US" dirty="0"/>
              <a:t>, $_ is the exception that was thrown.</a:t>
            </a:r>
          </a:p>
        </p:txBody>
      </p:sp>
    </p:spTree>
    <p:extLst>
      <p:ext uri="{BB962C8B-B14F-4D97-AF65-F5344CB8AC3E}">
        <p14:creationId xmlns:p14="http://schemas.microsoft.com/office/powerpoint/2010/main" val="3856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974"/>
          </a:xfrm>
        </p:spPr>
        <p:txBody>
          <a:bodyPr/>
          <a:lstStyle/>
          <a:p>
            <a:r>
              <a:rPr lang="en-US" dirty="0"/>
              <a:t>But wait…something’s not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PowerShell errors “sneak through” a try/catch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80" y="2865889"/>
            <a:ext cx="7191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/>
              <a:t>Terminating and 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n-US" dirty="0"/>
              <a:t>PowerShell has 2 different kinds of errors</a:t>
            </a:r>
          </a:p>
          <a:p>
            <a:pPr lvl="1"/>
            <a:r>
              <a:rPr lang="en-US" dirty="0"/>
              <a:t>Terminating errors – these are exceptions.  </a:t>
            </a:r>
          </a:p>
          <a:p>
            <a:pPr lvl="2"/>
            <a:r>
              <a:rPr lang="en-US" dirty="0"/>
              <a:t>Try/catch will work with these errors</a:t>
            </a:r>
          </a:p>
          <a:p>
            <a:pPr lvl="1"/>
            <a:r>
              <a:rPr lang="en-US" dirty="0"/>
              <a:t>Non-Terminating errors</a:t>
            </a:r>
          </a:p>
          <a:p>
            <a:pPr lvl="2"/>
            <a:r>
              <a:rPr lang="en-US" dirty="0"/>
              <a:t>Try/catch will not get these unless you do something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980" y="4144162"/>
            <a:ext cx="415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6004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484"/>
            <a:ext cx="8596668" cy="3880773"/>
          </a:xfrm>
        </p:spPr>
        <p:txBody>
          <a:bodyPr/>
          <a:lstStyle/>
          <a:p>
            <a:r>
              <a:rPr lang="en-US" dirty="0"/>
              <a:t>If you’re ever in a position where you’re wondering what the PowerShell team was thinking in implementing a feature in a particular way…</a:t>
            </a:r>
          </a:p>
          <a:p>
            <a:endParaRPr lang="en-US" dirty="0"/>
          </a:p>
          <a:p>
            <a:pPr lvl="1"/>
            <a:r>
              <a:rPr lang="en-US" dirty="0"/>
              <a:t>Step back and look for their motivation.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my experience, every time I think that the PowerShell team got it wrong, I find that I’m completely missing the point.</a:t>
            </a:r>
          </a:p>
          <a:p>
            <a:pPr lvl="1"/>
            <a:r>
              <a:rPr lang="en-US" dirty="0"/>
              <a:t>The PowerShell team (in my opinion) has done an exceptional job of creating a robust, flexible, extensible system and has been extremely insightful in their design.</a:t>
            </a:r>
          </a:p>
        </p:txBody>
      </p:sp>
    </p:spTree>
    <p:extLst>
      <p:ext uri="{BB962C8B-B14F-4D97-AF65-F5344CB8AC3E}">
        <p14:creationId xmlns:p14="http://schemas.microsoft.com/office/powerpoint/2010/main" val="3448572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</TotalTime>
  <Words>1010</Words>
  <Application>Microsoft Office PowerPoint</Application>
  <PresentationFormat>Custom</PresentationFormat>
  <Paragraphs>144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PowerShell Error Handling</vt:lpstr>
      <vt:lpstr>Shameless self-promotion</vt:lpstr>
      <vt:lpstr>What is PowerShell?</vt:lpstr>
      <vt:lpstr>Super-Easy Time!</vt:lpstr>
      <vt:lpstr>One more easy thing</vt:lpstr>
      <vt:lpstr>Now for something familiar</vt:lpstr>
      <vt:lpstr>But wait…something’s not right</vt:lpstr>
      <vt:lpstr>Terminating and Non-Terminating Errors</vt:lpstr>
      <vt:lpstr>Motivational Slide</vt:lpstr>
      <vt:lpstr>PowerShell Array Parameters</vt:lpstr>
      <vt:lpstr>Non-Terminating Errors</vt:lpstr>
      <vt:lpstr>What if I want to “catch” a non-terminating error?</vt:lpstr>
      <vt:lpstr>Catching a non-terminating error</vt:lpstr>
      <vt:lpstr>Dealing with 1000 servers (take 1)</vt:lpstr>
      <vt:lpstr>Dealing with 1000 servers (take 2)</vt:lpstr>
      <vt:lpstr>Dealing with 1000 servers (take 3)</vt:lpstr>
      <vt:lpstr>Dealing with 1000 servers (take 4)</vt:lpstr>
      <vt:lpstr>Errors in your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Error Handling</dc:title>
  <dc:creator>Mike Shepard</dc:creator>
  <cp:lastModifiedBy>_Admin</cp:lastModifiedBy>
  <cp:revision>24</cp:revision>
  <dcterms:created xsi:type="dcterms:W3CDTF">2017-06-06T02:10:49Z</dcterms:created>
  <dcterms:modified xsi:type="dcterms:W3CDTF">2017-08-18T01:00:40Z</dcterms:modified>
</cp:coreProperties>
</file>