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notesMasterIdLst>
    <p:notesMasterId r:id="rId23"/>
  </p:notesMasterIdLst>
  <p:sldIdLst>
    <p:sldId id="256" r:id="rId2"/>
    <p:sldId id="278" r:id="rId3"/>
    <p:sldId id="257" r:id="rId4"/>
    <p:sldId id="266" r:id="rId5"/>
    <p:sldId id="265" r:id="rId6"/>
    <p:sldId id="267" r:id="rId7"/>
    <p:sldId id="268" r:id="rId8"/>
    <p:sldId id="258" r:id="rId9"/>
    <p:sldId id="269" r:id="rId10"/>
    <p:sldId id="270" r:id="rId11"/>
    <p:sldId id="259" r:id="rId12"/>
    <p:sldId id="271" r:id="rId13"/>
    <p:sldId id="272" r:id="rId14"/>
    <p:sldId id="273" r:id="rId15"/>
    <p:sldId id="260" r:id="rId16"/>
    <p:sldId id="261" r:id="rId17"/>
    <p:sldId id="274" r:id="rId18"/>
    <p:sldId id="263" r:id="rId19"/>
    <p:sldId id="26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84043" autoAdjust="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14478-1487-4929-98A6-9EDF62407F9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8C913-F350-4503-A36A-CC06BB3D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5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Add-Type -</a:t>
            </a:r>
            <a:r>
              <a:rPr lang="en-US" dirty="0" err="1"/>
              <a:t>AssemblyName</a:t>
            </a:r>
            <a:r>
              <a:rPr lang="en-US" dirty="0"/>
              <a:t> </a:t>
            </a:r>
            <a:r>
              <a:rPr lang="en-US" dirty="0" err="1"/>
              <a:t>System.Windows.Forms</a:t>
            </a:r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System.Windows.Forms.Application</a:t>
            </a:r>
            <a:r>
              <a:rPr lang="en-US" dirty="0"/>
              <a:t>]::</a:t>
            </a:r>
            <a:r>
              <a:rPr lang="en-US" dirty="0" err="1"/>
              <a:t>EnableVisualStyles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#region begin GUI{ </a:t>
            </a:r>
          </a:p>
          <a:p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MyForm</a:t>
            </a:r>
            <a:r>
              <a:rPr lang="en-US" dirty="0"/>
              <a:t>                          = New-Object </a:t>
            </a:r>
            <a:r>
              <a:rPr lang="en-US" dirty="0" err="1"/>
              <a:t>system.Windows.Forms.Form</a:t>
            </a:r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MyForm.ClientSize</a:t>
            </a:r>
            <a:r>
              <a:rPr lang="en-US" dirty="0"/>
              <a:t>               = '400,400'</a:t>
            </a:r>
          </a:p>
          <a:p>
            <a:r>
              <a:rPr lang="en-US" dirty="0"/>
              <a:t>$</a:t>
            </a:r>
            <a:r>
              <a:rPr lang="en-US" dirty="0" err="1"/>
              <a:t>MyForm.text</a:t>
            </a:r>
            <a:r>
              <a:rPr lang="en-US" dirty="0"/>
              <a:t>                     = "Form"</a:t>
            </a:r>
          </a:p>
          <a:p>
            <a:r>
              <a:rPr lang="en-US" dirty="0"/>
              <a:t>$</a:t>
            </a:r>
            <a:r>
              <a:rPr lang="en-US" dirty="0" err="1"/>
              <a:t>MyForm.TopMost</a:t>
            </a:r>
            <a:r>
              <a:rPr lang="en-US" dirty="0"/>
              <a:t>                  = $false</a:t>
            </a:r>
          </a:p>
          <a:p>
            <a:endParaRPr lang="en-US" dirty="0"/>
          </a:p>
          <a:p>
            <a:r>
              <a:rPr lang="en-US" dirty="0"/>
              <a:t>$Label1                          = New-Object </a:t>
            </a:r>
            <a:r>
              <a:rPr lang="en-US" dirty="0" err="1"/>
              <a:t>system.Windows.Forms.Label</a:t>
            </a:r>
            <a:endParaRPr lang="en-US" dirty="0"/>
          </a:p>
          <a:p>
            <a:r>
              <a:rPr lang="en-US" dirty="0"/>
              <a:t>$Label1.text                     = "Name"</a:t>
            </a:r>
          </a:p>
          <a:p>
            <a:r>
              <a:rPr lang="en-US" dirty="0"/>
              <a:t>$Label1.AutoSize                 = $true</a:t>
            </a:r>
          </a:p>
          <a:p>
            <a:r>
              <a:rPr lang="en-US" dirty="0"/>
              <a:t>$Label1.width                    = 25</a:t>
            </a:r>
          </a:p>
          <a:p>
            <a:r>
              <a:rPr lang="en-US" dirty="0"/>
              <a:t>$Label1.height                   = 10</a:t>
            </a:r>
          </a:p>
          <a:p>
            <a:r>
              <a:rPr lang="en-US" dirty="0"/>
              <a:t>$Label1.location                 = New-Object </a:t>
            </a:r>
            <a:r>
              <a:rPr lang="en-US" dirty="0" err="1"/>
              <a:t>System.Drawing.Point</a:t>
            </a:r>
            <a:r>
              <a:rPr lang="en-US" dirty="0"/>
              <a:t>(10,22)</a:t>
            </a:r>
          </a:p>
          <a:p>
            <a:r>
              <a:rPr lang="en-US" dirty="0"/>
              <a:t>$Label1.Font                     = 'Microsoft Sans Serif,10'</a:t>
            </a:r>
          </a:p>
          <a:p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NameTextBox</a:t>
            </a:r>
            <a:r>
              <a:rPr lang="en-US" dirty="0"/>
              <a:t>                     = New-Object </a:t>
            </a:r>
            <a:r>
              <a:rPr lang="en-US" dirty="0" err="1"/>
              <a:t>system.Windows.Forms.TextBox</a:t>
            </a:r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NameTextBox.multiline</a:t>
            </a:r>
            <a:r>
              <a:rPr lang="en-US" dirty="0"/>
              <a:t>           = $false</a:t>
            </a:r>
          </a:p>
          <a:p>
            <a:r>
              <a:rPr lang="en-US" dirty="0"/>
              <a:t>$</a:t>
            </a:r>
            <a:r>
              <a:rPr lang="en-US" dirty="0" err="1"/>
              <a:t>NameTextBox.width</a:t>
            </a:r>
            <a:r>
              <a:rPr lang="en-US" dirty="0"/>
              <a:t>               = 100</a:t>
            </a:r>
          </a:p>
          <a:p>
            <a:r>
              <a:rPr lang="en-US" dirty="0"/>
              <a:t>$</a:t>
            </a:r>
            <a:r>
              <a:rPr lang="en-US" dirty="0" err="1"/>
              <a:t>NameTextBox.height</a:t>
            </a:r>
            <a:r>
              <a:rPr lang="en-US" dirty="0"/>
              <a:t>              = 20</a:t>
            </a:r>
          </a:p>
          <a:p>
            <a:r>
              <a:rPr lang="en-US" dirty="0"/>
              <a:t>$</a:t>
            </a:r>
            <a:r>
              <a:rPr lang="en-US" dirty="0" err="1"/>
              <a:t>NameTextBox.location</a:t>
            </a:r>
            <a:r>
              <a:rPr lang="en-US" dirty="0"/>
              <a:t>            = New-Object </a:t>
            </a:r>
            <a:r>
              <a:rPr lang="en-US" dirty="0" err="1"/>
              <a:t>System.Drawing.Point</a:t>
            </a:r>
            <a:r>
              <a:rPr lang="en-US" dirty="0"/>
              <a:t>(9,46)</a:t>
            </a:r>
          </a:p>
          <a:p>
            <a:r>
              <a:rPr lang="en-US" dirty="0"/>
              <a:t>$</a:t>
            </a:r>
            <a:r>
              <a:rPr lang="en-US" dirty="0" err="1"/>
              <a:t>NameTextBox.Font</a:t>
            </a:r>
            <a:r>
              <a:rPr lang="en-US" dirty="0"/>
              <a:t>                = 'Microsoft Sans Serif,10'</a:t>
            </a:r>
          </a:p>
          <a:p>
            <a:endParaRPr lang="en-US" dirty="0"/>
          </a:p>
          <a:p>
            <a:r>
              <a:rPr lang="en-US" dirty="0"/>
              <a:t>$Button1                         = New-Object </a:t>
            </a:r>
            <a:r>
              <a:rPr lang="en-US" dirty="0" err="1"/>
              <a:t>system.Windows.Forms.Button</a:t>
            </a:r>
            <a:endParaRPr lang="en-US" dirty="0"/>
          </a:p>
          <a:p>
            <a:r>
              <a:rPr lang="en-US" dirty="0"/>
              <a:t>$Button1.text                    = "Go!"</a:t>
            </a:r>
          </a:p>
          <a:p>
            <a:r>
              <a:rPr lang="en-US" dirty="0"/>
              <a:t>$Button1.width                   = 60</a:t>
            </a:r>
          </a:p>
          <a:p>
            <a:r>
              <a:rPr lang="en-US" dirty="0"/>
              <a:t>$Button1.height                  = 20</a:t>
            </a:r>
          </a:p>
          <a:p>
            <a:r>
              <a:rPr lang="en-US" dirty="0"/>
              <a:t>$Button1.location                = New-Object </a:t>
            </a:r>
            <a:r>
              <a:rPr lang="en-US" dirty="0" err="1"/>
              <a:t>System.Drawing.Point</a:t>
            </a:r>
            <a:r>
              <a:rPr lang="en-US" dirty="0"/>
              <a:t>(121,46)</a:t>
            </a:r>
          </a:p>
          <a:p>
            <a:r>
              <a:rPr lang="en-US" dirty="0"/>
              <a:t>$Button1.Font                    = 'Microsoft Sans Serif,10'</a:t>
            </a:r>
          </a:p>
          <a:p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MyForm.controls.AddRange</a:t>
            </a:r>
            <a:r>
              <a:rPr lang="en-US" dirty="0"/>
              <a:t>(@($Label1,$NameTextBox,$Button1))</a:t>
            </a:r>
          </a:p>
          <a:p>
            <a:endParaRPr lang="en-US" dirty="0"/>
          </a:p>
          <a:p>
            <a:r>
              <a:rPr lang="en-US" dirty="0"/>
              <a:t>#region </a:t>
            </a:r>
            <a:r>
              <a:rPr lang="en-US" dirty="0" err="1"/>
              <a:t>gui</a:t>
            </a:r>
            <a:r>
              <a:rPr lang="en-US" dirty="0"/>
              <a:t> events {</a:t>
            </a:r>
          </a:p>
          <a:p>
            <a:r>
              <a:rPr lang="en-US" dirty="0"/>
              <a:t>$Button1.Add_Click({ </a:t>
            </a:r>
            <a:r>
              <a:rPr lang="en-US" dirty="0" err="1"/>
              <a:t>ButtonClick</a:t>
            </a:r>
            <a:r>
              <a:rPr lang="en-US" dirty="0"/>
              <a:t> })</a:t>
            </a:r>
          </a:p>
          <a:p>
            <a:r>
              <a:rPr lang="en-US" dirty="0"/>
              <a:t>#</a:t>
            </a:r>
            <a:r>
              <a:rPr lang="en-US" dirty="0" err="1"/>
              <a:t>endregion</a:t>
            </a:r>
            <a:r>
              <a:rPr lang="en-US" dirty="0"/>
              <a:t> events }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endregion</a:t>
            </a:r>
            <a:r>
              <a:rPr lang="en-US" dirty="0"/>
              <a:t> GUI }</a:t>
            </a: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ButtonClick</a:t>
            </a:r>
            <a:r>
              <a:rPr lang="en-US" dirty="0"/>
              <a:t>{</a:t>
            </a:r>
          </a:p>
          <a:p>
            <a:r>
              <a:rPr lang="en-US" dirty="0"/>
              <a:t>    Write-Output $</a:t>
            </a:r>
            <a:r>
              <a:rPr lang="en-US" dirty="0" err="1"/>
              <a:t>NameTextBox.Text</a:t>
            </a:r>
            <a:r>
              <a:rPr lang="en-US" dirty="0"/>
              <a:t>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[void]$</a:t>
            </a:r>
            <a:r>
              <a:rPr lang="en-US" dirty="0" err="1"/>
              <a:t>MyForm.ShowDialog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8C913-F350-4503-A36A-CC06BB3DBC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45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[xml]$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 @"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&lt;Window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="http://schemas.microsoft.com/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winfx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/2006/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/presentation"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xmlns:x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="http://schemas.microsoft.com/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winfx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/2006/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x:Name="HideWindow" Title="Hello World"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WindowStartupLocation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CenterScreen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 = "335" Height = "208"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ShowInTaskbar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"True" Background =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lightgray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&lt;Grid Height="159" Name="grid1" Width="314"&gt;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TextBox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Height="46"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HorizontalAlignment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="Left" Margin="44,30,0,0" Name="Name"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VerticalAlignment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="Top" Width="199"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CheckBox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Content="Personalize Title" Height="52"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HorizontalAlignment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="Left" Margin="34,95,0,0" Name="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checkBox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VerticalAlignment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="Top" Width="226"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FontSize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="15"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&lt;/Grid&gt;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&lt;/Window&gt;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Add-Type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AssemblyName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PresentationFramework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$reader=(New-Object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System.Xml.XmlNodeReader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$Window=[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Windows.Markup.XamlReader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]::Load($reader)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#Tie the Controls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CheckBox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Window.FindName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checkBox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$textbox=$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Window.FindName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('Name')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CheckBox.Add_Checked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({$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window.Title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='Hello '+$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textbox.Text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CheckBox.Add_UnChecked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({$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window.Title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='Hello World';})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Window.ShowDialog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8C913-F350-4503-A36A-CC06BB3DBC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46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0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6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9487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23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1988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59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812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0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8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3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23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6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1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3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8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4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shepard7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cktpub.com/networking-and-servers/powershell-troubleshooting-guide" TargetMode="External"/><Relationship Id="rId2" Type="http://schemas.openxmlformats.org/officeDocument/2006/relationships/hyperlink" Target="http://www.powershellstatio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leanpub.com/powershell-conference-book" TargetMode="External"/><Relationship Id="rId4" Type="http://schemas.openxmlformats.org/officeDocument/2006/relationships/hyperlink" Target="https://www.packtpub.com/networking-and-servers/getting-started-powershel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615491"/>
            <a:ext cx="7766936" cy="1646302"/>
          </a:xfrm>
        </p:spPr>
        <p:txBody>
          <a:bodyPr/>
          <a:lstStyle/>
          <a:p>
            <a:r>
              <a:rPr lang="en-US" dirty="0"/>
              <a:t>PowerShell and GUIs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691160"/>
            <a:ext cx="7766936" cy="3646030"/>
          </a:xfrm>
        </p:spPr>
        <p:txBody>
          <a:bodyPr>
            <a:normAutofit/>
          </a:bodyPr>
          <a:lstStyle/>
          <a:p>
            <a:r>
              <a:rPr lang="en-US" sz="3200" dirty="0"/>
              <a:t>Why and how</a:t>
            </a:r>
          </a:p>
          <a:p>
            <a:endParaRPr lang="en-US" dirty="0"/>
          </a:p>
          <a:p>
            <a:r>
              <a:rPr lang="en-US" dirty="0"/>
              <a:t>Mike Shepard</a:t>
            </a:r>
          </a:p>
          <a:p>
            <a:r>
              <a:rPr lang="en-US" dirty="0">
                <a:hlinkClick r:id="rId2"/>
              </a:rPr>
              <a:t>mshepard70@gmail.com</a:t>
            </a:r>
            <a:endParaRPr lang="en-US" dirty="0"/>
          </a:p>
          <a:p>
            <a:r>
              <a:rPr lang="en-US" dirty="0"/>
              <a:t>@MikeShepard70</a:t>
            </a:r>
          </a:p>
        </p:txBody>
      </p:sp>
    </p:spTree>
    <p:extLst>
      <p:ext uri="{BB962C8B-B14F-4D97-AF65-F5344CB8AC3E}">
        <p14:creationId xmlns:p14="http://schemas.microsoft.com/office/powerpoint/2010/main" val="139463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07A0-F1D2-4E00-A052-4485DF358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Pre-Made GUIs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6E16-A70D-46EB-9BBF-A53DE24E0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69" y="2160590"/>
            <a:ext cx="9882231" cy="1186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System.Reflection.Assembly</a:t>
            </a:r>
            <a:r>
              <a:rPr lang="en-US" dirty="0"/>
              <a:t>]::</a:t>
            </a:r>
            <a:r>
              <a:rPr lang="en-US" dirty="0" err="1"/>
              <a:t>LoadWithPartialName</a:t>
            </a:r>
            <a:r>
              <a:rPr lang="en-US" dirty="0"/>
              <a:t>('</a:t>
            </a:r>
            <a:r>
              <a:rPr lang="en-US" dirty="0" err="1"/>
              <a:t>Microsoft.VisualBasic</a:t>
            </a:r>
            <a:r>
              <a:rPr lang="en-US" dirty="0"/>
              <a:t>') | Out-Null</a:t>
            </a:r>
          </a:p>
          <a:p>
            <a:pPr marL="0" indent="0">
              <a:buNone/>
            </a:pPr>
            <a:r>
              <a:rPr lang="en-US" dirty="0"/>
              <a:t>$computer = [</a:t>
            </a:r>
            <a:r>
              <a:rPr lang="en-US" dirty="0" err="1"/>
              <a:t>Microsoft.VisualBasic.Interaction</a:t>
            </a:r>
            <a:r>
              <a:rPr lang="en-US" dirty="0"/>
              <a:t>]::</a:t>
            </a:r>
            <a:r>
              <a:rPr lang="en-US" dirty="0" err="1"/>
              <a:t>InputBox</a:t>
            </a:r>
            <a:r>
              <a:rPr lang="en-US" dirty="0"/>
              <a:t>("Enter a computer name", "Computer", "$</a:t>
            </a:r>
            <a:r>
              <a:rPr lang="en-US" dirty="0" err="1"/>
              <a:t>env:computername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649526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62" y="550877"/>
            <a:ext cx="9162952" cy="741028"/>
          </a:xfrm>
        </p:spPr>
        <p:txBody>
          <a:bodyPr>
            <a:normAutofit/>
          </a:bodyPr>
          <a:lstStyle/>
          <a:p>
            <a:r>
              <a:rPr lang="en-US" dirty="0"/>
              <a:t>Windows Forms in PowerShell – Brute Force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890" y="1291905"/>
            <a:ext cx="8596668" cy="43803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Yuck!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050" dirty="0"/>
              <a:t>$</a:t>
            </a:r>
            <a:r>
              <a:rPr lang="en-US" sz="1050" dirty="0" err="1"/>
              <a:t>MyForm</a:t>
            </a:r>
            <a:r>
              <a:rPr lang="en-US" sz="1050" dirty="0"/>
              <a:t>                          = New-Object </a:t>
            </a:r>
            <a:r>
              <a:rPr lang="en-US" sz="1050" dirty="0" err="1"/>
              <a:t>system.Windows.Forms.Form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$</a:t>
            </a:r>
            <a:r>
              <a:rPr lang="en-US" sz="1050" dirty="0" err="1"/>
              <a:t>MyForm.ClientSize</a:t>
            </a:r>
            <a:r>
              <a:rPr lang="en-US" sz="1050" dirty="0"/>
              <a:t>               = '400,400'</a:t>
            </a:r>
          </a:p>
          <a:p>
            <a:pPr marL="0" indent="0">
              <a:buNone/>
            </a:pPr>
            <a:r>
              <a:rPr lang="en-US" sz="1050" dirty="0"/>
              <a:t>$</a:t>
            </a:r>
            <a:r>
              <a:rPr lang="en-US" sz="1050" dirty="0" err="1"/>
              <a:t>MyForm.text</a:t>
            </a:r>
            <a:r>
              <a:rPr lang="en-US" sz="1050" dirty="0"/>
              <a:t>                     = "Form"</a:t>
            </a:r>
          </a:p>
          <a:p>
            <a:pPr marL="0" indent="0">
              <a:buNone/>
            </a:pPr>
            <a:r>
              <a:rPr lang="en-US" sz="1050" dirty="0"/>
              <a:t>$</a:t>
            </a:r>
            <a:r>
              <a:rPr lang="en-US" sz="1050" dirty="0" err="1"/>
              <a:t>MyForm.TopMost</a:t>
            </a:r>
            <a:r>
              <a:rPr lang="en-US" sz="1050" dirty="0"/>
              <a:t>                  = $false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$Label1                          = New-Object </a:t>
            </a:r>
            <a:r>
              <a:rPr lang="en-US" sz="1050" dirty="0" err="1"/>
              <a:t>system.Windows.Forms.Label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$Label1.text                     = "Name"</a:t>
            </a:r>
          </a:p>
          <a:p>
            <a:pPr marL="0" indent="0">
              <a:buNone/>
            </a:pPr>
            <a:r>
              <a:rPr lang="en-US" sz="1050" dirty="0"/>
              <a:t>$Label1.AutoSize                 = $true</a:t>
            </a:r>
          </a:p>
          <a:p>
            <a:pPr marL="0" indent="0">
              <a:buNone/>
            </a:pPr>
            <a:r>
              <a:rPr lang="en-US" sz="1050" dirty="0"/>
              <a:t>$Label1.width                    = 25</a:t>
            </a:r>
          </a:p>
          <a:p>
            <a:pPr marL="0" indent="0">
              <a:buNone/>
            </a:pPr>
            <a:r>
              <a:rPr lang="en-US" sz="1050" dirty="0"/>
              <a:t>$Label1.height                   = 10</a:t>
            </a:r>
          </a:p>
          <a:p>
            <a:pPr marL="0" indent="0">
              <a:buNone/>
            </a:pPr>
            <a:r>
              <a:rPr lang="en-US" sz="1050" dirty="0"/>
              <a:t>$Label1.location                 = New-Object </a:t>
            </a:r>
            <a:r>
              <a:rPr lang="en-US" sz="1050" dirty="0" err="1"/>
              <a:t>System.Drawing.Point</a:t>
            </a:r>
            <a:r>
              <a:rPr lang="en-US" sz="1050" dirty="0"/>
              <a:t>(10,22)</a:t>
            </a:r>
          </a:p>
          <a:p>
            <a:pPr marL="0" indent="0">
              <a:buNone/>
            </a:pPr>
            <a:r>
              <a:rPr lang="en-US" sz="1050" dirty="0"/>
              <a:t>$Label1.Font                     = 'Microsoft Sans Serif,10’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(AND SO ON AD NAUSEUM)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54902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62" y="550877"/>
            <a:ext cx="9162952" cy="741028"/>
          </a:xfrm>
        </p:spPr>
        <p:txBody>
          <a:bodyPr>
            <a:normAutofit fontScale="90000"/>
          </a:bodyPr>
          <a:lstStyle/>
          <a:p>
            <a:r>
              <a:rPr lang="en-US" dirty="0"/>
              <a:t>Windows Forms in PowerShell – PoshGui.com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249"/>
            <a:ext cx="8596668" cy="3880773"/>
          </a:xfrm>
        </p:spPr>
        <p:txBody>
          <a:bodyPr/>
          <a:lstStyle/>
          <a:p>
            <a:r>
              <a:rPr lang="en-US" dirty="0"/>
              <a:t>Public website</a:t>
            </a:r>
          </a:p>
          <a:p>
            <a:r>
              <a:rPr lang="en-US" dirty="0"/>
              <a:t>Limited # of controls</a:t>
            </a:r>
          </a:p>
          <a:p>
            <a:r>
              <a:rPr lang="en-US" dirty="0"/>
              <a:t>Works really well!</a:t>
            </a:r>
          </a:p>
          <a:p>
            <a:r>
              <a:rPr lang="en-US" dirty="0"/>
              <a:t>New, gallery/repository of saved forms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00448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62" y="550877"/>
            <a:ext cx="9162952" cy="741028"/>
          </a:xfrm>
        </p:spPr>
        <p:txBody>
          <a:bodyPr>
            <a:normAutofit/>
          </a:bodyPr>
          <a:lstStyle/>
          <a:p>
            <a:r>
              <a:rPr lang="en-US" dirty="0"/>
              <a:t>Windows Forms in PowerShell – </a:t>
            </a:r>
            <a:r>
              <a:rPr lang="en-US" dirty="0" err="1"/>
              <a:t>Sapien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249"/>
            <a:ext cx="8596668" cy="3880773"/>
          </a:xfrm>
        </p:spPr>
        <p:txBody>
          <a:bodyPr/>
          <a:lstStyle/>
          <a:p>
            <a:r>
              <a:rPr lang="en-US" dirty="0" err="1"/>
              <a:t>Sapien’s</a:t>
            </a:r>
            <a:r>
              <a:rPr lang="en-US" dirty="0"/>
              <a:t> PowerShell Studio  - Commercial</a:t>
            </a:r>
          </a:p>
          <a:p>
            <a:pPr lvl="1"/>
            <a:r>
              <a:rPr lang="en-US" dirty="0"/>
              <a:t>Much more than forms building</a:t>
            </a:r>
          </a:p>
          <a:p>
            <a:pPr lvl="1"/>
            <a:r>
              <a:rPr lang="en-US" dirty="0"/>
              <a:t>Not too expensive (~$250?)</a:t>
            </a:r>
          </a:p>
          <a:p>
            <a:pPr lvl="1"/>
            <a:r>
              <a:rPr lang="en-US" dirty="0"/>
              <a:t>Allows round-trip forms development</a:t>
            </a:r>
          </a:p>
          <a:p>
            <a:r>
              <a:rPr lang="en-US" dirty="0" err="1"/>
              <a:t>Sapien’s</a:t>
            </a:r>
            <a:r>
              <a:rPr lang="en-US" dirty="0"/>
              <a:t> (discontinued) </a:t>
            </a:r>
            <a:r>
              <a:rPr lang="en-US" dirty="0" err="1"/>
              <a:t>PrimalForms</a:t>
            </a:r>
            <a:r>
              <a:rPr lang="en-US" dirty="0"/>
              <a:t> Community Edition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78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62" y="550877"/>
            <a:ext cx="9162952" cy="741028"/>
          </a:xfrm>
        </p:spPr>
        <p:txBody>
          <a:bodyPr>
            <a:normAutofit fontScale="90000"/>
          </a:bodyPr>
          <a:lstStyle/>
          <a:p>
            <a:r>
              <a:rPr lang="en-US" dirty="0"/>
              <a:t>Windows Forms in PowerShell – </a:t>
            </a:r>
            <a:r>
              <a:rPr lang="en-US" dirty="0" err="1"/>
              <a:t>PoshProTools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249"/>
            <a:ext cx="8596668" cy="3880773"/>
          </a:xfrm>
        </p:spPr>
        <p:txBody>
          <a:bodyPr/>
          <a:lstStyle/>
          <a:p>
            <a:r>
              <a:rPr lang="en-US" dirty="0"/>
              <a:t>Commercial add-in for Visual Studio</a:t>
            </a:r>
          </a:p>
          <a:p>
            <a:r>
              <a:rPr lang="en-US" dirty="0"/>
              <a:t>Use VS Forms designer to generate PowerShell script.</a:t>
            </a:r>
          </a:p>
          <a:p>
            <a:r>
              <a:rPr lang="en-US"/>
              <a:t>My trialtime </a:t>
            </a:r>
            <a:r>
              <a:rPr lang="en-US" dirty="0"/>
              <a:t>has expired, so no demo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(Bonus, WPF Designer is in beta)</a:t>
            </a:r>
          </a:p>
          <a:p>
            <a:r>
              <a:rPr lang="en-US" dirty="0">
                <a:sym typeface="Wingdings" panose="05000000000000000000" pitchFamily="2" charset="2"/>
              </a:rPr>
              <a:t>(Not so bonus…it didn’t work on one of my machines)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26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WPF In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8073"/>
            <a:ext cx="8596668" cy="4573289"/>
          </a:xfrm>
        </p:spPr>
        <p:txBody>
          <a:bodyPr/>
          <a:lstStyle/>
          <a:p>
            <a:r>
              <a:rPr lang="en-US" dirty="0"/>
              <a:t>XAML files</a:t>
            </a:r>
          </a:p>
          <a:p>
            <a:r>
              <a:rPr lang="en-US" dirty="0"/>
              <a:t>Finding Named Controls</a:t>
            </a:r>
          </a:p>
          <a:p>
            <a:r>
              <a:rPr lang="en-US" dirty="0"/>
              <a:t>Event Handlers</a:t>
            </a:r>
          </a:p>
          <a:p>
            <a:r>
              <a:rPr lang="en-US" dirty="0"/>
              <a:t>Pretty slick</a:t>
            </a:r>
          </a:p>
          <a:p>
            <a:r>
              <a:rPr lang="en-US" dirty="0"/>
              <a:t>Use Visual Studio (even Community Edition) to edit the XAML</a:t>
            </a:r>
          </a:p>
          <a:p>
            <a:r>
              <a:rPr lang="en-US" dirty="0"/>
              <a:t>VS Posh Pro tools has a beta WPF/XAML editor</a:t>
            </a:r>
          </a:p>
        </p:txBody>
      </p:sp>
    </p:spTree>
    <p:extLst>
      <p:ext uri="{BB962C8B-B14F-4D97-AF65-F5344CB8AC3E}">
        <p14:creationId xmlns:p14="http://schemas.microsoft.com/office/powerpoint/2010/main" val="422257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WPF in PowerShell (without XAML)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WPF classes directly (like you would with Windows Forms)</a:t>
            </a:r>
          </a:p>
          <a:p>
            <a:r>
              <a:rPr lang="en-US" dirty="0"/>
              <a:t>Kind of gross – brute force</a:t>
            </a:r>
          </a:p>
          <a:p>
            <a:pPr lvl="1"/>
            <a:r>
              <a:rPr lang="en-US" dirty="0"/>
              <a:t>Plus, WPF/XAML is more complex, so harder to brute-force.</a:t>
            </a:r>
          </a:p>
        </p:txBody>
      </p:sp>
    </p:spTree>
    <p:extLst>
      <p:ext uri="{BB962C8B-B14F-4D97-AF65-F5344CB8AC3E}">
        <p14:creationId xmlns:p14="http://schemas.microsoft.com/office/powerpoint/2010/main" val="361494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#1 – “easy” data-entry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WPFBot3000</a:t>
            </a:r>
          </a:p>
          <a:p>
            <a:pPr marL="0" indent="0">
              <a:buNone/>
            </a:pPr>
            <a:r>
              <a:rPr lang="en-US" dirty="0"/>
              <a:t>Dialog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TextBox</a:t>
            </a:r>
            <a:r>
              <a:rPr lang="en-US" dirty="0"/>
              <a:t> FirstName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TextBox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TextBox</a:t>
            </a:r>
            <a:r>
              <a:rPr lang="en-US" dirty="0"/>
              <a:t> </a:t>
            </a:r>
            <a:r>
              <a:rPr lang="en-US" dirty="0" err="1"/>
              <a:t>EmailAddress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DatePicker</a:t>
            </a:r>
            <a:r>
              <a:rPr lang="en-US" dirty="0"/>
              <a:t> </a:t>
            </a:r>
            <a:r>
              <a:rPr lang="en-US" dirty="0" err="1"/>
              <a:t>ReminderDate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50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#2 – Edit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to specify properties to edit</a:t>
            </a:r>
          </a:p>
          <a:p>
            <a:r>
              <a:rPr lang="en-US" dirty="0"/>
              <a:t>Need to be able to “guess” what type of control to use</a:t>
            </a:r>
          </a:p>
          <a:p>
            <a:r>
              <a:rPr lang="en-US" dirty="0"/>
              <a:t>Properties need to be updatable (or, return a different object with just the updated properties)</a:t>
            </a:r>
          </a:p>
          <a:p>
            <a:r>
              <a:rPr lang="en-US" dirty="0"/>
              <a:t>Super early beta (haven’t touched it since January-</a:t>
            </a:r>
            <a:r>
              <a:rPr lang="en-US" dirty="0" err="1"/>
              <a:t>ish</a:t>
            </a:r>
            <a:r>
              <a:rPr lang="en-US" dirty="0"/>
              <a:t>)</a:t>
            </a:r>
          </a:p>
          <a:p>
            <a:r>
              <a:rPr lang="en-US" dirty="0"/>
              <a:t>Included in WPFBot3000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Import-Module WPFBot3000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$f=[</a:t>
            </a:r>
            <a:r>
              <a:rPr lang="en-US" dirty="0" err="1">
                <a:latin typeface="Consolas" panose="020B0609020204030204" pitchFamily="49" charset="0"/>
              </a:rPr>
              <a:t>PSCustomObject</a:t>
            </a:r>
            <a:r>
              <a:rPr lang="en-US" dirty="0">
                <a:latin typeface="Consolas" panose="020B0609020204030204" pitchFamily="49" charset="0"/>
              </a:rPr>
              <a:t>]@{A=5;B='</a:t>
            </a:r>
            <a:r>
              <a:rPr lang="en-US" dirty="0" err="1">
                <a:latin typeface="Consolas" panose="020B0609020204030204" pitchFamily="49" charset="0"/>
              </a:rPr>
              <a:t>Hello';D</a:t>
            </a:r>
            <a:r>
              <a:rPr lang="en-US" dirty="0">
                <a:latin typeface="Consolas" panose="020B0609020204030204" pitchFamily="49" charset="0"/>
              </a:rPr>
              <a:t>=[</a:t>
            </a:r>
            <a:r>
              <a:rPr lang="en-US" dirty="0" err="1">
                <a:latin typeface="Consolas" panose="020B0609020204030204" pitchFamily="49" charset="0"/>
              </a:rPr>
              <a:t>DateTime</a:t>
            </a:r>
            <a:r>
              <a:rPr lang="en-US" dirty="0">
                <a:latin typeface="Consolas" panose="020B0609020204030204" pitchFamily="49" charset="0"/>
              </a:rPr>
              <a:t>](get-date )}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Edit-Object $f -</a:t>
            </a:r>
            <a:r>
              <a:rPr lang="en-US" dirty="0" err="1">
                <a:latin typeface="Consolas" panose="020B0609020204030204" pitchFamily="49" charset="0"/>
              </a:rPr>
              <a:t>InPlace</a:t>
            </a:r>
            <a:r>
              <a:rPr lang="en-US" dirty="0">
                <a:latin typeface="Consolas" panose="020B0609020204030204" pitchFamily="49" charset="0"/>
              </a:rPr>
              <a:t> -property A,B,D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67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6528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#3 – Graphical PowerShell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ISE crossed with SSMS</a:t>
            </a:r>
          </a:p>
          <a:p>
            <a:r>
              <a:rPr lang="en-US" dirty="0"/>
              <a:t>Hybrid project with C# (WPF or Forms) and PowerShell</a:t>
            </a:r>
          </a:p>
          <a:p>
            <a:pPr lvl="1"/>
            <a:r>
              <a:rPr lang="en-US" dirty="0"/>
              <a:t>C# - Graphical interface in WPF/Forms, hosting the PowerShell engine</a:t>
            </a:r>
          </a:p>
          <a:p>
            <a:pPr lvl="1"/>
            <a:r>
              <a:rPr lang="en-US" dirty="0"/>
              <a:t>PowerShell – cmdlets to manipulate/modify the UI, and respond to input</a:t>
            </a:r>
          </a:p>
          <a:p>
            <a:pPr lvl="1"/>
            <a:endParaRPr lang="en-US" dirty="0"/>
          </a:p>
          <a:p>
            <a:r>
              <a:rPr lang="en-US" dirty="0"/>
              <a:t>Demo-</a:t>
            </a:r>
            <a:r>
              <a:rPr lang="en-US" dirty="0" err="1"/>
              <a:t>ish</a:t>
            </a:r>
            <a:r>
              <a:rPr lang="en-US" dirty="0"/>
              <a:t>.</a:t>
            </a:r>
          </a:p>
          <a:p>
            <a:r>
              <a:rPr lang="en-US" dirty="0"/>
              <a:t>(not today…have stalled on this as well)</a:t>
            </a:r>
          </a:p>
        </p:txBody>
      </p:sp>
    </p:spTree>
    <p:extLst>
      <p:ext uri="{BB962C8B-B14F-4D97-AF65-F5344CB8AC3E}">
        <p14:creationId xmlns:p14="http://schemas.microsoft.com/office/powerpoint/2010/main" val="49590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0"/>
          </a:xfrm>
        </p:spPr>
        <p:txBody>
          <a:bodyPr/>
          <a:lstStyle/>
          <a:p>
            <a:r>
              <a:rPr lang="en-US" dirty="0"/>
              <a:t>Shameless self-promotion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1939891"/>
            <a:ext cx="5103266" cy="37465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My blog (since 2009)– </a:t>
            </a:r>
            <a:r>
              <a:rPr lang="en-US" dirty="0">
                <a:hlinkClick r:id="rId2"/>
              </a:rPr>
              <a:t>www.PowerShellStation.com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My books</a:t>
            </a:r>
          </a:p>
          <a:p>
            <a:pPr lvl="1"/>
            <a:r>
              <a:rPr lang="en-US" dirty="0">
                <a:hlinkClick r:id="rId3"/>
              </a:rPr>
              <a:t>PowerShell Troubleshooting Guide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Getting Started with PowerShell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PowerShell Conference Book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StackOverflow</a:t>
            </a:r>
            <a:r>
              <a:rPr lang="en-US" dirty="0"/>
              <a:t> – top 2% by reputation this year</a:t>
            </a:r>
          </a:p>
          <a:p>
            <a:pPr lvl="1"/>
            <a:r>
              <a:rPr lang="en-US" dirty="0"/>
              <a:t>Top 1% in PowerShell</a:t>
            </a:r>
          </a:p>
          <a:p>
            <a:pPr lvl="1"/>
            <a:r>
              <a:rPr lang="en-US" dirty="0"/>
              <a:t>Top 5% Windows</a:t>
            </a:r>
          </a:p>
        </p:txBody>
      </p:sp>
      <p:pic>
        <p:nvPicPr>
          <p:cNvPr id="1026" name="Picture 2" descr="http://powershellstation.com/wp-content/uploads/2017/04/powershell-50-transparent_1000p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643" y="1422400"/>
            <a:ext cx="3451225" cy="345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11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DEC6-7BF4-4E14-9561-8D1BDA64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WPFBot3000 “design goals”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3B1EA-347D-45CB-8C86-C722A5644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Drop-dead simple data-entry forms  (check)</a:t>
            </a:r>
          </a:p>
          <a:p>
            <a:pPr>
              <a:buFont typeface="+mj-lt"/>
              <a:buAutoNum type="arabicPeriod"/>
            </a:pPr>
            <a:r>
              <a:rPr lang="en-US" dirty="0"/>
              <a:t>No XAML required  (check)</a:t>
            </a:r>
          </a:p>
          <a:p>
            <a:pPr>
              <a:buFont typeface="+mj-lt"/>
              <a:buAutoNum type="arabicPeriod"/>
            </a:pPr>
            <a:r>
              <a:rPr lang="en-US" dirty="0"/>
              <a:t>Easy-to-follow code in module (I think so)</a:t>
            </a:r>
          </a:p>
          <a:p>
            <a:pPr>
              <a:buFont typeface="+mj-lt"/>
              <a:buAutoNum type="arabicPeriod"/>
            </a:pPr>
            <a:r>
              <a:rPr lang="en-US" dirty="0"/>
              <a:t>Usable with other controls (check-</a:t>
            </a:r>
            <a:r>
              <a:rPr lang="en-US" dirty="0" err="1"/>
              <a:t>ish</a:t>
            </a:r>
            <a:r>
              <a:rPr lang="en-US" dirty="0"/>
              <a:t>)</a:t>
            </a:r>
          </a:p>
          <a:p>
            <a:pPr>
              <a:buFont typeface="+mj-lt"/>
              <a:buAutoNum type="arabicPeriod"/>
            </a:pPr>
            <a:r>
              <a:rPr lang="en-US" dirty="0"/>
              <a:t>Expose native WPF objects for full functionality (check)</a:t>
            </a:r>
          </a:p>
        </p:txBody>
      </p:sp>
    </p:spTree>
    <p:extLst>
      <p:ext uri="{BB962C8B-B14F-4D97-AF65-F5344CB8AC3E}">
        <p14:creationId xmlns:p14="http://schemas.microsoft.com/office/powerpoint/2010/main" val="948169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BEE7-C9B5-4BA1-AEE3-204C33737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WPFBot3000 “interesting bits of code”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4ED71-CB41-4E68-BC6F-C1D7597AF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42" y="1930400"/>
            <a:ext cx="9225618" cy="388077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Event handling implementation (with Events </a:t>
            </a:r>
            <a:r>
              <a:rPr lang="en-US" dirty="0" err="1"/>
              <a:t>hashtable</a:t>
            </a:r>
            <a:r>
              <a:rPr lang="en-US" dirty="0"/>
              <a:t> or </a:t>
            </a:r>
            <a:r>
              <a:rPr lang="en-US" dirty="0" err="1"/>
              <a:t>HandlesEvent</a:t>
            </a:r>
            <a:r>
              <a:rPr lang="en-US" dirty="0"/>
              <a:t> cmdlet)</a:t>
            </a:r>
          </a:p>
          <a:p>
            <a:pPr>
              <a:buFont typeface="+mj-lt"/>
              <a:buAutoNum type="arabicPeriod"/>
            </a:pPr>
            <a:r>
              <a:rPr lang="en-US" dirty="0"/>
              <a:t>Attached properties (with Register-</a:t>
            </a:r>
            <a:r>
              <a:rPr lang="en-US" dirty="0" err="1"/>
              <a:t>WPFAttachedPropertyType</a:t>
            </a:r>
            <a:r>
              <a:rPr lang="en-US" dirty="0"/>
              <a:t> and New-</a:t>
            </a:r>
            <a:r>
              <a:rPr lang="en-US" dirty="0" err="1"/>
              <a:t>WPFControl</a:t>
            </a:r>
            <a:r>
              <a:rPr lang="en-US" dirty="0"/>
              <a:t>)</a:t>
            </a:r>
          </a:p>
          <a:p>
            <a:pPr>
              <a:buFont typeface="+mj-lt"/>
              <a:buAutoNum type="arabicPeriod"/>
            </a:pPr>
            <a:r>
              <a:rPr lang="en-US" dirty="0"/>
              <a:t>Overridable output (with Set-</a:t>
            </a:r>
            <a:r>
              <a:rPr lang="en-US" dirty="0" err="1"/>
              <a:t>WindowOutput</a:t>
            </a:r>
            <a:r>
              <a:rPr lang="en-US" dirty="0"/>
              <a:t>)</a:t>
            </a:r>
          </a:p>
          <a:p>
            <a:pPr>
              <a:buFont typeface="+mj-lt"/>
              <a:buAutoNum type="arabicPeriod"/>
            </a:pPr>
            <a:r>
              <a:rPr lang="en-US" dirty="0"/>
              <a:t>Composability (see Dialog.ps1)</a:t>
            </a:r>
          </a:p>
          <a:p>
            <a:pPr>
              <a:buFont typeface="+mj-lt"/>
              <a:buAutoNum type="arabicPeriod"/>
            </a:pPr>
            <a:r>
              <a:rPr lang="en-US" dirty="0"/>
              <a:t>Extensibility (Register-WPFDSL*Control.ps1)</a:t>
            </a:r>
          </a:p>
        </p:txBody>
      </p:sp>
    </p:spTree>
    <p:extLst>
      <p:ext uri="{BB962C8B-B14F-4D97-AF65-F5344CB8AC3E}">
        <p14:creationId xmlns:p14="http://schemas.microsoft.com/office/powerpoint/2010/main" val="228653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GUIs in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Aren’t they opposites?</a:t>
            </a:r>
          </a:p>
          <a:p>
            <a:endParaRPr lang="en-US" dirty="0"/>
          </a:p>
          <a:p>
            <a:r>
              <a:rPr lang="en-US" dirty="0"/>
              <a:t>Doesn’t using a GUI with PowerShell seem like admitting defeat?</a:t>
            </a:r>
          </a:p>
          <a:p>
            <a:endParaRPr lang="en-US" dirty="0"/>
          </a:p>
          <a:p>
            <a:r>
              <a:rPr lang="en-US" dirty="0"/>
              <a:t>What did Jeffrey </a:t>
            </a:r>
            <a:r>
              <a:rPr lang="en-US" dirty="0" err="1"/>
              <a:t>Snover</a:t>
            </a:r>
            <a:r>
              <a:rPr lang="en-US" dirty="0"/>
              <a:t> say in the Monad Manifesto?</a:t>
            </a:r>
          </a:p>
          <a:p>
            <a:pPr lvl="1"/>
            <a:r>
              <a:rPr lang="en-US" dirty="0"/>
              <a:t>There’s a whole chapter (#9) on what he calls the “Monad Management Console”</a:t>
            </a:r>
          </a:p>
          <a:p>
            <a:pPr lvl="2"/>
            <a:r>
              <a:rPr lang="en-US" dirty="0"/>
              <a:t>Providing GUIs access to local and remote resources</a:t>
            </a:r>
          </a:p>
          <a:p>
            <a:pPr lvl="2"/>
            <a:r>
              <a:rPr lang="en-US" dirty="0"/>
              <a:t>Integrated GUI and command-line environment</a:t>
            </a:r>
          </a:p>
          <a:p>
            <a:pPr lvl="2"/>
            <a:r>
              <a:rPr lang="en-US" dirty="0"/>
              <a:t>Exposing application inner workings via cmdlets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23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C5F1A-04DE-4696-A3B3-4B770B65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GUIs make sense in PowerShell?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F137F-C533-46F1-8B28-8ACDB61BA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Scenarios:</a:t>
            </a:r>
          </a:p>
          <a:p>
            <a:pPr lvl="1"/>
            <a:r>
              <a:rPr lang="en-US" dirty="0"/>
              <a:t>Gateway to scripting?</a:t>
            </a:r>
          </a:p>
          <a:p>
            <a:pPr lvl="1"/>
            <a:r>
              <a:rPr lang="en-US" dirty="0"/>
              <a:t>Easier entry of parameters (think </a:t>
            </a:r>
            <a:r>
              <a:rPr lang="en-US" dirty="0" err="1"/>
              <a:t>intellisense</a:t>
            </a:r>
            <a:r>
              <a:rPr lang="en-US" dirty="0"/>
              <a:t>/tab-completion)</a:t>
            </a:r>
          </a:p>
          <a:p>
            <a:pPr lvl="2"/>
            <a:r>
              <a:rPr lang="en-US" dirty="0"/>
              <a:t>Which is easier to do?</a:t>
            </a:r>
          </a:p>
          <a:p>
            <a:pPr lvl="3"/>
            <a:r>
              <a:rPr lang="en-US" dirty="0"/>
              <a:t>Type a SSL Cert thumbprint as a parameter?</a:t>
            </a:r>
          </a:p>
          <a:p>
            <a:pPr lvl="3"/>
            <a:r>
              <a:rPr lang="en-US" dirty="0"/>
              <a:t>Select an installed SSL Cert from a dropdown?</a:t>
            </a:r>
          </a:p>
          <a:p>
            <a:pPr lvl="2"/>
            <a:r>
              <a:rPr lang="en-US" dirty="0"/>
              <a:t>Which is more error-prone?</a:t>
            </a:r>
          </a:p>
          <a:p>
            <a:pPr lvl="1"/>
            <a:r>
              <a:rPr lang="en-US" dirty="0"/>
              <a:t>Interactive/graphical consoles?</a:t>
            </a:r>
          </a:p>
          <a:p>
            <a:pPr lvl="1"/>
            <a:r>
              <a:rPr lang="en-US" dirty="0"/>
              <a:t>Simple data-entry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0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BA1F-17C9-4F0E-904C-C0A682E83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4583"/>
          </a:xfrm>
        </p:spPr>
        <p:txBody>
          <a:bodyPr/>
          <a:lstStyle/>
          <a:p>
            <a:r>
              <a:rPr lang="en-US" dirty="0"/>
              <a:t>Do you just mean using the ISE?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9AA92-3ED5-4382-90DC-87197583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8073"/>
            <a:ext cx="8596668" cy="4573289"/>
          </a:xfrm>
        </p:spPr>
        <p:txBody>
          <a:bodyPr/>
          <a:lstStyle/>
          <a:p>
            <a:r>
              <a:rPr lang="en-US" dirty="0"/>
              <a:t>The ISE gives several options for using GUIs</a:t>
            </a:r>
          </a:p>
          <a:p>
            <a:r>
              <a:rPr lang="en-US" dirty="0"/>
              <a:t>For instance, the Command Add-In</a:t>
            </a:r>
          </a:p>
          <a:p>
            <a:pPr lvl="1"/>
            <a:r>
              <a:rPr lang="en-US" dirty="0"/>
              <a:t>Lists modules</a:t>
            </a:r>
          </a:p>
          <a:p>
            <a:pPr lvl="1"/>
            <a:r>
              <a:rPr lang="en-US" dirty="0"/>
              <a:t>Imports Modules</a:t>
            </a:r>
          </a:p>
          <a:p>
            <a:pPr lvl="1"/>
            <a:r>
              <a:rPr lang="en-US" dirty="0"/>
              <a:t>Visualizes Parameter sets</a:t>
            </a:r>
          </a:p>
          <a:p>
            <a:pPr lvl="1"/>
            <a:r>
              <a:rPr lang="en-US" dirty="0"/>
              <a:t>Different UI elements for different </a:t>
            </a:r>
          </a:p>
          <a:p>
            <a:pPr marL="457200" lvl="1" indent="0">
              <a:buNone/>
            </a:pPr>
            <a:r>
              <a:rPr lang="en-US" dirty="0"/>
              <a:t>	Parameter types/options</a:t>
            </a:r>
          </a:p>
          <a:p>
            <a:pPr marL="457200" lvl="1" indent="0">
              <a:buNone/>
            </a:pPr>
            <a:r>
              <a:rPr lang="en-US" dirty="0"/>
              <a:t>Similarly, Script Analyzer </a:t>
            </a:r>
          </a:p>
          <a:p>
            <a:pPr marL="457200" lvl="1" indent="0">
              <a:buNone/>
            </a:pPr>
            <a:r>
              <a:rPr lang="en-US" dirty="0"/>
              <a:t>	and Module Browser Add-Ins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C8FBB-2426-473A-BA5A-230E82B7E9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57001" y="1908015"/>
            <a:ext cx="45624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6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70A6-F652-420C-8C7A-5F00ACB90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just mean using the ISE?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34937-7138-4A8A-B5FD-8CA63716F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780" y="1291905"/>
            <a:ext cx="9106222" cy="4749457"/>
          </a:xfrm>
        </p:spPr>
        <p:txBody>
          <a:bodyPr>
            <a:normAutofit/>
          </a:bodyPr>
          <a:lstStyle/>
          <a:p>
            <a:r>
              <a:rPr lang="en-US" dirty="0"/>
              <a:t>(stolen from Scripting Guy)</a:t>
            </a:r>
          </a:p>
          <a:p>
            <a:pPr marL="0" indent="0">
              <a:buNone/>
            </a:pPr>
            <a:r>
              <a:rPr lang="en-US" sz="1050" dirty="0"/>
              <a:t>$</a:t>
            </a:r>
            <a:r>
              <a:rPr lang="en-US" sz="1050" dirty="0" err="1"/>
              <a:t>RestoreRoot</a:t>
            </a:r>
            <a:r>
              <a:rPr lang="en-US" sz="1050" dirty="0"/>
              <a:t> = $</a:t>
            </a:r>
            <a:r>
              <a:rPr lang="en-US" sz="1050" dirty="0" err="1"/>
              <a:t>psISE.CurrentPowerShellTab.AddOnsMenu.Submenus.Add</a:t>
            </a:r>
            <a:r>
              <a:rPr lang="en-US" sz="1050" dirty="0"/>
              <a:t>("</a:t>
            </a:r>
            <a:r>
              <a:rPr lang="en-US" sz="1050" dirty="0" err="1"/>
              <a:t>Restore",$null,$null</a:t>
            </a:r>
            <a:r>
              <a:rPr lang="en-US" sz="1050" dirty="0"/>
              <a:t>) </a:t>
            </a:r>
          </a:p>
          <a:p>
            <a:pPr marL="0" indent="0">
              <a:buNone/>
            </a:pPr>
            <a:r>
              <a:rPr lang="en-US" sz="1050" dirty="0"/>
              <a:t>$</a:t>
            </a:r>
            <a:r>
              <a:rPr lang="en-US" sz="1050" dirty="0" err="1"/>
              <a:t>RestoreRoot.Submenus.Add</a:t>
            </a:r>
            <a:r>
              <a:rPr lang="en-US" sz="1050" dirty="0"/>
              <a:t>("</a:t>
            </a:r>
            <a:r>
              <a:rPr lang="en-US" sz="1050" dirty="0" err="1"/>
              <a:t>RestoreALLDefaults</a:t>
            </a:r>
            <a:r>
              <a:rPr lang="en-US" sz="1050" dirty="0"/>
              <a:t>",   {$</a:t>
            </a:r>
            <a:r>
              <a:rPr lang="en-US" sz="1050" dirty="0" err="1"/>
              <a:t>psISE.Options.RestoreDefaults</a:t>
            </a:r>
            <a:r>
              <a:rPr lang="en-US" sz="1050" dirty="0"/>
              <a:t>()}, "</a:t>
            </a:r>
            <a:r>
              <a:rPr lang="en-US" sz="1050" dirty="0" err="1"/>
              <a:t>Ctrl+Alt+R</a:t>
            </a:r>
            <a:r>
              <a:rPr lang="en-US" sz="1050" dirty="0"/>
              <a:t>") </a:t>
            </a:r>
          </a:p>
          <a:p>
            <a:pPr marL="0" indent="0">
              <a:buNone/>
            </a:pPr>
            <a:r>
              <a:rPr lang="en-US" sz="1050" dirty="0"/>
              <a:t>$</a:t>
            </a:r>
            <a:r>
              <a:rPr lang="en-US" sz="1050" dirty="0" err="1"/>
              <a:t>RestoreRoot.SubMenus.Add</a:t>
            </a:r>
            <a:r>
              <a:rPr lang="en-US" sz="1050" dirty="0"/>
              <a:t>("</a:t>
            </a:r>
            <a:r>
              <a:rPr lang="en-US" sz="1050" dirty="0" err="1"/>
              <a:t>RestoreTokenColorDefaults</a:t>
            </a:r>
            <a:r>
              <a:rPr lang="en-US" sz="1050" dirty="0"/>
              <a:t>",   {$</a:t>
            </a:r>
            <a:r>
              <a:rPr lang="en-US" sz="1050" dirty="0" err="1"/>
              <a:t>psISE.Options.RestoreDefaultTokenColors</a:t>
            </a:r>
            <a:r>
              <a:rPr lang="en-US" sz="1050" dirty="0"/>
              <a:t>()}, "</a:t>
            </a:r>
            <a:r>
              <a:rPr lang="en-US" sz="1050" dirty="0" err="1"/>
              <a:t>Ctrl+Alt+T</a:t>
            </a:r>
            <a:r>
              <a:rPr lang="en-US" sz="1050" dirty="0"/>
              <a:t>")</a:t>
            </a:r>
          </a:p>
          <a:p>
            <a:pPr marL="0" indent="0">
              <a:buNone/>
            </a:pPr>
            <a:r>
              <a:rPr lang="en-US" sz="1050" dirty="0"/>
              <a:t>$</a:t>
            </a:r>
            <a:r>
              <a:rPr lang="en-US" sz="1050" dirty="0" err="1"/>
              <a:t>psISE.CurrentPowerShellTab.AddOnsMenu.Submenus.Add</a:t>
            </a:r>
            <a:r>
              <a:rPr lang="en-US" sz="1050" dirty="0"/>
              <a:t>("</a:t>
            </a:r>
            <a:r>
              <a:rPr lang="en-US" sz="1050" dirty="0" err="1"/>
              <a:t>ClearMenu</a:t>
            </a:r>
            <a:r>
              <a:rPr lang="en-US" sz="1050" dirty="0"/>
              <a:t>",     {$</a:t>
            </a:r>
            <a:r>
              <a:rPr lang="en-US" sz="1050" dirty="0" err="1"/>
              <a:t>psISE.CurrentPowerShellTab.AddOnsMenu.Submenus.Clear</a:t>
            </a:r>
            <a:r>
              <a:rPr lang="en-US" sz="1050" dirty="0"/>
              <a:t>() }, $null)</a:t>
            </a:r>
          </a:p>
          <a:p>
            <a:pPr marL="0" indent="0">
              <a:buNone/>
            </a:pPr>
            <a:r>
              <a:rPr lang="en-US" sz="1050" dirty="0"/>
              <a:t> </a:t>
            </a:r>
          </a:p>
          <a:p>
            <a:pPr marL="0" indent="0">
              <a:buNone/>
            </a:pPr>
            <a:endParaRPr lang="en-US" sz="1050" dirty="0"/>
          </a:p>
          <a:p>
            <a:r>
              <a:rPr lang="en-US" sz="2000" dirty="0"/>
              <a:t>$</a:t>
            </a:r>
            <a:r>
              <a:rPr lang="en-US" sz="2000" dirty="0" err="1"/>
              <a:t>psISE</a:t>
            </a:r>
            <a:r>
              <a:rPr lang="en-US" sz="2000" dirty="0"/>
              <a:t> exposes some of the inner workings (PowerShell Tabs, Menus, Colors, Editors, etc.) and lets you interact with them directly.</a:t>
            </a:r>
          </a:p>
          <a:p>
            <a:r>
              <a:rPr lang="en-US" sz="2000" dirty="0" err="1"/>
              <a:t>Psedit</a:t>
            </a:r>
            <a:r>
              <a:rPr lang="en-US" sz="2000" dirty="0"/>
              <a:t> command opens a file in an ISE editor (from within the ISE).</a:t>
            </a:r>
          </a:p>
          <a:p>
            <a:r>
              <a:rPr lang="en-US" sz="2000" dirty="0"/>
              <a:t>The object model is documented:</a:t>
            </a:r>
          </a:p>
          <a:p>
            <a:r>
              <a:rPr lang="en-US" sz="1200" dirty="0"/>
              <a:t>https://docs.microsoft.com/en-us/powershell/scripting/core-powershell/ise/the-ise-object-model-hierarchy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04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5922-20A1-4861-B7C9-DD234D97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just mean using the ISE?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E0297-E2D5-419F-9696-AE8362E82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more….since the ISE is a graphical HOST, it provides some of its services in a graphical form</a:t>
            </a:r>
          </a:p>
          <a:p>
            <a:r>
              <a:rPr lang="en-US" dirty="0"/>
              <a:t>Get-Credential</a:t>
            </a:r>
          </a:p>
          <a:p>
            <a:r>
              <a:rPr lang="en-US" dirty="0"/>
              <a:t>Progress output</a:t>
            </a:r>
          </a:p>
          <a:p>
            <a:r>
              <a:rPr lang="en-US" dirty="0"/>
              <a:t>Confirm prompts</a:t>
            </a:r>
          </a:p>
        </p:txBody>
      </p:sp>
    </p:spTree>
    <p:extLst>
      <p:ext uri="{BB962C8B-B14F-4D97-AF65-F5344CB8AC3E}">
        <p14:creationId xmlns:p14="http://schemas.microsoft.com/office/powerpoint/2010/main" val="152450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simplest PowerShell GUI – Out-</a:t>
            </a:r>
            <a:r>
              <a:rPr lang="en-US" sz="3200" dirty="0" err="1"/>
              <a:t>GridView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Out-</a:t>
            </a:r>
            <a:r>
              <a:rPr lang="en-US" dirty="0" err="1"/>
              <a:t>GridView</a:t>
            </a:r>
            <a:r>
              <a:rPr lang="en-US" dirty="0"/>
              <a:t> allows you to present a sortable, searchable display of data to the user.</a:t>
            </a:r>
          </a:p>
          <a:p>
            <a:endParaRPr lang="en-US" dirty="0"/>
          </a:p>
          <a:p>
            <a:r>
              <a:rPr lang="en-US" dirty="0"/>
              <a:t>With –</a:t>
            </a:r>
            <a:r>
              <a:rPr lang="en-US" dirty="0" err="1"/>
              <a:t>Passthru</a:t>
            </a:r>
            <a:r>
              <a:rPr lang="en-US" dirty="0"/>
              <a:t>, it becomes a “interactive where-object” 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If you need a GUI, try to use this before writing anything else.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08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6DB86-AE5D-401F-871E-151EBC058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4583"/>
          </a:xfrm>
        </p:spPr>
        <p:txBody>
          <a:bodyPr/>
          <a:lstStyle/>
          <a:p>
            <a:r>
              <a:rPr lang="en-US" dirty="0"/>
              <a:t>Pre-made Dialogs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A5EE9-91A9-43A5-8DB4-60C88F848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183"/>
            <a:ext cx="8596668" cy="46571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Windows forms</a:t>
            </a:r>
          </a:p>
          <a:p>
            <a:pPr lvl="1"/>
            <a:r>
              <a:rPr lang="en-US" dirty="0" err="1"/>
              <a:t>OpenFileDialog</a:t>
            </a:r>
            <a:endParaRPr lang="en-US" dirty="0"/>
          </a:p>
          <a:p>
            <a:pPr lvl="1"/>
            <a:r>
              <a:rPr lang="en-US" dirty="0" err="1"/>
              <a:t>SaveFileDialog</a:t>
            </a:r>
            <a:endParaRPr lang="en-US" dirty="0"/>
          </a:p>
          <a:p>
            <a:pPr lvl="1"/>
            <a:r>
              <a:rPr lang="en-US" dirty="0" err="1"/>
              <a:t>FolderBrowserDialog</a:t>
            </a:r>
            <a:endParaRPr lang="en-US" dirty="0"/>
          </a:p>
          <a:p>
            <a:pPr lvl="1"/>
            <a:r>
              <a:rPr lang="en-US" dirty="0"/>
              <a:t>And others (fonts, printers, etc.)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Using Namespace </a:t>
            </a:r>
            <a:r>
              <a:rPr lang="en-US" dirty="0" err="1">
                <a:latin typeface="Consolas" panose="020B0609020204030204" pitchFamily="49" charset="0"/>
              </a:rPr>
              <a:t>System.Windows.Forms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#Add-Type -</a:t>
            </a:r>
            <a:r>
              <a:rPr lang="en-US" dirty="0" err="1">
                <a:latin typeface="Consolas" panose="020B0609020204030204" pitchFamily="49" charset="0"/>
              </a:rPr>
              <a:t>AssemblyName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System.Windows.Forms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 err="1">
                <a:latin typeface="Consolas" panose="020B0609020204030204" pitchFamily="49" charset="0"/>
              </a:rPr>
              <a:t>OpenFileDialog</a:t>
            </a:r>
            <a:r>
              <a:rPr lang="en-US" dirty="0">
                <a:latin typeface="Consolas" panose="020B0609020204030204" pitchFamily="49" charset="0"/>
              </a:rPr>
              <a:t> = New-Object </a:t>
            </a:r>
            <a:r>
              <a:rPr lang="en-US" dirty="0" err="1">
                <a:latin typeface="Consolas" panose="020B0609020204030204" pitchFamily="49" charset="0"/>
              </a:rPr>
              <a:t>OpenFileDialog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 err="1">
                <a:latin typeface="Consolas" panose="020B0609020204030204" pitchFamily="49" charset="0"/>
              </a:rPr>
              <a:t>OpenFileDialog.initialDirectory</a:t>
            </a:r>
            <a:r>
              <a:rPr lang="en-US" dirty="0">
                <a:latin typeface="Consolas" panose="020B0609020204030204" pitchFamily="49" charset="0"/>
              </a:rPr>
              <a:t> = $</a:t>
            </a:r>
            <a:r>
              <a:rPr lang="en-US" dirty="0" err="1">
                <a:latin typeface="Consolas" panose="020B0609020204030204" pitchFamily="49" charset="0"/>
              </a:rPr>
              <a:t>initialDirectory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 err="1">
                <a:latin typeface="Consolas" panose="020B0609020204030204" pitchFamily="49" charset="0"/>
              </a:rPr>
              <a:t>OpenFileDialog.filter</a:t>
            </a:r>
            <a:r>
              <a:rPr lang="en-US" dirty="0">
                <a:latin typeface="Consolas" panose="020B0609020204030204" pitchFamily="49" charset="0"/>
              </a:rPr>
              <a:t> = "CSV (*.csv)| *.csv"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 err="1">
                <a:latin typeface="Consolas" panose="020B0609020204030204" pitchFamily="49" charset="0"/>
              </a:rPr>
              <a:t>OpenFileDialog.ShowDialog</a:t>
            </a:r>
            <a:r>
              <a:rPr lang="en-US" dirty="0">
                <a:latin typeface="Consolas" panose="020B0609020204030204" pitchFamily="49" charset="0"/>
              </a:rPr>
              <a:t>() | Out-Null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 err="1">
                <a:latin typeface="Consolas" panose="020B0609020204030204" pitchFamily="49" charset="0"/>
              </a:rPr>
              <a:t>OpenFileDialog.filename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814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4601</TotalTime>
  <Words>1296</Words>
  <Application>Microsoft Office PowerPoint</Application>
  <PresentationFormat>Widescreen</PresentationFormat>
  <Paragraphs>242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PowerShell and GUIs</vt:lpstr>
      <vt:lpstr>Shameless self-promotion</vt:lpstr>
      <vt:lpstr>Why use GUIs in PowerShell</vt:lpstr>
      <vt:lpstr>Where do GUIs make sense in PowerShell?</vt:lpstr>
      <vt:lpstr>Do you just mean using the ISE?</vt:lpstr>
      <vt:lpstr>Do you just mean using the ISE? (2)</vt:lpstr>
      <vt:lpstr>Do you just mean using the ISE? (3)</vt:lpstr>
      <vt:lpstr>The simplest PowerShell GUI – Out-GridView</vt:lpstr>
      <vt:lpstr>Pre-made Dialogs</vt:lpstr>
      <vt:lpstr>More Pre-Made GUIs</vt:lpstr>
      <vt:lpstr>Windows Forms in PowerShell – Brute Force</vt:lpstr>
      <vt:lpstr>Windows Forms in PowerShell – PoshGui.com</vt:lpstr>
      <vt:lpstr>Windows Forms in PowerShell – Sapien</vt:lpstr>
      <vt:lpstr>Windows Forms in PowerShell – PoshProTools</vt:lpstr>
      <vt:lpstr>WPF In PowerShell</vt:lpstr>
      <vt:lpstr>WPF in PowerShell (without XAML)</vt:lpstr>
      <vt:lpstr>Project #1 – “easy” data-entry forms</vt:lpstr>
      <vt:lpstr>Project #2 – Edit an object</vt:lpstr>
      <vt:lpstr>Project #3 – Graphical PowerShell Console</vt:lpstr>
      <vt:lpstr>WPFBot3000 “design goals”</vt:lpstr>
      <vt:lpstr>WPFBot3000 “interesting bits of code”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and GUIs</dc:title>
  <dc:creator>Mike Shepard</dc:creator>
  <cp:lastModifiedBy>Mike Shepard</cp:lastModifiedBy>
  <cp:revision>25</cp:revision>
  <dcterms:created xsi:type="dcterms:W3CDTF">2018-01-02T23:14:04Z</dcterms:created>
  <dcterms:modified xsi:type="dcterms:W3CDTF">2018-11-14T01:09:51Z</dcterms:modified>
</cp:coreProperties>
</file>