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26890D-EB37-4B8A-9865-892F7CD6C2AF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CE939-767A-426B-B5AD-FFCC7C4F6CC6}" v="744" dt="2018-09-05T00:44:2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hepard" userId="aa4b51651ff3c2fd" providerId="LiveId" clId="{DEDCE939-767A-426B-B5AD-FFCC7C4F6CC6}"/>
    <pc:docChg chg="custSel addSld modSld">
      <pc:chgData name="Mike Shepard" userId="aa4b51651ff3c2fd" providerId="LiveId" clId="{DEDCE939-767A-426B-B5AD-FFCC7C4F6CC6}" dt="2018-09-05T00:44:21.889" v="742" actId="20577"/>
      <pc:docMkLst>
        <pc:docMk/>
      </pc:docMkLst>
      <pc:sldChg chg="addSp delSp modSp add">
        <pc:chgData name="Mike Shepard" userId="aa4b51651ff3c2fd" providerId="LiveId" clId="{DEDCE939-767A-426B-B5AD-FFCC7C4F6CC6}" dt="2018-09-04T04:32:38.820" v="276" actId="14100"/>
        <pc:sldMkLst>
          <pc:docMk/>
          <pc:sldMk cId="825821880" sldId="278"/>
        </pc:sldMkLst>
        <pc:spChg chg="mod">
          <ac:chgData name="Mike Shepard" userId="aa4b51651ff3c2fd" providerId="LiveId" clId="{DEDCE939-767A-426B-B5AD-FFCC7C4F6CC6}" dt="2018-09-04T04:30:19.966" v="74" actId="20577"/>
          <ac:spMkLst>
            <pc:docMk/>
            <pc:sldMk cId="825821880" sldId="278"/>
            <ac:spMk id="2" creationId="{6536B7DD-FD1A-4917-8EA4-C236DA6DEF9F}"/>
          </ac:spMkLst>
        </pc:spChg>
        <pc:spChg chg="mod">
          <ac:chgData name="Mike Shepard" userId="aa4b51651ff3c2fd" providerId="LiveId" clId="{DEDCE939-767A-426B-B5AD-FFCC7C4F6CC6}" dt="2018-09-04T04:32:12.635" v="273" actId="20577"/>
          <ac:spMkLst>
            <pc:docMk/>
            <pc:sldMk cId="825821880" sldId="278"/>
            <ac:spMk id="3" creationId="{BB2A8F5D-36E4-4250-ACFB-3381DFB7AB3E}"/>
          </ac:spMkLst>
        </pc:spChg>
        <pc:picChg chg="add del mod">
          <ac:chgData name="Mike Shepard" userId="aa4b51651ff3c2fd" providerId="LiveId" clId="{DEDCE939-767A-426B-B5AD-FFCC7C4F6CC6}" dt="2018-09-04T04:32:31.634" v="275" actId="478"/>
          <ac:picMkLst>
            <pc:docMk/>
            <pc:sldMk cId="825821880" sldId="278"/>
            <ac:picMk id="4" creationId="{0BDEF26D-1D43-4B7E-8C66-0DB9A7E42DDB}"/>
          </ac:picMkLst>
        </pc:picChg>
        <pc:picChg chg="add mod">
          <ac:chgData name="Mike Shepard" userId="aa4b51651ff3c2fd" providerId="LiveId" clId="{DEDCE939-767A-426B-B5AD-FFCC7C4F6CC6}" dt="2018-09-04T04:32:38.820" v="276" actId="14100"/>
          <ac:picMkLst>
            <pc:docMk/>
            <pc:sldMk cId="825821880" sldId="278"/>
            <ac:picMk id="5" creationId="{1B714EBE-ADB6-40A9-87D8-1F40F61BD407}"/>
          </ac:picMkLst>
        </pc:picChg>
      </pc:sldChg>
      <pc:sldChg chg="modSp add">
        <pc:chgData name="Mike Shepard" userId="aa4b51651ff3c2fd" providerId="LiveId" clId="{DEDCE939-767A-426B-B5AD-FFCC7C4F6CC6}" dt="2018-09-04T04:35:39.300" v="594" actId="5793"/>
        <pc:sldMkLst>
          <pc:docMk/>
          <pc:sldMk cId="2119276229" sldId="279"/>
        </pc:sldMkLst>
        <pc:spChg chg="mod">
          <ac:chgData name="Mike Shepard" userId="aa4b51651ff3c2fd" providerId="LiveId" clId="{DEDCE939-767A-426B-B5AD-FFCC7C4F6CC6}" dt="2018-09-04T04:33:18.414" v="300" actId="14100"/>
          <ac:spMkLst>
            <pc:docMk/>
            <pc:sldMk cId="2119276229" sldId="279"/>
            <ac:spMk id="2" creationId="{BC2BC121-B920-423D-904D-A3B980B84593}"/>
          </ac:spMkLst>
        </pc:spChg>
        <pc:spChg chg="mod">
          <ac:chgData name="Mike Shepard" userId="aa4b51651ff3c2fd" providerId="LiveId" clId="{DEDCE939-767A-426B-B5AD-FFCC7C4F6CC6}" dt="2018-09-04T04:35:39.300" v="594" actId="5793"/>
          <ac:spMkLst>
            <pc:docMk/>
            <pc:sldMk cId="2119276229" sldId="279"/>
            <ac:spMk id="3" creationId="{73812721-2893-486B-9190-B80FCFF44A24}"/>
          </ac:spMkLst>
        </pc:spChg>
      </pc:sldChg>
      <pc:sldChg chg="addSp delSp modSp add">
        <pc:chgData name="Mike Shepard" userId="aa4b51651ff3c2fd" providerId="LiveId" clId="{DEDCE939-767A-426B-B5AD-FFCC7C4F6CC6}" dt="2018-09-05T00:44:21.889" v="742" actId="20577"/>
        <pc:sldMkLst>
          <pc:docMk/>
          <pc:sldMk cId="3339935106" sldId="280"/>
        </pc:sldMkLst>
        <pc:spChg chg="del">
          <ac:chgData name="Mike Shepard" userId="aa4b51651ff3c2fd" providerId="LiveId" clId="{DEDCE939-767A-426B-B5AD-FFCC7C4F6CC6}" dt="2018-09-04T04:36:17.071" v="596" actId="478"/>
          <ac:spMkLst>
            <pc:docMk/>
            <pc:sldMk cId="3339935106" sldId="280"/>
            <ac:spMk id="2" creationId="{D637831F-DE9E-4B66-AD3C-967F564B3ABD}"/>
          </ac:spMkLst>
        </pc:spChg>
        <pc:spChg chg="del">
          <ac:chgData name="Mike Shepard" userId="aa4b51651ff3c2fd" providerId="LiveId" clId="{DEDCE939-767A-426B-B5AD-FFCC7C4F6CC6}" dt="2018-09-04T04:36:18.855" v="597" actId="478"/>
          <ac:spMkLst>
            <pc:docMk/>
            <pc:sldMk cId="3339935106" sldId="280"/>
            <ac:spMk id="3" creationId="{66EE6DB6-F218-430B-833C-77A76F595009}"/>
          </ac:spMkLst>
        </pc:spChg>
        <pc:spChg chg="add">
          <ac:chgData name="Mike Shepard" userId="aa4b51651ff3c2fd" providerId="LiveId" clId="{DEDCE939-767A-426B-B5AD-FFCC7C4F6CC6}" dt="2018-09-04T04:36:19.463" v="598"/>
          <ac:spMkLst>
            <pc:docMk/>
            <pc:sldMk cId="3339935106" sldId="280"/>
            <ac:spMk id="4" creationId="{CDFE091E-8198-4CC7-B7C4-2E73FBFBA971}"/>
          </ac:spMkLst>
        </pc:spChg>
        <pc:spChg chg="add mod">
          <ac:chgData name="Mike Shepard" userId="aa4b51651ff3c2fd" providerId="LiveId" clId="{DEDCE939-767A-426B-B5AD-FFCC7C4F6CC6}" dt="2018-09-05T00:44:21.889" v="742" actId="20577"/>
          <ac:spMkLst>
            <pc:docMk/>
            <pc:sldMk cId="3339935106" sldId="280"/>
            <ac:spMk id="5" creationId="{04C2567B-5759-4431-B5E8-7772D6895D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git/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2CBA-329A-465A-8F54-A04EBF983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AF39-DF7D-4BB4-83A8-503EDF19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332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Command-line version control for everyone</a:t>
            </a:r>
          </a:p>
          <a:p>
            <a:endParaRPr lang="en-US" dirty="0"/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www.powershellstation.com</a:t>
            </a:r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5169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FC89-A5E3-448A-9267-2682436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save the file(s) we have staged?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6EF6-03AB-4676-B34D-55DAFC11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Saving the state of all of the staged files is called a commit.</a:t>
            </a:r>
          </a:p>
          <a:p>
            <a:r>
              <a:rPr lang="en-US" dirty="0"/>
              <a:t>To commit, use the git commit command</a:t>
            </a:r>
          </a:p>
          <a:p>
            <a:r>
              <a:rPr lang="en-US" dirty="0"/>
              <a:t>You need to include a comment to tell what you committed.</a:t>
            </a:r>
          </a:p>
          <a:p>
            <a:r>
              <a:rPr lang="en-US" dirty="0"/>
              <a:t>It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commit –m ‘initial copy of files’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5FF1-22DE-484B-B8F6-CD0A030B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7" y="4562500"/>
            <a:ext cx="6836373" cy="9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5248-65AB-46F4-BD88-49BCEFF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minute…what’s that stuff in your prompt?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4CA0-0EC0-41D8-9583-20B83D7D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PowerShell module called posh-git </a:t>
            </a:r>
          </a:p>
          <a:p>
            <a:r>
              <a:rPr lang="en-US" dirty="0"/>
              <a:t>Install-module posh-git   (as administrator)</a:t>
            </a:r>
          </a:p>
          <a:p>
            <a:r>
              <a:rPr lang="en-US" dirty="0"/>
              <a:t>Install-module posh-git –Scope </a:t>
            </a:r>
            <a:r>
              <a:rPr lang="en-US" dirty="0" err="1"/>
              <a:t>CurrentUser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 add “import-module posh-git” to one of your profile scripts.</a:t>
            </a:r>
          </a:p>
          <a:p>
            <a:endParaRPr lang="en-US" dirty="0"/>
          </a:p>
          <a:p>
            <a:r>
              <a:rPr lang="en-US" dirty="0"/>
              <a:t>Adds a “git status” indicator in the prompt (shows branch and status)</a:t>
            </a:r>
          </a:p>
          <a:p>
            <a:r>
              <a:rPr lang="en-US" dirty="0"/>
              <a:t>Also adds tab-completion for common git commands (including branch names)</a:t>
            </a:r>
          </a:p>
        </p:txBody>
      </p:sp>
    </p:spTree>
    <p:extLst>
      <p:ext uri="{BB962C8B-B14F-4D97-AF65-F5344CB8AC3E}">
        <p14:creationId xmlns:p14="http://schemas.microsoft.com/office/powerpoint/2010/main" val="29894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88A-8872-4E9A-A5E9-B64D8F69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more content and another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F6E8-49AE-4CA8-ACE1-8C5A7A22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 | out-file </a:t>
            </a:r>
            <a:r>
              <a:rPr lang="en-US" dirty="0" err="1"/>
              <a:t>Files.Txt</a:t>
            </a:r>
            <a:r>
              <a:rPr lang="en-US" dirty="0"/>
              <a:t> –Append</a:t>
            </a:r>
          </a:p>
          <a:p>
            <a:r>
              <a:rPr lang="en-US" dirty="0"/>
              <a:t>Git add </a:t>
            </a:r>
            <a:r>
              <a:rPr lang="en-US" dirty="0" err="1"/>
              <a:t>Files.Txt</a:t>
            </a:r>
            <a:endParaRPr lang="en-US" dirty="0"/>
          </a:p>
          <a:p>
            <a:r>
              <a:rPr lang="en-US" dirty="0"/>
              <a:t>Git commit –m ‘Some more content’</a:t>
            </a:r>
          </a:p>
          <a:p>
            <a:endParaRPr lang="en-US" dirty="0"/>
          </a:p>
          <a:p>
            <a:r>
              <a:rPr lang="en-US" dirty="0"/>
              <a:t>Now, let’s run a tool called “</a:t>
            </a:r>
            <a:r>
              <a:rPr lang="en-US" dirty="0" err="1"/>
              <a:t>gitk</a:t>
            </a:r>
            <a:r>
              <a:rPr lang="en-US" dirty="0"/>
              <a:t>” that is part of the git toolkit</a:t>
            </a:r>
          </a:p>
        </p:txBody>
      </p:sp>
    </p:spTree>
    <p:extLst>
      <p:ext uri="{BB962C8B-B14F-4D97-AF65-F5344CB8AC3E}">
        <p14:creationId xmlns:p14="http://schemas.microsoft.com/office/powerpoint/2010/main" val="344882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788E-8D06-403E-A4CE-16741018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646"/>
          </a:xfrm>
        </p:spPr>
        <p:txBody>
          <a:bodyPr>
            <a:normAutofit/>
          </a:bodyPr>
          <a:lstStyle/>
          <a:p>
            <a:r>
              <a:rPr lang="en-US" dirty="0" err="1"/>
              <a:t>Gitk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9F0A1-E554-461C-86FC-1FA13006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11" y="1274246"/>
            <a:ext cx="8596668" cy="5583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2EB4A-F3D9-4451-A22B-3910E0AC10E1}"/>
              </a:ext>
            </a:extLst>
          </p:cNvPr>
          <p:cNvSpPr txBox="1"/>
          <p:nvPr/>
        </p:nvSpPr>
        <p:spPr>
          <a:xfrm>
            <a:off x="677334" y="1609725"/>
            <a:ext cx="2606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Shows tree of commits</a:t>
            </a:r>
          </a:p>
          <a:p>
            <a:r>
              <a:rPr lang="en-US" dirty="0"/>
              <a:t>(and branches)</a:t>
            </a:r>
          </a:p>
          <a:p>
            <a:r>
              <a:rPr lang="en-US" dirty="0"/>
              <a:t>And more info (which I </a:t>
            </a:r>
          </a:p>
          <a:p>
            <a:r>
              <a:rPr lang="en-US" dirty="0"/>
              <a:t>haven’t figured out)</a:t>
            </a:r>
          </a:p>
        </p:txBody>
      </p:sp>
    </p:spTree>
    <p:extLst>
      <p:ext uri="{BB962C8B-B14F-4D97-AF65-F5344CB8AC3E}">
        <p14:creationId xmlns:p14="http://schemas.microsoft.com/office/powerpoint/2010/main" val="15145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555-3747-43EC-8616-7E299D1E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Let’s work in a branch!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7738-A14A-433E-9355-002A0AC7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r>
              <a:rPr lang="en-US" dirty="0"/>
              <a:t>A branch is a path or line of development.</a:t>
            </a:r>
          </a:p>
          <a:p>
            <a:r>
              <a:rPr lang="en-US" dirty="0"/>
              <a:t>Development (changes) on a branch are separate from changes on other branches</a:t>
            </a:r>
          </a:p>
          <a:p>
            <a:r>
              <a:rPr lang="en-US" dirty="0"/>
              <a:t>To create a branch, use the git branch command</a:t>
            </a:r>
          </a:p>
          <a:p>
            <a:r>
              <a:rPr lang="en-US" dirty="0"/>
              <a:t>git branch </a:t>
            </a:r>
            <a:r>
              <a:rPr lang="en-US" dirty="0" err="1"/>
              <a:t>FirstBranch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(look at it in </a:t>
            </a:r>
            <a:r>
              <a:rPr lang="en-US" dirty="0" err="1"/>
              <a:t>gitk</a:t>
            </a:r>
            <a:r>
              <a:rPr lang="en-US" dirty="0"/>
              <a:t>)</a:t>
            </a:r>
          </a:p>
          <a:p>
            <a:r>
              <a:rPr lang="en-US" dirty="0"/>
              <a:t>At this point, master and </a:t>
            </a:r>
            <a:r>
              <a:rPr lang="en-US" dirty="0" err="1"/>
              <a:t>FirstBranch</a:t>
            </a:r>
            <a:r>
              <a:rPr lang="en-US" dirty="0"/>
              <a:t> are the same</a:t>
            </a:r>
          </a:p>
          <a:p>
            <a:r>
              <a:rPr lang="en-US" dirty="0"/>
              <a:t>We created the branch, but we haven’t switched to it.</a:t>
            </a:r>
          </a:p>
          <a:p>
            <a:r>
              <a:rPr lang="en-US" dirty="0"/>
              <a:t>Use the git checkout command to switch to a branch</a:t>
            </a:r>
          </a:p>
          <a:p>
            <a:r>
              <a:rPr lang="en-US" dirty="0"/>
              <a:t>git checkout </a:t>
            </a:r>
            <a:r>
              <a:rPr lang="en-US" dirty="0" err="1"/>
              <a:t>FirstBranch</a:t>
            </a:r>
            <a:endParaRPr lang="en-US" dirty="0"/>
          </a:p>
          <a:p>
            <a:r>
              <a:rPr lang="en-US" dirty="0"/>
              <a:t>You can create and checkout at the same time using </a:t>
            </a:r>
          </a:p>
          <a:p>
            <a:r>
              <a:rPr lang="en-US" dirty="0"/>
              <a:t>git checkout –b </a:t>
            </a:r>
            <a:r>
              <a:rPr lang="en-US" dirty="0" err="1"/>
              <a:t>AnotherBranch</a:t>
            </a:r>
            <a:r>
              <a:rPr lang="en-US" dirty="0"/>
              <a:t>   (but let’s stay on </a:t>
            </a:r>
            <a:r>
              <a:rPr lang="en-US" dirty="0" err="1"/>
              <a:t>FirstBranch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26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1C1B-49E1-4420-BF0E-AB07537E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on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9AB3-5FA3-4F5D-84AB-DEAC96E3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| out-file </a:t>
            </a:r>
            <a:r>
              <a:rPr lang="en-US" dirty="0" err="1"/>
              <a:t>Services.Txt</a:t>
            </a:r>
            <a:endParaRPr lang="en-US" dirty="0"/>
          </a:p>
          <a:p>
            <a:r>
              <a:rPr lang="en-US" dirty="0"/>
              <a:t>git add –A       #remember, this adds anything that has changed)</a:t>
            </a:r>
          </a:p>
          <a:p>
            <a:r>
              <a:rPr lang="en-US" dirty="0"/>
              <a:t>git commit –m ‘added services’</a:t>
            </a:r>
          </a:p>
          <a:p>
            <a:pPr marL="0" indent="0">
              <a:buNone/>
            </a:pPr>
            <a:r>
              <a:rPr lang="en-US" dirty="0"/>
              <a:t>(look at it in </a:t>
            </a:r>
            <a:r>
              <a:rPr lang="en-US" dirty="0" err="1"/>
              <a:t>gitk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Notice that </a:t>
            </a:r>
            <a:r>
              <a:rPr lang="en-US" dirty="0" err="1"/>
              <a:t>FirstBranch</a:t>
            </a:r>
            <a:r>
              <a:rPr lang="en-US" dirty="0"/>
              <a:t> is “ahead” of master.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45E0-14C0-478C-9725-38FF8467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back to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BE3C-A267-419F-A4C6-925288D7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14"/>
            <a:ext cx="8596668" cy="3880773"/>
          </a:xfrm>
        </p:spPr>
        <p:txBody>
          <a:bodyPr/>
          <a:lstStyle/>
          <a:p>
            <a:r>
              <a:rPr lang="en-US" dirty="0"/>
              <a:t>Once we’ve decided our branch is good, we can “merge” the changes back to the master branch</a:t>
            </a:r>
          </a:p>
          <a:p>
            <a:r>
              <a:rPr lang="en-US" dirty="0"/>
              <a:t>We need to switch back to master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</a:t>
            </a:r>
            <a:r>
              <a:rPr lang="en-US" dirty="0" err="1"/>
              <a:t>FirstBranch</a:t>
            </a:r>
            <a:endParaRPr lang="en-US" dirty="0"/>
          </a:p>
          <a:p>
            <a:r>
              <a:rPr lang="en-US" dirty="0"/>
              <a:t>This merge will succeed automatically (because the changes were simple, and master hadn’t changed).</a:t>
            </a:r>
          </a:p>
          <a:p>
            <a:r>
              <a:rPr lang="en-US" dirty="0"/>
              <a:t>If the branch and master both had changes to the same file since their branching point, it would be a “merge conflict”.</a:t>
            </a:r>
          </a:p>
          <a:p>
            <a:r>
              <a:rPr lang="en-US" dirty="0"/>
              <a:t>Not going to talk about fixing these (we can if you really want to, though).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D6EE-AAA8-46C6-890A-D0FC65ED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we’ve merged the branch, 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D6B-66F1-4D2C-BD96-3B887EA8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delete the branch.  </a:t>
            </a:r>
          </a:p>
          <a:p>
            <a:r>
              <a:rPr lang="en-US" dirty="0"/>
              <a:t>git branch –d </a:t>
            </a:r>
            <a:r>
              <a:rPr lang="en-US" dirty="0" err="1"/>
              <a:t>FirstBranch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21A3-F447-4AD7-85A6-2BE1FF15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0B1D-51CB-4B10-AE69-AB5E8805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point.</a:t>
            </a:r>
          </a:p>
          <a:p>
            <a:r>
              <a:rPr lang="en-US" dirty="0"/>
              <a:t>This has all been about working with changes locally.</a:t>
            </a:r>
          </a:p>
          <a:p>
            <a:r>
              <a:rPr lang="en-US" dirty="0"/>
              <a:t>The good thing is that you will make your changes locally even when you’re using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Instead of using “git </a:t>
            </a:r>
            <a:r>
              <a:rPr lang="en-US" dirty="0" err="1"/>
              <a:t>init</a:t>
            </a:r>
            <a:r>
              <a:rPr lang="en-US" dirty="0"/>
              <a:t>” to create an empty repo, you use the “git clone” command to copy a repo from a URL.</a:t>
            </a:r>
          </a:p>
          <a:p>
            <a:endParaRPr lang="en-US" dirty="0"/>
          </a:p>
          <a:p>
            <a:r>
              <a:rPr lang="en-US" dirty="0"/>
              <a:t>For instance, git clone https://github.com/MikeShepard/GitPresentation</a:t>
            </a:r>
          </a:p>
        </p:txBody>
      </p:sp>
    </p:spTree>
    <p:extLst>
      <p:ext uri="{BB962C8B-B14F-4D97-AF65-F5344CB8AC3E}">
        <p14:creationId xmlns:p14="http://schemas.microsoft.com/office/powerpoint/2010/main" val="9671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1A36-AB0E-4726-80A6-475D265C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GitPresentation</a:t>
            </a:r>
            <a:r>
              <a:rPr lang="en-US" dirty="0"/>
              <a:t>”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2FB2-3441-410D-8830-17E085DA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8596668" cy="3880773"/>
          </a:xfrm>
        </p:spPr>
        <p:txBody>
          <a:bodyPr/>
          <a:lstStyle/>
          <a:p>
            <a:r>
              <a:rPr lang="en-US" dirty="0"/>
              <a:t>To create this repo, I uploaded the files that we’ve created so far.</a:t>
            </a:r>
          </a:p>
          <a:p>
            <a:r>
              <a:rPr lang="en-US" dirty="0"/>
              <a:t>In </a:t>
            </a:r>
            <a:r>
              <a:rPr lang="en-US" dirty="0" err="1"/>
              <a:t>Github</a:t>
            </a:r>
            <a:r>
              <a:rPr lang="en-US" dirty="0"/>
              <a:t>, I can see the history of the repo as well as look at the files at any state.</a:t>
            </a:r>
          </a:p>
          <a:p>
            <a:r>
              <a:rPr lang="en-US" dirty="0"/>
              <a:t>(demo)</a:t>
            </a:r>
          </a:p>
          <a:p>
            <a:endParaRPr lang="en-US" dirty="0"/>
          </a:p>
          <a:p>
            <a:r>
              <a:rPr lang="en-US" dirty="0"/>
              <a:t>(btw, GitHub is free for public repos.  If you want a private repo, you can pay $7/month for unlimited private repos)</a:t>
            </a:r>
          </a:p>
        </p:txBody>
      </p:sp>
    </p:spTree>
    <p:extLst>
      <p:ext uri="{BB962C8B-B14F-4D97-AF65-F5344CB8AC3E}">
        <p14:creationId xmlns:p14="http://schemas.microsoft.com/office/powerpoint/2010/main" val="37113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0207-7BC2-4462-890E-0BAE1B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A2B2-6842-418D-ACBE-DC146B94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an open-source distributed source control solution.</a:t>
            </a:r>
          </a:p>
          <a:p>
            <a:r>
              <a:rPr lang="en-US" dirty="0">
                <a:hlinkClick r:id="rId2"/>
              </a:rPr>
              <a:t>https://github.com/git/git</a:t>
            </a:r>
            <a:endParaRPr lang="en-US" dirty="0"/>
          </a:p>
          <a:p>
            <a:r>
              <a:rPr lang="en-US" dirty="0"/>
              <a:t>Download here: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  <a:p>
            <a:r>
              <a:rPr lang="en-US" dirty="0"/>
              <a:t>Runs on just about anything</a:t>
            </a:r>
          </a:p>
        </p:txBody>
      </p:sp>
    </p:spTree>
    <p:extLst>
      <p:ext uri="{BB962C8B-B14F-4D97-AF65-F5344CB8AC3E}">
        <p14:creationId xmlns:p14="http://schemas.microsoft.com/office/powerpoint/2010/main" val="221925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54-179C-4A40-8B25-B9D1DBEF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/>
              <a:t>Working with the local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A057-2C74-4028-9140-908EDA38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/>
          <a:lstStyle/>
          <a:p>
            <a:r>
              <a:rPr lang="en-US" dirty="0"/>
              <a:t>If we look at the local copy (clone), we can see all of the same things.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gitk</a:t>
            </a:r>
            <a:r>
              <a:rPr lang="en-US" dirty="0"/>
              <a:t>/git-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 branch</a:t>
            </a:r>
          </a:p>
          <a:p>
            <a:r>
              <a:rPr lang="en-US" dirty="0"/>
              <a:t>Git checkout –b </a:t>
            </a:r>
            <a:r>
              <a:rPr lang="en-US" dirty="0" err="1"/>
              <a:t>SecondBranch</a:t>
            </a:r>
            <a:endParaRPr lang="en-US" dirty="0"/>
          </a:p>
          <a:p>
            <a:r>
              <a:rPr lang="en-US" dirty="0"/>
              <a:t>Get-process | out-file </a:t>
            </a:r>
            <a:r>
              <a:rPr lang="en-US" dirty="0" err="1"/>
              <a:t>Processes.Txt</a:t>
            </a:r>
            <a:endParaRPr lang="en-US" dirty="0"/>
          </a:p>
          <a:p>
            <a:r>
              <a:rPr lang="en-US" dirty="0"/>
              <a:t>Git add –A</a:t>
            </a:r>
          </a:p>
          <a:p>
            <a:r>
              <a:rPr lang="en-US" dirty="0"/>
              <a:t>Git commit –m ‘added processes’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9000-08C6-4080-BC4B-5631B45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forgot to checkout the branch and made some changes in master?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7ED9-28D3-48A9-AB3D-9E445A0C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1"/>
            <a:ext cx="9161991" cy="4212562"/>
          </a:xfrm>
        </p:spPr>
        <p:txBody>
          <a:bodyPr/>
          <a:lstStyle/>
          <a:p>
            <a:r>
              <a:rPr lang="en-US" dirty="0"/>
              <a:t>This is something that happens to me all the time.</a:t>
            </a:r>
          </a:p>
          <a:p>
            <a:r>
              <a:rPr lang="en-US" dirty="0"/>
              <a:t>Simple to fix.</a:t>
            </a:r>
          </a:p>
          <a:p>
            <a:r>
              <a:rPr lang="en-US" dirty="0"/>
              <a:t>First, stage your changes</a:t>
            </a:r>
          </a:p>
          <a:p>
            <a:r>
              <a:rPr lang="en-US" dirty="0"/>
              <a:t>Then, use the git stash command to store them somewhere safe!</a:t>
            </a:r>
          </a:p>
          <a:p>
            <a:pPr marL="0" indent="0">
              <a:buNone/>
            </a:pPr>
            <a:r>
              <a:rPr lang="en-US" dirty="0"/>
              <a:t>Git stash    # include –u to include untracked files (created but not ever committed)</a:t>
            </a:r>
          </a:p>
          <a:p>
            <a:r>
              <a:rPr lang="en-US" dirty="0"/>
              <a:t>Now, you can use git status to look at the repo…it should be “clean”</a:t>
            </a:r>
          </a:p>
          <a:p>
            <a:r>
              <a:rPr lang="en-US" dirty="0"/>
              <a:t>Git checkout &lt;branch&gt;</a:t>
            </a:r>
          </a:p>
          <a:p>
            <a:r>
              <a:rPr lang="en-US" dirty="0"/>
              <a:t>Git stash pop</a:t>
            </a:r>
          </a:p>
          <a:p>
            <a:r>
              <a:rPr lang="en-US" dirty="0"/>
              <a:t>The changes you accidentally made in master will now be in the branch</a:t>
            </a:r>
          </a:p>
        </p:txBody>
      </p:sp>
    </p:spTree>
    <p:extLst>
      <p:ext uri="{BB962C8B-B14F-4D97-AF65-F5344CB8AC3E}">
        <p14:creationId xmlns:p14="http://schemas.microsoft.com/office/powerpoint/2010/main" val="333168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164C-BF26-446B-9521-590C1CA6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we have a local commit on a branch, how do we get that up to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13DC-5838-4BF1-8C24-73123B66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83010"/>
          </a:xfrm>
        </p:spPr>
        <p:txBody>
          <a:bodyPr>
            <a:normAutofit/>
          </a:bodyPr>
          <a:lstStyle/>
          <a:p>
            <a:r>
              <a:rPr lang="en-US" dirty="0"/>
              <a:t>First, to be clear, we could stay on master and use git push to push the changes up to master.</a:t>
            </a:r>
          </a:p>
          <a:p>
            <a:r>
              <a:rPr lang="en-US" dirty="0"/>
              <a:t>That is considered “bad form”…</a:t>
            </a:r>
          </a:p>
          <a:p>
            <a:r>
              <a:rPr lang="en-US" dirty="0"/>
              <a:t>Since everyone working on this repo is sharing, everyone should work on a branch (or multiple branches)</a:t>
            </a:r>
          </a:p>
          <a:p>
            <a:r>
              <a:rPr lang="en-US" dirty="0"/>
              <a:t>This allows you to push your code up without merging it with other people’s code (for long-running branches, for instance)</a:t>
            </a:r>
          </a:p>
          <a:p>
            <a:r>
              <a:rPr lang="en-US" dirty="0"/>
              <a:t>To push a branch up to </a:t>
            </a:r>
            <a:r>
              <a:rPr lang="en-US" dirty="0" err="1"/>
              <a:t>github</a:t>
            </a:r>
            <a:r>
              <a:rPr lang="en-US" dirty="0"/>
              <a:t>, there are 2 options</a:t>
            </a:r>
          </a:p>
          <a:p>
            <a:r>
              <a:rPr lang="en-US" dirty="0"/>
              <a:t>1.  If you created the branch locally, git push –u origin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dirty="0"/>
              <a:t>2.  If the branch already existed in the repo, git push</a:t>
            </a:r>
          </a:p>
        </p:txBody>
      </p:sp>
    </p:spTree>
    <p:extLst>
      <p:ext uri="{BB962C8B-B14F-4D97-AF65-F5344CB8AC3E}">
        <p14:creationId xmlns:p14="http://schemas.microsoft.com/office/powerpoint/2010/main" val="29557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B7DD-FD1A-4917-8EA4-C236DA6D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Ok…the changes are on </a:t>
            </a:r>
            <a:r>
              <a:rPr lang="en-US" dirty="0" err="1"/>
              <a:t>github</a:t>
            </a:r>
            <a:r>
              <a:rPr lang="en-US" dirty="0"/>
              <a:t>, but how do they get into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8F5D-36E4-4250-ACFB-3381DFB7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180291" cy="3659186"/>
          </a:xfrm>
        </p:spPr>
        <p:txBody>
          <a:bodyPr/>
          <a:lstStyle/>
          <a:p>
            <a:r>
              <a:rPr lang="en-US" dirty="0"/>
              <a:t>This is the magical “pull request”.</a:t>
            </a:r>
          </a:p>
          <a:p>
            <a:r>
              <a:rPr lang="en-US" dirty="0"/>
              <a:t>To create a pull request, you need to have pushed a branch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Then, you can click on the </a:t>
            </a:r>
          </a:p>
          <a:p>
            <a:pPr marL="0" indent="0">
              <a:buNone/>
            </a:pPr>
            <a:r>
              <a:rPr lang="en-US" dirty="0"/>
              <a:t>Branch and select </a:t>
            </a:r>
          </a:p>
          <a:p>
            <a:pPr marL="0" indent="0">
              <a:buNone/>
            </a:pPr>
            <a:r>
              <a:rPr lang="en-US" dirty="0"/>
              <a:t>“New pull request”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4EBE-ADB6-40A9-87D8-1F40F61B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220836"/>
            <a:ext cx="7124100" cy="37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C121-B920-423D-904D-A3B980B8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2721-2893-486B-9190-B80FCFF4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5"/>
            <a:ext cx="8596668" cy="4660237"/>
          </a:xfrm>
        </p:spPr>
        <p:txBody>
          <a:bodyPr/>
          <a:lstStyle/>
          <a:p>
            <a:r>
              <a:rPr lang="en-US" dirty="0"/>
              <a:t>The name might seem backwards (since you’re wanting to push your changes)</a:t>
            </a:r>
          </a:p>
          <a:p>
            <a:r>
              <a:rPr lang="en-US" dirty="0"/>
              <a:t>Think of it from the repo’s standpoint.</a:t>
            </a:r>
          </a:p>
          <a:p>
            <a:r>
              <a:rPr lang="en-US" dirty="0"/>
              <a:t>You’re requesting that the repo pull the changes in this branch into master.</a:t>
            </a:r>
          </a:p>
          <a:p>
            <a:endParaRPr lang="en-US" dirty="0"/>
          </a:p>
          <a:p>
            <a:r>
              <a:rPr lang="en-US" dirty="0"/>
              <a:t>We’ll work through this as a project…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7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FE091E-8198-4CC7-B7C4-2E73FBFB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9475"/>
          </a:xfrm>
        </p:spPr>
        <p:txBody>
          <a:bodyPr/>
          <a:lstStyle/>
          <a:p>
            <a:r>
              <a:rPr lang="en-US" dirty="0"/>
              <a:t>Sideline – My git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C2567B-5759-4431-B5E8-7772D689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8"/>
            <a:ext cx="8596668" cy="4615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use </a:t>
            </a:r>
            <a:r>
              <a:rPr lang="en-US" dirty="0" err="1"/>
              <a:t>github</a:t>
            </a:r>
            <a:r>
              <a:rPr lang="en-US" dirty="0"/>
              <a:t> to house my code</a:t>
            </a:r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&gt;    #makes a local copy of a repo</a:t>
            </a:r>
          </a:p>
          <a:p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    #sets me up developing on a local branch</a:t>
            </a:r>
          </a:p>
          <a:p>
            <a:r>
              <a:rPr lang="en-US" dirty="0"/>
              <a:t>Git add –A   #stages all changed files for a commit</a:t>
            </a:r>
          </a:p>
          <a:p>
            <a:r>
              <a:rPr lang="en-US" dirty="0"/>
              <a:t>Git commit –m ‘&lt;commit message&gt;’  # commits all staged changes</a:t>
            </a:r>
          </a:p>
          <a:p>
            <a:r>
              <a:rPr lang="en-US" dirty="0"/>
              <a:t>Git push –u origin &lt;</a:t>
            </a:r>
            <a:r>
              <a:rPr lang="en-US" dirty="0" err="1"/>
              <a:t>branchname</a:t>
            </a:r>
            <a:r>
              <a:rPr lang="en-US" dirty="0"/>
              <a:t>&gt;  #pushes all committed changes to remote branch </a:t>
            </a:r>
          </a:p>
          <a:p>
            <a:r>
              <a:rPr lang="en-US" dirty="0"/>
              <a:t>------perform pull request on </a:t>
            </a:r>
            <a:r>
              <a:rPr lang="en-US" dirty="0" err="1"/>
              <a:t>github</a:t>
            </a:r>
            <a:r>
              <a:rPr lang="en-US" dirty="0"/>
              <a:t>…no command-line built in for that----</a:t>
            </a:r>
          </a:p>
          <a:p>
            <a:r>
              <a:rPr lang="en-US" dirty="0"/>
              <a:t>Git checkout master   #switches me back to local master branch</a:t>
            </a:r>
          </a:p>
          <a:p>
            <a:r>
              <a:rPr lang="en-US" dirty="0"/>
              <a:t>Git pull    # pull changes down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Git branch –d &lt;</a:t>
            </a:r>
            <a:r>
              <a:rPr lang="en-US" dirty="0" err="1"/>
              <a:t>branchname</a:t>
            </a:r>
            <a:r>
              <a:rPr lang="en-US" dirty="0"/>
              <a:t>&gt;   #deletes my local copy of the branch</a:t>
            </a:r>
          </a:p>
          <a:p>
            <a:r>
              <a:rPr lang="en-US" dirty="0"/>
              <a:t>Git checkout –b &lt;</a:t>
            </a:r>
            <a:r>
              <a:rPr lang="en-US" dirty="0" err="1"/>
              <a:t>newbranch</a:t>
            </a:r>
            <a:r>
              <a:rPr lang="en-US" dirty="0"/>
              <a:t>&gt;  #starts the process over</a:t>
            </a:r>
          </a:p>
          <a:p>
            <a:endParaRPr lang="en-US" dirty="0"/>
          </a:p>
          <a:p>
            <a:r>
              <a:rPr lang="en-US" dirty="0"/>
              <a:t>Use git stash / git stash pop  when I need to clean up changes on wrong branch</a:t>
            </a:r>
          </a:p>
        </p:txBody>
      </p:sp>
    </p:spTree>
    <p:extLst>
      <p:ext uri="{BB962C8B-B14F-4D97-AF65-F5344CB8AC3E}">
        <p14:creationId xmlns:p14="http://schemas.microsoft.com/office/powerpoint/2010/main" val="333993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D082-DA81-4BA3-86D4-57D16FC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dirty="0"/>
              <a:t>What is source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4501-83CF-425A-8A9C-C54AF813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700"/>
            <a:ext cx="8596668" cy="4504663"/>
          </a:xfrm>
        </p:spPr>
        <p:txBody>
          <a:bodyPr/>
          <a:lstStyle/>
          <a:p>
            <a:r>
              <a:rPr lang="en-US" dirty="0"/>
              <a:t>A source control (or version control) system</a:t>
            </a:r>
          </a:p>
          <a:p>
            <a:pPr lvl="1"/>
            <a:r>
              <a:rPr lang="en-US" dirty="0"/>
              <a:t>Records changes to files over time</a:t>
            </a:r>
          </a:p>
          <a:p>
            <a:pPr lvl="1"/>
            <a:r>
              <a:rPr lang="en-US" dirty="0"/>
              <a:t>Allows you to restore to a previous point</a:t>
            </a:r>
          </a:p>
          <a:p>
            <a:pPr lvl="1"/>
            <a:r>
              <a:rPr lang="en-US" dirty="0"/>
              <a:t>Allows you to compare versions/history of a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F131-9D53-4950-9180-690E83DB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/>
              <a:t>What about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54EC-0478-417F-9703-1FAEF2AB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/>
              <a:t>There are 2 kinds of source control solutions</a:t>
            </a:r>
          </a:p>
          <a:p>
            <a:pPr lvl="1"/>
            <a:r>
              <a:rPr lang="en-US" dirty="0"/>
              <a:t>Centralized (client-server)</a:t>
            </a:r>
          </a:p>
          <a:p>
            <a:pPr lvl="2"/>
            <a:r>
              <a:rPr lang="en-US" dirty="0"/>
              <a:t>State is stored in a central location</a:t>
            </a:r>
          </a:p>
          <a:p>
            <a:pPr lvl="2"/>
            <a:r>
              <a:rPr lang="en-US" dirty="0"/>
              <a:t>Users have copies, but changes must be “checked in” to central solution</a:t>
            </a:r>
          </a:p>
          <a:p>
            <a:pPr lvl="2"/>
            <a:r>
              <a:rPr lang="en-US" dirty="0"/>
              <a:t>Working offline is possible, but difficult </a:t>
            </a:r>
          </a:p>
          <a:p>
            <a:pPr lvl="2"/>
            <a:r>
              <a:rPr lang="en-US" dirty="0"/>
              <a:t>Examples: TFS (traditional), SCM, VCS</a:t>
            </a:r>
          </a:p>
          <a:p>
            <a:pPr lvl="1"/>
            <a:r>
              <a:rPr lang="en-US" dirty="0"/>
              <a:t>Distributed</a:t>
            </a:r>
          </a:p>
          <a:p>
            <a:pPr lvl="2"/>
            <a:r>
              <a:rPr lang="en-US" dirty="0"/>
              <a:t>Everyone has the entire solution</a:t>
            </a:r>
          </a:p>
          <a:p>
            <a:pPr lvl="3"/>
            <a:r>
              <a:rPr lang="en-US" dirty="0"/>
              <a:t>Every copy is a full copy</a:t>
            </a:r>
          </a:p>
          <a:p>
            <a:pPr lvl="3"/>
            <a:r>
              <a:rPr lang="en-US" dirty="0"/>
              <a:t>Easy to work offline</a:t>
            </a:r>
          </a:p>
          <a:p>
            <a:pPr lvl="3"/>
            <a:r>
              <a:rPr lang="en-US" dirty="0"/>
              <a:t>Fun comes with merging changes between repositories</a:t>
            </a:r>
          </a:p>
          <a:p>
            <a:pPr lvl="3"/>
            <a:r>
              <a:rPr lang="en-US" dirty="0"/>
              <a:t>Examples: Git, Mercurial</a:t>
            </a:r>
          </a:p>
        </p:txBody>
      </p:sp>
    </p:spTree>
    <p:extLst>
      <p:ext uri="{BB962C8B-B14F-4D97-AF65-F5344CB8AC3E}">
        <p14:creationId xmlns:p14="http://schemas.microsoft.com/office/powerpoint/2010/main" val="6599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0791-2A60-422F-B355-046E9487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/>
              <a:t>First Step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B697-17BF-47D7-BC2F-61AA0E8E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After installing, create a new directory and open a console (</a:t>
            </a:r>
            <a:r>
              <a:rPr lang="en-US" dirty="0" err="1"/>
              <a:t>cmd</a:t>
            </a:r>
            <a:r>
              <a:rPr lang="en-US" dirty="0"/>
              <a:t> or PowerShell) in that directory.</a:t>
            </a:r>
          </a:p>
          <a:p>
            <a:endParaRPr lang="en-US" dirty="0"/>
          </a:p>
          <a:p>
            <a:r>
              <a:rPr lang="en-US" dirty="0"/>
              <a:t>Type ‘git </a:t>
            </a:r>
            <a:r>
              <a:rPr lang="en-US" dirty="0" err="1"/>
              <a:t>init</a:t>
            </a:r>
            <a:r>
              <a:rPr lang="en-US" dirty="0"/>
              <a:t>’ without the quotes to tell git that you want to track changes in this folder.</a:t>
            </a:r>
          </a:p>
          <a:p>
            <a:r>
              <a:rPr lang="en-US" dirty="0"/>
              <a:t>Git tells you that it has initialized an </a:t>
            </a:r>
            <a:r>
              <a:rPr lang="en-US" u="sng" dirty="0"/>
              <a:t>empty</a:t>
            </a:r>
            <a:r>
              <a:rPr lang="en-US" dirty="0"/>
              <a:t> Git repository in the folder.</a:t>
            </a:r>
          </a:p>
          <a:p>
            <a:r>
              <a:rPr lang="en-US" dirty="0"/>
              <a:t>It also created a (hidden) subfolder called .git </a:t>
            </a:r>
          </a:p>
          <a:p>
            <a:pPr lvl="1"/>
            <a:r>
              <a:rPr lang="en-US" dirty="0"/>
              <a:t>All of the tracking goes in this folder</a:t>
            </a:r>
          </a:p>
          <a:p>
            <a:pPr lvl="1"/>
            <a:r>
              <a:rPr lang="en-US" dirty="0"/>
              <a:t>Git doesn’t “fiddle” with your files at all (other than putting things in the .git folder)</a:t>
            </a:r>
          </a:p>
        </p:txBody>
      </p:sp>
    </p:spTree>
    <p:extLst>
      <p:ext uri="{BB962C8B-B14F-4D97-AF65-F5344CB8AC3E}">
        <p14:creationId xmlns:p14="http://schemas.microsoft.com/office/powerpoint/2010/main" val="27140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FDE-4DF1-4EF6-A0B2-E82B2C3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Identifying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48F-57C5-4646-BE55-07088316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225"/>
            <a:ext cx="8596668" cy="4622137"/>
          </a:xfrm>
        </p:spPr>
        <p:txBody>
          <a:bodyPr/>
          <a:lstStyle/>
          <a:p>
            <a:r>
              <a:rPr lang="en-US" dirty="0"/>
              <a:t>If you’ve never used git before (on this machine), you need to tell git who you are</a:t>
            </a:r>
          </a:p>
          <a:p>
            <a:r>
              <a:rPr lang="en-US" dirty="0"/>
              <a:t>git config --global user.name "Your Name“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"your_email@whatever.com"</a:t>
            </a:r>
          </a:p>
        </p:txBody>
      </p:sp>
    </p:spTree>
    <p:extLst>
      <p:ext uri="{BB962C8B-B14F-4D97-AF65-F5344CB8AC3E}">
        <p14:creationId xmlns:p14="http://schemas.microsoft.com/office/powerpoint/2010/main" val="31704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7F81-C93F-4E6D-A447-677D1264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Staging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4AB3-736C-4020-819B-216BECA9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614"/>
            <a:ext cx="8596668" cy="3880773"/>
          </a:xfrm>
        </p:spPr>
        <p:txBody>
          <a:bodyPr/>
          <a:lstStyle/>
          <a:p>
            <a:r>
              <a:rPr lang="en-US" dirty="0"/>
              <a:t>Files whose state you want to save must be added to the staging area.</a:t>
            </a:r>
          </a:p>
          <a:p>
            <a:r>
              <a:rPr lang="en-US" dirty="0"/>
              <a:t>To stage files, use the ‘git add’ command.</a:t>
            </a:r>
          </a:p>
          <a:p>
            <a:r>
              <a:rPr lang="en-US" dirty="0"/>
              <a:t>To stage all modified files in the folder, use ‘git add –A’</a:t>
            </a:r>
          </a:p>
          <a:p>
            <a:r>
              <a:rPr lang="en-US" dirty="0"/>
              <a:t>To stage a specific file, use ‘git add filename’</a:t>
            </a:r>
          </a:p>
          <a:p>
            <a:r>
              <a:rPr lang="en-US" dirty="0"/>
              <a:t>For instance,</a:t>
            </a:r>
          </a:p>
          <a:p>
            <a:r>
              <a:rPr lang="en-US" dirty="0"/>
              <a:t>Dir | out-file </a:t>
            </a:r>
            <a:r>
              <a:rPr lang="en-US" dirty="0" err="1"/>
              <a:t>Files.Txt</a:t>
            </a:r>
            <a:endParaRPr lang="en-US" dirty="0"/>
          </a:p>
          <a:p>
            <a:r>
              <a:rPr lang="en-US" dirty="0"/>
              <a:t>Now, git add </a:t>
            </a:r>
            <a:r>
              <a:rPr lang="en-US" dirty="0" err="1"/>
              <a:t>Files.Txt</a:t>
            </a:r>
            <a:r>
              <a:rPr lang="en-US" dirty="0"/>
              <a:t>  (note, this is case-sensitive)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385F-E968-418E-B3F2-482E50A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What’s going on in my repo?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F234-E925-4E42-901A-70F93E59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8596668" cy="4526887"/>
          </a:xfrm>
        </p:spPr>
        <p:txBody>
          <a:bodyPr/>
          <a:lstStyle/>
          <a:p>
            <a:r>
              <a:rPr lang="en-US" dirty="0"/>
              <a:t>A repository (or repo) is what you call a folder that git is tracking.</a:t>
            </a:r>
          </a:p>
          <a:p>
            <a:r>
              <a:rPr lang="en-US" dirty="0"/>
              <a:t>To see the state of a repo, use ‘git status’</a:t>
            </a:r>
          </a:p>
          <a:p>
            <a:r>
              <a:rPr lang="en-US" dirty="0"/>
              <a:t>Here’s what our status looks like right now: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04980-4D6C-4FB6-ABEE-A03E982A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80" y="3548140"/>
            <a:ext cx="5830375" cy="19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1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08CE-6AAB-42CE-B2B3-C660190F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/>
              <a:t>Wait…we’re on a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2734-3AEE-4F7D-825C-22C3C15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In git, you are always on a branch.</a:t>
            </a:r>
          </a:p>
          <a:p>
            <a:r>
              <a:rPr lang="en-US" dirty="0"/>
              <a:t>The “main” branch is called master.</a:t>
            </a:r>
          </a:p>
          <a:p>
            <a:r>
              <a:rPr lang="en-US" dirty="0"/>
              <a:t>We’ll talk more about branches later.</a:t>
            </a:r>
          </a:p>
        </p:txBody>
      </p:sp>
    </p:spTree>
    <p:extLst>
      <p:ext uri="{BB962C8B-B14F-4D97-AF65-F5344CB8AC3E}">
        <p14:creationId xmlns:p14="http://schemas.microsoft.com/office/powerpoint/2010/main" val="2038074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</TotalTime>
  <Words>1652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Getting Started with Git</vt:lpstr>
      <vt:lpstr>What is git?</vt:lpstr>
      <vt:lpstr>What is source control?</vt:lpstr>
      <vt:lpstr>What about distributed?</vt:lpstr>
      <vt:lpstr>First Step with Git</vt:lpstr>
      <vt:lpstr>Identifying yourself</vt:lpstr>
      <vt:lpstr>Staging files</vt:lpstr>
      <vt:lpstr>What’s going on in my repo?</vt:lpstr>
      <vt:lpstr>Wait…we’re on a branch?</vt:lpstr>
      <vt:lpstr>How do we save the file(s) we have staged?</vt:lpstr>
      <vt:lpstr>Wait a minute…what’s that stuff in your prompt?</vt:lpstr>
      <vt:lpstr>Add some more content and another commit</vt:lpstr>
      <vt:lpstr>Gitk</vt:lpstr>
      <vt:lpstr>Let’s work in a branch!</vt:lpstr>
      <vt:lpstr>Committing on a branch</vt:lpstr>
      <vt:lpstr>Merging changes back to master</vt:lpstr>
      <vt:lpstr>Now we’ve merged the branch, what do we do?</vt:lpstr>
      <vt:lpstr>What about github?</vt:lpstr>
      <vt:lpstr>The “GitPresentation” Repo</vt:lpstr>
      <vt:lpstr>Working with the local copy</vt:lpstr>
      <vt:lpstr>What if I forgot to checkout the branch and made some changes in master?</vt:lpstr>
      <vt:lpstr>Now that we have a local commit on a branch, how do we get that up to GitHub?</vt:lpstr>
      <vt:lpstr>Ok…the changes are on github, but how do they get into master</vt:lpstr>
      <vt:lpstr>Pull Request</vt:lpstr>
      <vt:lpstr>Sideline – My git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Mike Shepard</dc:creator>
  <cp:lastModifiedBy>Mike Shepard</cp:lastModifiedBy>
  <cp:revision>16</cp:revision>
  <dcterms:created xsi:type="dcterms:W3CDTF">2018-09-03T23:07:20Z</dcterms:created>
  <dcterms:modified xsi:type="dcterms:W3CDTF">2018-09-05T00:45:45Z</dcterms:modified>
</cp:coreProperties>
</file>