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3" r:id="rId4"/>
    <p:sldId id="262" r:id="rId5"/>
    <p:sldId id="270" r:id="rId6"/>
    <p:sldId id="260" r:id="rId7"/>
    <p:sldId id="261" r:id="rId8"/>
    <p:sldId id="264" r:id="rId9"/>
    <p:sldId id="272" r:id="rId10"/>
    <p:sldId id="259" r:id="rId11"/>
    <p:sldId id="266" r:id="rId12"/>
    <p:sldId id="268" r:id="rId13"/>
    <p:sldId id="269" r:id="rId14"/>
    <p:sldId id="257" r:id="rId15"/>
    <p:sldId id="258" r:id="rId16"/>
    <p:sldId id="271" r:id="rId17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Me" id="{1E6C1F8E-A7E7-483B-B733-2D5281A83AE8}">
          <p14:sldIdLst>
            <p14:sldId id="256"/>
            <p14:sldId id="265"/>
          </p14:sldIdLst>
        </p14:section>
        <p14:section name="Automation is the Key" id="{6031CDAE-87E0-4E9E-9838-754747D07517}">
          <p14:sldIdLst>
            <p14:sldId id="263"/>
            <p14:sldId id="262"/>
          </p14:sldIdLst>
        </p14:section>
        <p14:section name="Testing" id="{328BFC2D-436D-417C-8D22-3759ABC3246E}">
          <p14:sldIdLst>
            <p14:sldId id="270"/>
            <p14:sldId id="260"/>
            <p14:sldId id="261"/>
            <p14:sldId id="264"/>
            <p14:sldId id="272"/>
          </p14:sldIdLst>
        </p14:section>
        <p14:section name="PowerShell" id="{8B92ECDB-1FC3-4692-BA3A-3A40604C7824}">
          <p14:sldIdLst>
            <p14:sldId id="259"/>
            <p14:sldId id="266"/>
            <p14:sldId id="268"/>
            <p14:sldId id="269"/>
          </p14:sldIdLst>
        </p14:section>
        <p14:section name="Recommendations" id="{84ADC937-6BC2-450E-AA45-C015932F851C}">
          <p14:sldIdLst>
            <p14:sldId id="257"/>
            <p14:sldId id="25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DC7B1-FB22-498C-A76C-D0F1EFFB515E}" v="21" dt="2018-11-29T05:15:07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hepard" userId="aa4b51651ff3c2fd" providerId="LiveId" clId="{79BDC7B1-FB22-498C-A76C-D0F1EFFB515E}"/>
    <pc:docChg chg="undo custSel addSld delSld modSld sldOrd modSection">
      <pc:chgData name="Mike Shepard" userId="aa4b51651ff3c2fd" providerId="LiveId" clId="{79BDC7B1-FB22-498C-A76C-D0F1EFFB515E}" dt="2018-11-29T05:15:16.880" v="2586" actId="20577"/>
      <pc:docMkLst>
        <pc:docMk/>
      </pc:docMkLst>
      <pc:sldChg chg="modSp">
        <pc:chgData name="Mike Shepard" userId="aa4b51651ff3c2fd" providerId="LiveId" clId="{79BDC7B1-FB22-498C-A76C-D0F1EFFB515E}" dt="2018-11-29T05:01:27.758" v="1964" actId="1076"/>
        <pc:sldMkLst>
          <pc:docMk/>
          <pc:sldMk cId="1379226039" sldId="256"/>
        </pc:sldMkLst>
        <pc:spChg chg="mod">
          <ac:chgData name="Mike Shepard" userId="aa4b51651ff3c2fd" providerId="LiveId" clId="{79BDC7B1-FB22-498C-A76C-D0F1EFFB515E}" dt="2018-11-29T05:01:27.758" v="1964" actId="1076"/>
          <ac:spMkLst>
            <pc:docMk/>
            <pc:sldMk cId="1379226039" sldId="256"/>
            <ac:spMk id="2" creationId="{CB053379-182F-4184-A08C-22EE94E56B5E}"/>
          </ac:spMkLst>
        </pc:spChg>
        <pc:spChg chg="mod">
          <ac:chgData name="Mike Shepard" userId="aa4b51651ff3c2fd" providerId="LiveId" clId="{79BDC7B1-FB22-498C-A76C-D0F1EFFB515E}" dt="2018-11-29T05:01:18.293" v="1963" actId="27636"/>
          <ac:spMkLst>
            <pc:docMk/>
            <pc:sldMk cId="1379226039" sldId="256"/>
            <ac:spMk id="3" creationId="{DD666E75-57C2-4054-AE90-F484484FF748}"/>
          </ac:spMkLst>
        </pc:spChg>
      </pc:sldChg>
      <pc:sldChg chg="ord">
        <pc:chgData name="Mike Shepard" userId="aa4b51651ff3c2fd" providerId="LiveId" clId="{79BDC7B1-FB22-498C-A76C-D0F1EFFB515E}" dt="2018-11-26T03:29:41.845" v="133" actId="20577"/>
        <pc:sldMkLst>
          <pc:docMk/>
          <pc:sldMk cId="1638504341" sldId="259"/>
        </pc:sldMkLst>
      </pc:sldChg>
      <pc:sldChg chg="modSp add">
        <pc:chgData name="Mike Shepard" userId="aa4b51651ff3c2fd" providerId="LiveId" clId="{79BDC7B1-FB22-498C-A76C-D0F1EFFB515E}" dt="2018-11-29T04:34:42.223" v="814" actId="5793"/>
        <pc:sldMkLst>
          <pc:docMk/>
          <pc:sldMk cId="363331232" sldId="260"/>
        </pc:sldMkLst>
        <pc:spChg chg="mod">
          <ac:chgData name="Mike Shepard" userId="aa4b51651ff3c2fd" providerId="LiveId" clId="{79BDC7B1-FB22-498C-A76C-D0F1EFFB515E}" dt="2018-11-26T01:31:21.437" v="14" actId="20577"/>
          <ac:spMkLst>
            <pc:docMk/>
            <pc:sldMk cId="363331232" sldId="260"/>
            <ac:spMk id="2" creationId="{52B9C25C-E65B-44B2-A039-CE178BD471E8}"/>
          </ac:spMkLst>
        </pc:spChg>
        <pc:spChg chg="mod">
          <ac:chgData name="Mike Shepard" userId="aa4b51651ff3c2fd" providerId="LiveId" clId="{79BDC7B1-FB22-498C-A76C-D0F1EFFB515E}" dt="2018-11-29T04:34:42.223" v="814" actId="5793"/>
          <ac:spMkLst>
            <pc:docMk/>
            <pc:sldMk cId="363331232" sldId="260"/>
            <ac:spMk id="3" creationId="{2CD2A7FF-4009-40CD-8173-94B9D26287C2}"/>
          </ac:spMkLst>
        </pc:spChg>
      </pc:sldChg>
      <pc:sldChg chg="modSp add">
        <pc:chgData name="Mike Shepard" userId="aa4b51651ff3c2fd" providerId="LiveId" clId="{79BDC7B1-FB22-498C-A76C-D0F1EFFB515E}" dt="2018-11-29T04:41:01.788" v="1523" actId="20577"/>
        <pc:sldMkLst>
          <pc:docMk/>
          <pc:sldMk cId="554168168" sldId="261"/>
        </pc:sldMkLst>
        <pc:spChg chg="mod">
          <ac:chgData name="Mike Shepard" userId="aa4b51651ff3c2fd" providerId="LiveId" clId="{79BDC7B1-FB22-498C-A76C-D0F1EFFB515E}" dt="2018-11-26T01:32:01.237" v="37" actId="20577"/>
          <ac:spMkLst>
            <pc:docMk/>
            <pc:sldMk cId="554168168" sldId="261"/>
            <ac:spMk id="2" creationId="{702C1991-7387-4126-AD85-8D0C4922FA2A}"/>
          </ac:spMkLst>
        </pc:spChg>
        <pc:spChg chg="mod">
          <ac:chgData name="Mike Shepard" userId="aa4b51651ff3c2fd" providerId="LiveId" clId="{79BDC7B1-FB22-498C-A76C-D0F1EFFB515E}" dt="2018-11-29T04:41:01.788" v="1523" actId="20577"/>
          <ac:spMkLst>
            <pc:docMk/>
            <pc:sldMk cId="554168168" sldId="261"/>
            <ac:spMk id="3" creationId="{4CA0951E-C3ED-4A21-A496-477525E28CF0}"/>
          </ac:spMkLst>
        </pc:spChg>
      </pc:sldChg>
      <pc:sldChg chg="modSp add">
        <pc:chgData name="Mike Shepard" userId="aa4b51651ff3c2fd" providerId="LiveId" clId="{79BDC7B1-FB22-498C-A76C-D0F1EFFB515E}" dt="2018-11-29T04:03:45.596" v="531" actId="20577"/>
        <pc:sldMkLst>
          <pc:docMk/>
          <pc:sldMk cId="2145744230" sldId="262"/>
        </pc:sldMkLst>
        <pc:spChg chg="mod">
          <ac:chgData name="Mike Shepard" userId="aa4b51651ff3c2fd" providerId="LiveId" clId="{79BDC7B1-FB22-498C-A76C-D0F1EFFB515E}" dt="2018-11-26T03:13:24.876" v="130" actId="14100"/>
          <ac:spMkLst>
            <pc:docMk/>
            <pc:sldMk cId="2145744230" sldId="262"/>
            <ac:spMk id="2" creationId="{2C518EF9-9DAF-42CA-B938-4E4319398F34}"/>
          </ac:spMkLst>
        </pc:spChg>
        <pc:spChg chg="mod">
          <ac:chgData name="Mike Shepard" userId="aa4b51651ff3c2fd" providerId="LiveId" clId="{79BDC7B1-FB22-498C-A76C-D0F1EFFB515E}" dt="2018-11-29T04:03:45.596" v="531" actId="20577"/>
          <ac:spMkLst>
            <pc:docMk/>
            <pc:sldMk cId="2145744230" sldId="262"/>
            <ac:spMk id="3" creationId="{47AEDE72-E9A0-413E-8EAA-7516FA5EB7D9}"/>
          </ac:spMkLst>
        </pc:spChg>
      </pc:sldChg>
      <pc:sldChg chg="modSp add ord">
        <pc:chgData name="Mike Shepard" userId="aa4b51651ff3c2fd" providerId="LiveId" clId="{79BDC7B1-FB22-498C-A76C-D0F1EFFB515E}" dt="2018-11-29T03:47:27.750" v="498" actId="20577"/>
        <pc:sldMkLst>
          <pc:docMk/>
          <pc:sldMk cId="980411757" sldId="263"/>
        </pc:sldMkLst>
        <pc:spChg chg="mod">
          <ac:chgData name="Mike Shepard" userId="aa4b51651ff3c2fd" providerId="LiveId" clId="{79BDC7B1-FB22-498C-A76C-D0F1EFFB515E}" dt="2018-11-29T03:46:18.406" v="283" actId="20577"/>
          <ac:spMkLst>
            <pc:docMk/>
            <pc:sldMk cId="980411757" sldId="263"/>
            <ac:spMk id="2" creationId="{FBA33538-D288-4687-984F-8E7B555B295E}"/>
          </ac:spMkLst>
        </pc:spChg>
        <pc:spChg chg="mod">
          <ac:chgData name="Mike Shepard" userId="aa4b51651ff3c2fd" providerId="LiveId" clId="{79BDC7B1-FB22-498C-A76C-D0F1EFFB515E}" dt="2018-11-29T03:47:23.802" v="497" actId="20577"/>
          <ac:spMkLst>
            <pc:docMk/>
            <pc:sldMk cId="980411757" sldId="263"/>
            <ac:spMk id="3" creationId="{2B8007AF-E0DC-478C-AE6F-18F57ADAF613}"/>
          </ac:spMkLst>
        </pc:spChg>
      </pc:sldChg>
      <pc:sldChg chg="modSp add">
        <pc:chgData name="Mike Shepard" userId="aa4b51651ff3c2fd" providerId="LiveId" clId="{79BDC7B1-FB22-498C-A76C-D0F1EFFB515E}" dt="2018-11-29T05:10:15.680" v="2493" actId="20577"/>
        <pc:sldMkLst>
          <pc:docMk/>
          <pc:sldMk cId="448708687" sldId="264"/>
        </pc:sldMkLst>
        <pc:spChg chg="mod">
          <ac:chgData name="Mike Shepard" userId="aa4b51651ff3c2fd" providerId="LiveId" clId="{79BDC7B1-FB22-498C-A76C-D0F1EFFB515E}" dt="2018-11-29T04:57:13.446" v="1544" actId="14100"/>
          <ac:spMkLst>
            <pc:docMk/>
            <pc:sldMk cId="448708687" sldId="264"/>
            <ac:spMk id="2" creationId="{417BF133-0708-4EC6-8B46-06B3126CCEF5}"/>
          </ac:spMkLst>
        </pc:spChg>
        <pc:spChg chg="mod">
          <ac:chgData name="Mike Shepard" userId="aa4b51651ff3c2fd" providerId="LiveId" clId="{79BDC7B1-FB22-498C-A76C-D0F1EFFB515E}" dt="2018-11-29T05:10:15.680" v="2493" actId="20577"/>
          <ac:spMkLst>
            <pc:docMk/>
            <pc:sldMk cId="448708687" sldId="264"/>
            <ac:spMk id="3" creationId="{CCD4F3B9-612D-49D1-9A3D-7E42E297388F}"/>
          </ac:spMkLst>
        </pc:spChg>
      </pc:sldChg>
      <pc:sldChg chg="modSp add">
        <pc:chgData name="Mike Shepard" userId="aa4b51651ff3c2fd" providerId="LiveId" clId="{79BDC7B1-FB22-498C-A76C-D0F1EFFB515E}" dt="2018-11-29T05:04:50.379" v="2484" actId="20577"/>
        <pc:sldMkLst>
          <pc:docMk/>
          <pc:sldMk cId="2647776322" sldId="265"/>
        </pc:sldMkLst>
        <pc:spChg chg="mod">
          <ac:chgData name="Mike Shepard" userId="aa4b51651ff3c2fd" providerId="LiveId" clId="{79BDC7B1-FB22-498C-A76C-D0F1EFFB515E}" dt="2018-11-29T05:00:41.699" v="1850" actId="14100"/>
          <ac:spMkLst>
            <pc:docMk/>
            <pc:sldMk cId="2647776322" sldId="265"/>
            <ac:spMk id="2" creationId="{BF276FAD-1558-4430-97E0-55C7A4F11ECB}"/>
          </ac:spMkLst>
        </pc:spChg>
        <pc:spChg chg="mod">
          <ac:chgData name="Mike Shepard" userId="aa4b51651ff3c2fd" providerId="LiveId" clId="{79BDC7B1-FB22-498C-A76C-D0F1EFFB515E}" dt="2018-11-29T05:04:50.379" v="2484" actId="20577"/>
          <ac:spMkLst>
            <pc:docMk/>
            <pc:sldMk cId="2647776322" sldId="265"/>
            <ac:spMk id="3" creationId="{15A5F229-D712-4AE7-8A2D-568B96D84FCE}"/>
          </ac:spMkLst>
        </pc:spChg>
      </pc:sldChg>
      <pc:sldChg chg="modSp add">
        <pc:chgData name="Mike Shepard" userId="aa4b51651ff3c2fd" providerId="LiveId" clId="{79BDC7B1-FB22-498C-A76C-D0F1EFFB515E}" dt="2018-11-29T05:11:09.646" v="2548" actId="20577"/>
        <pc:sldMkLst>
          <pc:docMk/>
          <pc:sldMk cId="568475021" sldId="266"/>
        </pc:sldMkLst>
        <pc:spChg chg="mod">
          <ac:chgData name="Mike Shepard" userId="aa4b51651ff3c2fd" providerId="LiveId" clId="{79BDC7B1-FB22-498C-A76C-D0F1EFFB515E}" dt="2018-11-29T05:11:09.646" v="2548" actId="20577"/>
          <ac:spMkLst>
            <pc:docMk/>
            <pc:sldMk cId="568475021" sldId="266"/>
            <ac:spMk id="2" creationId="{0481A37D-1AE1-420D-AFB6-76FBF94FE51E}"/>
          </ac:spMkLst>
        </pc:spChg>
        <pc:spChg chg="mod">
          <ac:chgData name="Mike Shepard" userId="aa4b51651ff3c2fd" providerId="LiveId" clId="{79BDC7B1-FB22-498C-A76C-D0F1EFFB515E}" dt="2018-11-29T05:11:01.981" v="2545" actId="20577"/>
          <ac:spMkLst>
            <pc:docMk/>
            <pc:sldMk cId="568475021" sldId="266"/>
            <ac:spMk id="3" creationId="{77DFA23B-9622-453D-9B37-07583AF74477}"/>
          </ac:spMkLst>
        </pc:spChg>
      </pc:sldChg>
      <pc:sldChg chg="add del">
        <pc:chgData name="Mike Shepard" userId="aa4b51651ff3c2fd" providerId="LiveId" clId="{79BDC7B1-FB22-498C-A76C-D0F1EFFB515E}" dt="2018-11-29T05:15:02.372" v="2566" actId="2696"/>
        <pc:sldMkLst>
          <pc:docMk/>
          <pc:sldMk cId="4276072516" sldId="267"/>
        </pc:sldMkLst>
      </pc:sldChg>
      <pc:sldChg chg="modSp add">
        <pc:chgData name="Mike Shepard" userId="aa4b51651ff3c2fd" providerId="LiveId" clId="{79BDC7B1-FB22-498C-A76C-D0F1EFFB515E}" dt="2018-11-29T05:11:25.838" v="2565" actId="20577"/>
        <pc:sldMkLst>
          <pc:docMk/>
          <pc:sldMk cId="2356331796" sldId="268"/>
        </pc:sldMkLst>
        <pc:spChg chg="mod">
          <ac:chgData name="Mike Shepard" userId="aa4b51651ff3c2fd" providerId="LiveId" clId="{79BDC7B1-FB22-498C-A76C-D0F1EFFB515E}" dt="2018-11-29T05:11:22.054" v="2551" actId="20577"/>
          <ac:spMkLst>
            <pc:docMk/>
            <pc:sldMk cId="2356331796" sldId="268"/>
            <ac:spMk id="2" creationId="{0481A37D-1AE1-420D-AFB6-76FBF94FE51E}"/>
          </ac:spMkLst>
        </pc:spChg>
        <pc:spChg chg="mod">
          <ac:chgData name="Mike Shepard" userId="aa4b51651ff3c2fd" providerId="LiveId" clId="{79BDC7B1-FB22-498C-A76C-D0F1EFFB515E}" dt="2018-11-29T05:11:25.838" v="2565" actId="20577"/>
          <ac:spMkLst>
            <pc:docMk/>
            <pc:sldMk cId="2356331796" sldId="268"/>
            <ac:spMk id="3" creationId="{77DFA23B-9622-453D-9B37-07583AF74477}"/>
          </ac:spMkLst>
        </pc:spChg>
      </pc:sldChg>
      <pc:sldChg chg="modSp add">
        <pc:chgData name="Mike Shepard" userId="aa4b51651ff3c2fd" providerId="LiveId" clId="{79BDC7B1-FB22-498C-A76C-D0F1EFFB515E}" dt="2018-11-29T05:15:16.880" v="2586" actId="20577"/>
        <pc:sldMkLst>
          <pc:docMk/>
          <pc:sldMk cId="1539443263" sldId="269"/>
        </pc:sldMkLst>
        <pc:spChg chg="mod">
          <ac:chgData name="Mike Shepard" userId="aa4b51651ff3c2fd" providerId="LiveId" clId="{79BDC7B1-FB22-498C-A76C-D0F1EFFB515E}" dt="2018-11-29T05:15:09.827" v="2568" actId="20577"/>
          <ac:spMkLst>
            <pc:docMk/>
            <pc:sldMk cId="1539443263" sldId="269"/>
            <ac:spMk id="2" creationId="{0481A37D-1AE1-420D-AFB6-76FBF94FE51E}"/>
          </ac:spMkLst>
        </pc:spChg>
        <pc:spChg chg="mod">
          <ac:chgData name="Mike Shepard" userId="aa4b51651ff3c2fd" providerId="LiveId" clId="{79BDC7B1-FB22-498C-A76C-D0F1EFFB515E}" dt="2018-11-29T05:15:16.880" v="2586" actId="20577"/>
          <ac:spMkLst>
            <pc:docMk/>
            <pc:sldMk cId="1539443263" sldId="269"/>
            <ac:spMk id="3" creationId="{77DFA23B-9622-453D-9B37-07583AF744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station.com/" TargetMode="External"/><Relationship Id="rId2" Type="http://schemas.openxmlformats.org/officeDocument/2006/relationships/hyperlink" Target="mailto:mshepard7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3379-182F-4184-A08C-22EE94E56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r>
              <a:rPr lang="en-US" dirty="0"/>
              <a:t>Automated Testing Everywhere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66E75-57C2-4054-AE90-F484484FF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558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And some PowerShell for good measure</a:t>
            </a:r>
          </a:p>
          <a:p>
            <a:r>
              <a:rPr lang="en-US" dirty="0"/>
              <a:t>Mike Shepard</a:t>
            </a:r>
          </a:p>
          <a:p>
            <a:r>
              <a:rPr lang="en-US" dirty="0">
                <a:hlinkClick r:id="rId2"/>
              </a:rPr>
              <a:t>mshepard70@gmail.com</a:t>
            </a:r>
            <a:endParaRPr lang="en-US" dirty="0"/>
          </a:p>
          <a:p>
            <a:r>
              <a:rPr lang="en-US" dirty="0"/>
              <a:t>@MikeShepard70</a:t>
            </a:r>
          </a:p>
          <a:p>
            <a:r>
              <a:rPr lang="en-US" dirty="0">
                <a:hlinkClick r:id="rId3"/>
              </a:rPr>
              <a:t>https://PowerShellStation.com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2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089D-5AFB-4A09-BC28-8D35E145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084"/>
          </a:xfrm>
        </p:spPr>
        <p:txBody>
          <a:bodyPr/>
          <a:lstStyle/>
          <a:p>
            <a:r>
              <a:rPr lang="en-US" dirty="0"/>
              <a:t>What is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E24B-0931-4812-BA9C-420B9531C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063"/>
            <a:ext cx="8596668" cy="4493299"/>
          </a:xfrm>
        </p:spPr>
        <p:txBody>
          <a:bodyPr/>
          <a:lstStyle/>
          <a:p>
            <a:r>
              <a:rPr lang="en-US" dirty="0"/>
              <a:t>Scripting language/engine based on .NET (or .NET Core)</a:t>
            </a:r>
          </a:p>
          <a:p>
            <a:r>
              <a:rPr lang="en-US" dirty="0"/>
              <a:t>Object-oriented pipeline</a:t>
            </a:r>
          </a:p>
          <a:p>
            <a:r>
              <a:rPr lang="en-US" dirty="0"/>
              <a:t>Crazy-flexible parameter handling</a:t>
            </a:r>
          </a:p>
          <a:p>
            <a:r>
              <a:rPr lang="en-US" dirty="0"/>
              <a:t>Connects to nearly anything</a:t>
            </a:r>
          </a:p>
          <a:p>
            <a:r>
              <a:rPr lang="en-US" dirty="0"/>
              <a:t>Built-in Extensibility</a:t>
            </a:r>
          </a:p>
          <a:p>
            <a:r>
              <a:rPr lang="en-US" dirty="0"/>
              <a:t>Easy DSLs</a:t>
            </a:r>
          </a:p>
          <a:p>
            <a:r>
              <a:rPr lang="en-US" dirty="0"/>
              <a:t>Very high-level language</a:t>
            </a:r>
          </a:p>
          <a:p>
            <a:pPr lvl="1"/>
            <a:r>
              <a:rPr lang="en-US" dirty="0"/>
              <a:t>10-20x code reduction for “operational code” vs C#</a:t>
            </a:r>
          </a:p>
        </p:txBody>
      </p:sp>
    </p:spTree>
    <p:extLst>
      <p:ext uri="{BB962C8B-B14F-4D97-AF65-F5344CB8AC3E}">
        <p14:creationId xmlns:p14="http://schemas.microsoft.com/office/powerpoint/2010/main" val="163850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A37D-1AE1-420D-AFB6-76FBF94F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/>
          <a:lstStyle/>
          <a:p>
            <a:r>
              <a:rPr lang="en-US" dirty="0"/>
              <a:t>Interesting PowerShell Facts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A23B-9622-453D-9B37-07583AF7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9"/>
            <a:ext cx="8596668" cy="4453194"/>
          </a:xfrm>
        </p:spPr>
        <p:txBody>
          <a:bodyPr/>
          <a:lstStyle/>
          <a:p>
            <a:r>
              <a:rPr lang="en-US" dirty="0"/>
              <a:t>Function output</a:t>
            </a:r>
          </a:p>
          <a:p>
            <a:r>
              <a:rPr lang="en-US" dirty="0"/>
              <a:t>PowerShell functions output any value that isn’t “consumed”</a:t>
            </a:r>
          </a:p>
          <a:p>
            <a:r>
              <a:rPr lang="en-US" dirty="0"/>
              <a:t>The output happens at the time the value is produces</a:t>
            </a:r>
          </a:p>
          <a:p>
            <a:r>
              <a:rPr lang="en-US" dirty="0"/>
              <a:t>Output can be seen by “downstream” functions in the pipeline</a:t>
            </a:r>
          </a:p>
        </p:txBody>
      </p:sp>
    </p:spTree>
    <p:extLst>
      <p:ext uri="{BB962C8B-B14F-4D97-AF65-F5344CB8AC3E}">
        <p14:creationId xmlns:p14="http://schemas.microsoft.com/office/powerpoint/2010/main" val="56847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A37D-1AE1-420D-AFB6-76FBF94F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/>
          <a:lstStyle/>
          <a:p>
            <a:r>
              <a:rPr lang="en-US" dirty="0"/>
              <a:t>Interesting PowerShell Facts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A23B-9622-453D-9B37-07583AF7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9"/>
            <a:ext cx="8596668" cy="4453194"/>
          </a:xfrm>
        </p:spPr>
        <p:txBody>
          <a:bodyPr/>
          <a:lstStyle/>
          <a:p>
            <a:r>
              <a:rPr lang="en-US" dirty="0"/>
              <a:t>Error Handling</a:t>
            </a:r>
          </a:p>
          <a:p>
            <a:r>
              <a:rPr lang="en-US" dirty="0"/>
              <a:t>PowerShell has standard try/catch/finally for exceptions</a:t>
            </a:r>
          </a:p>
          <a:p>
            <a:r>
              <a:rPr lang="en-US" dirty="0"/>
              <a:t>It also has a second type of error, called a non-terminating error</a:t>
            </a:r>
          </a:p>
          <a:p>
            <a:r>
              <a:rPr lang="en-US" dirty="0"/>
              <a:t>Data center example scenario</a:t>
            </a:r>
          </a:p>
        </p:txBody>
      </p:sp>
    </p:spTree>
    <p:extLst>
      <p:ext uri="{BB962C8B-B14F-4D97-AF65-F5344CB8AC3E}">
        <p14:creationId xmlns:p14="http://schemas.microsoft.com/office/powerpoint/2010/main" val="235633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A37D-1AE1-420D-AFB6-76FBF94F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/>
          <a:lstStyle/>
          <a:p>
            <a:r>
              <a:rPr lang="en-US" dirty="0"/>
              <a:t>Interesting PowerShell Facts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A23B-9622-453D-9B37-07583AF7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8169"/>
            <a:ext cx="9096861" cy="4453194"/>
          </a:xfrm>
        </p:spPr>
        <p:txBody>
          <a:bodyPr/>
          <a:lstStyle/>
          <a:p>
            <a:r>
              <a:rPr lang="en-US" dirty="0"/>
              <a:t>Pipeline Binding</a:t>
            </a:r>
          </a:p>
          <a:p>
            <a:r>
              <a:rPr lang="en-US" dirty="0"/>
              <a:t>PowerShell allows parameters to be bound to pipeline objects in two ways</a:t>
            </a:r>
          </a:p>
          <a:p>
            <a:pPr lvl="1"/>
            <a:r>
              <a:rPr lang="en-US" dirty="0"/>
              <a:t>At the object level, each object in the pipeline is successively bound to a parameter</a:t>
            </a:r>
          </a:p>
          <a:p>
            <a:pPr lvl="1"/>
            <a:r>
              <a:rPr lang="en-US" dirty="0"/>
              <a:t>The “process” of the function is executed for each item in the pipeline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binding at the property level, each object is inspected</a:t>
            </a:r>
          </a:p>
          <a:p>
            <a:pPr lvl="2"/>
            <a:r>
              <a:rPr lang="en-US" dirty="0"/>
              <a:t>Properties of the object whose names match parameters are bound to those parameters</a:t>
            </a:r>
          </a:p>
          <a:p>
            <a:pPr lvl="2"/>
            <a:r>
              <a:rPr lang="en-US" dirty="0"/>
              <a:t>This allows for very “dense” pipelines</a:t>
            </a:r>
          </a:p>
          <a:p>
            <a:pPr lvl="2"/>
            <a:r>
              <a:rPr lang="en-US" dirty="0"/>
              <a:t>Import-CSV NewUsers.csv | New-</a:t>
            </a:r>
            <a:r>
              <a:rPr lang="en-US" dirty="0" err="1"/>
              <a:t>ADUser</a:t>
            </a:r>
            <a:r>
              <a:rPr lang="en-US" dirty="0"/>
              <a:t>    (New-</a:t>
            </a:r>
            <a:r>
              <a:rPr lang="en-US" dirty="0" err="1"/>
              <a:t>ADUser</a:t>
            </a:r>
            <a:r>
              <a:rPr lang="en-US" dirty="0"/>
              <a:t> has 55 parameters that can be bound by property)</a:t>
            </a:r>
          </a:p>
        </p:txBody>
      </p:sp>
    </p:spTree>
    <p:extLst>
      <p:ext uri="{BB962C8B-B14F-4D97-AF65-F5344CB8AC3E}">
        <p14:creationId xmlns:p14="http://schemas.microsoft.com/office/powerpoint/2010/main" val="153944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FECB-435F-4538-A5C4-13D2C325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8048-E71E-402F-9B46-BA01DBDB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275"/>
            <a:ext cx="8596668" cy="4413088"/>
          </a:xfrm>
        </p:spPr>
        <p:txBody>
          <a:bodyPr/>
          <a:lstStyle/>
          <a:p>
            <a:r>
              <a:rPr lang="en-US" dirty="0"/>
              <a:t>Learn to code in more than one language</a:t>
            </a:r>
          </a:p>
          <a:p>
            <a:pPr lvl="1"/>
            <a:r>
              <a:rPr lang="en-US" dirty="0"/>
              <a:t>Being good in one language is great</a:t>
            </a:r>
          </a:p>
          <a:p>
            <a:pPr lvl="1"/>
            <a:r>
              <a:rPr lang="en-US" dirty="0"/>
              <a:t>Being good in more than one language helps you learn more languages or adapt to new ones more quickly!</a:t>
            </a:r>
          </a:p>
          <a:p>
            <a:pPr lvl="1"/>
            <a:r>
              <a:rPr lang="en-US" dirty="0"/>
              <a:t>Different language paradigms help, too (functional/imperative/declarative, static/dynamic)</a:t>
            </a:r>
          </a:p>
          <a:p>
            <a:r>
              <a:rPr lang="en-US" dirty="0"/>
              <a:t>Learn SQL</a:t>
            </a:r>
          </a:p>
          <a:p>
            <a:pPr lvl="1"/>
            <a:r>
              <a:rPr lang="en-US" dirty="0"/>
              <a:t>NoSQL is interesting and has a lot of uses</a:t>
            </a:r>
          </a:p>
          <a:p>
            <a:pPr lvl="1"/>
            <a:r>
              <a:rPr lang="en-US" dirty="0"/>
              <a:t>SQL is used everywhere and hasn’t fundamentally changed in 20 years</a:t>
            </a:r>
          </a:p>
          <a:p>
            <a:pPr lvl="1"/>
            <a:r>
              <a:rPr lang="en-US" dirty="0"/>
              <a:t>Basic database design and normalization is a very marketable talent</a:t>
            </a:r>
          </a:p>
        </p:txBody>
      </p:sp>
    </p:spTree>
    <p:extLst>
      <p:ext uri="{BB962C8B-B14F-4D97-AF65-F5344CB8AC3E}">
        <p14:creationId xmlns:p14="http://schemas.microsoft.com/office/powerpoint/2010/main" val="268974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4389-F6F6-456E-9E8A-4C3F11B4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189"/>
          </a:xfrm>
        </p:spPr>
        <p:txBody>
          <a:bodyPr/>
          <a:lstStyle/>
          <a:p>
            <a:r>
              <a:rPr lang="en-US" dirty="0"/>
              <a:t>Non-Technical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D36F-36E6-418F-ABF3-C60636CF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589"/>
            <a:ext cx="9092308" cy="4292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 to communicate</a:t>
            </a:r>
          </a:p>
          <a:p>
            <a:pPr lvl="1"/>
            <a:r>
              <a:rPr lang="en-US" dirty="0"/>
              <a:t>Basic technical writing is a critical skill</a:t>
            </a:r>
          </a:p>
          <a:p>
            <a:pPr lvl="1"/>
            <a:r>
              <a:rPr lang="en-US" dirty="0"/>
              <a:t>As an IT professional, you will write more emails and documentation than you will code.</a:t>
            </a:r>
          </a:p>
          <a:p>
            <a:r>
              <a:rPr lang="en-US" dirty="0"/>
              <a:t>Share with community</a:t>
            </a:r>
          </a:p>
          <a:p>
            <a:pPr lvl="1"/>
            <a:r>
              <a:rPr lang="en-US" dirty="0"/>
              <a:t>Blog – share what you’re learning</a:t>
            </a:r>
          </a:p>
          <a:p>
            <a:pPr lvl="1"/>
            <a:r>
              <a:rPr lang="en-US" dirty="0"/>
              <a:t>Forums, </a:t>
            </a:r>
            <a:r>
              <a:rPr lang="en-US" dirty="0" err="1"/>
              <a:t>StackOverflow</a:t>
            </a:r>
            <a:endParaRPr lang="en-US" dirty="0"/>
          </a:p>
          <a:p>
            <a:pPr lvl="1"/>
            <a:r>
              <a:rPr lang="en-US" dirty="0"/>
              <a:t>Open Source projects</a:t>
            </a:r>
          </a:p>
          <a:p>
            <a:pPr lvl="2"/>
            <a:r>
              <a:rPr lang="en-US" dirty="0"/>
              <a:t>Get involved (fork, pull requests)</a:t>
            </a:r>
          </a:p>
          <a:p>
            <a:pPr lvl="2"/>
            <a:r>
              <a:rPr lang="en-US" dirty="0"/>
              <a:t>Publish your own</a:t>
            </a:r>
          </a:p>
          <a:p>
            <a:pPr lvl="1"/>
            <a:r>
              <a:rPr lang="en-US" dirty="0"/>
              <a:t>Meet with other professionals</a:t>
            </a:r>
          </a:p>
          <a:p>
            <a:pPr lvl="2"/>
            <a:r>
              <a:rPr lang="en-US" dirty="0"/>
              <a:t>Local User Groups</a:t>
            </a:r>
          </a:p>
          <a:p>
            <a:pPr lvl="2"/>
            <a:r>
              <a:rPr lang="en-US" dirty="0"/>
              <a:t>Professional Conferences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5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4389-F6F6-456E-9E8A-4C3F11B4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189"/>
          </a:xfrm>
        </p:spPr>
        <p:txBody>
          <a:bodyPr/>
          <a:lstStyle/>
          <a:p>
            <a:r>
              <a:rPr lang="en-US" dirty="0"/>
              <a:t>Non-Technical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D36F-36E6-418F-ABF3-C60636CF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589"/>
            <a:ext cx="9092308" cy="4292773"/>
          </a:xfrm>
        </p:spPr>
        <p:txBody>
          <a:bodyPr>
            <a:normAutofit/>
          </a:bodyPr>
          <a:lstStyle/>
          <a:p>
            <a:r>
              <a:rPr lang="en-US" dirty="0"/>
              <a:t>Be prepared to continue learning</a:t>
            </a:r>
          </a:p>
          <a:p>
            <a:pPr lvl="1"/>
            <a:r>
              <a:rPr lang="en-US" dirty="0"/>
              <a:t>Specific technologies you’ve learned will probably be obsolete in 5 years</a:t>
            </a:r>
          </a:p>
          <a:p>
            <a:pPr lvl="1"/>
            <a:r>
              <a:rPr lang="en-US" dirty="0"/>
              <a:t>Even techniques can change quickly</a:t>
            </a:r>
          </a:p>
          <a:p>
            <a:pPr lvl="2"/>
            <a:r>
              <a:rPr lang="en-US" dirty="0"/>
              <a:t>Service Oriented Architecture</a:t>
            </a:r>
          </a:p>
          <a:p>
            <a:pPr lvl="2"/>
            <a:r>
              <a:rPr lang="en-US" dirty="0"/>
              <a:t>Microservices</a:t>
            </a:r>
          </a:p>
          <a:p>
            <a:pPr lvl="2"/>
            <a:r>
              <a:rPr lang="en-US" dirty="0"/>
              <a:t>Serverless</a:t>
            </a:r>
          </a:p>
          <a:p>
            <a:pPr lvl="2"/>
            <a:r>
              <a:rPr lang="en-US" dirty="0"/>
              <a:t>Containers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5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6FAD-1558-4430-97E0-55C7A4F1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8674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F229-D712-4AE7-8A2D-568B96D8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537"/>
            <a:ext cx="8596668" cy="4693825"/>
          </a:xfrm>
        </p:spPr>
        <p:txBody>
          <a:bodyPr/>
          <a:lstStyle/>
          <a:p>
            <a:r>
              <a:rPr lang="en-US" dirty="0"/>
              <a:t>MSU – 1992, B.S in Mathematics and Computer Science</a:t>
            </a:r>
          </a:p>
          <a:p>
            <a:r>
              <a:rPr lang="en-US" dirty="0"/>
              <a:t>MSU – 1994, M.A. Mathematics</a:t>
            </a:r>
          </a:p>
          <a:p>
            <a:endParaRPr lang="en-US" dirty="0"/>
          </a:p>
          <a:p>
            <a:r>
              <a:rPr lang="en-US" dirty="0"/>
              <a:t>Programming since early 80s</a:t>
            </a:r>
          </a:p>
          <a:p>
            <a:r>
              <a:rPr lang="en-US" dirty="0"/>
              <a:t>SQL and PowerShell are my 2 superpowers</a:t>
            </a:r>
          </a:p>
          <a:p>
            <a:r>
              <a:rPr lang="en-US" dirty="0"/>
              <a:t>I’ve programmed in at least 20 languages.</a:t>
            </a:r>
          </a:p>
          <a:p>
            <a:r>
              <a:rPr lang="en-US" dirty="0"/>
              <a:t>Full-time IT since 1997</a:t>
            </a:r>
          </a:p>
          <a:p>
            <a:r>
              <a:rPr lang="en-US" dirty="0"/>
              <a:t>Currently at Jack Henry, since 2000.</a:t>
            </a:r>
          </a:p>
          <a:p>
            <a:r>
              <a:rPr lang="en-US" dirty="0"/>
              <a:t>Jack of all trades- developer, dba, app administrator, sys administrator, architect.</a:t>
            </a:r>
          </a:p>
          <a:p>
            <a:r>
              <a:rPr lang="en-US" dirty="0"/>
              <a:t>Specialize in Operations Automation and tool building</a:t>
            </a:r>
          </a:p>
        </p:txBody>
      </p:sp>
    </p:spTree>
    <p:extLst>
      <p:ext uri="{BB962C8B-B14F-4D97-AF65-F5344CB8AC3E}">
        <p14:creationId xmlns:p14="http://schemas.microsoft.com/office/powerpoint/2010/main" val="264777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3538-D288-4687-984F-8E7B555B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421"/>
          </a:xfrm>
        </p:spPr>
        <p:txBody>
          <a:bodyPr/>
          <a:lstStyle/>
          <a:p>
            <a:r>
              <a:rPr lang="en-US" dirty="0"/>
              <a:t>Having a process is great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07AF-E0DC-478C-AE6F-18F57ADA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well-defined process is a great starting 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But….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Processes drift from documentation</a:t>
            </a:r>
          </a:p>
          <a:p>
            <a:r>
              <a:rPr lang="en-US" dirty="0"/>
              <a:t>Attention slips during “crisis”</a:t>
            </a:r>
          </a:p>
          <a:p>
            <a:r>
              <a:rPr lang="en-US" dirty="0"/>
              <a:t>Consistency goes missing during drudgery</a:t>
            </a:r>
          </a:p>
        </p:txBody>
      </p:sp>
    </p:spTree>
    <p:extLst>
      <p:ext uri="{BB962C8B-B14F-4D97-AF65-F5344CB8AC3E}">
        <p14:creationId xmlns:p14="http://schemas.microsoft.com/office/powerpoint/2010/main" val="98041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8EF9-9DAF-42CA-B938-4E431939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211"/>
          </a:xfrm>
        </p:spPr>
        <p:txBody>
          <a:bodyPr/>
          <a:lstStyle/>
          <a:p>
            <a:r>
              <a:rPr lang="en-US" dirty="0"/>
              <a:t>Automation is the key!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DE72-E9A0-413E-8EAA-7516FA5E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295"/>
            <a:ext cx="8596668" cy="440506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Key benefits of automation</a:t>
            </a:r>
          </a:p>
          <a:p>
            <a:pPr lvl="1"/>
            <a:r>
              <a:rPr lang="en-US" sz="2800" dirty="0"/>
              <a:t>Accuracy</a:t>
            </a:r>
          </a:p>
          <a:p>
            <a:pPr lvl="1"/>
            <a:r>
              <a:rPr lang="en-US" sz="2800" dirty="0"/>
              <a:t>Consistency</a:t>
            </a:r>
          </a:p>
          <a:p>
            <a:pPr lvl="1"/>
            <a:r>
              <a:rPr lang="en-US" sz="2800" dirty="0"/>
              <a:t>Repeatability</a:t>
            </a:r>
          </a:p>
          <a:p>
            <a:pPr lvl="1"/>
            <a:r>
              <a:rPr lang="en-US" sz="2800" dirty="0" err="1"/>
              <a:t>Auditablity</a:t>
            </a:r>
            <a:endParaRPr lang="en-US" sz="2800" dirty="0"/>
          </a:p>
          <a:p>
            <a:pPr lvl="1"/>
            <a:r>
              <a:rPr lang="en-US" sz="2800" dirty="0"/>
              <a:t>Documentation</a:t>
            </a:r>
          </a:p>
          <a:p>
            <a:pPr lvl="1"/>
            <a:r>
              <a:rPr lang="en-US" sz="2800" dirty="0"/>
              <a:t>Scalable</a:t>
            </a:r>
          </a:p>
          <a:p>
            <a:pPr lvl="1"/>
            <a:r>
              <a:rPr lang="en-US" sz="2800" dirty="0"/>
              <a:t>Also…it can be fast</a:t>
            </a:r>
          </a:p>
        </p:txBody>
      </p:sp>
    </p:spTree>
    <p:extLst>
      <p:ext uri="{BB962C8B-B14F-4D97-AF65-F5344CB8AC3E}">
        <p14:creationId xmlns:p14="http://schemas.microsoft.com/office/powerpoint/2010/main" val="214574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E617-3EF0-46F5-A3D9-BD060BD7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Broad Categorization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7304-664D-4DC7-BC58-6648D626C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vs Non-Functional</a:t>
            </a:r>
          </a:p>
          <a:p>
            <a:pPr lvl="1"/>
            <a:r>
              <a:rPr lang="en-US" dirty="0"/>
              <a:t>Functional tests validate business requirements</a:t>
            </a:r>
          </a:p>
          <a:p>
            <a:pPr lvl="1"/>
            <a:r>
              <a:rPr lang="en-US" dirty="0"/>
              <a:t>Non-Functional tests evaluate other considerations</a:t>
            </a:r>
          </a:p>
          <a:p>
            <a:pPr lvl="2"/>
            <a:r>
              <a:rPr lang="en-US" dirty="0"/>
              <a:t>Speed</a:t>
            </a:r>
          </a:p>
          <a:p>
            <a:pPr lvl="2"/>
            <a:r>
              <a:rPr lang="en-US" dirty="0"/>
              <a:t>Throughput</a:t>
            </a:r>
          </a:p>
          <a:p>
            <a:pPr lvl="2"/>
            <a:r>
              <a:rPr lang="en-US" dirty="0"/>
              <a:t>Max number of transactions</a:t>
            </a:r>
          </a:p>
          <a:p>
            <a:r>
              <a:rPr lang="en-US" dirty="0"/>
              <a:t>Types of automated tests</a:t>
            </a:r>
          </a:p>
          <a:p>
            <a:pPr lvl="1"/>
            <a:r>
              <a:rPr lang="en-US" dirty="0"/>
              <a:t>Unit Testing </a:t>
            </a:r>
          </a:p>
          <a:p>
            <a:pPr lvl="1"/>
            <a:r>
              <a:rPr lang="en-US" dirty="0"/>
              <a:t>GUI testing (application or web) – can be difficult, especially with SPA or AJAX</a:t>
            </a:r>
          </a:p>
          <a:p>
            <a:pPr lvl="1"/>
            <a:r>
              <a:rPr lang="en-US" dirty="0"/>
              <a:t>API Testing – tests underlying APIs  - easier, but bugs in UI can cause issues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2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C25C-E65B-44B2-A039-CE178BD4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7FF-4009-40CD-8173-94B9D2628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833"/>
            <a:ext cx="8596668" cy="4581530"/>
          </a:xfrm>
        </p:spPr>
        <p:txBody>
          <a:bodyPr/>
          <a:lstStyle/>
          <a:p>
            <a:r>
              <a:rPr lang="en-US" sz="2400" dirty="0"/>
              <a:t>Small-scope tests</a:t>
            </a:r>
          </a:p>
          <a:p>
            <a:r>
              <a:rPr lang="en-US" sz="2400" dirty="0"/>
              <a:t>Should be quick to run</a:t>
            </a:r>
          </a:p>
          <a:p>
            <a:r>
              <a:rPr lang="en-US" sz="2400" dirty="0"/>
              <a:t>Limit dependencies</a:t>
            </a:r>
          </a:p>
          <a:p>
            <a:r>
              <a:rPr lang="en-US" sz="2400" dirty="0"/>
              <a:t>Often used as part of a build (CI/CD) process </a:t>
            </a:r>
          </a:p>
          <a:p>
            <a:r>
              <a:rPr lang="en-US" sz="2400" dirty="0"/>
              <a:t>Close to code, white-box tests</a:t>
            </a:r>
          </a:p>
          <a:p>
            <a:r>
              <a:rPr lang="en-US" sz="2400" dirty="0"/>
              <a:t>Generally written by a developer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1991-7387-4126-AD85-8D0C4922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951E-C3ED-4A21-A496-477525E2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4105"/>
            <a:ext cx="9397108" cy="4477257"/>
          </a:xfrm>
        </p:spPr>
        <p:txBody>
          <a:bodyPr/>
          <a:lstStyle/>
          <a:p>
            <a:r>
              <a:rPr lang="en-US" dirty="0"/>
              <a:t>Regression Testing – cover entire scope of product, making sure nothing’s broken</a:t>
            </a:r>
          </a:p>
          <a:p>
            <a:r>
              <a:rPr lang="en-US" dirty="0"/>
              <a:t>Black Box Testing – opposite of unit testing, tests product without considering implementation</a:t>
            </a:r>
          </a:p>
          <a:p>
            <a:r>
              <a:rPr lang="en-US" dirty="0"/>
              <a:t>Integration Testing – testing component interactions</a:t>
            </a:r>
          </a:p>
          <a:p>
            <a:r>
              <a:rPr lang="en-US" dirty="0"/>
              <a:t>Smoke Testing – quick test which exercises multiple components to see if more testing makes sense</a:t>
            </a:r>
          </a:p>
          <a:p>
            <a:r>
              <a:rPr lang="en-US" dirty="0"/>
              <a:t>User Acceptance Testing (UAT) – tests suitability (not automated)</a:t>
            </a:r>
          </a:p>
          <a:p>
            <a:r>
              <a:rPr lang="en-US" dirty="0"/>
              <a:t>Performance Testing – ensures software/hardware can handle required transactions</a:t>
            </a:r>
          </a:p>
          <a:p>
            <a:r>
              <a:rPr lang="en-US" dirty="0"/>
              <a:t>Stress Testing – determines maximum transaction throughput</a:t>
            </a:r>
          </a:p>
        </p:txBody>
      </p:sp>
    </p:spTree>
    <p:extLst>
      <p:ext uri="{BB962C8B-B14F-4D97-AF65-F5344CB8AC3E}">
        <p14:creationId xmlns:p14="http://schemas.microsoft.com/office/powerpoint/2010/main" val="55416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F133-0708-4EC6-8B46-06B3126C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147"/>
          </a:xfrm>
        </p:spPr>
        <p:txBody>
          <a:bodyPr/>
          <a:lstStyle/>
          <a:p>
            <a:r>
              <a:rPr lang="en-US" dirty="0"/>
              <a:t>And my favorite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F3B9-612D-49D1-9A3D-7E42E297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253"/>
            <a:ext cx="8596668" cy="4421109"/>
          </a:xfrm>
        </p:spPr>
        <p:txBody>
          <a:bodyPr/>
          <a:lstStyle/>
          <a:p>
            <a:r>
              <a:rPr lang="en-US" dirty="0"/>
              <a:t>Operational Validation Testing</a:t>
            </a:r>
          </a:p>
          <a:p>
            <a:pPr lvl="1"/>
            <a:r>
              <a:rPr lang="en-US" dirty="0"/>
              <a:t>This doesn’t test the correctness of a software system, it tests “health” instead</a:t>
            </a:r>
          </a:p>
          <a:p>
            <a:pPr lvl="1"/>
            <a:r>
              <a:rPr lang="en-US" dirty="0"/>
              <a:t>Used by Operations to make sure infrastructure is running</a:t>
            </a:r>
          </a:p>
          <a:p>
            <a:pPr lvl="2"/>
            <a:r>
              <a:rPr lang="en-US" dirty="0"/>
              <a:t>Active Directory</a:t>
            </a:r>
          </a:p>
          <a:p>
            <a:pPr lvl="2"/>
            <a:r>
              <a:rPr lang="en-US" dirty="0"/>
              <a:t>Load Balancing</a:t>
            </a:r>
          </a:p>
          <a:p>
            <a:pPr lvl="2"/>
            <a:r>
              <a:rPr lang="en-US" dirty="0"/>
              <a:t>Networking/Routing/Firewall</a:t>
            </a:r>
          </a:p>
          <a:p>
            <a:pPr lvl="2"/>
            <a:r>
              <a:rPr lang="en-US" dirty="0"/>
              <a:t>Database</a:t>
            </a:r>
          </a:p>
          <a:p>
            <a:pPr lvl="1"/>
            <a:r>
              <a:rPr lang="en-US" dirty="0"/>
              <a:t>Lots of overlap with monitoring and alerting, focus is on pass/fail tests</a:t>
            </a:r>
          </a:p>
        </p:txBody>
      </p:sp>
    </p:spTree>
    <p:extLst>
      <p:ext uri="{BB962C8B-B14F-4D97-AF65-F5344CB8AC3E}">
        <p14:creationId xmlns:p14="http://schemas.microsoft.com/office/powerpoint/2010/main" val="44870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8C07-FAA6-4564-AC87-5505DC2A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dirty="0"/>
              <a:t>Test-Driven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9955-FAAF-420D-B4B5-133191E7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811"/>
            <a:ext cx="8596668" cy="4558551"/>
          </a:xfrm>
        </p:spPr>
        <p:txBody>
          <a:bodyPr/>
          <a:lstStyle/>
          <a:p>
            <a:r>
              <a:rPr lang="en-US" dirty="0"/>
              <a:t>One of my current “stretch” projects at work</a:t>
            </a:r>
          </a:p>
          <a:p>
            <a:endParaRPr lang="en-US" dirty="0"/>
          </a:p>
          <a:p>
            <a:r>
              <a:rPr lang="en-US" dirty="0"/>
              <a:t>Ideas</a:t>
            </a:r>
          </a:p>
          <a:p>
            <a:pPr lvl="1"/>
            <a:r>
              <a:rPr lang="en-US" dirty="0"/>
              <a:t>Inject testing into deployment process (pre/post)</a:t>
            </a:r>
          </a:p>
          <a:p>
            <a:pPr lvl="1"/>
            <a:r>
              <a:rPr lang="en-US" dirty="0"/>
              <a:t>Deliver post-deployment tests as scheduled health checks</a:t>
            </a:r>
          </a:p>
          <a:p>
            <a:pPr lvl="1"/>
            <a:r>
              <a:rPr lang="en-US" dirty="0"/>
              <a:t>Roll up health checks among nodes in farm</a:t>
            </a:r>
          </a:p>
          <a:p>
            <a:pPr lvl="1"/>
            <a:r>
              <a:rPr lang="en-US" dirty="0"/>
              <a:t>Provide dashboards at server and farm level</a:t>
            </a:r>
          </a:p>
          <a:p>
            <a:pPr lvl="1"/>
            <a:r>
              <a:rPr lang="en-US" dirty="0"/>
              <a:t>Separate test/dashboard development pipeline from product release pipeline</a:t>
            </a:r>
          </a:p>
          <a:p>
            <a:pPr lvl="1"/>
            <a:r>
              <a:rPr lang="en-US" dirty="0"/>
              <a:t>Allow operations to add tests or add test “stories” </a:t>
            </a:r>
            <a:r>
              <a:rPr lang="en-US"/>
              <a:t>to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08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2352</TotalTime>
  <Words>774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Automated Testing Everywhere</vt:lpstr>
      <vt:lpstr>About me</vt:lpstr>
      <vt:lpstr>Having a process is great</vt:lpstr>
      <vt:lpstr>Automation is the key!</vt:lpstr>
      <vt:lpstr>Broad Categorization of Tests</vt:lpstr>
      <vt:lpstr>Unit Testing</vt:lpstr>
      <vt:lpstr>Other kinds of testing</vt:lpstr>
      <vt:lpstr>And my favorite</vt:lpstr>
      <vt:lpstr>Test-Driven Operations</vt:lpstr>
      <vt:lpstr>What is PowerShell</vt:lpstr>
      <vt:lpstr>Interesting PowerShell Facts #1</vt:lpstr>
      <vt:lpstr>Interesting PowerShell Facts #2</vt:lpstr>
      <vt:lpstr>Interesting PowerShell Facts #3</vt:lpstr>
      <vt:lpstr>Technical Recommendations</vt:lpstr>
      <vt:lpstr>Non-Technical Recommendations</vt:lpstr>
      <vt:lpstr>Non-Technical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Shepard</dc:creator>
  <cp:lastModifiedBy>Mike Shepard</cp:lastModifiedBy>
  <cp:revision>10</cp:revision>
  <cp:lastPrinted>2018-11-29T16:49:02Z</cp:lastPrinted>
  <dcterms:created xsi:type="dcterms:W3CDTF">2018-11-24T17:25:01Z</dcterms:created>
  <dcterms:modified xsi:type="dcterms:W3CDTF">2018-11-29T18:54:28Z</dcterms:modified>
</cp:coreProperties>
</file>