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0"/>
  </p:notesMasterIdLst>
  <p:sldIdLst>
    <p:sldId id="2990" r:id="rId2"/>
    <p:sldId id="2983" r:id="rId3"/>
    <p:sldId id="2693" r:id="rId4"/>
    <p:sldId id="2694" r:id="rId5"/>
    <p:sldId id="2537" r:id="rId6"/>
    <p:sldId id="2985" r:id="rId7"/>
    <p:sldId id="2538" r:id="rId8"/>
    <p:sldId id="2695" r:id="rId9"/>
    <p:sldId id="2986" r:id="rId10"/>
    <p:sldId id="2696" r:id="rId11"/>
    <p:sldId id="2699" r:id="rId12"/>
    <p:sldId id="2987" r:id="rId13"/>
    <p:sldId id="346" r:id="rId14"/>
    <p:sldId id="2701" r:id="rId15"/>
    <p:sldId id="2982" r:id="rId16"/>
    <p:sldId id="2988" r:id="rId17"/>
    <p:sldId id="2989" r:id="rId18"/>
    <p:sldId id="2984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5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6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Log-structured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About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888" y="714177"/>
            <a:ext cx="8786812" cy="4947071"/>
          </a:xfrm>
        </p:spPr>
        <p:txBody>
          <a:bodyPr/>
          <a:lstStyle/>
          <a:p>
            <a:r>
              <a:rPr lang="en-US" altLang="ko-KR" sz="1600" dirty="0"/>
              <a:t>Directory: a set of &lt;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, filename&gt;</a:t>
            </a:r>
          </a:p>
          <a:p>
            <a:r>
              <a:rPr lang="en-US" altLang="ko-KR" sz="1600" dirty="0"/>
              <a:t>How does LFS store directory data?</a:t>
            </a:r>
          </a:p>
          <a:p>
            <a:r>
              <a:rPr lang="en-US" altLang="ko-KR" sz="1600" dirty="0"/>
              <a:t>Creating a file: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1"/>
            <a:r>
              <a:rPr lang="en-US" altLang="ko-KR" sz="1400" dirty="0"/>
              <a:t>Update the directory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#: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Update the directory entry. (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400" dirty="0"/>
              <a:t>, k)</a:t>
            </a:r>
          </a:p>
          <a:p>
            <a:pPr lvl="1"/>
            <a:r>
              <a:rPr lang="en-US" altLang="ko-KR" sz="1400" dirty="0"/>
              <a:t>Update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for the created file. 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#: k)</a:t>
            </a:r>
          </a:p>
          <a:p>
            <a:pPr lvl="1"/>
            <a:r>
              <a:rPr lang="en-US" altLang="ko-KR" sz="1400" dirty="0"/>
              <a:t>Update the data block for the created file.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71669"/>
              </p:ext>
            </p:extLst>
          </p:nvPr>
        </p:nvGraphicFramePr>
        <p:xfrm>
          <a:off x="1331640" y="4287216"/>
          <a:ext cx="6768752" cy="7742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42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611754" y="506515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31834" y="506515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1674" y="506515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5580112" y="3688336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2051282" y="4012790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51282" y="4026972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063925" y="4018541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99562" y="3677259"/>
            <a:ext cx="0" cy="6086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71683" y="4285876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44493" y="4253323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76038" y="4264356"/>
            <a:ext cx="623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foo,k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21192" y="4253323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1914" y="5065156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5580111" y="3688336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 flipH="1">
            <a:off x="2799562" y="3677259"/>
            <a:ext cx="278054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254615" y="3956346"/>
            <a:ext cx="0" cy="34060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5364087" y="3956346"/>
            <a:ext cx="2758" cy="3295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4615" y="3956346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526386" y="4037299"/>
            <a:ext cx="972386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26386" y="4039979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498772" y="4037299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098B04BD-03E2-1449-9AB5-A107E9B3AED9}"/>
              </a:ext>
            </a:extLst>
          </p:cNvPr>
          <p:cNvSpPr txBox="1">
            <a:spLocks/>
          </p:cNvSpPr>
          <p:nvPr/>
        </p:nvSpPr>
        <p:spPr bwMode="auto">
          <a:xfrm>
            <a:off x="249684" y="5446886"/>
            <a:ext cx="8670428" cy="98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Recursive update (cascade update issue): the location of the </a:t>
            </a:r>
            <a:r>
              <a:rPr lang="en-US" altLang="ko-KR" sz="1600" kern="0" dirty="0" err="1"/>
              <a:t>inode</a:t>
            </a:r>
            <a:r>
              <a:rPr lang="en-US" altLang="ko-KR" sz="1600" kern="0" dirty="0"/>
              <a:t> keeps changing. </a:t>
            </a:r>
            <a:r>
              <a:rPr lang="en-US" altLang="ko-KR" sz="1600" kern="0" dirty="0">
                <a:sym typeface="Wingdings" pitchFamily="2" charset="2"/>
              </a:rPr>
              <a:t> the associated directory entry can be updated as well.  solved by </a:t>
            </a:r>
            <a:r>
              <a:rPr lang="en-US" altLang="ko-KR" sz="1600" kern="0" dirty="0" err="1">
                <a:sym typeface="Wingdings" pitchFamily="2" charset="2"/>
              </a:rPr>
              <a:t>inode</a:t>
            </a:r>
            <a:r>
              <a:rPr lang="en-US" altLang="ko-KR" sz="1600" kern="0" dirty="0">
                <a:sym typeface="Wingdings" pitchFamily="2" charset="2"/>
              </a:rPr>
              <a:t> map.</a:t>
            </a: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17721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7023"/>
            <a:ext cx="8786812" cy="5501258"/>
          </a:xfrm>
        </p:spPr>
        <p:txBody>
          <a:bodyPr/>
          <a:lstStyle/>
          <a:p>
            <a:r>
              <a:rPr lang="en-US" altLang="ko-KR" dirty="0" err="1"/>
              <a:t>LFS</a:t>
            </a:r>
            <a:r>
              <a:rPr lang="en-US" altLang="ko-KR" dirty="0"/>
              <a:t> keeps writing newer version of file.</a:t>
            </a:r>
          </a:p>
          <a:p>
            <a:r>
              <a:rPr lang="en-US" altLang="ko-KR" dirty="0"/>
              <a:t>Garbage: LFS leaves the older versions of file structures all over the disk.</a:t>
            </a:r>
          </a:p>
          <a:p>
            <a:r>
              <a:rPr lang="en-US" altLang="ko-KR" dirty="0"/>
              <a:t>An example of garbage</a:t>
            </a:r>
            <a:endParaRPr lang="en-US" altLang="ko-KR" sz="1800" dirty="0"/>
          </a:p>
          <a:p>
            <a:pPr lvl="1"/>
            <a:r>
              <a:rPr lang="en-US" altLang="ko-KR" dirty="0"/>
              <a:t>Overwrite the data block: 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Append a block to that original file k: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93077-42F7-2C46-8E14-8E56BFEF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9737"/>
              </p:ext>
            </p:extLst>
          </p:nvPr>
        </p:nvGraphicFramePr>
        <p:xfrm>
          <a:off x="1331640" y="3561731"/>
          <a:ext cx="6768752" cy="587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118D-73D0-984F-8B64-165AC63E21E3}"/>
              </a:ext>
            </a:extLst>
          </p:cNvPr>
          <p:cNvSpPr/>
          <p:nvPr/>
        </p:nvSpPr>
        <p:spPr>
          <a:xfrm>
            <a:off x="2111789" y="414908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(both garbage)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2324A4-BD75-D94C-8604-C04BB082D077}"/>
              </a:ext>
            </a:extLst>
          </p:cNvPr>
          <p:cNvSpPr/>
          <p:nvPr/>
        </p:nvSpPr>
        <p:spPr>
          <a:xfrm>
            <a:off x="1892164" y="414908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74FCA4-6BD8-BF45-A4C1-D0821A30ED54}"/>
              </a:ext>
            </a:extLst>
          </p:cNvPr>
          <p:cNvCxnSpPr/>
          <p:nvPr/>
        </p:nvCxnSpPr>
        <p:spPr>
          <a:xfrm flipH="1">
            <a:off x="2039781" y="3293056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AC507F-D72D-BD43-8DBF-759F8DC104ED}"/>
              </a:ext>
            </a:extLst>
          </p:cNvPr>
          <p:cNvCxnSpPr/>
          <p:nvPr/>
        </p:nvCxnSpPr>
        <p:spPr>
          <a:xfrm>
            <a:off x="2045531" y="3287305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24AD1F-95E9-6044-B0C8-D19C13E948ED}"/>
              </a:ext>
            </a:extLst>
          </p:cNvPr>
          <p:cNvCxnSpPr/>
          <p:nvPr/>
        </p:nvCxnSpPr>
        <p:spPr>
          <a:xfrm flipV="1">
            <a:off x="3131840" y="3287305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9BC29-C254-A94A-96F3-83735775C52B}"/>
              </a:ext>
            </a:extLst>
          </p:cNvPr>
          <p:cNvSpPr/>
          <p:nvPr/>
        </p:nvSpPr>
        <p:spPr>
          <a:xfrm>
            <a:off x="2771683" y="35603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75529-F39C-FD40-8B70-68AC33AE8091}"/>
              </a:ext>
            </a:extLst>
          </p:cNvPr>
          <p:cNvSpPr/>
          <p:nvPr/>
        </p:nvSpPr>
        <p:spPr>
          <a:xfrm>
            <a:off x="5768885" y="3544313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4DFB2-D8B7-CE41-BB43-4B53C1C0D4DF}"/>
              </a:ext>
            </a:extLst>
          </p:cNvPr>
          <p:cNvCxnSpPr/>
          <p:nvPr/>
        </p:nvCxnSpPr>
        <p:spPr>
          <a:xfrm flipH="1">
            <a:off x="5009799" y="3306532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851074-43BA-4C4B-9D9C-CBF95EB3EA07}"/>
              </a:ext>
            </a:extLst>
          </p:cNvPr>
          <p:cNvCxnSpPr/>
          <p:nvPr/>
        </p:nvCxnSpPr>
        <p:spPr>
          <a:xfrm>
            <a:off x="5015549" y="3300781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EC5350-2AE1-3143-843F-76576F84EC49}"/>
              </a:ext>
            </a:extLst>
          </p:cNvPr>
          <p:cNvCxnSpPr/>
          <p:nvPr/>
        </p:nvCxnSpPr>
        <p:spPr>
          <a:xfrm flipV="1">
            <a:off x="6101858" y="3300781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E188C6-9671-D249-8346-0F3C7B70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243"/>
              </p:ext>
            </p:extLst>
          </p:nvPr>
        </p:nvGraphicFramePr>
        <p:xfrm>
          <a:off x="1403648" y="5420463"/>
          <a:ext cx="6768752" cy="651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5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668B9-759F-0F4B-8E4C-22D04853F850}"/>
              </a:ext>
            </a:extLst>
          </p:cNvPr>
          <p:cNvSpPr/>
          <p:nvPr/>
        </p:nvSpPr>
        <p:spPr>
          <a:xfrm>
            <a:off x="2717490" y="6084584"/>
            <a:ext cx="959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D16FA-59E9-FD40-8087-0D8254B53634}"/>
              </a:ext>
            </a:extLst>
          </p:cNvPr>
          <p:cNvSpPr/>
          <p:nvPr/>
        </p:nvSpPr>
        <p:spPr>
          <a:xfrm>
            <a:off x="4814702" y="421005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8BB8A-9158-264C-BEF4-DDE04D20DBB7}"/>
              </a:ext>
            </a:extLst>
          </p:cNvPr>
          <p:cNvSpPr/>
          <p:nvPr/>
        </p:nvSpPr>
        <p:spPr>
          <a:xfrm>
            <a:off x="1963682" y="6084584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10248F-AC7D-F84A-947C-95BD3AB9242A}"/>
              </a:ext>
            </a:extLst>
          </p:cNvPr>
          <p:cNvCxnSpPr/>
          <p:nvPr/>
        </p:nvCxnSpPr>
        <p:spPr>
          <a:xfrm flipH="1">
            <a:off x="2111789" y="5151788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FF461B-7FAB-5149-B984-DF87566C7314}"/>
              </a:ext>
            </a:extLst>
          </p:cNvPr>
          <p:cNvCxnSpPr/>
          <p:nvPr/>
        </p:nvCxnSpPr>
        <p:spPr>
          <a:xfrm>
            <a:off x="2117539" y="5146037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4B3F8-FD06-7841-B398-4F5AA9583494}"/>
              </a:ext>
            </a:extLst>
          </p:cNvPr>
          <p:cNvCxnSpPr/>
          <p:nvPr/>
        </p:nvCxnSpPr>
        <p:spPr>
          <a:xfrm flipV="1">
            <a:off x="3203848" y="5146037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EB72B8-5285-8148-A524-E0111050767C}"/>
              </a:ext>
            </a:extLst>
          </p:cNvPr>
          <p:cNvSpPr/>
          <p:nvPr/>
        </p:nvSpPr>
        <p:spPr>
          <a:xfrm>
            <a:off x="2843691" y="5419123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8129BE-0706-A240-B3BD-60657D2D44A0}"/>
              </a:ext>
            </a:extLst>
          </p:cNvPr>
          <p:cNvSpPr/>
          <p:nvPr/>
        </p:nvSpPr>
        <p:spPr>
          <a:xfrm>
            <a:off x="5841920" y="5452673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I[k]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blk[0]:A0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blk[1]:A4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46D51E-51CD-5849-9996-02A2805140D2}"/>
              </a:ext>
            </a:extLst>
          </p:cNvPr>
          <p:cNvCxnSpPr/>
          <p:nvPr/>
        </p:nvCxnSpPr>
        <p:spPr>
          <a:xfrm flipH="1">
            <a:off x="5081807" y="5165264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889FC0-50BB-CD46-BCE6-62FE47AA2E90}"/>
              </a:ext>
            </a:extLst>
          </p:cNvPr>
          <p:cNvCxnSpPr/>
          <p:nvPr/>
        </p:nvCxnSpPr>
        <p:spPr>
          <a:xfrm>
            <a:off x="5087557" y="5159513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111207-AF05-E748-A0B2-8D9CFC4D1742}"/>
              </a:ext>
            </a:extLst>
          </p:cNvPr>
          <p:cNvCxnSpPr/>
          <p:nvPr/>
        </p:nvCxnSpPr>
        <p:spPr>
          <a:xfrm flipV="1">
            <a:off x="6173866" y="5159513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A03E6-1023-154A-8FEB-703334E99442}"/>
              </a:ext>
            </a:extLst>
          </p:cNvPr>
          <p:cNvSpPr/>
          <p:nvPr/>
        </p:nvSpPr>
        <p:spPr>
          <a:xfrm>
            <a:off x="4886220" y="614555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931990-C333-F74E-8840-D7FBF00934E8}"/>
              </a:ext>
            </a:extLst>
          </p:cNvPr>
          <p:cNvCxnSpPr/>
          <p:nvPr/>
        </p:nvCxnSpPr>
        <p:spPr>
          <a:xfrm flipH="1">
            <a:off x="2118023" y="4943489"/>
            <a:ext cx="389413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C7646A-EBD4-204F-835C-C2B82022CDDD}"/>
              </a:ext>
            </a:extLst>
          </p:cNvPr>
          <p:cNvCxnSpPr/>
          <p:nvPr/>
        </p:nvCxnSpPr>
        <p:spPr>
          <a:xfrm>
            <a:off x="2118023" y="4943489"/>
            <a:ext cx="0" cy="26275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D49EBA-B11A-C34D-883C-86147E860985}"/>
              </a:ext>
            </a:extLst>
          </p:cNvPr>
          <p:cNvCxnSpPr/>
          <p:nvPr/>
        </p:nvCxnSpPr>
        <p:spPr>
          <a:xfrm flipV="1">
            <a:off x="6012160" y="4943489"/>
            <a:ext cx="0" cy="47878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9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BBA9-1BA4-AD42-BC39-F469DD6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Garbage Collection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lang="en-US" altLang="ko-KR" dirty="0"/>
              <a:t>segment cleaning)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9C14-1A25-DF4B-9EED-3D9AF317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to do with the older versions of the block	</a:t>
            </a:r>
          </a:p>
          <a:p>
            <a:pPr lvl="1"/>
            <a:r>
              <a:rPr lang="en-US" altLang="ko-KR" sz="1600" dirty="0"/>
              <a:t>Versioning filesystem: keep the old blocks and allow the users to restore to the older version of the filesystem status.</a:t>
            </a:r>
          </a:p>
          <a:p>
            <a:pPr lvl="1"/>
            <a:r>
              <a:rPr kumimoji="1" lang="en-US" altLang="ko-KR" sz="1600" dirty="0"/>
              <a:t>LFS: </a:t>
            </a:r>
            <a:r>
              <a:rPr lang="en-US" altLang="ko-KR" sz="1600" dirty="0"/>
              <a:t>periodically clean the older versions of the file data,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 and other structures.</a:t>
            </a:r>
          </a:p>
          <a:p>
            <a:r>
              <a:rPr kumimoji="1" lang="en-US" altLang="ko-KR" sz="1800" dirty="0"/>
              <a:t>Unit of garbage collection: S</a:t>
            </a:r>
            <a:r>
              <a:rPr lang="en-US" altLang="ko-KR" sz="1600" dirty="0"/>
              <a:t>egment</a:t>
            </a:r>
          </a:p>
          <a:p>
            <a:pPr lvl="1"/>
            <a:r>
              <a:rPr kumimoji="1" lang="en-US" altLang="ko-KR" sz="1600" dirty="0"/>
              <a:t>Reads a number of old segments, M segments.</a:t>
            </a:r>
          </a:p>
          <a:p>
            <a:pPr lvl="1"/>
            <a:r>
              <a:rPr lang="en-US" altLang="ko-KR" sz="1600" dirty="0"/>
              <a:t>Identify the valid blocks.</a:t>
            </a:r>
          </a:p>
          <a:p>
            <a:pPr lvl="1"/>
            <a:r>
              <a:rPr kumimoji="1" lang="en-US" altLang="ko-KR" sz="1600" dirty="0"/>
              <a:t>Write them to a number of new segments (in memory), N segments.</a:t>
            </a:r>
          </a:p>
          <a:p>
            <a:pPr lvl="1"/>
            <a:r>
              <a:rPr lang="en-US" altLang="ko-KR" sz="1600" dirty="0"/>
              <a:t>Write N segments to the disk.</a:t>
            </a:r>
            <a:endParaRPr kumimoji="1" lang="en-US" altLang="ko-KR" sz="1600" dirty="0"/>
          </a:p>
          <a:p>
            <a:pPr lvl="1"/>
            <a:r>
              <a:rPr lang="en-US" altLang="ko-KR" sz="1600" dirty="0"/>
              <a:t>Then, N &lt; M. 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71105-13F1-1541-A881-9C4991441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4E01-D60D-3445-A04A-B0F9C1A9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8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15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rgbClr val="003399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9pPr>
          </a:lstStyle>
          <a:p>
            <a:fld id="{BB0E6C08-344E-4025-83FB-FC65F265D156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Find a free block,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Collect valid blocks into a free segment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free invalid (obsolete) segments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7F42C6-C757-E246-9572-0350ED10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3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Summary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Store the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and the file offset for each data block in it.</a:t>
            </a:r>
            <a:endParaRPr lang="en-US" altLang="ko-KR" sz="1800" b="1" dirty="0"/>
          </a:p>
          <a:p>
            <a:r>
              <a:rPr lang="en-US" altLang="ko-KR" sz="1800" dirty="0"/>
              <a:t>In garbage collection, we need to identify the obsolete blocks.</a:t>
            </a:r>
          </a:p>
          <a:p>
            <a:r>
              <a:rPr lang="en-US" altLang="ko-KR" sz="1800" dirty="0"/>
              <a:t>Compare the block address of file K offset 0 based upon the Segment Summary and based upon the in-memory </a:t>
            </a:r>
            <a:r>
              <a:rPr lang="en-US" altLang="ko-KR" sz="1800" dirty="0" err="1"/>
              <a:t>imap</a:t>
            </a:r>
            <a:r>
              <a:rPr lang="en-US" altLang="ko-KR" sz="1800" dirty="0"/>
              <a:t>. If they coincide, the block is alive. </a:t>
            </a:r>
            <a:r>
              <a:rPr lang="en-US" altLang="ko-KR" sz="1800" dirty="0">
                <a:sym typeface="Wingdings" pitchFamily="2" charset="2"/>
              </a:rPr>
              <a:t> expensive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0419"/>
              </p:ext>
            </p:extLst>
          </p:nvPr>
        </p:nvGraphicFramePr>
        <p:xfrm>
          <a:off x="1196182" y="4385300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49232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7224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916262" y="4131107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16262" y="4125056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24779" y="4133787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5759" y="435140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36225" y="435140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3770747" y="3926633"/>
            <a:ext cx="2922" cy="4584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661438" y="3919359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61438" y="3919359"/>
            <a:ext cx="0" cy="45427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18A8-0486-4A4F-BFD6-C62FFBF8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in garbage 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06893-EE42-6E46-89A8-6874AFDA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to clean</a:t>
            </a:r>
          </a:p>
          <a:p>
            <a:pPr lvl="1"/>
            <a:r>
              <a:rPr kumimoji="1" lang="en-US" altLang="ko-KR" sz="1600" dirty="0"/>
              <a:t>Periodically</a:t>
            </a:r>
          </a:p>
          <a:p>
            <a:pPr lvl="1"/>
            <a:r>
              <a:rPr lang="en-US" altLang="ko-KR" sz="1600" dirty="0"/>
              <a:t>When a system is idle</a:t>
            </a:r>
          </a:p>
          <a:p>
            <a:pPr lvl="1"/>
            <a:r>
              <a:rPr kumimoji="1" lang="en-US" altLang="ko-KR" sz="1600" dirty="0"/>
              <a:t>When the disk is full</a:t>
            </a:r>
          </a:p>
          <a:p>
            <a:r>
              <a:rPr kumimoji="1" lang="en-US" altLang="ko-KR" sz="1800" dirty="0"/>
              <a:t>Which block to consolidate?</a:t>
            </a:r>
          </a:p>
          <a:p>
            <a:pPr lvl="1"/>
            <a:r>
              <a:rPr lang="en-US" altLang="ko-KR" sz="1600" dirty="0"/>
              <a:t>Hot segment: the blocks are updated periodically</a:t>
            </a:r>
          </a:p>
          <a:p>
            <a:pPr lvl="1"/>
            <a:r>
              <a:rPr lang="en-US" altLang="ko-KR" sz="1600" dirty="0"/>
              <a:t>Cold segment: the blocks are not updated.</a:t>
            </a:r>
          </a:p>
          <a:p>
            <a:pPr lvl="1"/>
            <a:r>
              <a:rPr kumimoji="1" lang="en-US" altLang="ko-KR" sz="1600" dirty="0"/>
              <a:t>Hot segment: clean later.</a:t>
            </a:r>
          </a:p>
          <a:p>
            <a:pPr lvl="1"/>
            <a:r>
              <a:rPr lang="en-US" altLang="ko-KR" sz="1600" dirty="0"/>
              <a:t>Cold segment: clean sooner.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2F26A-DFEA-4D4B-8146-85088B1F8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05E6-4EDB-EA40-A429-D681D9AF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if the crash happens when the LFS is in the middle of writing the segment to the disk?</a:t>
            </a:r>
            <a:endParaRPr lang="en-US" altLang="ko-KR" sz="1800" dirty="0"/>
          </a:p>
          <a:p>
            <a:r>
              <a:rPr lang="en-US" altLang="ko-KR" sz="1800" dirty="0"/>
              <a:t>LFS maintains a set of segments as a linked list in memory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LFS organizes the filesystem partition as a log (a linked list of the segments).</a:t>
            </a:r>
          </a:p>
          <a:p>
            <a:pPr lvl="1"/>
            <a:r>
              <a:rPr lang="en-US" altLang="ko-KR" sz="1600" dirty="0"/>
              <a:t>Two checkpoint regions: one at the beginning and the one at the end.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503548" y="4832790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503548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079612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195736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311860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482307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598431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714555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7655" y="4850792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546" y="4334095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3468" y="4445334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553268" y="3131442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889292" y="4832790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669648" y="4760782"/>
            <a:ext cx="3050982" cy="316835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B1C32C-7499-1C48-A4E9-EF6B2A090279}"/>
              </a:ext>
            </a:extLst>
          </p:cNvPr>
          <p:cNvSpPr/>
          <p:nvPr/>
        </p:nvSpPr>
        <p:spPr>
          <a:xfrm>
            <a:off x="971600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ABC1A1-9A65-7644-BCB0-BF5AE84478AC}"/>
              </a:ext>
            </a:extLst>
          </p:cNvPr>
          <p:cNvSpPr/>
          <p:nvPr/>
        </p:nvSpPr>
        <p:spPr>
          <a:xfrm>
            <a:off x="2493653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2D54DA-13DA-D047-820E-D594D026EA1A}"/>
              </a:ext>
            </a:extLst>
          </p:cNvPr>
          <p:cNvSpPr/>
          <p:nvPr/>
        </p:nvSpPr>
        <p:spPr>
          <a:xfrm>
            <a:off x="4015706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2856ABE-0EEB-114F-B66E-B32286BE478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051720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AB80249-1A72-874D-BFA5-5CCCE4FD55FD}"/>
              </a:ext>
            </a:extLst>
          </p:cNvPr>
          <p:cNvCxnSpPr/>
          <p:nvPr/>
        </p:nvCxnSpPr>
        <p:spPr>
          <a:xfrm>
            <a:off x="3573773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794675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Consistent Update on CR</a:t>
            </a:r>
          </a:p>
          <a:p>
            <a:pPr lvl="1"/>
            <a:r>
              <a:rPr lang="en-US" altLang="ko-KR" sz="1400" dirty="0"/>
              <a:t>Write timestamp at the beginning of CR.</a:t>
            </a:r>
          </a:p>
          <a:p>
            <a:pPr lvl="1"/>
            <a:r>
              <a:rPr kumimoji="1" lang="en-US" altLang="ko-KR" sz="1600" dirty="0"/>
              <a:t>Write CR body.</a:t>
            </a:r>
          </a:p>
          <a:p>
            <a:pPr lvl="1"/>
            <a:r>
              <a:rPr lang="en-US" altLang="ko-KR" sz="1600" dirty="0"/>
              <a:t>Write time stamp at the end of the CR.</a:t>
            </a:r>
          </a:p>
          <a:p>
            <a:pPr lvl="1"/>
            <a:r>
              <a:rPr kumimoji="1" lang="en-US" altLang="ko-KR" sz="1600" dirty="0"/>
              <a:t>When crash occurs, chooses the most recent CR with valid </a:t>
            </a:r>
            <a:r>
              <a:rPr lang="en-US" altLang="ko-KR" sz="1600" dirty="0"/>
              <a:t>consistent time stamps.</a:t>
            </a:r>
          </a:p>
          <a:p>
            <a:pPr lvl="1"/>
            <a:endParaRPr kumimoji="1" lang="en-US" altLang="ko-KR" sz="1600" dirty="0"/>
          </a:p>
          <a:p>
            <a:pPr lvl="1"/>
            <a:endParaRPr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800" dirty="0"/>
              <a:t>Crash recovery</a:t>
            </a:r>
          </a:p>
          <a:p>
            <a:pPr lvl="1"/>
            <a:r>
              <a:rPr lang="en-US" altLang="ko-KR" sz="1600" dirty="0"/>
              <a:t>Read the CR and rebuild </a:t>
            </a:r>
            <a:r>
              <a:rPr lang="en-US" altLang="ko-KR" sz="1600" dirty="0" err="1"/>
              <a:t>imap</a:t>
            </a:r>
            <a:r>
              <a:rPr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Perform roll-forward.</a:t>
            </a:r>
          </a:p>
          <a:p>
            <a:pPr lvl="2"/>
            <a:r>
              <a:rPr kumimoji="1" lang="en-US" altLang="ko-KR" sz="1400" dirty="0"/>
              <a:t>Start from the first segment in CR.</a:t>
            </a:r>
          </a:p>
          <a:p>
            <a:pPr lvl="2"/>
            <a:r>
              <a:rPr kumimoji="1" lang="en-US" altLang="ko-KR" sz="1400" dirty="0"/>
              <a:t>Scan the valid segment following the “next seg</a:t>
            </a:r>
            <a:r>
              <a:rPr lang="en-US" altLang="ko-KR" sz="1400" dirty="0"/>
              <a:t>ment” pointer and update the </a:t>
            </a:r>
            <a:r>
              <a:rPr lang="en-US" altLang="ko-KR" sz="1400" dirty="0" err="1"/>
              <a:t>imap</a:t>
            </a:r>
            <a:r>
              <a:rPr lang="en-US" altLang="ko-KR" sz="14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673807" y="3176606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673807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249871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365995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482119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652566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768690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884814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7914" y="3194608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9805" y="2677911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727" y="2789150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723527" y="1475258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1059551" y="3176606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971600" y="3118999"/>
            <a:ext cx="277362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964934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8D7A20-E18F-4842-8574-F7DAB5F1AF6C}"/>
              </a:ext>
            </a:extLst>
          </p:cNvPr>
          <p:cNvSpPr/>
          <p:nvPr/>
        </p:nvSpPr>
        <p:spPr>
          <a:xfrm>
            <a:off x="683568" y="3182956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5C8FF-E04C-CA40-A7BF-495A66F8B35E}"/>
              </a:ext>
            </a:extLst>
          </p:cNvPr>
          <p:cNvSpPr/>
          <p:nvPr/>
        </p:nvSpPr>
        <p:spPr>
          <a:xfrm>
            <a:off x="1144191" y="3168838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Introduce a new approach to updating the disk.</a:t>
            </a:r>
          </a:p>
          <a:p>
            <a:pPr lvl="1"/>
            <a:r>
              <a:rPr lang="en-US" altLang="ko-KR" sz="1600" b="1" dirty="0"/>
              <a:t>Shadow paging </a:t>
            </a:r>
            <a:r>
              <a:rPr lang="en-US" altLang="ko-KR" sz="1600" dirty="0"/>
              <a:t>in database system, </a:t>
            </a:r>
            <a:r>
              <a:rPr lang="en-US" altLang="ko-KR" sz="1600" b="1" dirty="0"/>
              <a:t>Copy-on-Write </a:t>
            </a:r>
            <a:r>
              <a:rPr lang="en-US" altLang="ko-KR" sz="1600" dirty="0"/>
              <a:t>in file system.</a:t>
            </a:r>
          </a:p>
          <a:p>
            <a:r>
              <a:rPr lang="en-US" altLang="ko-KR" sz="1800" dirty="0"/>
              <a:t>Gather all updates into an in-memory segment.</a:t>
            </a:r>
          </a:p>
          <a:p>
            <a:pPr lvl="1"/>
            <a:r>
              <a:rPr lang="en-US" altLang="ko-KR" sz="1600" dirty="0"/>
              <a:t>Write them out together sequentially.</a:t>
            </a:r>
          </a:p>
          <a:p>
            <a:r>
              <a:rPr lang="en-US" altLang="ko-KR" sz="1800" dirty="0"/>
              <a:t>LFS-style is excellent for performance on many different devices.</a:t>
            </a:r>
          </a:p>
          <a:p>
            <a:pPr lvl="1"/>
            <a:r>
              <a:rPr lang="en-US" altLang="ko-KR" sz="1600" dirty="0"/>
              <a:t>Hard drives, parity-based RAIDs, even Flash-based SSDs.</a:t>
            </a:r>
          </a:p>
          <a:p>
            <a:r>
              <a:rPr lang="en-US" altLang="ko-KR" sz="1800" dirty="0"/>
              <a:t>Some modern commercial filesystems adopt a similar copy-on-write approach even though it generates garbage.</a:t>
            </a:r>
          </a:p>
          <a:p>
            <a:pPr lvl="1"/>
            <a:r>
              <a:rPr lang="en-US" altLang="ko-KR" sz="1600" dirty="0"/>
              <a:t>NetApp`s </a:t>
            </a:r>
            <a:r>
              <a:rPr lang="en-US" altLang="ko-KR" sz="1600" b="1" dirty="0"/>
              <a:t>WAFL, </a:t>
            </a:r>
            <a:r>
              <a:rPr lang="en-US" altLang="ko-KR" sz="1600" dirty="0"/>
              <a:t>Sun`s </a:t>
            </a:r>
            <a:r>
              <a:rPr lang="en-US" altLang="ko-KR" sz="1600" b="1" dirty="0"/>
              <a:t>ZFS </a:t>
            </a:r>
            <a:r>
              <a:rPr lang="en-US" altLang="ko-KR" sz="1600" dirty="0"/>
              <a:t>and</a:t>
            </a:r>
            <a:r>
              <a:rPr lang="en-US" altLang="ko-KR" sz="1600" b="1" dirty="0"/>
              <a:t> </a:t>
            </a:r>
            <a:r>
              <a:rPr lang="en-US" altLang="ko-KR" sz="1600" dirty="0"/>
              <a:t>Linux </a:t>
            </a:r>
            <a:r>
              <a:rPr lang="en-US" altLang="ko-KR" sz="1600" b="1" dirty="0" err="1"/>
              <a:t>btrfs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In particular, WAFL turns cleaning problem into a feature, by providing old version of the file system via </a:t>
            </a:r>
            <a:r>
              <a:rPr lang="en-US" altLang="ko-KR" sz="1600" b="1" dirty="0"/>
              <a:t>snapshot.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early 90</a:t>
            </a:r>
            <a:r>
              <a:rPr lang="en-US" altLang="zh-CN" sz="1800" dirty="0"/>
              <a:t>’</a:t>
            </a:r>
            <a:r>
              <a:rPr lang="en-US" altLang="ko-KR" sz="1800" dirty="0"/>
              <a:t>s, a new file system</a:t>
            </a:r>
            <a:r>
              <a:rPr lang="en-US" altLang="zh-CN" sz="1800" dirty="0"/>
              <a:t>,</a:t>
            </a:r>
            <a:r>
              <a:rPr lang="en-US" altLang="ko-KR" sz="1800" dirty="0"/>
              <a:t> the log-structured file system</a:t>
            </a:r>
            <a:r>
              <a:rPr lang="zh-CN" altLang="en-US" sz="1800" dirty="0"/>
              <a:t> </a:t>
            </a:r>
            <a:r>
              <a:rPr lang="en-US" altLang="ko-KR" sz="1800" dirty="0"/>
              <a:t>(LFS) was developed</a:t>
            </a:r>
          </a:p>
          <a:p>
            <a:r>
              <a:rPr lang="en-US" altLang="ko-KR" sz="1800" dirty="0"/>
              <a:t>Motivatio</a:t>
            </a:r>
            <a:r>
              <a:rPr lang="en-US" altLang="zh-CN" sz="1800" dirty="0"/>
              <a:t>n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/>
              <a:t>Memory sizes were growing.</a:t>
            </a:r>
          </a:p>
          <a:p>
            <a:pPr lvl="1"/>
            <a:r>
              <a:rPr lang="en-US" altLang="ko-KR" sz="1600" dirty="0"/>
              <a:t>Large gap between random IO and sequential IO performance. </a:t>
            </a:r>
          </a:p>
          <a:p>
            <a:pPr lvl="1"/>
            <a:r>
              <a:rPr lang="en-US" altLang="ko-KR" sz="1600" dirty="0"/>
              <a:t>Existing File System perform poorly on common workloads. </a:t>
            </a:r>
          </a:p>
          <a:p>
            <a:r>
              <a:rPr lang="en-US" altLang="ko-KR" sz="1800" dirty="0"/>
              <a:t>In this chapter, we study Log-Structured Filesystem(LFS). </a:t>
            </a:r>
          </a:p>
          <a:p>
            <a:pPr lvl="1"/>
            <a:r>
              <a:rPr lang="en-US" altLang="ko-KR" sz="1600" dirty="0"/>
              <a:t>How can a file system </a:t>
            </a:r>
            <a:r>
              <a:rPr lang="en-US" altLang="ko-KR" sz="1600" b="1" dirty="0"/>
              <a:t>transform all writes into sequential writes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AEE2C-0C2C-6495-F26D-EB348E48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9" y="4382142"/>
            <a:ext cx="1535088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del Rosenblum">
            <a:extLst>
              <a:ext uri="{FF2B5EF4-FFF2-40B4-BE49-F238E27FC236}">
                <a16:creationId xmlns:a16="http://schemas.microsoft.com/office/drawing/2014/main" id="{2A4E4C84-79CF-8D4E-E84E-CF8A970C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7" y="4382142"/>
            <a:ext cx="1918860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71575-B062-A409-046E-55BB638852F2}"/>
              </a:ext>
            </a:extLst>
          </p:cNvPr>
          <p:cNvSpPr txBox="1"/>
          <p:nvPr/>
        </p:nvSpPr>
        <p:spPr>
          <a:xfrm>
            <a:off x="6616179" y="5624667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Mendel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Rosenblum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1195F-8ADC-020C-02CA-0483F1FE61DA}"/>
              </a:ext>
            </a:extLst>
          </p:cNvPr>
          <p:cNvSpPr txBox="1"/>
          <p:nvPr/>
        </p:nvSpPr>
        <p:spPr>
          <a:xfrm>
            <a:off x="276628" y="5608598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John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Ousterhout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transform all updates to file-system state into a series of sequntial writes to disk?</a:t>
            </a:r>
          </a:p>
          <a:p>
            <a:pPr lvl="1"/>
            <a:r>
              <a:rPr lang="en-US" altLang="ko-KR" dirty="0"/>
              <a:t>data update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 needs to be updated too. (Ex. </a:t>
            </a:r>
            <a:r>
              <a:rPr lang="en-US" altLang="ko-KR" dirty="0" err="1"/>
              <a:t>inode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95234"/>
              </p:ext>
            </p:extLst>
          </p:nvPr>
        </p:nvGraphicFramePr>
        <p:xfrm>
          <a:off x="1187624" y="2492896"/>
          <a:ext cx="6696744" cy="9078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8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01938" y="336802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5388"/>
              </p:ext>
            </p:extLst>
          </p:nvPr>
        </p:nvGraphicFramePr>
        <p:xfrm>
          <a:off x="1187624" y="468702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01938" y="567228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55776" y="468702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922987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1260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Writing to the disk sequentially is not enough to guarantee the efficient writes.</a:t>
            </a:r>
          </a:p>
          <a:p>
            <a:pPr lvl="1"/>
            <a:r>
              <a:rPr lang="en-US" altLang="ko-KR" sz="1600" dirty="0"/>
              <a:t>Disk may rotate between the writes. </a:t>
            </a:r>
            <a:r>
              <a:rPr lang="en-US" altLang="ko-KR" sz="1600" dirty="0">
                <a:sym typeface="Wingdings" pitchFamily="2" charset="2"/>
              </a:rPr>
              <a:t> loose a single revolution between the writes.</a:t>
            </a:r>
            <a:endParaRPr lang="en-US" altLang="ko-KR" sz="1600" dirty="0"/>
          </a:p>
          <a:p>
            <a:r>
              <a:rPr lang="en-US" altLang="ko-KR" sz="1800" dirty="0"/>
              <a:t>Write buffering. </a:t>
            </a:r>
          </a:p>
          <a:p>
            <a:pPr lvl="1"/>
            <a:r>
              <a:rPr lang="en-US" altLang="ko-KR" sz="1600" dirty="0"/>
              <a:t>Segment: a set of sequential writes that are written to the disk with a single unit.</a:t>
            </a:r>
          </a:p>
          <a:p>
            <a:pPr lvl="1"/>
            <a:r>
              <a:rPr lang="en-US" altLang="ko-KR" sz="1600" dirty="0"/>
              <a:t>Keep track of updates in </a:t>
            </a:r>
            <a:r>
              <a:rPr lang="en-US" altLang="ko-KR" sz="1600" b="1" dirty="0"/>
              <a:t>memory</a:t>
            </a:r>
            <a:r>
              <a:rPr lang="en-US" altLang="ko-KR" sz="1600" dirty="0"/>
              <a:t> </a:t>
            </a:r>
            <a:r>
              <a:rPr lang="en-US" altLang="ko-KR" sz="1600" b="1" dirty="0"/>
              <a:t>buffer</a:t>
            </a:r>
            <a:r>
              <a:rPr lang="en-US" altLang="ko-KR" sz="1600" dirty="0"/>
              <a:t>. ( a few Mbyte)</a:t>
            </a:r>
          </a:p>
          <a:p>
            <a:pPr lvl="1"/>
            <a:r>
              <a:rPr lang="en-US" altLang="ko-KR" sz="1600" dirty="0"/>
              <a:t>Write them to disk all at once, when it has sufficient number of updates.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92716"/>
              </p:ext>
            </p:extLst>
          </p:nvPr>
        </p:nvGraphicFramePr>
        <p:xfrm>
          <a:off x="1181895" y="4800267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j,1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j,2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j,3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6209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38479" y="480026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039611" y="4582903"/>
            <a:ext cx="0" cy="2173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906872" y="4584243"/>
            <a:ext cx="313273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1975" y="4582903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80591" y="4798927"/>
            <a:ext cx="792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[0]:A1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17993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1008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1595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9241" y="5785519"/>
            <a:ext cx="82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7577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968" y="5785519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[k]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6683181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672795" y="4368219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67898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37372" y="4296211"/>
            <a:ext cx="1908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540311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311" y="4440227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342136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2135" y="4296211"/>
            <a:ext cx="1" cy="50271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134224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4223" y="4152195"/>
            <a:ext cx="1" cy="646732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145860" y="4440227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247346" y="4296211"/>
            <a:ext cx="0" cy="5053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358359" y="4153931"/>
            <a:ext cx="0" cy="6476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134223" y="4152195"/>
            <a:ext cx="1224136" cy="17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/>
                  <a:t>Time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en-US" altLang="zh-CN" sz="1800" dirty="0"/>
                  <a:t>MB</a:t>
                </a:r>
                <a:endParaRPr lang="pt-BR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𝑤𝑟𝑖𝑡𝑒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𝑝𝑒𝑎𝑘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/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𝑤𝑟𝑖𝑡𝑒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800" dirty="0"/>
                            <m:t> </m:t>
                          </m:r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r>
                  <a:rPr lang="pt-BR" altLang="ko-KR" sz="1800" dirty="0" err="1"/>
                  <a:t>We’d</a:t>
                </a:r>
                <a:r>
                  <a:rPr lang="pt-BR" altLang="ko-KR" sz="1800" dirty="0"/>
                  <a:t> like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make </a:t>
                </a:r>
                <a:r>
                  <a:rPr lang="pt-BR" altLang="ko-KR" sz="1800" dirty="0" err="1"/>
                  <a:t>the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 close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peak</a:t>
                </a:r>
                <a:r>
                  <a:rPr lang="pt-BR" altLang="ko-KR" sz="1800" dirty="0"/>
                  <a:t> bandwidth </a:t>
                </a:r>
                <a:r>
                  <a:rPr lang="pt-BR" altLang="ko-KR" sz="1800" dirty="0" err="1"/>
                  <a:t>with</a:t>
                </a:r>
                <a:r>
                  <a:rPr lang="pt-BR" altLang="ko-KR" sz="1800" dirty="0"/>
                  <a:t> some </a:t>
                </a:r>
                <a:r>
                  <a:rPr lang="pt-BR" altLang="ko-KR" sz="1800" dirty="0" err="1"/>
                  <a:t>fraction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 (0&lt;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&lt;1)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F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x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 err="1"/>
                  <a:t>Then</a:t>
                </a:r>
                <a:r>
                  <a:rPr lang="pt-BR" altLang="ko-KR" sz="1800" dirty="0"/>
                  <a:t>,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can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be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computed</a:t>
                </a:r>
                <a:r>
                  <a:rPr lang="pt-BR" altLang="ko-KR" sz="1800" dirty="0"/>
                  <a:t>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F</m:t>
                      </m:r>
                      <m:r>
                        <a:rPr lang="en-US" altLang="ko-KR" sz="16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𝑝𝑜𝑠𝑖𝑡𝑖𝑜𝑛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600" dirty="0"/>
                            <m:t> 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/>
                            </a:rPr>
                            <m:t>F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𝑝𝑜𝑠𝑖𝑡𝑖𝑜𝑛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16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/>
                      </a:rPr>
                      <m:t>D</m:t>
                    </m:r>
                    <m:r>
                      <a:rPr lang="en-US" altLang="ko-KR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/>
                  <a:t>Example: Positioning time 10ms, peak transfer rate 100MByte/sec, we like to achieve 90% of the peak rate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en-US" altLang="ko-KR" sz="1600" dirty="0"/>
                  <a:t>D = 0.9*0.1*100 Mbyte/sec * 0.01 secs = 9 Mbyte</a:t>
                </a:r>
              </a:p>
              <a:p>
                <a:pPr marL="0" indent="0" algn="ctr">
                  <a:buNone/>
                </a:pPr>
                <a:endParaRPr lang="en-US" altLang="ko-KR" sz="1600" dirty="0"/>
              </a:p>
              <a:p>
                <a:pPr lvl="1"/>
                <a:r>
                  <a:rPr lang="en-US" altLang="ko-KR" sz="1600" dirty="0"/>
                  <a:t>What is D if F = 0.95?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position of the </a:t>
            </a:r>
            <a:r>
              <a:rPr lang="en-US" altLang="ko-KR" dirty="0" err="1"/>
              <a:t>inodes</a:t>
            </a:r>
            <a:r>
              <a:rPr lang="en-US" altLang="ko-KR" dirty="0"/>
              <a:t> keep changing.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A data structure that contains the location of the most recent </a:t>
            </a:r>
            <a:r>
              <a:rPr lang="en-US" altLang="ko-KR" dirty="0" err="1"/>
              <a:t>inode</a:t>
            </a:r>
            <a:r>
              <a:rPr lang="en-US" altLang="ko-KR" dirty="0"/>
              <a:t> for a given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Places the chunk of updated </a:t>
            </a:r>
            <a:r>
              <a:rPr lang="en-US" altLang="ko-KR" dirty="0" err="1"/>
              <a:t>inode</a:t>
            </a:r>
            <a:r>
              <a:rPr lang="en-US" altLang="ko-KR" dirty="0"/>
              <a:t> map next to the updated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Where to find the </a:t>
            </a:r>
            <a:r>
              <a:rPr lang="en-US" altLang="ko-KR" dirty="0" err="1"/>
              <a:t>inode</a:t>
            </a:r>
            <a:r>
              <a:rPr lang="en-US" altLang="ko-KR" dirty="0"/>
              <a:t> map?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6537"/>
              </p:ext>
            </p:extLst>
          </p:nvPr>
        </p:nvGraphicFramePr>
        <p:xfrm>
          <a:off x="1043608" y="4656251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7922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768586" y="4440227"/>
            <a:ext cx="85919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63688" y="4438887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79706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402024" y="4296211"/>
            <a:ext cx="129967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02024" y="4296211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627784" y="4440227"/>
            <a:ext cx="0" cy="214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701702" y="4296211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11643" y="465264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4865" y="465264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39495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Checkpoint Region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How to find the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map spread across the disk?</a:t>
            </a:r>
          </a:p>
          <a:p>
            <a:pPr lvl="1"/>
            <a:r>
              <a:rPr lang="en-US" altLang="ko-KR" sz="1600" dirty="0"/>
              <a:t>The LFS File system must have fixed location on disk to begin a file lookup.</a:t>
            </a:r>
          </a:p>
          <a:p>
            <a:r>
              <a:rPr lang="en-US" altLang="ko-KR" sz="1800" b="1" dirty="0"/>
              <a:t>Checkpoint Region </a:t>
            </a:r>
          </a:p>
          <a:p>
            <a:pPr lvl="1"/>
            <a:r>
              <a:rPr lang="en-US" altLang="ko-KR" sz="1600" dirty="0"/>
              <a:t>fixed location in the LFS partition.</a:t>
            </a:r>
          </a:p>
          <a:p>
            <a:pPr lvl="1"/>
            <a:r>
              <a:rPr lang="en-US" altLang="ko-KR" sz="1600" dirty="0"/>
              <a:t>Contain the pointers to the latest of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map.</a:t>
            </a:r>
            <a:endParaRPr lang="ko-KR" altLang="en-US" sz="16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604"/>
              </p:ext>
            </p:extLst>
          </p:nvPr>
        </p:nvGraphicFramePr>
        <p:xfrm>
          <a:off x="1331640" y="432698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98817" y="53139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90220" y="4329138"/>
            <a:ext cx="766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[k..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k+N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056618" y="3789040"/>
            <a:ext cx="37396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051721" y="3789040"/>
            <a:ext cx="5312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44002" y="531224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6090" y="531224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1340" y="531224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5940152" y="3894941"/>
            <a:ext cx="1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043444" y="3894941"/>
            <a:ext cx="89671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96135" y="3789040"/>
            <a:ext cx="1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283969" y="4077072"/>
            <a:ext cx="10027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83969" y="4077072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295605" y="4077072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041550" y="3894941"/>
            <a:ext cx="1894" cy="4333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04048" y="4293096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7270" y="4293096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402730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967EE-39E9-B045-8BB3-279864F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Reading a file from the disk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216F-DA6F-8A40-A902-C8BE2FE5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 file block</a:t>
            </a:r>
          </a:p>
          <a:p>
            <a:pPr lvl="1"/>
            <a:r>
              <a:rPr kumimoji="1" lang="en-US" altLang="ko-KR" dirty="0"/>
              <a:t>Read a checkpoint region</a:t>
            </a:r>
          </a:p>
          <a:p>
            <a:pPr lvl="1"/>
            <a:r>
              <a:rPr lang="en-US" altLang="ko-KR" dirty="0"/>
              <a:t>Read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kumimoji="1" lang="en-US" altLang="ko-KR" dirty="0"/>
              <a:t>Read </a:t>
            </a:r>
            <a:r>
              <a:rPr kumimoji="1" lang="en-US" altLang="ko-KR" dirty="0" err="1"/>
              <a:t>inode</a:t>
            </a:r>
            <a:endParaRPr kumimoji="1" lang="en-US" altLang="ko-KR" dirty="0"/>
          </a:p>
          <a:p>
            <a:pPr lvl="1"/>
            <a:r>
              <a:rPr lang="en-US" altLang="ko-KR" dirty="0"/>
              <a:t>Read data block</a:t>
            </a:r>
          </a:p>
          <a:p>
            <a:r>
              <a:rPr lang="en-US" altLang="ko-KR" dirty="0"/>
              <a:t>What about sequential read?</a:t>
            </a:r>
          </a:p>
          <a:p>
            <a:pPr lvl="1"/>
            <a:r>
              <a:rPr lang="en-US" altLang="ko-KR" dirty="0"/>
              <a:t>It may become random read.</a:t>
            </a:r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LFS is optimized for the write operation.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930F0-26D6-DA43-B1B3-8E3F50BAB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82861-E621-BE43-926D-83EDD4A1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25120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110831</TotalTime>
  <Words>1540</Words>
  <Application>Microsoft Macintosh PowerPoint</Application>
  <PresentationFormat>On-screen Show (4:3)</PresentationFormat>
  <Paragraphs>308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Comic Sans MS</vt:lpstr>
      <vt:lpstr>Courier New</vt:lpstr>
      <vt:lpstr>Wingdings</vt:lpstr>
      <vt:lpstr>2_양식_공청회_발표자료-총괄-양식</vt:lpstr>
      <vt:lpstr>Operating Systems </vt:lpstr>
      <vt:lpstr>Overview</vt:lpstr>
      <vt:lpstr>Writing to Disk Sequentially</vt:lpstr>
      <vt:lpstr>Segment</vt:lpstr>
      <vt:lpstr>How Much to Buffer</vt:lpstr>
      <vt:lpstr>How Much to Buffer</vt:lpstr>
      <vt:lpstr>Finding Inode</vt:lpstr>
      <vt:lpstr>The Checkpoint Region</vt:lpstr>
      <vt:lpstr>Reading a file from the disk</vt:lpstr>
      <vt:lpstr>What About Directories?</vt:lpstr>
      <vt:lpstr>Garbage</vt:lpstr>
      <vt:lpstr>Garbage Collection (segment cleaning)</vt:lpstr>
      <vt:lpstr>Garbage collection</vt:lpstr>
      <vt:lpstr>Segment Summary Block</vt:lpstr>
      <vt:lpstr>Issues in garbage collection</vt:lpstr>
      <vt:lpstr>Crash recovery</vt:lpstr>
      <vt:lpstr>Crash recovery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4202</cp:revision>
  <cp:lastPrinted>2019-09-09T02:10:38Z</cp:lastPrinted>
  <dcterms:created xsi:type="dcterms:W3CDTF">2011-05-01T06:09:10Z</dcterms:created>
  <dcterms:modified xsi:type="dcterms:W3CDTF">2023-03-29T05:19:37Z</dcterms:modified>
  <cp:category/>
</cp:coreProperties>
</file>