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704" r:id="rId2"/>
    <p:sldMasterId id="2147483714" r:id="rId3"/>
    <p:sldMasterId id="2147483719" r:id="rId4"/>
  </p:sldMasterIdLst>
  <p:notesMasterIdLst>
    <p:notesMasterId r:id="rId55"/>
  </p:notesMasterIdLst>
  <p:sldIdLst>
    <p:sldId id="2998" r:id="rId5"/>
    <p:sldId id="2991" r:id="rId6"/>
    <p:sldId id="293" r:id="rId7"/>
    <p:sldId id="1456" r:id="rId8"/>
    <p:sldId id="359" r:id="rId9"/>
    <p:sldId id="294" r:id="rId10"/>
    <p:sldId id="257" r:id="rId11"/>
    <p:sldId id="264" r:id="rId12"/>
    <p:sldId id="259" r:id="rId13"/>
    <p:sldId id="265" r:id="rId14"/>
    <p:sldId id="260" r:id="rId15"/>
    <p:sldId id="295" r:id="rId16"/>
    <p:sldId id="296" r:id="rId17"/>
    <p:sldId id="297" r:id="rId18"/>
    <p:sldId id="266" r:id="rId19"/>
    <p:sldId id="267" r:id="rId20"/>
    <p:sldId id="269" r:id="rId21"/>
    <p:sldId id="1481" r:id="rId22"/>
    <p:sldId id="273" r:id="rId23"/>
    <p:sldId id="262" r:id="rId24"/>
    <p:sldId id="274" r:id="rId25"/>
    <p:sldId id="279" r:id="rId26"/>
    <p:sldId id="276" r:id="rId27"/>
    <p:sldId id="275" r:id="rId28"/>
    <p:sldId id="278" r:id="rId29"/>
    <p:sldId id="286" r:id="rId30"/>
    <p:sldId id="281" r:id="rId31"/>
    <p:sldId id="285" r:id="rId32"/>
    <p:sldId id="261" r:id="rId33"/>
    <p:sldId id="1442" r:id="rId34"/>
    <p:sldId id="1453" r:id="rId35"/>
    <p:sldId id="1452" r:id="rId36"/>
    <p:sldId id="270" r:id="rId37"/>
    <p:sldId id="1420" r:id="rId38"/>
    <p:sldId id="1443" r:id="rId39"/>
    <p:sldId id="271" r:id="rId40"/>
    <p:sldId id="288" r:id="rId41"/>
    <p:sldId id="289" r:id="rId42"/>
    <p:sldId id="290" r:id="rId43"/>
    <p:sldId id="291" r:id="rId44"/>
    <p:sldId id="292" r:id="rId45"/>
    <p:sldId id="1458" r:id="rId46"/>
    <p:sldId id="1474" r:id="rId47"/>
    <p:sldId id="1459" r:id="rId48"/>
    <p:sldId id="2992" r:id="rId49"/>
    <p:sldId id="2993" r:id="rId50"/>
    <p:sldId id="1475" r:id="rId51"/>
    <p:sldId id="1478" r:id="rId52"/>
    <p:sldId id="1477" r:id="rId53"/>
    <p:sldId id="1480" r:id="rId5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BDBDB"/>
    <a:srgbClr val="002F6C"/>
    <a:srgbClr val="FFC000"/>
    <a:srgbClr val="2F468A"/>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1" autoAdjust="0"/>
    <p:restoredTop sz="92534"/>
  </p:normalViewPr>
  <p:slideViewPr>
    <p:cSldViewPr snapToGrid="0">
      <p:cViewPr varScale="1">
        <p:scale>
          <a:sx n="141" d="100"/>
          <a:sy n="141" d="100"/>
        </p:scale>
        <p:origin x="1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a:t>Citation count  in Google scholar</a:t>
            </a:r>
            <a:endParaRPr lang="zh-CN" altLang="en-US"/>
          </a:p>
        </c:rich>
      </c:tx>
      <c:overlay val="0"/>
    </c:title>
    <c:autoTitleDeleted val="0"/>
    <c:plotArea>
      <c:layout/>
      <c:barChart>
        <c:barDir val="col"/>
        <c:grouping val="clustered"/>
        <c:varyColors val="0"/>
        <c:ser>
          <c:idx val="0"/>
          <c:order val="0"/>
          <c:invertIfNegative val="0"/>
          <c:dLbls>
            <c:spPr>
              <a:noFill/>
              <a:ln>
                <a:noFill/>
              </a:ln>
              <a:effectLst/>
            </c:spPr>
            <c:txPr>
              <a:bodyPr/>
              <a:lstStyle/>
              <a:p>
                <a:pPr>
                  <a:defRPr sz="1100"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Sheet1!$A$1:$A$9</c:f>
              <c:strCache>
                <c:ptCount val="9"/>
                <c:pt idx="0">
                  <c:v>Disco (1997)</c:v>
                </c:pt>
                <c:pt idx="1">
                  <c:v>A fast file system for UNIX (1984)</c:v>
                </c:pt>
                <c:pt idx="2">
                  <c:v>SPIN (1995)</c:v>
                </c:pt>
                <c:pt idx="3">
                  <c:v>Exokernel (1995)</c:v>
                </c:pt>
                <c:pt idx="4">
                  <c:v>Coda (1990)</c:v>
                </c:pt>
                <c:pt idx="5">
                  <c:v>Log-structured file system (1992)</c:v>
                </c:pt>
                <c:pt idx="6">
                  <c:v>The UNIX time-sharing system (1974)</c:v>
                </c:pt>
                <c:pt idx="7">
                  <c:v>End-to-end arguments in system design (1984)</c:v>
                </c:pt>
                <c:pt idx="8">
                  <c:v>Xen(2003)</c:v>
                </c:pt>
              </c:strCache>
            </c:strRef>
          </c:cat>
          <c:val>
            <c:numRef>
              <c:f>Sheet1!$D$1:$D$9</c:f>
              <c:numCache>
                <c:formatCode>General</c:formatCode>
                <c:ptCount val="9"/>
                <c:pt idx="0">
                  <c:v>461</c:v>
                </c:pt>
                <c:pt idx="1">
                  <c:v>1093</c:v>
                </c:pt>
                <c:pt idx="2">
                  <c:v>1219</c:v>
                </c:pt>
                <c:pt idx="3">
                  <c:v>1222</c:v>
                </c:pt>
                <c:pt idx="4">
                  <c:v>1229</c:v>
                </c:pt>
                <c:pt idx="5">
                  <c:v>1413</c:v>
                </c:pt>
                <c:pt idx="6">
                  <c:v>1796</c:v>
                </c:pt>
                <c:pt idx="7">
                  <c:v>2286</c:v>
                </c:pt>
                <c:pt idx="8">
                  <c:v>5153</c:v>
                </c:pt>
              </c:numCache>
            </c:numRef>
          </c:val>
          <c:extLst>
            <c:ext xmlns:c16="http://schemas.microsoft.com/office/drawing/2014/chart" uri="{C3380CC4-5D6E-409C-BE32-E72D297353CC}">
              <c16:uniqueId val="{00000000-3B57-8841-A6EE-1FFC516FB58C}"/>
            </c:ext>
          </c:extLst>
        </c:ser>
        <c:dLbls>
          <c:showLegendKey val="0"/>
          <c:showVal val="0"/>
          <c:showCatName val="0"/>
          <c:showSerName val="0"/>
          <c:showPercent val="0"/>
          <c:showBubbleSize val="0"/>
        </c:dLbls>
        <c:gapWidth val="150"/>
        <c:axId val="397100640"/>
        <c:axId val="397101424"/>
      </c:barChart>
      <c:catAx>
        <c:axId val="397100640"/>
        <c:scaling>
          <c:orientation val="minMax"/>
        </c:scaling>
        <c:delete val="0"/>
        <c:axPos val="b"/>
        <c:numFmt formatCode="General" sourceLinked="0"/>
        <c:majorTickMark val="none"/>
        <c:minorTickMark val="none"/>
        <c:tickLblPos val="nextTo"/>
        <c:txPr>
          <a:bodyPr/>
          <a:lstStyle/>
          <a:p>
            <a:pPr>
              <a:defRPr sz="1050"/>
            </a:pPr>
            <a:endParaRPr lang="en-US"/>
          </a:p>
        </c:txPr>
        <c:crossAx val="397101424"/>
        <c:crosses val="autoZero"/>
        <c:auto val="1"/>
        <c:lblAlgn val="ctr"/>
        <c:lblOffset val="100"/>
        <c:noMultiLvlLbl val="0"/>
      </c:catAx>
      <c:valAx>
        <c:axId val="397101424"/>
        <c:scaling>
          <c:orientation val="minMax"/>
        </c:scaling>
        <c:delete val="0"/>
        <c:axPos val="l"/>
        <c:majorGridlines/>
        <c:numFmt formatCode="General" sourceLinked="1"/>
        <c:majorTickMark val="none"/>
        <c:minorTickMark val="none"/>
        <c:tickLblPos val="nextTo"/>
        <c:crossAx val="39710064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11/19/24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92188" y="3271838"/>
            <a:ext cx="7943850" cy="2676525"/>
          </a:xfrm>
          <a:prstGeom prst="rect">
            <a:avLst/>
          </a:prstGeom>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9CED1A8-8C93-4BD0-9402-1D92621696DA}"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289500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6</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8992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12</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80178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13</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4751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14</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4560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dt"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293A8766-31F6-824D-8D81-FE1B453FC4D2}" type="datetime8">
              <a:rPr lang="en-US" sz="1200">
                <a:solidFill>
                  <a:srgbClr val="000000"/>
                </a:solidFill>
                <a:cs typeface="Arial" charset="0"/>
              </a:rPr>
              <a:pPr eaLnBrk="1" hangingPunct="1"/>
              <a:t>11/19/24 10:02 AM</a:t>
            </a:fld>
            <a:endParaRPr lang="en-US" sz="1200">
              <a:solidFill>
                <a:srgbClr val="000000"/>
              </a:solidFill>
              <a:cs typeface="Arial" charset="0"/>
            </a:endParaRPr>
          </a:p>
        </p:txBody>
      </p:sp>
      <p:sp>
        <p:nvSpPr>
          <p:cNvPr id="64514" name="Rectangle 6"/>
          <p:cNvSpPr>
            <a:spLocks noGrp="1" noChangeArrowheads="1"/>
          </p:cNvSpPr>
          <p:nvPr>
            <p:ph type="ftr" sz="quarter" idx="4294967295"/>
          </p:nvPr>
        </p:nvSpPr>
        <p:spPr bwMode="auto">
          <a:xfrm>
            <a:off x="0" y="8686800"/>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solidFill>
                  <a:prstClr val="white"/>
                </a:solidFill>
              </a:rPr>
              <a:t>© 2006 Microsoft Corporation. All rights reserved. Microsoft, Windows, Windows Vista and other product names are or may be registered trademarks and/or trademarks in the U.S. and/or other countries.</a:t>
            </a:r>
          </a:p>
          <a:p>
            <a:r>
              <a:rPr lang="en-US">
                <a:solidFill>
                  <a:prstClr val="whit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prstClr val="white"/>
                </a:solidFill>
              </a:rPr>
            </a:br>
            <a:r>
              <a:rPr lang="en-US">
                <a:solidFill>
                  <a:prstClr val="white"/>
                </a:solidFill>
              </a:rPr>
              <a:t>MICROSOFT MAKES NO WARRANTIES, EXPRESS, IMPLIED OR STATUTORY, AS TO THE INFORMATION IN THIS PRESENTATION.</a:t>
            </a:r>
          </a:p>
        </p:txBody>
      </p:sp>
      <p:sp>
        <p:nvSpPr>
          <p:cNvPr id="64515"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9DA5B20B-D4B4-8C44-A53C-2326DE30B027}" type="slidenum">
              <a:rPr lang="en-US" sz="1200">
                <a:solidFill>
                  <a:srgbClr val="000000"/>
                </a:solidFill>
                <a:cs typeface="Arial" charset="0"/>
              </a:rPr>
              <a:pPr eaLnBrk="1" hangingPunct="1"/>
              <a:t>35</a:t>
            </a:fld>
            <a:endParaRPr lang="en-US" sz="1200">
              <a:solidFill>
                <a:srgbClr val="000000"/>
              </a:solidFill>
              <a:cs typeface="Arial" charset="0"/>
            </a:endParaRPr>
          </a:p>
        </p:txBody>
      </p:sp>
      <p:sp>
        <p:nvSpPr>
          <p:cNvPr id="64516"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67349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011238" y="1171575"/>
            <a:ext cx="5054600" cy="31607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Shape 126"/>
          <p:cNvSpPr txBox="1">
            <a:spLocks noGrp="1"/>
          </p:cNvSpPr>
          <p:nvPr>
            <p:ph type="body" idx="1"/>
          </p:nvPr>
        </p:nvSpPr>
        <p:spPr>
          <a:xfrm>
            <a:off x="707708" y="4509035"/>
            <a:ext cx="5661600" cy="3689100"/>
          </a:xfrm>
          <a:prstGeom prst="rect">
            <a:avLst/>
          </a:prstGeom>
          <a:noFill/>
          <a:ln>
            <a:noFill/>
          </a:ln>
        </p:spPr>
        <p:txBody>
          <a:bodyPr spcFirstLastPara="1" wrap="square" lIns="93950" tIns="46975" rIns="93950" bIns="4697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7" name="Shape 127"/>
          <p:cNvSpPr txBox="1">
            <a:spLocks noGrp="1"/>
          </p:cNvSpPr>
          <p:nvPr>
            <p:ph type="sldNum" idx="12"/>
          </p:nvPr>
        </p:nvSpPr>
        <p:spPr>
          <a:xfrm>
            <a:off x="4008706" y="8899329"/>
            <a:ext cx="3066600" cy="470100"/>
          </a:xfrm>
          <a:prstGeom prst="rect">
            <a:avLst/>
          </a:prstGeom>
          <a:noFill/>
          <a:ln>
            <a:noFill/>
          </a:ln>
        </p:spPr>
        <p:txBody>
          <a:bodyPr spcFirstLastPara="1" wrap="square" lIns="93950" tIns="46975" rIns="93950" bIns="469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974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011238" y="1171575"/>
            <a:ext cx="5054600" cy="31607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Shape 135"/>
          <p:cNvSpPr txBox="1">
            <a:spLocks noGrp="1"/>
          </p:cNvSpPr>
          <p:nvPr>
            <p:ph type="body" idx="1"/>
          </p:nvPr>
        </p:nvSpPr>
        <p:spPr>
          <a:xfrm>
            <a:off x="707708" y="4509035"/>
            <a:ext cx="5661600" cy="3689100"/>
          </a:xfrm>
          <a:prstGeom prst="rect">
            <a:avLst/>
          </a:prstGeom>
          <a:noFill/>
          <a:ln>
            <a:noFill/>
          </a:ln>
        </p:spPr>
        <p:txBody>
          <a:bodyPr spcFirstLastPara="1" wrap="square" lIns="93950" tIns="46975" rIns="93950" bIns="4697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4008706" y="8899329"/>
            <a:ext cx="3066600" cy="470100"/>
          </a:xfrm>
          <a:prstGeom prst="rect">
            <a:avLst/>
          </a:prstGeom>
          <a:noFill/>
          <a:ln>
            <a:noFill/>
          </a:ln>
        </p:spPr>
        <p:txBody>
          <a:bodyPr spcFirstLastPara="1" wrap="square" lIns="93950" tIns="46975" rIns="93950" bIns="469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9102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ithub.com/henryhxu/CSCI3150" TargetMode="Externa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en-GB" altLang="ko-KR"/>
              <a:t>Click to edit Master title style</a:t>
            </a:r>
            <a:endParaRPr lang="ko-KR" altLang="en-US" dirty="0"/>
          </a:p>
        </p:txBody>
      </p:sp>
      <p:grpSp>
        <p:nvGrpSpPr>
          <p:cNvPr id="36" name="그룹 35"/>
          <p:cNvGrpSpPr/>
          <p:nvPr/>
        </p:nvGrpSpPr>
        <p:grpSpPr>
          <a:xfrm>
            <a:off x="-3579" y="2977514"/>
            <a:ext cx="9147579" cy="53494"/>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5" y="5040503"/>
            <a:ext cx="4432853" cy="323165"/>
          </a:xfrm>
          <a:prstGeom prst="rect">
            <a:avLst/>
          </a:prstGeom>
          <a:noFill/>
        </p:spPr>
        <p:txBody>
          <a:bodyPr wrap="square" rtlCol="0">
            <a:spAutoFit/>
          </a:bodyPr>
          <a:lstStyle/>
          <a:p>
            <a:pPr algn="ctr"/>
            <a:r>
              <a:rPr lang="en-US" sz="1500" dirty="0">
                <a:hlinkClick r:id="rId2"/>
              </a:rPr>
              <a:t>https://github.com/henryhxu/CSCI3150</a:t>
            </a:r>
            <a:endParaRPr lang="en-US" sz="1500" dirty="0"/>
          </a:p>
        </p:txBody>
      </p:sp>
    </p:spTree>
    <p:extLst>
      <p:ext uri="{BB962C8B-B14F-4D97-AF65-F5344CB8AC3E}">
        <p14:creationId xmlns:p14="http://schemas.microsoft.com/office/powerpoint/2010/main" val="419771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GB" altLang="ko-KR"/>
              <a:t>Click to edit Master text styles</a:t>
            </a:r>
          </a:p>
        </p:txBody>
      </p:sp>
      <p:cxnSp>
        <p:nvCxnSpPr>
          <p:cNvPr id="9" name="직선 연결선 8"/>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128276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ko-KR" altLang="en-US" dirty="0"/>
              <a:t>마스터 부제목 스타일 편집</a:t>
            </a:r>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ko-KR" altLang="en-US" dirty="0"/>
              <a:t>마스터 제목 스타일 편집</a:t>
            </a:r>
          </a:p>
        </p:txBody>
      </p:sp>
      <p:grpSp>
        <p:nvGrpSpPr>
          <p:cNvPr id="36" name="그룹 35"/>
          <p:cNvGrpSpPr/>
          <p:nvPr userDrawn="1"/>
        </p:nvGrpSpPr>
        <p:grpSpPr>
          <a:xfrm>
            <a:off x="-3579" y="2977514"/>
            <a:ext cx="9147579" cy="53494"/>
            <a:chOff x="-3579" y="3356992"/>
            <a:chExt cx="9147579" cy="64193"/>
          </a:xfrm>
        </p:grpSpPr>
        <p:cxnSp>
          <p:nvCxnSpPr>
            <p:cNvPr id="31" name="직선 연결선 30"/>
            <p:cNvCxnSpPr/>
            <p:nvPr userDrawn="1"/>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userDrawn="1"/>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userDrawn="1"/>
        </p:nvSpPr>
        <p:spPr>
          <a:xfrm>
            <a:off x="3347864" y="3358473"/>
            <a:ext cx="2448272" cy="400110"/>
          </a:xfrm>
          <a:prstGeom prst="rect">
            <a:avLst/>
          </a:prstGeom>
          <a:noFill/>
        </p:spPr>
        <p:txBody>
          <a:bodyPr wrap="square" rtlCol="0">
            <a:spAutoFit/>
          </a:bodyPr>
          <a:lstStyle/>
          <a:p>
            <a:pPr algn="ctr" fontAlgn="base">
              <a:spcBef>
                <a:spcPct val="0"/>
              </a:spcBef>
              <a:spcAft>
                <a:spcPts val="500"/>
              </a:spcAft>
            </a:pPr>
            <a:r>
              <a:rPr kumimoji="1" lang="en-US" altLang="ko-KR" sz="2000" b="1" dirty="0" err="1">
                <a:solidFill>
                  <a:prstClr val="black"/>
                </a:solidFill>
                <a:latin typeface="맑은 고딕" pitchFamily="50" charset="-127"/>
                <a:ea typeface="맑은 고딕" pitchFamily="50" charset="-127"/>
              </a:rPr>
              <a:t>Youjip</a:t>
            </a:r>
            <a:r>
              <a:rPr kumimoji="1" lang="en-US" altLang="ko-KR" sz="2000" b="1" baseline="0" dirty="0">
                <a:solidFill>
                  <a:prstClr val="black"/>
                </a:solidFill>
                <a:latin typeface="맑은 고딕" pitchFamily="50" charset="-127"/>
                <a:ea typeface="맑은 고딕" pitchFamily="50" charset="-127"/>
              </a:rPr>
              <a:t> Won</a:t>
            </a:r>
            <a:endParaRPr kumimoji="1" lang="en-US" altLang="ko-KR" sz="2000" b="1" dirty="0">
              <a:solidFill>
                <a:prstClr val="black"/>
              </a:solidFill>
              <a:latin typeface="맑은 고딕" pitchFamily="50" charset="-127"/>
              <a:ea typeface="맑은 고딕" pitchFamily="50" charset="-127"/>
            </a:endParaRPr>
          </a:p>
        </p:txBody>
      </p:sp>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2787" y="4177647"/>
            <a:ext cx="2638429" cy="628011"/>
          </a:xfrm>
          <a:prstGeom prst="rect">
            <a:avLst/>
          </a:prstGeom>
        </p:spPr>
      </p:pic>
    </p:spTree>
    <p:extLst>
      <p:ext uri="{BB962C8B-B14F-4D97-AF65-F5344CB8AC3E}">
        <p14:creationId xmlns:p14="http://schemas.microsoft.com/office/powerpoint/2010/main" val="2797742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구역 머리글">
    <p:spTree>
      <p:nvGrpSpPr>
        <p:cNvPr id="1" name=""/>
        <p:cNvGrpSpPr/>
        <p:nvPr/>
      </p:nvGrpSpPr>
      <p:grpSpPr>
        <a:xfrm>
          <a:off x="0" y="0"/>
          <a:ext cx="0" cy="0"/>
          <a:chOff x="0" y="0"/>
          <a:chExt cx="0" cy="0"/>
        </a:xfrm>
      </p:grpSpPr>
      <p:cxnSp>
        <p:nvCxnSpPr>
          <p:cNvPr id="4" name="직선 연결선 3"/>
          <p:cNvCxnSpPr/>
          <p:nvPr userDrawn="1"/>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ko-KR" altLang="en-US" dirty="0"/>
              <a:t>마스터 텍스트 스타일을 편집합니다</a:t>
            </a:r>
          </a:p>
        </p:txBody>
      </p:sp>
      <p:cxnSp>
        <p:nvCxnSpPr>
          <p:cNvPr id="9" name="직선 연결선 8"/>
          <p:cNvCxnSpPr/>
          <p:nvPr userDrawn="1"/>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3432705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ko-KR" altLang="en-US" dirty="0"/>
              <a:t>마스터 부제목 스타일 편집</a:t>
            </a:r>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endParaRPr lang="ko-KR" altLang="en-US" dirty="0"/>
          </a:p>
        </p:txBody>
      </p:sp>
      <p:grpSp>
        <p:nvGrpSpPr>
          <p:cNvPr id="36" name="그룹 35"/>
          <p:cNvGrpSpPr/>
          <p:nvPr userDrawn="1"/>
        </p:nvGrpSpPr>
        <p:grpSpPr>
          <a:xfrm>
            <a:off x="-3579" y="2977514"/>
            <a:ext cx="9147579" cy="53494"/>
            <a:chOff x="-3579" y="3356992"/>
            <a:chExt cx="9147579" cy="64193"/>
          </a:xfrm>
        </p:grpSpPr>
        <p:cxnSp>
          <p:nvCxnSpPr>
            <p:cNvPr id="31" name="직선 연결선 30"/>
            <p:cNvCxnSpPr/>
            <p:nvPr userDrawn="1"/>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userDrawn="1"/>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userDrawn="1"/>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userDrawn="1"/>
        </p:nvSpPr>
        <p:spPr>
          <a:xfrm>
            <a:off x="2351995" y="5040503"/>
            <a:ext cx="4432853" cy="323165"/>
          </a:xfrm>
          <a:prstGeom prst="rect">
            <a:avLst/>
          </a:prstGeom>
          <a:noFill/>
        </p:spPr>
        <p:txBody>
          <a:bodyPr wrap="square" rtlCol="0">
            <a:spAutoFit/>
          </a:bodyPr>
          <a:lstStyle/>
          <a:p>
            <a:pPr algn="ctr"/>
            <a:r>
              <a:rPr lang="en-US" sz="1500" dirty="0">
                <a:hlinkClick r:id="rId2"/>
              </a:rPr>
              <a:t>https://github.com/henryhxu/CSCI3150</a:t>
            </a:r>
            <a:endParaRPr lang="en-US" sz="1500" dirty="0"/>
          </a:p>
        </p:txBody>
      </p:sp>
    </p:spTree>
    <p:extLst>
      <p:ext uri="{BB962C8B-B14F-4D97-AF65-F5344CB8AC3E}">
        <p14:creationId xmlns:p14="http://schemas.microsoft.com/office/powerpoint/2010/main" val="1338318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구역 머리글">
    <p:spTree>
      <p:nvGrpSpPr>
        <p:cNvPr id="1" name=""/>
        <p:cNvGrpSpPr/>
        <p:nvPr/>
      </p:nvGrpSpPr>
      <p:grpSpPr>
        <a:xfrm>
          <a:off x="0" y="0"/>
          <a:ext cx="0" cy="0"/>
          <a:chOff x="0" y="0"/>
          <a:chExt cx="0" cy="0"/>
        </a:xfrm>
      </p:grpSpPr>
      <p:cxnSp>
        <p:nvCxnSpPr>
          <p:cNvPr id="4" name="직선 연결선 3"/>
          <p:cNvCxnSpPr/>
          <p:nvPr userDrawn="1"/>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ko-KR" altLang="en-US" dirty="0"/>
              <a:t>마스터 텍스트 스타일을 편집합니다</a:t>
            </a:r>
          </a:p>
        </p:txBody>
      </p:sp>
      <p:cxnSp>
        <p:nvCxnSpPr>
          <p:cNvPr id="9" name="직선 연결선 8"/>
          <p:cNvCxnSpPr/>
          <p:nvPr userDrawn="1"/>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2017297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ko-KR" altLang="en-US" dirty="0"/>
              <a:t>마스터 부제목 스타일 편집</a:t>
            </a:r>
          </a:p>
        </p:txBody>
      </p:sp>
      <p:sp>
        <p:nvSpPr>
          <p:cNvPr id="19" name="제목 1"/>
          <p:cNvSpPr>
            <a:spLocks noGrp="1"/>
          </p:cNvSpPr>
          <p:nvPr>
            <p:ph type="ctrTitle"/>
          </p:nvPr>
        </p:nvSpPr>
        <p:spPr>
          <a:xfrm>
            <a:off x="685800" y="1477347"/>
            <a:ext cx="7772400" cy="1285028"/>
          </a:xfrm>
          <a:effectLst>
            <a:outerShdw dist="17780" dir="2700000" algn="ctr" rotWithShape="0">
              <a:srgbClr val="000000"/>
            </a:outerShdw>
          </a:effectLst>
        </p:spPr>
        <p:txBody>
          <a:bodyPr/>
          <a:lstStyle>
            <a:lvl1pPr algn="ctr" rtl="0" fontAlgn="base" latinLnBrk="1">
              <a:spcBef>
                <a:spcPct val="0"/>
              </a:spcBef>
              <a:spcAft>
                <a:spcPct val="0"/>
              </a:spcAft>
              <a:defRPr kumimoji="1" lang="ko-KR" altLang="en-US" sz="3667" b="1" kern="1200" dirty="0">
                <a:solidFill>
                  <a:schemeClr val="tx2">
                    <a:lumMod val="75000"/>
                  </a:schemeClr>
                </a:solidFill>
                <a:latin typeface="Adobe 고딕 Std B" pitchFamily="34" charset="-127"/>
                <a:ea typeface="Adobe 고딕 Std B" pitchFamily="34" charset="-127"/>
                <a:cs typeface="Adobe Arabic" pitchFamily="18" charset="-78"/>
              </a:defRPr>
            </a:lvl1pPr>
          </a:lstStyle>
          <a:p>
            <a:r>
              <a:rPr lang="ko-KR" altLang="en-US" dirty="0"/>
              <a:t>마스터 제목 스타일 편집</a:t>
            </a:r>
          </a:p>
        </p:txBody>
      </p:sp>
      <p:grpSp>
        <p:nvGrpSpPr>
          <p:cNvPr id="36" name="그룹 35"/>
          <p:cNvGrpSpPr/>
          <p:nvPr userDrawn="1"/>
        </p:nvGrpSpPr>
        <p:grpSpPr>
          <a:xfrm>
            <a:off x="-3579" y="2977514"/>
            <a:ext cx="9147579" cy="53494"/>
            <a:chOff x="-3579" y="3356992"/>
            <a:chExt cx="9147579" cy="64193"/>
          </a:xfrm>
        </p:grpSpPr>
        <p:cxnSp>
          <p:nvCxnSpPr>
            <p:cNvPr id="31" name="직선 연결선 30"/>
            <p:cNvCxnSpPr/>
            <p:nvPr userDrawn="1"/>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userDrawn="1"/>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userDrawn="1"/>
        </p:nvSpPr>
        <p:spPr>
          <a:xfrm>
            <a:off x="3347864" y="3358473"/>
            <a:ext cx="2448272" cy="400110"/>
          </a:xfrm>
          <a:prstGeom prst="rect">
            <a:avLst/>
          </a:prstGeom>
          <a:noFill/>
        </p:spPr>
        <p:txBody>
          <a:bodyPr wrap="square" rtlCol="0">
            <a:spAutoFit/>
          </a:bodyPr>
          <a:lstStyle/>
          <a:p>
            <a:pPr algn="ctr" fontAlgn="base">
              <a:spcBef>
                <a:spcPct val="0"/>
              </a:spcBef>
              <a:spcAft>
                <a:spcPts val="500"/>
              </a:spcAft>
            </a:pPr>
            <a:r>
              <a:rPr kumimoji="1" lang="en-US" altLang="ko-KR" sz="2000" b="1" dirty="0" err="1">
                <a:solidFill>
                  <a:prstClr val="black"/>
                </a:solidFill>
                <a:latin typeface="맑은 고딕" pitchFamily="50" charset="-127"/>
                <a:ea typeface="맑은 고딕" pitchFamily="50" charset="-127"/>
              </a:rPr>
              <a:t>Youjip</a:t>
            </a:r>
            <a:r>
              <a:rPr kumimoji="1" lang="en-US" altLang="ko-KR" sz="2000" b="1" baseline="0" dirty="0">
                <a:solidFill>
                  <a:prstClr val="black"/>
                </a:solidFill>
                <a:latin typeface="맑은 고딕" pitchFamily="50" charset="-127"/>
                <a:ea typeface="맑은 고딕" pitchFamily="50" charset="-127"/>
              </a:rPr>
              <a:t> Won</a:t>
            </a:r>
            <a:endParaRPr kumimoji="1" lang="en-US" altLang="ko-KR" sz="2000" b="1" dirty="0">
              <a:solidFill>
                <a:prstClr val="black"/>
              </a:solidFill>
              <a:latin typeface="맑은 고딕" pitchFamily="50" charset="-127"/>
              <a:ea typeface="맑은 고딕" pitchFamily="50" charset="-127"/>
            </a:endParaRPr>
          </a:p>
        </p:txBody>
      </p:sp>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2787" y="4177647"/>
            <a:ext cx="2638429" cy="628011"/>
          </a:xfrm>
          <a:prstGeom prst="rect">
            <a:avLst/>
          </a:prstGeom>
        </p:spPr>
      </p:pic>
    </p:spTree>
    <p:extLst>
      <p:ext uri="{BB962C8B-B14F-4D97-AF65-F5344CB8AC3E}">
        <p14:creationId xmlns:p14="http://schemas.microsoft.com/office/powerpoint/2010/main" val="301770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구역 머리글">
    <p:spTree>
      <p:nvGrpSpPr>
        <p:cNvPr id="1" name=""/>
        <p:cNvGrpSpPr/>
        <p:nvPr/>
      </p:nvGrpSpPr>
      <p:grpSpPr>
        <a:xfrm>
          <a:off x="0" y="0"/>
          <a:ext cx="0" cy="0"/>
          <a:chOff x="0" y="0"/>
          <a:chExt cx="0" cy="0"/>
        </a:xfrm>
      </p:grpSpPr>
      <p:cxnSp>
        <p:nvCxnSpPr>
          <p:cNvPr id="4" name="직선 연결선 3"/>
          <p:cNvCxnSpPr/>
          <p:nvPr userDrawn="1"/>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ko-KR" altLang="en-US" dirty="0"/>
              <a:t>마스터 텍스트 스타일을 편집합니다</a:t>
            </a:r>
          </a:p>
        </p:txBody>
      </p:sp>
      <p:cxnSp>
        <p:nvCxnSpPr>
          <p:cNvPr id="9" name="직선 연결선 8"/>
          <p:cNvCxnSpPr/>
          <p:nvPr userDrawn="1"/>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6854" y="5494998"/>
            <a:ext cx="768052" cy="182815"/>
          </a:xfrm>
          <a:prstGeom prst="rect">
            <a:avLst/>
          </a:prstGeom>
        </p:spPr>
      </p:pic>
    </p:spTree>
    <p:extLst>
      <p:ext uri="{BB962C8B-B14F-4D97-AF65-F5344CB8AC3E}">
        <p14:creationId xmlns:p14="http://schemas.microsoft.com/office/powerpoint/2010/main" val="671772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14313" y="54067"/>
            <a:ext cx="8786812" cy="488156"/>
          </a:xfrm>
        </p:spPr>
        <p:txBody>
          <a:bodyPr/>
          <a:lstStyle>
            <a:lvl1pPr>
              <a:defRPr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a:lstStyle>
            <a:lvl1pPr>
              <a:lnSpc>
                <a:spcPct val="150000"/>
              </a:lnSpc>
              <a:buClr>
                <a:srgbClr val="002060"/>
              </a:buClr>
              <a:defRPr sz="1667"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5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333">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1552193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4220049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25297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000">
                <a:solidFill>
                  <a:schemeClr val="bg1"/>
                </a:solidFill>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a:lstStyle>
            <a:lvl1pPr>
              <a:lnSpc>
                <a:spcPct val="150000"/>
              </a:lnSpc>
              <a:buClr>
                <a:srgbClr val="002060"/>
              </a:buClr>
              <a:defRPr sz="1667" b="0">
                <a:solidFill>
                  <a:schemeClr val="tx1"/>
                </a:solidFill>
              </a:defRPr>
            </a:lvl1pPr>
            <a:lvl2pPr>
              <a:lnSpc>
                <a:spcPct val="150000"/>
              </a:lnSpc>
              <a:buClr>
                <a:srgbClr val="002060"/>
              </a:buClr>
              <a:defRPr sz="1500">
                <a:solidFill>
                  <a:schemeClr val="tx1"/>
                </a:solidFill>
              </a:defRPr>
            </a:lvl2pPr>
            <a:lvl3pPr>
              <a:lnSpc>
                <a:spcPct val="150000"/>
              </a:lnSpc>
              <a:buClr>
                <a:srgbClr val="002060"/>
              </a:buClr>
              <a:defRPr sz="1333">
                <a:solidFill>
                  <a:schemeClr val="tx1"/>
                </a:solidFill>
              </a:defRPr>
            </a:lvl3pPr>
            <a:lvl4pPr>
              <a:lnSpc>
                <a:spcPct val="150000"/>
              </a:lnSpc>
              <a:buClr>
                <a:srgbClr val="002060"/>
              </a:buClr>
              <a:defRPr sz="1167">
                <a:solidFill>
                  <a:schemeClr val="tx1"/>
                </a:solidFill>
              </a:defRPr>
            </a:lvl4pPr>
            <a:lvl5pPr>
              <a:lnSpc>
                <a:spcPct val="150000"/>
              </a:lnSpc>
              <a:buClr>
                <a:srgbClr val="002060"/>
              </a:buClr>
              <a:defRPr sz="1167">
                <a:solidFill>
                  <a:schemeClr val="tx1"/>
                </a:solidFill>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3185491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286970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477347"/>
            <a:ext cx="7772400" cy="1285028"/>
          </a:xfrm>
          <a:effectLst/>
        </p:spPr>
        <p:txBody>
          <a:bodyPr/>
          <a:lstStyle>
            <a:lvl1pPr algn="ctr" rtl="0" fontAlgn="base" latinLnBrk="1">
              <a:spcBef>
                <a:spcPct val="0"/>
              </a:spcBef>
              <a:spcAft>
                <a:spcPct val="0"/>
              </a:spcAft>
              <a:defRPr lang="ko-KR" altLang="en-US" sz="3333" b="1" dirty="0">
                <a:solidFill>
                  <a:schemeClr val="accent1">
                    <a:lumMod val="75000"/>
                  </a:schemeClr>
                </a:solidFill>
                <a:latin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grpSp>
        <p:nvGrpSpPr>
          <p:cNvPr id="36" name="그룹 35"/>
          <p:cNvGrpSpPr/>
          <p:nvPr/>
        </p:nvGrpSpPr>
        <p:grpSpPr>
          <a:xfrm>
            <a:off x="-3579" y="2977514"/>
            <a:ext cx="9147579" cy="53494"/>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5" y="5040503"/>
            <a:ext cx="4432853" cy="323165"/>
          </a:xfrm>
          <a:prstGeom prst="rect">
            <a:avLst/>
          </a:prstGeom>
          <a:noFill/>
        </p:spPr>
        <p:txBody>
          <a:bodyPr wrap="square" rtlCol="0">
            <a:spAutoFit/>
          </a:bodyPr>
          <a:lstStyle/>
          <a:p>
            <a:pPr algn="ctr"/>
            <a:r>
              <a:rPr lang="en-US" sz="1500" dirty="0">
                <a:latin typeface="Malgun Gothic" panose="020B0503020000020004" pitchFamily="34" charset="-127"/>
                <a:ea typeface="Malgun Gothic" panose="020B0503020000020004" pitchFamily="34" charset="-127"/>
                <a:hlinkClick r:id="rId2"/>
              </a:rPr>
              <a:t>https://github.com/henryhxu/CSCI3150</a:t>
            </a:r>
            <a:endParaRPr lang="en-US" sz="1500"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398126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lIns="90000"/>
          <a:lstStyle>
            <a:lvl1pPr latinLnBrk="0">
              <a:lnSpc>
                <a:spcPct val="150000"/>
              </a:lnSpc>
              <a:buClr>
                <a:srgbClr val="002060"/>
              </a:buClr>
              <a:defRPr sz="1667"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5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333">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6607723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GB" altLang="ko-KR"/>
              <a:t>Click to edit Master text styles</a:t>
            </a:r>
          </a:p>
        </p:txBody>
      </p:sp>
      <p:cxnSp>
        <p:nvCxnSpPr>
          <p:cNvPr id="9" name="직선 연결선 8"/>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112688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cxnSp>
        <p:nvCxnSpPr>
          <p:cNvPr id="4" name="직선 연결선 3"/>
          <p:cNvCxnSpPr/>
          <p:nvPr/>
        </p:nvCxnSpPr>
        <p:spPr>
          <a:xfrm>
            <a:off x="214313" y="3690938"/>
            <a:ext cx="8786812"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idx="1"/>
          </p:nvPr>
        </p:nvSpPr>
        <p:spPr>
          <a:xfrm>
            <a:off x="891994" y="2422261"/>
            <a:ext cx="8072494" cy="1250156"/>
          </a:xfrm>
        </p:spPr>
        <p:txBody>
          <a:bodyPr anchor="b"/>
          <a:lstStyle>
            <a:lvl1pPr marL="0" indent="0" algn="r">
              <a:buNone/>
              <a:defRPr sz="2667" b="1">
                <a:solidFill>
                  <a:schemeClr val="tx2">
                    <a:lumMod val="50000"/>
                  </a:schemeClr>
                </a:solidFill>
              </a:defRPr>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GB" altLang="ko-KR"/>
              <a:t>Click to edit Master text styles</a:t>
            </a:r>
          </a:p>
        </p:txBody>
      </p:sp>
      <p:cxnSp>
        <p:nvCxnSpPr>
          <p:cNvPr id="9" name="직선 연결선 8"/>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5"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44488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7895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112998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extLst>
      <p:ext uri="{BB962C8B-B14F-4D97-AF65-F5344CB8AC3E}">
        <p14:creationId xmlns:p14="http://schemas.microsoft.com/office/powerpoint/2010/main" val="370760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097"/>
            <a:ext cx="6858000" cy="1803653"/>
          </a:xfrm>
        </p:spPr>
        <p:txBody>
          <a:bodyPr anchor="ctr"/>
          <a:lstStyle>
            <a:lvl1pPr algn="ctr">
              <a:defRPr sz="3750"/>
            </a:lvl1pPr>
          </a:lstStyle>
          <a:p>
            <a:r>
              <a:rPr lang="en-US" dirty="0"/>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500"/>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sz="1167">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18" name="부제목 2"/>
          <p:cNvSpPr>
            <a:spLocks noGrp="1"/>
          </p:cNvSpPr>
          <p:nvPr>
            <p:ph type="subTitle" idx="1"/>
          </p:nvPr>
        </p:nvSpPr>
        <p:spPr>
          <a:xfrm>
            <a:off x="251520" y="65443"/>
            <a:ext cx="8640960" cy="480054"/>
          </a:xfrm>
        </p:spPr>
        <p:txBody>
          <a:bodyPr anchor="ctr"/>
          <a:lstStyle>
            <a:lvl1pPr marL="0" indent="0" algn="ctr" rtl="0" fontAlgn="base" latinLnBrk="1">
              <a:spcBef>
                <a:spcPct val="0"/>
              </a:spcBef>
              <a:spcAft>
                <a:spcPct val="0"/>
              </a:spcAft>
              <a:buNone/>
              <a:defRPr kumimoji="1" lang="ko-KR" altLang="en-US" sz="2000" b="1" kern="1200" cap="none" spc="0" dirty="0">
                <a:ln>
                  <a:noFill/>
                </a:ln>
                <a:solidFill>
                  <a:schemeClr val="bg1"/>
                </a:solidFill>
                <a:effectLst>
                  <a:outerShdw blurRad="38100" dist="38100" dir="2700000" algn="tl">
                    <a:srgbClr val="000000">
                      <a:alpha val="43137"/>
                    </a:srgbClr>
                  </a:outerShdw>
                </a:effectLst>
                <a:latin typeface="+mj-lt"/>
                <a:ea typeface="Arial" pitchFamily="34" charset="0"/>
                <a:cs typeface="Arial" pitchFamily="34" charset="0"/>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GB" altLang="ko-KR"/>
              <a:t>Click to edit Master subtitle style</a:t>
            </a:r>
            <a:endParaRPr lang="ko-KR" altLang="en-US" dirty="0"/>
          </a:p>
        </p:txBody>
      </p:sp>
      <p:sp>
        <p:nvSpPr>
          <p:cNvPr id="19" name="제목 1"/>
          <p:cNvSpPr>
            <a:spLocks noGrp="1"/>
          </p:cNvSpPr>
          <p:nvPr>
            <p:ph type="ctrTitle"/>
          </p:nvPr>
        </p:nvSpPr>
        <p:spPr>
          <a:xfrm>
            <a:off x="685800" y="1477347"/>
            <a:ext cx="7772400" cy="1285028"/>
          </a:xfrm>
          <a:effectLst/>
        </p:spPr>
        <p:txBody>
          <a:bodyPr/>
          <a:lstStyle>
            <a:lvl1pPr algn="ctr" rtl="0" fontAlgn="base" latinLnBrk="1">
              <a:spcBef>
                <a:spcPct val="0"/>
              </a:spcBef>
              <a:spcAft>
                <a:spcPct val="0"/>
              </a:spcAft>
              <a:defRPr lang="ko-KR" altLang="en-US" sz="3333" b="1" dirty="0">
                <a:solidFill>
                  <a:schemeClr val="accent1">
                    <a:lumMod val="75000"/>
                  </a:schemeClr>
                </a:solidFill>
                <a:latin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grpSp>
        <p:nvGrpSpPr>
          <p:cNvPr id="36" name="그룹 35"/>
          <p:cNvGrpSpPr/>
          <p:nvPr/>
        </p:nvGrpSpPr>
        <p:grpSpPr>
          <a:xfrm>
            <a:off x="-3579" y="2977514"/>
            <a:ext cx="9147579" cy="53494"/>
            <a:chOff x="-3579" y="3356992"/>
            <a:chExt cx="9147579" cy="64193"/>
          </a:xfrm>
        </p:grpSpPr>
        <p:cxnSp>
          <p:nvCxnSpPr>
            <p:cNvPr id="31" name="직선 연결선 30"/>
            <p:cNvCxnSpPr/>
            <p:nvPr/>
          </p:nvCxnSpPr>
          <p:spPr>
            <a:xfrm>
              <a:off x="0" y="3356992"/>
              <a:ext cx="9144000" cy="0"/>
            </a:xfrm>
            <a:prstGeom prst="line">
              <a:avLst/>
            </a:prstGeom>
            <a:ln w="63500">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3579" y="3421185"/>
              <a:ext cx="9144000" cy="0"/>
            </a:xfrm>
            <a:prstGeom prst="line">
              <a:avLst/>
            </a:prstGeom>
            <a:ln w="3175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344285" y="4597693"/>
            <a:ext cx="2448272" cy="400110"/>
          </a:xfrm>
          <a:prstGeom prst="rect">
            <a:avLst/>
          </a:prstGeom>
          <a:noFill/>
        </p:spPr>
        <p:txBody>
          <a:bodyPr wrap="square" rtlCol="0">
            <a:spAutoFit/>
          </a:bodyPr>
          <a:lstStyle/>
          <a:p>
            <a:pPr algn="ctr" fontAlgn="base">
              <a:spcBef>
                <a:spcPct val="0"/>
              </a:spcBef>
              <a:spcAft>
                <a:spcPts val="500"/>
              </a:spcAft>
            </a:pPr>
            <a:r>
              <a:rPr kumimoji="1" lang="en-US" altLang="zh-CN" sz="2000" b="1" dirty="0">
                <a:solidFill>
                  <a:prstClr val="black"/>
                </a:solidFill>
                <a:latin typeface="맑은 고딕" pitchFamily="50" charset="-127"/>
                <a:ea typeface="맑은 고딕" pitchFamily="50" charset="-127"/>
              </a:rPr>
              <a:t>Hong</a:t>
            </a:r>
            <a:r>
              <a:rPr kumimoji="1" lang="zh-CN" altLang="en-US" sz="2000" b="1" dirty="0">
                <a:solidFill>
                  <a:prstClr val="black"/>
                </a:solidFill>
                <a:latin typeface="맑은 고딕" pitchFamily="50" charset="-127"/>
                <a:ea typeface="맑은 고딕" pitchFamily="50" charset="-127"/>
              </a:rPr>
              <a:t> </a:t>
            </a:r>
            <a:r>
              <a:rPr kumimoji="1" lang="en-US" altLang="zh-CN" sz="2000" b="1" dirty="0">
                <a:solidFill>
                  <a:prstClr val="black"/>
                </a:solidFill>
                <a:latin typeface="맑은 고딕" pitchFamily="50" charset="-127"/>
                <a:ea typeface="맑은 고딕" pitchFamily="50" charset="-127"/>
              </a:rPr>
              <a:t>Xu</a:t>
            </a:r>
            <a:endParaRPr kumimoji="1" lang="en-US" altLang="ko-KR" sz="2000" b="1" dirty="0">
              <a:solidFill>
                <a:prstClr val="black"/>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D7A47015-6912-00BC-B289-2ACFBCCB2E9B}"/>
              </a:ext>
            </a:extLst>
          </p:cNvPr>
          <p:cNvSpPr txBox="1"/>
          <p:nvPr/>
        </p:nvSpPr>
        <p:spPr>
          <a:xfrm>
            <a:off x="2351995" y="5040503"/>
            <a:ext cx="4432853" cy="323165"/>
          </a:xfrm>
          <a:prstGeom prst="rect">
            <a:avLst/>
          </a:prstGeom>
          <a:noFill/>
        </p:spPr>
        <p:txBody>
          <a:bodyPr wrap="square" rtlCol="0">
            <a:spAutoFit/>
          </a:bodyPr>
          <a:lstStyle/>
          <a:p>
            <a:pPr algn="ctr"/>
            <a:r>
              <a:rPr lang="en-US" sz="1500" dirty="0">
                <a:latin typeface="Malgun Gothic" panose="020B0503020000020004" pitchFamily="34" charset="-127"/>
                <a:ea typeface="Malgun Gothic" panose="020B0503020000020004" pitchFamily="34" charset="-127"/>
                <a:hlinkClick r:id="rId2"/>
              </a:rPr>
              <a:t>https://github.com/henryhxu/CSCI3150</a:t>
            </a:r>
            <a:endParaRPr lang="en-US" sz="1500"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45032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5417344"/>
            <a:ext cx="9144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lvl1pPr>
              <a:defRPr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14313" y="733392"/>
            <a:ext cx="8786812" cy="4584382"/>
          </a:xfrm>
        </p:spPr>
        <p:txBody>
          <a:bodyPr lIns="90000"/>
          <a:lstStyle>
            <a:lvl1pPr latinLnBrk="0">
              <a:lnSpc>
                <a:spcPct val="150000"/>
              </a:lnSpc>
              <a:buClr>
                <a:srgbClr val="002060"/>
              </a:buClr>
              <a:defRPr sz="1667"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5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333">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167">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7964934" y="5493928"/>
            <a:ext cx="1071562" cy="183886"/>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3033714" y="5485830"/>
            <a:ext cx="3038475" cy="183886"/>
          </a:xfrm>
          <a:prstGeom prst="rect">
            <a:avLst/>
          </a:prstGeom>
        </p:spPr>
        <p:txBody>
          <a:bodyPr/>
          <a:lstStyle>
            <a:lvl1pPr algn="ctr">
              <a:defRPr sz="833"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spTree>
    <p:extLst>
      <p:ext uri="{BB962C8B-B14F-4D97-AF65-F5344CB8AC3E}">
        <p14:creationId xmlns:p14="http://schemas.microsoft.com/office/powerpoint/2010/main" val="39174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14313" y="833438"/>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39552861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673" r:id="rId7"/>
  </p:sldLayoutIdLst>
  <p:hf hdr="0" dt="0"/>
  <p:txStyles>
    <p:titleStyle>
      <a:lvl1pPr algn="l" rtl="0" eaLnBrk="1" fontAlgn="base" latinLnBrk="1" hangingPunct="1">
        <a:spcBef>
          <a:spcPct val="0"/>
        </a:spcBef>
        <a:spcAft>
          <a:spcPct val="0"/>
        </a:spcAft>
        <a:defRPr kumimoji="1" sz="2000">
          <a:solidFill>
            <a:schemeClr val="bg1"/>
          </a:solidFill>
          <a:latin typeface="+mj-lt"/>
          <a:ea typeface="+mj-ea"/>
          <a:cs typeface="+mj-cs"/>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1" hangingPunct="1">
        <a:spcBef>
          <a:spcPct val="20000"/>
        </a:spcBef>
        <a:spcAft>
          <a:spcPct val="0"/>
        </a:spcAft>
        <a:buClr>
          <a:srgbClr val="002060"/>
        </a:buClr>
        <a:buSzPct val="65000"/>
        <a:buFont typeface="Wingdings" pitchFamily="2" charset="2"/>
        <a:buChar char=""/>
        <a:defRPr kumimoji="1" sz="1667">
          <a:solidFill>
            <a:srgbClr val="10253F"/>
          </a:solidFill>
          <a:latin typeface="맑은 고딕" pitchFamily="50" charset="-127"/>
          <a:ea typeface="맑은 고딕" pitchFamily="50" charset="-127"/>
          <a:cs typeface="+mn-cs"/>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맑은 고딕" pitchFamily="50" charset="-127"/>
          <a:ea typeface="맑은 고딕" pitchFamily="50" charset="-127"/>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맑은 고딕" pitchFamily="50" charset="-127"/>
          <a:ea typeface="맑은 고딕" pitchFamily="50" charset="-127"/>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맑은 고딕" pitchFamily="50" charset="-127"/>
          <a:ea typeface="맑은 고딕" pitchFamily="50" charset="-127"/>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endParaRPr lang="ko-KR" altLang="en-US" dirty="0"/>
          </a:p>
        </p:txBody>
      </p:sp>
      <p:sp>
        <p:nvSpPr>
          <p:cNvPr id="1028" name="Rectangle 3"/>
          <p:cNvSpPr>
            <a:spLocks noGrp="1" noChangeArrowheads="1"/>
          </p:cNvSpPr>
          <p:nvPr>
            <p:ph type="body" idx="1"/>
          </p:nvPr>
        </p:nvSpPr>
        <p:spPr bwMode="auto">
          <a:xfrm>
            <a:off x="214313" y="833437"/>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fld id="{5BCC3F0E-9362-6D47-9781-DB401EE9B6B9}" type="slidenum">
              <a:rPr lang="en-US" smtClean="0"/>
              <a:pPr/>
              <a:t>‹#›</a:t>
            </a:fld>
            <a:endParaRPr lang="en-US"/>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r>
              <a:rPr lang="en-US"/>
              <a:t>CSCI3150 Intro to Operating Systems</a:t>
            </a: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12696322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Lst>
  <p:hf hdr="0" dt="0"/>
  <p:txStyles>
    <p:titleStyle>
      <a:lvl1pPr algn="l" rtl="0" eaLnBrk="1" fontAlgn="base" latinLnBrk="1" hangingPunct="1">
        <a:spcBef>
          <a:spcPct val="0"/>
        </a:spcBef>
        <a:spcAft>
          <a:spcPct val="0"/>
        </a:spcAft>
        <a:defRPr kumimoji="1"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0" hangingPunct="1">
        <a:spcBef>
          <a:spcPct val="20000"/>
        </a:spcBef>
        <a:spcAft>
          <a:spcPct val="0"/>
        </a:spcAft>
        <a:buClr>
          <a:srgbClr val="002060"/>
        </a:buClr>
        <a:buSzPct val="65000"/>
        <a:buFont typeface="Wingdings" pitchFamily="2" charset="2"/>
        <a:buChar char=""/>
        <a:defRPr kumimoji="1" sz="16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14313" y="833437"/>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5730529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Lst>
  <p:hf hdr="0" dt="0"/>
  <p:txStyles>
    <p:titleStyle>
      <a:lvl1pPr algn="l" rtl="0" eaLnBrk="1" fontAlgn="base" latinLnBrk="1" hangingPunct="1">
        <a:spcBef>
          <a:spcPct val="0"/>
        </a:spcBef>
        <a:spcAft>
          <a:spcPct val="0"/>
        </a:spcAft>
        <a:defRPr kumimoji="1" sz="2000">
          <a:solidFill>
            <a:schemeClr val="bg1"/>
          </a:solidFill>
          <a:latin typeface="+mj-lt"/>
          <a:ea typeface="+mj-ea"/>
          <a:cs typeface="+mj-cs"/>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1" hangingPunct="1">
        <a:spcBef>
          <a:spcPct val="20000"/>
        </a:spcBef>
        <a:spcAft>
          <a:spcPct val="0"/>
        </a:spcAft>
        <a:buClr>
          <a:srgbClr val="002060"/>
        </a:buClr>
        <a:buSzPct val="65000"/>
        <a:buFont typeface="Wingdings" pitchFamily="2" charset="2"/>
        <a:buChar char=""/>
        <a:defRPr kumimoji="1" sz="1667">
          <a:solidFill>
            <a:srgbClr val="10253F"/>
          </a:solidFill>
          <a:latin typeface="맑은 고딕" pitchFamily="50" charset="-127"/>
          <a:ea typeface="맑은 고딕" pitchFamily="50" charset="-127"/>
          <a:cs typeface="+mn-cs"/>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맑은 고딕" pitchFamily="50" charset="-127"/>
          <a:ea typeface="맑은 고딕" pitchFamily="50" charset="-127"/>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맑은 고딕" pitchFamily="50" charset="-127"/>
          <a:ea typeface="맑은 고딕" pitchFamily="50" charset="-127"/>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맑은 고딕" pitchFamily="50" charset="-127"/>
          <a:ea typeface="맑은 고딕" pitchFamily="50" charset="-127"/>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509"/>
            <a:ext cx="9144000" cy="58884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14313" y="46303"/>
            <a:ext cx="8786812" cy="488156"/>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endParaRPr lang="ko-KR" altLang="en-US" dirty="0"/>
          </a:p>
        </p:txBody>
      </p:sp>
      <p:sp>
        <p:nvSpPr>
          <p:cNvPr id="1028" name="Rectangle 3"/>
          <p:cNvSpPr>
            <a:spLocks noGrp="1" noChangeArrowheads="1"/>
          </p:cNvSpPr>
          <p:nvPr>
            <p:ph type="body" idx="1"/>
          </p:nvPr>
        </p:nvSpPr>
        <p:spPr bwMode="auto">
          <a:xfrm>
            <a:off x="214313" y="833437"/>
            <a:ext cx="8786812"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7500938" y="5468938"/>
            <a:ext cx="1071562" cy="183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33">
                <a:solidFill>
                  <a:schemeClr val="tx2">
                    <a:lumMod val="50000"/>
                  </a:schemeClr>
                </a:solidFill>
                <a:latin typeface="굴림" pitchFamily="50" charset="-127"/>
                <a:ea typeface="굴림" pitchFamily="50" charset="-127"/>
              </a:defRPr>
            </a:lvl1pPr>
          </a:lstStyle>
          <a:p>
            <a:fld id="{5BCC3F0E-9362-6D47-9781-DB401EE9B6B9}" type="slidenum">
              <a:rPr lang="en-US" smtClean="0"/>
              <a:pPr/>
              <a:t>‹#›</a:t>
            </a:fld>
            <a:endParaRPr lang="en-US"/>
          </a:p>
        </p:txBody>
      </p:sp>
      <p:sp>
        <p:nvSpPr>
          <p:cNvPr id="8" name="Rectangle 5"/>
          <p:cNvSpPr>
            <a:spLocks noGrp="1" noChangeArrowheads="1"/>
          </p:cNvSpPr>
          <p:nvPr>
            <p:ph type="ftr" sz="quarter" idx="3"/>
          </p:nvPr>
        </p:nvSpPr>
        <p:spPr>
          <a:xfrm>
            <a:off x="3033714" y="5466292"/>
            <a:ext cx="3038475" cy="183886"/>
          </a:xfrm>
          <a:prstGeom prst="rect">
            <a:avLst/>
          </a:prstGeom>
        </p:spPr>
        <p:txBody>
          <a:bodyPr/>
          <a:lstStyle>
            <a:lvl1pPr algn="ctr">
              <a:defRPr sz="917" b="1">
                <a:latin typeface="맑은 고딕" pitchFamily="50" charset="-127"/>
                <a:ea typeface="맑은 고딕" pitchFamily="50" charset="-127"/>
              </a:defRPr>
            </a:lvl1pPr>
          </a:lstStyle>
          <a:p>
            <a:r>
              <a:rPr lang="en-US"/>
              <a:t>CSCI3150 Intro to Operating Systems</a:t>
            </a:r>
          </a:p>
        </p:txBody>
      </p:sp>
      <p:sp>
        <p:nvSpPr>
          <p:cNvPr id="10" name="직사각형 9"/>
          <p:cNvSpPr/>
          <p:nvPr/>
        </p:nvSpPr>
        <p:spPr>
          <a:xfrm>
            <a:off x="0" y="588341"/>
            <a:ext cx="9144000" cy="3809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10000" rtlCol="0" anchor="ctr"/>
          <a:lstStyle/>
          <a:p>
            <a:pPr algn="ctr"/>
            <a:endParaRPr lang="ko-KR" altLang="en-US" sz="1333"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76714426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Lst>
  <p:hf hdr="0" dt="0"/>
  <p:txStyles>
    <p:titleStyle>
      <a:lvl1pPr algn="l" rtl="0" eaLnBrk="1" fontAlgn="base" latinLnBrk="1" hangingPunct="1">
        <a:spcBef>
          <a:spcPct val="0"/>
        </a:spcBef>
        <a:spcAft>
          <a:spcPct val="0"/>
        </a:spcAft>
        <a:defRPr kumimoji="1"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000">
          <a:solidFill>
            <a:srgbClr val="FFFF00"/>
          </a:solidFill>
          <a:latin typeface="HY견고딕" pitchFamily="18" charset="-127"/>
          <a:ea typeface="HY견고딕" pitchFamily="18" charset="-127"/>
        </a:defRPr>
      </a:lvl5pPr>
      <a:lvl6pPr marL="380985"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6pPr>
      <a:lvl7pPr marL="761970"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7pPr>
      <a:lvl8pPr marL="1142954"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8pPr>
      <a:lvl9pPr marL="1523939" algn="l" rtl="0" eaLnBrk="1" fontAlgn="base" latinLnBrk="1" hangingPunct="1">
        <a:spcBef>
          <a:spcPct val="0"/>
        </a:spcBef>
        <a:spcAft>
          <a:spcPct val="0"/>
        </a:spcAft>
        <a:defRPr kumimoji="1" sz="2500">
          <a:solidFill>
            <a:schemeClr val="bg1"/>
          </a:solidFill>
          <a:latin typeface="HY견고딕" pitchFamily="18" charset="-127"/>
          <a:ea typeface="HY견고딕" pitchFamily="18" charset="-127"/>
        </a:defRPr>
      </a:lvl9pPr>
    </p:titleStyle>
    <p:bodyStyle>
      <a:lvl1pPr marL="285739" indent="-285739" algn="l" rtl="0" eaLnBrk="1" fontAlgn="base" latinLnBrk="0" hangingPunct="1">
        <a:spcBef>
          <a:spcPct val="20000"/>
        </a:spcBef>
        <a:spcAft>
          <a:spcPct val="0"/>
        </a:spcAft>
        <a:buClr>
          <a:srgbClr val="002060"/>
        </a:buClr>
        <a:buSzPct val="65000"/>
        <a:buFont typeface="Wingdings" pitchFamily="2" charset="2"/>
        <a:buChar char=""/>
        <a:defRPr kumimoji="1" sz="16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1pPr>
      <a:lvl2pPr marL="619100" indent="-238115"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2pPr>
      <a:lvl3pPr marL="952462" indent="-190492" algn="l" rtl="0" eaLnBrk="1" fontAlgn="base" latinLnBrk="1" hangingPunct="1">
        <a:spcBef>
          <a:spcPct val="20000"/>
        </a:spcBef>
        <a:spcAft>
          <a:spcPct val="0"/>
        </a:spcAft>
        <a:buClr>
          <a:srgbClr val="002060"/>
        </a:buClr>
        <a:buSzPct val="65000"/>
        <a:buFont typeface="Wingdings" pitchFamily="2" charset="2"/>
        <a:buChar char=""/>
        <a:defRPr kumimoji="1" sz="1333">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3pPr>
      <a:lvl4pPr marL="1333447" indent="-190492" algn="l" rtl="0" eaLnBrk="1" fontAlgn="base" latinLnBrk="1" hangingPunct="1">
        <a:spcBef>
          <a:spcPct val="20000"/>
        </a:spcBef>
        <a:spcAft>
          <a:spcPct val="0"/>
        </a:spcAft>
        <a:buClr>
          <a:srgbClr val="00B03C"/>
        </a:buClr>
        <a:buSzPct val="65000"/>
        <a:buFont typeface="Wingdings" pitchFamily="2" charset="2"/>
        <a:buChar char=""/>
        <a:defRPr kumimoji="1" sz="11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4pPr>
      <a:lvl5pPr marL="1714431" indent="-190492" algn="l" rtl="0" eaLnBrk="1" fontAlgn="base" latinLnBrk="1" hangingPunct="1">
        <a:spcBef>
          <a:spcPct val="20000"/>
        </a:spcBef>
        <a:spcAft>
          <a:spcPct val="0"/>
        </a:spcAft>
        <a:buClr>
          <a:srgbClr val="002060"/>
        </a:buClr>
        <a:buFont typeface="Wingdings" pitchFamily="2" charset="2"/>
        <a:buChar char=""/>
        <a:defRPr kumimoji="1" sz="1167">
          <a:solidFill>
            <a:srgbClr val="10253F"/>
          </a:solidFill>
          <a:latin typeface="Helvetica Neue" panose="02000503000000020004" pitchFamily="2" charset="0"/>
          <a:ea typeface="Helvetica Neue" panose="02000503000000020004" pitchFamily="2" charset="0"/>
          <a:cs typeface="Helvetica Neue" panose="02000503000000020004" pitchFamily="2" charset="0"/>
        </a:defRPr>
      </a:lvl5pPr>
      <a:lvl6pPr marL="2095416" indent="-190492" algn="l" rtl="0" eaLnBrk="1" fontAlgn="base" latinLnBrk="1" hangingPunct="1">
        <a:spcBef>
          <a:spcPct val="20000"/>
        </a:spcBef>
        <a:spcAft>
          <a:spcPct val="0"/>
        </a:spcAft>
        <a:buChar char="»"/>
        <a:defRPr kumimoji="1" sz="1667">
          <a:solidFill>
            <a:schemeClr val="tx1"/>
          </a:solidFill>
          <a:latin typeface="+mn-lt"/>
          <a:ea typeface="+mn-ea"/>
        </a:defRPr>
      </a:lvl6pPr>
      <a:lvl7pPr marL="2476401" indent="-190492" algn="l" rtl="0" eaLnBrk="1" fontAlgn="base" latinLnBrk="1" hangingPunct="1">
        <a:spcBef>
          <a:spcPct val="20000"/>
        </a:spcBef>
        <a:spcAft>
          <a:spcPct val="0"/>
        </a:spcAft>
        <a:buChar char="»"/>
        <a:defRPr kumimoji="1" sz="1667">
          <a:solidFill>
            <a:schemeClr val="tx1"/>
          </a:solidFill>
          <a:latin typeface="+mn-lt"/>
          <a:ea typeface="+mn-ea"/>
        </a:defRPr>
      </a:lvl7pPr>
      <a:lvl8pPr marL="2857386" indent="-190492" algn="l" rtl="0" eaLnBrk="1" fontAlgn="base" latinLnBrk="1" hangingPunct="1">
        <a:spcBef>
          <a:spcPct val="20000"/>
        </a:spcBef>
        <a:spcAft>
          <a:spcPct val="0"/>
        </a:spcAft>
        <a:buChar char="»"/>
        <a:defRPr kumimoji="1" sz="1667">
          <a:solidFill>
            <a:schemeClr val="tx1"/>
          </a:solidFill>
          <a:latin typeface="+mn-lt"/>
          <a:ea typeface="+mn-ea"/>
        </a:defRPr>
      </a:lvl8pPr>
      <a:lvl9pPr marL="3238370" indent="-190492" algn="l" rtl="0" eaLnBrk="1" fontAlgn="base" latinLnBrk="1" hangingPunct="1">
        <a:spcBef>
          <a:spcPct val="20000"/>
        </a:spcBef>
        <a:spcAft>
          <a:spcPct val="0"/>
        </a:spcAft>
        <a:buChar char="»"/>
        <a:defRPr kumimoji="1" sz="1667">
          <a:solidFill>
            <a:schemeClr val="tx1"/>
          </a:solidFill>
          <a:latin typeface="+mn-lt"/>
          <a:ea typeface="+mn-ea"/>
        </a:defRPr>
      </a:lvl9pPr>
    </p:bodyStyle>
    <p:otherStyle>
      <a:defPPr>
        <a:defRPr lang="ko-KR"/>
      </a:defPPr>
      <a:lvl1pPr marL="0" algn="l" defTabSz="761970" rtl="0" eaLnBrk="1" latinLnBrk="1" hangingPunct="1">
        <a:defRPr sz="1500" kern="1200">
          <a:solidFill>
            <a:schemeClr val="tx1"/>
          </a:solidFill>
          <a:latin typeface="+mn-lt"/>
          <a:ea typeface="+mn-ea"/>
          <a:cs typeface="+mn-cs"/>
        </a:defRPr>
      </a:lvl1pPr>
      <a:lvl2pPr marL="380985" algn="l" defTabSz="761970" rtl="0" eaLnBrk="1" latinLnBrk="1" hangingPunct="1">
        <a:defRPr sz="1500" kern="1200">
          <a:solidFill>
            <a:schemeClr val="tx1"/>
          </a:solidFill>
          <a:latin typeface="+mn-lt"/>
          <a:ea typeface="+mn-ea"/>
          <a:cs typeface="+mn-cs"/>
        </a:defRPr>
      </a:lvl2pPr>
      <a:lvl3pPr marL="761970" algn="l" defTabSz="761970" rtl="0" eaLnBrk="1" latinLnBrk="1" hangingPunct="1">
        <a:defRPr sz="1500" kern="1200">
          <a:solidFill>
            <a:schemeClr val="tx1"/>
          </a:solidFill>
          <a:latin typeface="+mn-lt"/>
          <a:ea typeface="+mn-ea"/>
          <a:cs typeface="+mn-cs"/>
        </a:defRPr>
      </a:lvl3pPr>
      <a:lvl4pPr marL="1142954" algn="l" defTabSz="761970" rtl="0" eaLnBrk="1" latinLnBrk="1" hangingPunct="1">
        <a:defRPr sz="1500" kern="1200">
          <a:solidFill>
            <a:schemeClr val="tx1"/>
          </a:solidFill>
          <a:latin typeface="+mn-lt"/>
          <a:ea typeface="+mn-ea"/>
          <a:cs typeface="+mn-cs"/>
        </a:defRPr>
      </a:lvl4pPr>
      <a:lvl5pPr marL="1523939" algn="l" defTabSz="761970" rtl="0" eaLnBrk="1" latinLnBrk="1" hangingPunct="1">
        <a:defRPr sz="1500" kern="1200">
          <a:solidFill>
            <a:schemeClr val="tx1"/>
          </a:solidFill>
          <a:latin typeface="+mn-lt"/>
          <a:ea typeface="+mn-ea"/>
          <a:cs typeface="+mn-cs"/>
        </a:defRPr>
      </a:lvl5pPr>
      <a:lvl6pPr marL="1904924" algn="l" defTabSz="761970" rtl="0" eaLnBrk="1" latinLnBrk="1" hangingPunct="1">
        <a:defRPr sz="1500" kern="1200">
          <a:solidFill>
            <a:schemeClr val="tx1"/>
          </a:solidFill>
          <a:latin typeface="+mn-lt"/>
          <a:ea typeface="+mn-ea"/>
          <a:cs typeface="+mn-cs"/>
        </a:defRPr>
      </a:lvl6pPr>
      <a:lvl7pPr marL="2285909" algn="l" defTabSz="761970" rtl="0" eaLnBrk="1" latinLnBrk="1" hangingPunct="1">
        <a:defRPr sz="1500" kern="1200">
          <a:solidFill>
            <a:schemeClr val="tx1"/>
          </a:solidFill>
          <a:latin typeface="+mn-lt"/>
          <a:ea typeface="+mn-ea"/>
          <a:cs typeface="+mn-cs"/>
        </a:defRPr>
      </a:lvl7pPr>
      <a:lvl8pPr marL="2666893" algn="l" defTabSz="761970" rtl="0" eaLnBrk="1" latinLnBrk="1" hangingPunct="1">
        <a:defRPr sz="1500" kern="1200">
          <a:solidFill>
            <a:schemeClr val="tx1"/>
          </a:solidFill>
          <a:latin typeface="+mn-lt"/>
          <a:ea typeface="+mn-ea"/>
          <a:cs typeface="+mn-cs"/>
        </a:defRPr>
      </a:lvl8pPr>
      <a:lvl9pPr marL="3047878" algn="l" defTabSz="761970" rtl="0" eaLnBrk="1" latinLnBrk="1"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a:xfrm>
            <a:off x="1331640" y="1237322"/>
            <a:ext cx="6477000" cy="1105008"/>
          </a:xfrm>
        </p:spPr>
        <p:txBody>
          <a:bodyPr/>
          <a:lstStyle/>
          <a:p>
            <a:pPr latinLnBrk="0"/>
            <a:r>
              <a:rPr lang="en-US" altLang="zh-CN" sz="3000" dirty="0"/>
              <a:t>CSCI3150</a:t>
            </a:r>
            <a:r>
              <a:rPr lang="zh-CN" altLang="en-US" sz="3000" dirty="0"/>
              <a:t> </a:t>
            </a:r>
            <a:r>
              <a:rPr lang="en-US" altLang="zh-CN" sz="3000" dirty="0"/>
              <a:t>Introduction</a:t>
            </a:r>
            <a:r>
              <a:rPr lang="zh-CN" altLang="en-US" sz="3000" dirty="0"/>
              <a:t> </a:t>
            </a:r>
            <a:r>
              <a:rPr lang="en-US" altLang="zh-CN" sz="3000" dirty="0"/>
              <a:t>to</a:t>
            </a:r>
            <a:r>
              <a:rPr lang="zh-CN" altLang="en-US" sz="3000" dirty="0"/>
              <a:t> </a:t>
            </a:r>
            <a:r>
              <a:rPr lang="en-US" sz="3000" dirty="0"/>
              <a:t>Operating Systems</a:t>
            </a:r>
            <a:endParaRPr lang="en-US" sz="1333" b="0" dirty="0"/>
          </a:p>
        </p:txBody>
      </p:sp>
      <p:sp>
        <p:nvSpPr>
          <p:cNvPr id="4" name="TextBox 3">
            <a:extLst>
              <a:ext uri="{FF2B5EF4-FFF2-40B4-BE49-F238E27FC236}">
                <a16:creationId xmlns:a16="http://schemas.microsoft.com/office/drawing/2014/main" id="{D8BF8FA8-3607-FC4B-303A-4C5A91BC53F8}"/>
              </a:ext>
            </a:extLst>
          </p:cNvPr>
          <p:cNvSpPr txBox="1"/>
          <p:nvPr/>
        </p:nvSpPr>
        <p:spPr>
          <a:xfrm>
            <a:off x="1331640" y="3277549"/>
            <a:ext cx="6477000" cy="553998"/>
          </a:xfrm>
          <a:prstGeom prst="rect">
            <a:avLst/>
          </a:prstGeom>
          <a:noFill/>
        </p:spPr>
        <p:txBody>
          <a:bodyPr wrap="square" rtlCol="0">
            <a:spAutoFit/>
          </a:bodyPr>
          <a:lstStyle/>
          <a:p>
            <a:pPr algn="ctr" defTabSz="761970" latinLnBrk="1">
              <a:defRPr/>
            </a:pPr>
            <a:r>
              <a:rPr lang="en-US" sz="3000" dirty="0">
                <a:solidFill>
                  <a:prstClr val="black"/>
                </a:solidFill>
                <a:latin typeface="Arial" panose="020B0604020202020204" pitchFamily="34" charset="0"/>
                <a:ea typeface="굴림"/>
                <a:cs typeface="Arial" panose="020B0604020202020204" pitchFamily="34" charset="0"/>
              </a:rPr>
              <a:t>Lecture </a:t>
            </a:r>
            <a:r>
              <a:rPr lang="en-US" altLang="zh-CN" sz="3000" dirty="0">
                <a:solidFill>
                  <a:prstClr val="black"/>
                </a:solidFill>
                <a:latin typeface="Arial" panose="020B0604020202020204" pitchFamily="34" charset="0"/>
                <a:ea typeface="굴림"/>
                <a:cs typeface="Arial" panose="020B0604020202020204" pitchFamily="34" charset="0"/>
              </a:rPr>
              <a:t>16</a:t>
            </a:r>
            <a:r>
              <a:rPr lang="en-US" sz="3000" dirty="0">
                <a:solidFill>
                  <a:prstClr val="black"/>
                </a:solidFill>
                <a:latin typeface="Arial" panose="020B0604020202020204" pitchFamily="34" charset="0"/>
                <a:ea typeface="굴림"/>
                <a:cs typeface="Arial" panose="020B0604020202020204" pitchFamily="34" charset="0"/>
              </a:rPr>
              <a:t>: </a:t>
            </a:r>
            <a:r>
              <a:rPr lang="en-US" altLang="zh-CN" sz="3000" dirty="0">
                <a:solidFill>
                  <a:prstClr val="black"/>
                </a:solidFill>
                <a:latin typeface="Arial" panose="020B0604020202020204" pitchFamily="34" charset="0"/>
                <a:ea typeface="굴림"/>
                <a:cs typeface="Arial" panose="020B0604020202020204" pitchFamily="34" charset="0"/>
              </a:rPr>
              <a:t>Virtualization</a:t>
            </a:r>
            <a:endParaRPr lang="en-US" sz="3000" dirty="0">
              <a:solidFill>
                <a:prstClr val="black"/>
              </a:solidFill>
              <a:latin typeface="Arial" panose="020B0604020202020204" pitchFamily="34" charset="0"/>
              <a:ea typeface="굴림"/>
              <a:cs typeface="Arial" panose="020B0604020202020204" pitchFamily="34" charset="0"/>
            </a:endParaRPr>
          </a:p>
        </p:txBody>
      </p:sp>
    </p:spTree>
    <p:extLst>
      <p:ext uri="{BB962C8B-B14F-4D97-AF65-F5344CB8AC3E}">
        <p14:creationId xmlns:p14="http://schemas.microsoft.com/office/powerpoint/2010/main" val="314430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Solutions:</a:t>
            </a:r>
          </a:p>
          <a:p>
            <a:pPr lvl="1"/>
            <a:r>
              <a:rPr lang="en-US" dirty="0"/>
              <a:t>Dynamic binary translation &amp; shadow page table</a:t>
            </a:r>
          </a:p>
          <a:p>
            <a:pPr lvl="1"/>
            <a:r>
              <a:rPr lang="en-US" dirty="0"/>
              <a:t>Para-virtualization (Xen)</a:t>
            </a:r>
          </a:p>
          <a:p>
            <a:pPr lvl="1"/>
            <a:r>
              <a:rPr lang="en-US" dirty="0"/>
              <a:t>Hardware extension</a:t>
            </a:r>
          </a:p>
        </p:txBody>
      </p:sp>
      <p:sp>
        <p:nvSpPr>
          <p:cNvPr id="4" name="Slide Number Placeholder 3">
            <a:extLst>
              <a:ext uri="{FF2B5EF4-FFF2-40B4-BE49-F238E27FC236}">
                <a16:creationId xmlns:a16="http://schemas.microsoft.com/office/drawing/2014/main" id="{869E2A10-C77C-AD4F-9F95-E73C0969A73C}"/>
              </a:ext>
            </a:extLst>
          </p:cNvPr>
          <p:cNvSpPr>
            <a:spLocks noGrp="1"/>
          </p:cNvSpPr>
          <p:nvPr>
            <p:ph type="sldNum" sz="quarter" idx="11"/>
          </p:nvPr>
        </p:nvSpPr>
        <p:spPr/>
        <p:txBody>
          <a:bodyPr/>
          <a:lstStyle/>
          <a:p>
            <a:fld id="{5E6A3C3A-A029-4573-BC04-5DA27903A743}" type="slidenum">
              <a:rPr lang="en-US" smtClean="0"/>
              <a:t>10</a:t>
            </a:fld>
            <a:endParaRPr lang="en-US"/>
          </a:p>
        </p:txBody>
      </p:sp>
    </p:spTree>
    <p:extLst>
      <p:ext uri="{BB962C8B-B14F-4D97-AF65-F5344CB8AC3E}">
        <p14:creationId xmlns:p14="http://schemas.microsoft.com/office/powerpoint/2010/main" val="363203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Dynamic binary translation</a:t>
            </a:r>
          </a:p>
        </p:txBody>
      </p:sp>
      <p:sp>
        <p:nvSpPr>
          <p:cNvPr id="3" name="内容占位符 2"/>
          <p:cNvSpPr>
            <a:spLocks noGrp="1"/>
          </p:cNvSpPr>
          <p:nvPr>
            <p:ph idx="1"/>
          </p:nvPr>
        </p:nvSpPr>
        <p:spPr/>
        <p:txBody>
          <a:bodyPr/>
          <a:lstStyle/>
          <a:p>
            <a:r>
              <a:rPr lang="en-US" dirty="0"/>
              <a:t>Idea: intercept privileged instructions by changing the binary</a:t>
            </a:r>
          </a:p>
          <a:p>
            <a:r>
              <a:rPr lang="en-US" dirty="0"/>
              <a:t>Cannot patch the guest kernel directly (would be visible to guests)</a:t>
            </a:r>
          </a:p>
          <a:p>
            <a:r>
              <a:rPr lang="en-US" dirty="0"/>
              <a:t>Solution: make a copy, change it, and execute it from there</a:t>
            </a:r>
          </a:p>
          <a:p>
            <a:pPr lvl="1"/>
            <a:r>
              <a:rPr lang="en-US" dirty="0"/>
              <a:t>Use a cache to improve the performance</a:t>
            </a:r>
          </a:p>
        </p:txBody>
      </p:sp>
      <p:sp>
        <p:nvSpPr>
          <p:cNvPr id="4" name="Slide Number Placeholder 3">
            <a:extLst>
              <a:ext uri="{FF2B5EF4-FFF2-40B4-BE49-F238E27FC236}">
                <a16:creationId xmlns:a16="http://schemas.microsoft.com/office/drawing/2014/main" id="{13AA00AC-0BB4-D949-9991-507B55995846}"/>
              </a:ext>
            </a:extLst>
          </p:cNvPr>
          <p:cNvSpPr>
            <a:spLocks noGrp="1"/>
          </p:cNvSpPr>
          <p:nvPr>
            <p:ph type="sldNum" sz="quarter" idx="11"/>
          </p:nvPr>
        </p:nvSpPr>
        <p:spPr/>
        <p:txBody>
          <a:bodyPr/>
          <a:lstStyle/>
          <a:p>
            <a:fld id="{5E6A3C3A-A029-4573-BC04-5DA27903A743}" type="slidenum">
              <a:rPr lang="en-US" smtClean="0"/>
              <a:t>11</a:t>
            </a:fld>
            <a:endParaRPr lang="en-US"/>
          </a:p>
        </p:txBody>
      </p:sp>
    </p:spTree>
    <p:extLst>
      <p:ext uri="{BB962C8B-B14F-4D97-AF65-F5344CB8AC3E}">
        <p14:creationId xmlns:p14="http://schemas.microsoft.com/office/powerpoint/2010/main" val="370048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F3C7-6B1E-734D-AB78-533D2DE915EC}"/>
              </a:ext>
            </a:extLst>
          </p:cNvPr>
          <p:cNvSpPr>
            <a:spLocks noGrp="1"/>
          </p:cNvSpPr>
          <p:nvPr>
            <p:ph type="title"/>
          </p:nvPr>
        </p:nvSpPr>
        <p:spPr/>
        <p:txBody>
          <a:bodyPr/>
          <a:lstStyle/>
          <a:p>
            <a:r>
              <a:rPr lang="en-US" dirty="0"/>
              <a:t>Binary translation</a:t>
            </a:r>
          </a:p>
        </p:txBody>
      </p:sp>
      <p:sp>
        <p:nvSpPr>
          <p:cNvPr id="3" name="Content Placeholder 2">
            <a:extLst>
              <a:ext uri="{FF2B5EF4-FFF2-40B4-BE49-F238E27FC236}">
                <a16:creationId xmlns:a16="http://schemas.microsoft.com/office/drawing/2014/main" id="{9601DC0C-100D-B049-AFEB-3B8D405946DD}"/>
              </a:ext>
            </a:extLst>
          </p:cNvPr>
          <p:cNvSpPr>
            <a:spLocks noGrp="1"/>
          </p:cNvSpPr>
          <p:nvPr>
            <p:ph idx="1"/>
          </p:nvPr>
        </p:nvSpPr>
        <p:spPr>
          <a:xfrm>
            <a:off x="107207" y="2149942"/>
            <a:ext cx="8929217" cy="2997528"/>
          </a:xfrm>
        </p:spPr>
        <p:txBody>
          <a:bodyPr>
            <a:normAutofit fontScale="92500" lnSpcReduction="10000"/>
          </a:bodyPr>
          <a:lstStyle/>
          <a:p>
            <a:r>
              <a:rPr lang="en-US" b="1" dirty="0"/>
              <a:t>Directly execute unprivileged guest application code</a:t>
            </a:r>
          </a:p>
          <a:p>
            <a:pPr marL="285739" indent="-285739"/>
            <a:r>
              <a:rPr lang="en-US" dirty="0"/>
              <a:t>Will run at full speed until it traps, we get an interrupt, etc.</a:t>
            </a:r>
          </a:p>
          <a:p>
            <a:r>
              <a:rPr lang="en-US" b="1" dirty="0"/>
              <a:t>“Binary translate” all guest kernel code, run it unprivileged</a:t>
            </a:r>
          </a:p>
          <a:p>
            <a:pPr marL="285739" indent="-285739"/>
            <a:r>
              <a:rPr lang="en-US" dirty="0"/>
              <a:t>Since x86 has non-virtualizable instructions, </a:t>
            </a:r>
            <a:r>
              <a:rPr lang="en-US" i="1" dirty="0"/>
              <a:t>proactively </a:t>
            </a:r>
            <a:r>
              <a:rPr lang="en-US" dirty="0"/>
              <a:t>transfer control to the VMM (no need for traps)</a:t>
            </a:r>
          </a:p>
          <a:p>
            <a:pPr marL="285739" indent="-285739"/>
            <a:r>
              <a:rPr lang="en-US" dirty="0"/>
              <a:t>Safe instructions are emitted without change</a:t>
            </a:r>
          </a:p>
          <a:p>
            <a:pPr marL="285739" indent="-285739"/>
            <a:r>
              <a:rPr lang="en-US" dirty="0"/>
              <a:t>For “unsafe” instructions, emit a controlled emulation sequence</a:t>
            </a:r>
          </a:p>
          <a:p>
            <a:pPr marL="285739" indent="-285739"/>
            <a:r>
              <a:rPr lang="en-US" dirty="0"/>
              <a:t>VMM translation cache for good performance</a:t>
            </a:r>
          </a:p>
          <a:p>
            <a:endParaRPr lang="en-US" dirty="0"/>
          </a:p>
        </p:txBody>
      </p:sp>
      <p:sp>
        <p:nvSpPr>
          <p:cNvPr id="4" name="Slide Number Placeholder 3">
            <a:extLst>
              <a:ext uri="{FF2B5EF4-FFF2-40B4-BE49-F238E27FC236}">
                <a16:creationId xmlns:a16="http://schemas.microsoft.com/office/drawing/2014/main" id="{1E5C9E24-F37D-9A45-92A0-ED1269430667}"/>
              </a:ext>
            </a:extLst>
          </p:cNvPr>
          <p:cNvSpPr>
            <a:spLocks noGrp="1"/>
          </p:cNvSpPr>
          <p:nvPr>
            <p:ph type="sldNum" sz="quarter" idx="11"/>
          </p:nvPr>
        </p:nvSpPr>
        <p:spPr/>
        <p:txBody>
          <a:bodyPr/>
          <a:lstStyle/>
          <a:p>
            <a:fld id="{5E6A3C3A-A029-4573-BC04-5DA27903A743}" type="slidenum">
              <a:rPr lang="en-US" smtClean="0"/>
              <a:t>12</a:t>
            </a:fld>
            <a:endParaRPr lang="en-US"/>
          </a:p>
        </p:txBody>
      </p:sp>
      <p:pic>
        <p:nvPicPr>
          <p:cNvPr id="7" name="Picture 6"/>
          <p:cNvPicPr/>
          <p:nvPr/>
        </p:nvPicPr>
        <p:blipFill>
          <a:blip r:embed="rId3"/>
          <a:stretch>
            <a:fillRect/>
          </a:stretch>
        </p:blipFill>
        <p:spPr>
          <a:xfrm>
            <a:off x="4004140" y="200367"/>
            <a:ext cx="4862513" cy="1838854"/>
          </a:xfrm>
          <a:prstGeom prst="rect">
            <a:avLst/>
          </a:prstGeom>
        </p:spPr>
      </p:pic>
    </p:spTree>
    <p:extLst>
      <p:ext uri="{BB962C8B-B14F-4D97-AF65-F5344CB8AC3E}">
        <p14:creationId xmlns:p14="http://schemas.microsoft.com/office/powerpoint/2010/main" val="392894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13F9-E948-ED42-A72C-FD266F4784AB}"/>
              </a:ext>
            </a:extLst>
          </p:cNvPr>
          <p:cNvSpPr>
            <a:spLocks noGrp="1"/>
          </p:cNvSpPr>
          <p:nvPr>
            <p:ph type="title"/>
          </p:nvPr>
        </p:nvSpPr>
        <p:spPr/>
        <p:txBody>
          <a:bodyPr/>
          <a:lstStyle/>
          <a:p>
            <a:r>
              <a:rPr lang="en-US" dirty="0"/>
              <a:t>How does VMWare do this?</a:t>
            </a:r>
          </a:p>
        </p:txBody>
      </p:sp>
      <p:sp>
        <p:nvSpPr>
          <p:cNvPr id="3" name="Content Placeholder 2">
            <a:extLst>
              <a:ext uri="{FF2B5EF4-FFF2-40B4-BE49-F238E27FC236}">
                <a16:creationId xmlns:a16="http://schemas.microsoft.com/office/drawing/2014/main" id="{80A7AFCE-3F30-644D-93B6-24AD317517D3}"/>
              </a:ext>
            </a:extLst>
          </p:cNvPr>
          <p:cNvSpPr>
            <a:spLocks noGrp="1"/>
          </p:cNvSpPr>
          <p:nvPr>
            <p:ph idx="1"/>
          </p:nvPr>
        </p:nvSpPr>
        <p:spPr/>
        <p:txBody>
          <a:bodyPr>
            <a:normAutofit lnSpcReduction="10000"/>
          </a:bodyPr>
          <a:lstStyle/>
          <a:p>
            <a:r>
              <a:rPr lang="en-US" b="1" dirty="0"/>
              <a:t>Binary </a:t>
            </a:r>
            <a:r>
              <a:rPr lang="en-US" dirty="0"/>
              <a:t>– input is x86 “hex”, not source</a:t>
            </a:r>
          </a:p>
          <a:p>
            <a:endParaRPr lang="en-US" dirty="0"/>
          </a:p>
          <a:p>
            <a:r>
              <a:rPr lang="en-US" b="1" dirty="0"/>
              <a:t>Dynamic </a:t>
            </a:r>
            <a:r>
              <a:rPr lang="en-US" dirty="0"/>
              <a:t>– interleave translation and execution</a:t>
            </a:r>
          </a:p>
          <a:p>
            <a:endParaRPr lang="en-US" dirty="0"/>
          </a:p>
          <a:p>
            <a:r>
              <a:rPr lang="en-US" b="1" dirty="0"/>
              <a:t>On Demand </a:t>
            </a:r>
            <a:r>
              <a:rPr lang="en-US" dirty="0"/>
              <a:t>– translate only what about to execute (lazy)</a:t>
            </a:r>
          </a:p>
          <a:p>
            <a:endParaRPr lang="en-US" dirty="0"/>
          </a:p>
          <a:p>
            <a:r>
              <a:rPr lang="en-US" b="1" dirty="0"/>
              <a:t>System Level </a:t>
            </a:r>
            <a:r>
              <a:rPr lang="en-US" dirty="0"/>
              <a:t>– makes no assumptions about guest code</a:t>
            </a:r>
          </a:p>
          <a:p>
            <a:endParaRPr lang="en-US" dirty="0"/>
          </a:p>
          <a:p>
            <a:r>
              <a:rPr lang="en-US" b="1" dirty="0" err="1"/>
              <a:t>Subsetting</a:t>
            </a:r>
            <a:r>
              <a:rPr lang="en-US" b="1" dirty="0"/>
              <a:t> </a:t>
            </a:r>
            <a:r>
              <a:rPr lang="en-US" dirty="0"/>
              <a:t>– full x86 to safe subset</a:t>
            </a:r>
          </a:p>
          <a:p>
            <a:endParaRPr lang="en-US" dirty="0"/>
          </a:p>
          <a:p>
            <a:r>
              <a:rPr lang="en-US" b="1" dirty="0"/>
              <a:t>Adaptive </a:t>
            </a:r>
            <a:r>
              <a:rPr lang="en-US" dirty="0"/>
              <a:t>– adjust translations based on guest behavior</a:t>
            </a:r>
            <a:endParaRPr lang="en-US" sz="4000" dirty="0"/>
          </a:p>
          <a:p>
            <a:endParaRPr lang="en-US" dirty="0"/>
          </a:p>
        </p:txBody>
      </p:sp>
      <p:sp>
        <p:nvSpPr>
          <p:cNvPr id="4" name="Slide Number Placeholder 3">
            <a:extLst>
              <a:ext uri="{FF2B5EF4-FFF2-40B4-BE49-F238E27FC236}">
                <a16:creationId xmlns:a16="http://schemas.microsoft.com/office/drawing/2014/main" id="{68F7C851-2496-5847-8208-1FA7D0BB2470}"/>
              </a:ext>
            </a:extLst>
          </p:cNvPr>
          <p:cNvSpPr>
            <a:spLocks noGrp="1"/>
          </p:cNvSpPr>
          <p:nvPr>
            <p:ph type="sldNum" sz="quarter" idx="11"/>
          </p:nvPr>
        </p:nvSpPr>
        <p:spPr/>
        <p:txBody>
          <a:bodyPr/>
          <a:lstStyle/>
          <a:p>
            <a:fld id="{5E6A3C3A-A029-4573-BC04-5DA27903A743}" type="slidenum">
              <a:rPr lang="en-US" smtClean="0"/>
              <a:t>13</a:t>
            </a:fld>
            <a:endParaRPr lang="en-US"/>
          </a:p>
        </p:txBody>
      </p:sp>
    </p:spTree>
    <p:extLst>
      <p:ext uri="{BB962C8B-B14F-4D97-AF65-F5344CB8AC3E}">
        <p14:creationId xmlns:p14="http://schemas.microsoft.com/office/powerpoint/2010/main" val="181161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F975-CDB8-EE4D-9D30-E4E573F86000}"/>
              </a:ext>
            </a:extLst>
          </p:cNvPr>
          <p:cNvSpPr>
            <a:spLocks noGrp="1"/>
          </p:cNvSpPr>
          <p:nvPr>
            <p:ph type="title"/>
          </p:nvPr>
        </p:nvSpPr>
        <p:spPr/>
        <p:txBody>
          <a:bodyPr>
            <a:normAutofit/>
          </a:bodyPr>
          <a:lstStyle/>
          <a:p>
            <a:r>
              <a:rPr lang="en-US" dirty="0"/>
              <a:t>Convert unsafe operations and cache them</a:t>
            </a:r>
          </a:p>
        </p:txBody>
      </p:sp>
      <p:sp>
        <p:nvSpPr>
          <p:cNvPr id="3" name="Slide Number Placeholder 2">
            <a:extLst>
              <a:ext uri="{FF2B5EF4-FFF2-40B4-BE49-F238E27FC236}">
                <a16:creationId xmlns:a16="http://schemas.microsoft.com/office/drawing/2014/main" id="{6D9288B1-36E3-ED47-8324-6E4A3893A6E7}"/>
              </a:ext>
            </a:extLst>
          </p:cNvPr>
          <p:cNvSpPr>
            <a:spLocks noGrp="1"/>
          </p:cNvSpPr>
          <p:nvPr>
            <p:ph type="sldNum" sz="quarter" idx="11"/>
          </p:nvPr>
        </p:nvSpPr>
        <p:spPr/>
        <p:txBody>
          <a:bodyPr/>
          <a:lstStyle/>
          <a:p>
            <a:fld id="{5E6A3C3A-A029-4573-BC04-5DA27903A743}" type="slidenum">
              <a:rPr lang="en-US" smtClean="0"/>
              <a:t>14</a:t>
            </a:fld>
            <a:endParaRPr lang="en-US"/>
          </a:p>
        </p:txBody>
      </p:sp>
      <p:sp>
        <p:nvSpPr>
          <p:cNvPr id="6" name="TextBox 5"/>
          <p:cNvSpPr txBox="1"/>
          <p:nvPr/>
        </p:nvSpPr>
        <p:spPr>
          <a:xfrm>
            <a:off x="3171477" y="1205970"/>
            <a:ext cx="5083523" cy="2862322"/>
          </a:xfrm>
          <a:prstGeom prst="rect">
            <a:avLst/>
          </a:prstGeom>
          <a:noFill/>
        </p:spPr>
        <p:txBody>
          <a:bodyPr wrap="square" rtlCol="0">
            <a:spAutoFit/>
          </a:bodyPr>
          <a:lstStyle/>
          <a:p>
            <a:r>
              <a:rPr lang="en-US" sz="2000" b="1" dirty="0">
                <a:latin typeface="Helvetica" pitchFamily="2" charset="0"/>
              </a:rPr>
              <a:t>Each Translator Invocation</a:t>
            </a:r>
          </a:p>
          <a:p>
            <a:r>
              <a:rPr lang="en-US" sz="2000" dirty="0">
                <a:latin typeface="Helvetica" pitchFamily="2" charset="0"/>
              </a:rPr>
              <a:t>• Consume a basic block (BB)</a:t>
            </a:r>
          </a:p>
          <a:p>
            <a:r>
              <a:rPr lang="en-US" sz="2000" dirty="0">
                <a:latin typeface="Helvetica" pitchFamily="2" charset="0"/>
              </a:rPr>
              <a:t>• Produce a compiled code fragment (CCF)</a:t>
            </a:r>
          </a:p>
          <a:p>
            <a:endParaRPr lang="en-US" sz="2000" dirty="0">
              <a:latin typeface="Helvetica" pitchFamily="2" charset="0"/>
            </a:endParaRPr>
          </a:p>
          <a:p>
            <a:r>
              <a:rPr lang="en-US" sz="2000" b="1" dirty="0">
                <a:latin typeface="Helvetica" pitchFamily="2" charset="0"/>
              </a:rPr>
              <a:t>Store CCF in Translation Cache</a:t>
            </a:r>
          </a:p>
          <a:p>
            <a:r>
              <a:rPr lang="en-US" sz="2000" dirty="0">
                <a:latin typeface="Helvetica" pitchFamily="2" charset="0"/>
              </a:rPr>
              <a:t>• Future reuse</a:t>
            </a:r>
          </a:p>
          <a:p>
            <a:r>
              <a:rPr lang="en-US" sz="2000" dirty="0">
                <a:latin typeface="Helvetica" pitchFamily="2" charset="0"/>
              </a:rPr>
              <a:t>• Capture working set of guest kernel</a:t>
            </a:r>
          </a:p>
          <a:p>
            <a:r>
              <a:rPr lang="en-US" sz="2000" dirty="0">
                <a:latin typeface="Helvetica" pitchFamily="2" charset="0"/>
              </a:rPr>
              <a:t>• Amortize translation costs</a:t>
            </a:r>
          </a:p>
          <a:p>
            <a:r>
              <a:rPr lang="en-US" sz="2000" dirty="0">
                <a:latin typeface="Helvetica" pitchFamily="2" charset="0"/>
              </a:rPr>
              <a:t>• Not “patching in place”</a:t>
            </a:r>
            <a:endParaRPr lang="en-US" sz="4000" dirty="0">
              <a:latin typeface="Helvetica" pitchFamily="2" charset="0"/>
            </a:endParaRPr>
          </a:p>
        </p:txBody>
      </p:sp>
      <p:sp>
        <p:nvSpPr>
          <p:cNvPr id="14" name="Rectangle 22"/>
          <p:cNvSpPr>
            <a:spLocks noChangeArrowheads="1"/>
          </p:cNvSpPr>
          <p:nvPr/>
        </p:nvSpPr>
        <p:spPr bwMode="auto">
          <a:xfrm>
            <a:off x="1474107" y="868750"/>
            <a:ext cx="14068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eaLnBrk="0" fontAlgn="base" hangingPunct="0">
              <a:spcBef>
                <a:spcPct val="0"/>
              </a:spcBef>
              <a:spcAft>
                <a:spcPct val="0"/>
              </a:spcAft>
            </a:pPr>
            <a:r>
              <a:rPr lang="en-US" altLang="en-US" sz="1667" b="1" dirty="0">
                <a:solidFill>
                  <a:srgbClr val="000000"/>
                </a:solidFill>
                <a:ea typeface="Arial" panose="020B0604020202020204" pitchFamily="34" charset="0"/>
              </a:rPr>
              <a:t>Input: BB</a:t>
            </a:r>
            <a:endParaRPr lang="en-US" altLang="en-US" sz="667" dirty="0"/>
          </a:p>
          <a:p>
            <a:pPr defTabSz="761970" eaLnBrk="0" fontAlgn="base" hangingPunct="0">
              <a:spcBef>
                <a:spcPct val="0"/>
              </a:spcBef>
              <a:spcAft>
                <a:spcPct val="0"/>
              </a:spcAft>
            </a:pPr>
            <a:r>
              <a:rPr lang="en-US" altLang="en-US" sz="1333" b="1" dirty="0">
                <a:solidFill>
                  <a:srgbClr val="000000"/>
                </a:solidFill>
                <a:ea typeface="Courier New" panose="02070309020205020404" pitchFamily="49" charset="0"/>
              </a:rPr>
              <a:t>55 </a:t>
            </a:r>
            <a:r>
              <a:rPr lang="en-US" altLang="en-US" sz="1333" b="1" dirty="0" err="1">
                <a:solidFill>
                  <a:srgbClr val="000000"/>
                </a:solidFill>
                <a:ea typeface="Courier New" panose="02070309020205020404" pitchFamily="49" charset="0"/>
              </a:rPr>
              <a:t>ff</a:t>
            </a:r>
            <a:r>
              <a:rPr lang="en-US" altLang="en-US" sz="1333" b="1" dirty="0">
                <a:solidFill>
                  <a:srgbClr val="000000"/>
                </a:solidFill>
                <a:ea typeface="Courier New" panose="02070309020205020404" pitchFamily="49" charset="0"/>
              </a:rPr>
              <a:t> 33 c7 03 ...</a:t>
            </a:r>
            <a:endParaRPr lang="en-US" altLang="en-US" sz="667" dirty="0"/>
          </a:p>
          <a:p>
            <a:pPr defTabSz="761970" eaLnBrk="0" fontAlgn="base" hangingPunct="0">
              <a:spcBef>
                <a:spcPct val="0"/>
              </a:spcBef>
              <a:spcAft>
                <a:spcPct val="0"/>
              </a:spcAft>
            </a:pPr>
            <a:endParaRPr lang="en-US" altLang="en-US" sz="1500" dirty="0"/>
          </a:p>
        </p:txBody>
      </p:sp>
      <p:grpSp>
        <p:nvGrpSpPr>
          <p:cNvPr id="23" name="Group 22"/>
          <p:cNvGrpSpPr/>
          <p:nvPr/>
        </p:nvGrpSpPr>
        <p:grpSpPr>
          <a:xfrm>
            <a:off x="1270000" y="1437692"/>
            <a:ext cx="1573892" cy="2636308"/>
            <a:chOff x="0" y="0"/>
            <a:chExt cx="1857756" cy="3163824"/>
          </a:xfrm>
        </p:grpSpPr>
        <p:sp>
          <p:nvSpPr>
            <p:cNvPr id="24" name="Shape 45820"/>
            <p:cNvSpPr/>
            <p:nvPr/>
          </p:nvSpPr>
          <p:spPr>
            <a:xfrm>
              <a:off x="0" y="1085088"/>
              <a:ext cx="1857756" cy="993648"/>
            </a:xfrm>
            <a:custGeom>
              <a:avLst/>
              <a:gdLst/>
              <a:ahLst/>
              <a:cxnLst/>
              <a:rect l="0" t="0" r="0" b="0"/>
              <a:pathLst>
                <a:path w="1857756" h="993648">
                  <a:moveTo>
                    <a:pt x="1524" y="0"/>
                  </a:moveTo>
                  <a:cubicBezTo>
                    <a:pt x="1524" y="0"/>
                    <a:pt x="0" y="1524"/>
                    <a:pt x="0" y="1524"/>
                  </a:cubicBezTo>
                  <a:lnTo>
                    <a:pt x="0" y="992124"/>
                  </a:lnTo>
                  <a:cubicBezTo>
                    <a:pt x="0" y="993648"/>
                    <a:pt x="1524" y="993648"/>
                    <a:pt x="1524" y="993648"/>
                  </a:cubicBezTo>
                  <a:lnTo>
                    <a:pt x="1856232" y="993648"/>
                  </a:lnTo>
                  <a:cubicBezTo>
                    <a:pt x="1857756" y="993648"/>
                    <a:pt x="1857756" y="993648"/>
                    <a:pt x="1857756" y="992124"/>
                  </a:cubicBezTo>
                  <a:lnTo>
                    <a:pt x="1857756" y="1524"/>
                  </a:lnTo>
                  <a:cubicBezTo>
                    <a:pt x="1857756" y="1524"/>
                    <a:pt x="1857756" y="0"/>
                    <a:pt x="1856232" y="0"/>
                  </a:cubicBezTo>
                  <a:close/>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en-US" sz="1500"/>
            </a:p>
          </p:txBody>
        </p:sp>
        <p:sp>
          <p:nvSpPr>
            <p:cNvPr id="25" name="Rectangle 24"/>
            <p:cNvSpPr/>
            <p:nvPr/>
          </p:nvSpPr>
          <p:spPr>
            <a:xfrm>
              <a:off x="342899" y="1480948"/>
              <a:ext cx="1558626" cy="325972"/>
            </a:xfrm>
            <a:prstGeom prst="rect">
              <a:avLst/>
            </a:prstGeom>
            <a:ln>
              <a:noFill/>
            </a:ln>
          </p:spPr>
          <p:txBody>
            <a:bodyPr vert="horz" lIns="0" tIns="0" rIns="0" bIns="0" rtlCol="0">
              <a:noAutofit/>
            </a:bodyPr>
            <a:lstStyle/>
            <a:p>
              <a:pPr>
                <a:lnSpc>
                  <a:spcPct val="107000"/>
                </a:lnSpc>
                <a:spcAft>
                  <a:spcPts val="667"/>
                </a:spcAft>
              </a:pPr>
              <a:r>
                <a:rPr lang="en-US" sz="1667" b="1">
                  <a:solidFill>
                    <a:srgbClr val="000000"/>
                  </a:solidFill>
                  <a:latin typeface="Arial" panose="020B0604020202020204" pitchFamily="34" charset="0"/>
                  <a:ea typeface="Arial" panose="020B0604020202020204" pitchFamily="34" charset="0"/>
                </a:rPr>
                <a:t>translator</a:t>
              </a:r>
              <a:endParaRPr lang="en-US" sz="1500">
                <a:solidFill>
                  <a:srgbClr val="33679B"/>
                </a:solidFill>
                <a:latin typeface="Arial" panose="020B0604020202020204" pitchFamily="34" charset="0"/>
                <a:ea typeface="Arial" panose="020B0604020202020204" pitchFamily="34" charset="0"/>
              </a:endParaRPr>
            </a:p>
          </p:txBody>
        </p:sp>
        <p:sp>
          <p:nvSpPr>
            <p:cNvPr id="26" name="Shape 45822"/>
            <p:cNvSpPr/>
            <p:nvPr/>
          </p:nvSpPr>
          <p:spPr>
            <a:xfrm>
              <a:off x="833628" y="0"/>
              <a:ext cx="76200" cy="1077468"/>
            </a:xfrm>
            <a:custGeom>
              <a:avLst/>
              <a:gdLst/>
              <a:ahLst/>
              <a:cxnLst/>
              <a:rect l="0" t="0" r="0" b="0"/>
              <a:pathLst>
                <a:path w="76200" h="1077468">
                  <a:moveTo>
                    <a:pt x="33528" y="0"/>
                  </a:moveTo>
                  <a:lnTo>
                    <a:pt x="36576" y="1524"/>
                  </a:lnTo>
                  <a:lnTo>
                    <a:pt x="38100" y="4572"/>
                  </a:lnTo>
                  <a:lnTo>
                    <a:pt x="42617" y="1001268"/>
                  </a:lnTo>
                  <a:lnTo>
                    <a:pt x="76200" y="1001268"/>
                  </a:lnTo>
                  <a:lnTo>
                    <a:pt x="38100" y="1077468"/>
                  </a:lnTo>
                  <a:lnTo>
                    <a:pt x="0" y="1001268"/>
                  </a:lnTo>
                  <a:lnTo>
                    <a:pt x="33473" y="1001268"/>
                  </a:lnTo>
                  <a:lnTo>
                    <a:pt x="28956" y="4572"/>
                  </a:lnTo>
                  <a:lnTo>
                    <a:pt x="30480" y="1524"/>
                  </a:lnTo>
                  <a:lnTo>
                    <a:pt x="3352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1500"/>
            </a:p>
          </p:txBody>
        </p:sp>
        <p:sp>
          <p:nvSpPr>
            <p:cNvPr id="27" name="Shape 45827"/>
            <p:cNvSpPr/>
            <p:nvPr/>
          </p:nvSpPr>
          <p:spPr>
            <a:xfrm>
              <a:off x="833628" y="2084832"/>
              <a:ext cx="76200" cy="1078992"/>
            </a:xfrm>
            <a:custGeom>
              <a:avLst/>
              <a:gdLst/>
              <a:ahLst/>
              <a:cxnLst/>
              <a:rect l="0" t="0" r="0" b="0"/>
              <a:pathLst>
                <a:path w="76200" h="1078992">
                  <a:moveTo>
                    <a:pt x="33528" y="0"/>
                  </a:moveTo>
                  <a:lnTo>
                    <a:pt x="36576" y="1524"/>
                  </a:lnTo>
                  <a:lnTo>
                    <a:pt x="38100" y="4572"/>
                  </a:lnTo>
                  <a:lnTo>
                    <a:pt x="42617" y="1002792"/>
                  </a:lnTo>
                  <a:lnTo>
                    <a:pt x="76200" y="1002792"/>
                  </a:lnTo>
                  <a:lnTo>
                    <a:pt x="38100" y="1078992"/>
                  </a:lnTo>
                  <a:lnTo>
                    <a:pt x="0" y="1002792"/>
                  </a:lnTo>
                  <a:lnTo>
                    <a:pt x="33473" y="1002792"/>
                  </a:lnTo>
                  <a:lnTo>
                    <a:pt x="28956" y="6096"/>
                  </a:lnTo>
                  <a:lnTo>
                    <a:pt x="30480" y="1524"/>
                  </a:lnTo>
                  <a:lnTo>
                    <a:pt x="3352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1500"/>
            </a:p>
          </p:txBody>
        </p:sp>
      </p:grpSp>
      <p:sp>
        <p:nvSpPr>
          <p:cNvPr id="15" name="Rectangle 24"/>
          <p:cNvSpPr>
            <a:spLocks noChangeArrowheads="1"/>
          </p:cNvSpPr>
          <p:nvPr/>
        </p:nvSpPr>
        <p:spPr bwMode="auto">
          <a:xfrm>
            <a:off x="1474108" y="3873469"/>
            <a:ext cx="1637393" cy="795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eaLnBrk="0" fontAlgn="base" hangingPunct="0">
              <a:spcBef>
                <a:spcPct val="0"/>
              </a:spcBef>
              <a:spcAft>
                <a:spcPct val="0"/>
              </a:spcAft>
            </a:pPr>
            <a:endParaRPr lang="en-US" altLang="en-US" sz="1667" b="1" dirty="0">
              <a:solidFill>
                <a:srgbClr val="000000"/>
              </a:solidFill>
              <a:ea typeface="Arial" panose="020B0604020202020204" pitchFamily="34" charset="0"/>
            </a:endParaRPr>
          </a:p>
          <a:p>
            <a:pPr defTabSz="761970" eaLnBrk="0" fontAlgn="base" hangingPunct="0">
              <a:spcBef>
                <a:spcPct val="0"/>
              </a:spcBef>
              <a:spcAft>
                <a:spcPct val="0"/>
              </a:spcAft>
            </a:pPr>
            <a:r>
              <a:rPr lang="en-US" altLang="en-US" sz="1667" b="1" dirty="0">
                <a:solidFill>
                  <a:srgbClr val="000000"/>
                </a:solidFill>
                <a:ea typeface="Arial" panose="020B0604020202020204" pitchFamily="34" charset="0"/>
              </a:rPr>
              <a:t>Output: CCF</a:t>
            </a:r>
            <a:endParaRPr lang="en-US" altLang="en-US" sz="667" dirty="0"/>
          </a:p>
          <a:p>
            <a:pPr defTabSz="761970" eaLnBrk="0" fontAlgn="base" hangingPunct="0">
              <a:spcBef>
                <a:spcPct val="0"/>
              </a:spcBef>
              <a:spcAft>
                <a:spcPct val="0"/>
              </a:spcAft>
            </a:pPr>
            <a:r>
              <a:rPr lang="en-US" altLang="en-US" sz="1333" b="1" dirty="0">
                <a:solidFill>
                  <a:srgbClr val="000000"/>
                </a:solidFill>
                <a:ea typeface="Courier New" panose="02070309020205020404" pitchFamily="49" charset="0"/>
              </a:rPr>
              <a:t>55 </a:t>
            </a:r>
            <a:r>
              <a:rPr lang="en-US" altLang="en-US" sz="1333" b="1" dirty="0" err="1">
                <a:solidFill>
                  <a:srgbClr val="000000"/>
                </a:solidFill>
                <a:ea typeface="Courier New" panose="02070309020205020404" pitchFamily="49" charset="0"/>
              </a:rPr>
              <a:t>ff</a:t>
            </a:r>
            <a:r>
              <a:rPr lang="en-US" altLang="en-US" sz="1333" b="1" dirty="0">
                <a:solidFill>
                  <a:srgbClr val="000000"/>
                </a:solidFill>
                <a:ea typeface="Courier New" panose="02070309020205020404" pitchFamily="49" charset="0"/>
              </a:rPr>
              <a:t> 33 c7 03 ...</a:t>
            </a:r>
            <a:endParaRPr lang="en-US" altLang="en-US" sz="1500" dirty="0"/>
          </a:p>
        </p:txBody>
      </p:sp>
    </p:spTree>
    <p:extLst>
      <p:ext uri="{BB962C8B-B14F-4D97-AF65-F5344CB8AC3E}">
        <p14:creationId xmlns:p14="http://schemas.microsoft.com/office/powerpoint/2010/main" val="159406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Dynamic binary translation</a:t>
            </a:r>
          </a:p>
        </p:txBody>
      </p:sp>
      <p:sp>
        <p:nvSpPr>
          <p:cNvPr id="3" name="内容占位符 2"/>
          <p:cNvSpPr>
            <a:spLocks noGrp="1"/>
          </p:cNvSpPr>
          <p:nvPr>
            <p:ph idx="1"/>
          </p:nvPr>
        </p:nvSpPr>
        <p:spPr/>
        <p:txBody>
          <a:bodyPr/>
          <a:lstStyle/>
          <a:p>
            <a:r>
              <a:rPr lang="en-US" dirty="0"/>
              <a:t>Pros:</a:t>
            </a:r>
          </a:p>
          <a:p>
            <a:pPr lvl="1"/>
            <a:r>
              <a:rPr lang="en-US" dirty="0"/>
              <a:t>Make x86 </a:t>
            </a:r>
            <a:r>
              <a:rPr lang="en-US" dirty="0" err="1"/>
              <a:t>virtualizable</a:t>
            </a:r>
            <a:endParaRPr lang="en-US" dirty="0"/>
          </a:p>
          <a:p>
            <a:pPr lvl="1"/>
            <a:r>
              <a:rPr lang="en-US" dirty="0"/>
              <a:t>Can reduce traps</a:t>
            </a:r>
          </a:p>
          <a:p>
            <a:r>
              <a:rPr lang="en-US" dirty="0"/>
              <a:t>Cons:</a:t>
            </a:r>
          </a:p>
          <a:p>
            <a:pPr lvl="1"/>
            <a:r>
              <a:rPr lang="en-US" dirty="0"/>
              <a:t>Overhead</a:t>
            </a:r>
          </a:p>
          <a:p>
            <a:pPr lvl="1"/>
            <a:r>
              <a:rPr lang="en-US" dirty="0"/>
              <a:t>Hard to improve system calls, I/O operations</a:t>
            </a:r>
          </a:p>
          <a:p>
            <a:pPr lvl="1"/>
            <a:r>
              <a:rPr lang="en-US" dirty="0"/>
              <a:t>Hard to handle complex code</a:t>
            </a:r>
          </a:p>
        </p:txBody>
      </p:sp>
      <p:sp>
        <p:nvSpPr>
          <p:cNvPr id="4" name="Slide Number Placeholder 3">
            <a:extLst>
              <a:ext uri="{FF2B5EF4-FFF2-40B4-BE49-F238E27FC236}">
                <a16:creationId xmlns:a16="http://schemas.microsoft.com/office/drawing/2014/main" id="{A74B0035-84A8-EE43-A620-450A728B0DEE}"/>
              </a:ext>
            </a:extLst>
          </p:cNvPr>
          <p:cNvSpPr>
            <a:spLocks noGrp="1"/>
          </p:cNvSpPr>
          <p:nvPr>
            <p:ph type="sldNum" sz="quarter" idx="11"/>
          </p:nvPr>
        </p:nvSpPr>
        <p:spPr/>
        <p:txBody>
          <a:bodyPr/>
          <a:lstStyle/>
          <a:p>
            <a:fld id="{5E6A3C3A-A029-4573-BC04-5DA27903A743}" type="slidenum">
              <a:rPr lang="en-US" smtClean="0"/>
              <a:t>15</a:t>
            </a:fld>
            <a:endParaRPr lang="en-US"/>
          </a:p>
        </p:txBody>
      </p:sp>
    </p:spTree>
    <p:extLst>
      <p:ext uri="{BB962C8B-B14F-4D97-AF65-F5344CB8AC3E}">
        <p14:creationId xmlns:p14="http://schemas.microsoft.com/office/powerpoint/2010/main" val="155987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sp>
        <p:nvSpPr>
          <p:cNvPr id="3" name="Slide Number Placeholder 2">
            <a:extLst>
              <a:ext uri="{FF2B5EF4-FFF2-40B4-BE49-F238E27FC236}">
                <a16:creationId xmlns:a16="http://schemas.microsoft.com/office/drawing/2014/main" id="{19A4DD2F-BFAD-1B45-A6AA-6342D41973FB}"/>
              </a:ext>
            </a:extLst>
          </p:cNvPr>
          <p:cNvSpPr>
            <a:spLocks noGrp="1"/>
          </p:cNvSpPr>
          <p:nvPr>
            <p:ph type="sldNum" sz="quarter" idx="11"/>
          </p:nvPr>
        </p:nvSpPr>
        <p:spPr/>
        <p:txBody>
          <a:bodyPr/>
          <a:lstStyle/>
          <a:p>
            <a:fld id="{5E6A3C3A-A029-4573-BC04-5DA27903A743}" type="slidenum">
              <a:rPr lang="en-US" smtClean="0"/>
              <a:t>16</a:t>
            </a:fld>
            <a:endParaRPr lang="en-US"/>
          </a:p>
        </p:txBody>
      </p:sp>
      <p:pic>
        <p:nvPicPr>
          <p:cNvPr id="20482" name="Picture 2"/>
          <p:cNvPicPr>
            <a:picLocks noChangeAspect="1" noChangeArrowheads="1"/>
          </p:cNvPicPr>
          <p:nvPr/>
        </p:nvPicPr>
        <p:blipFill>
          <a:blip r:embed="rId2" cstate="print"/>
          <a:srcRect/>
          <a:stretch>
            <a:fillRect/>
          </a:stretch>
        </p:blipFill>
        <p:spPr bwMode="auto">
          <a:xfrm>
            <a:off x="2231740" y="1297327"/>
            <a:ext cx="4346830" cy="4020447"/>
          </a:xfrm>
          <a:prstGeom prst="rect">
            <a:avLst/>
          </a:prstGeom>
          <a:noFill/>
          <a:ln w="9525">
            <a:noFill/>
            <a:miter lim="800000"/>
            <a:headEnd/>
            <a:tailEnd/>
          </a:ln>
        </p:spPr>
      </p:pic>
      <p:sp>
        <p:nvSpPr>
          <p:cNvPr id="5" name="矩形标注 4"/>
          <p:cNvSpPr/>
          <p:nvPr/>
        </p:nvSpPr>
        <p:spPr>
          <a:xfrm>
            <a:off x="2111727" y="1477347"/>
            <a:ext cx="1320147" cy="720080"/>
          </a:xfrm>
          <a:prstGeom prst="wedgeRectCallout">
            <a:avLst>
              <a:gd name="adj1" fmla="val 125393"/>
              <a:gd name="adj2" fmla="val 147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Guest page table</a:t>
            </a:r>
          </a:p>
        </p:txBody>
      </p:sp>
      <p:sp>
        <p:nvSpPr>
          <p:cNvPr id="6" name="矩形标注 5"/>
          <p:cNvSpPr/>
          <p:nvPr/>
        </p:nvSpPr>
        <p:spPr>
          <a:xfrm>
            <a:off x="6672233" y="3337553"/>
            <a:ext cx="1320147" cy="720080"/>
          </a:xfrm>
          <a:prstGeom prst="wedgeRectCallout">
            <a:avLst>
              <a:gd name="adj1" fmla="val -131856"/>
              <a:gd name="adj2" fmla="val -50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Shadow page table</a:t>
            </a:r>
          </a:p>
        </p:txBody>
      </p:sp>
    </p:spTree>
    <p:extLst>
      <p:ext uri="{BB962C8B-B14F-4D97-AF65-F5344CB8AC3E}">
        <p14:creationId xmlns:p14="http://schemas.microsoft.com/office/powerpoint/2010/main" val="291464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sp>
        <p:nvSpPr>
          <p:cNvPr id="3" name="内容占位符 2"/>
          <p:cNvSpPr>
            <a:spLocks noGrp="1"/>
          </p:cNvSpPr>
          <p:nvPr>
            <p:ph idx="1"/>
          </p:nvPr>
        </p:nvSpPr>
        <p:spPr/>
        <p:txBody>
          <a:bodyPr>
            <a:normAutofit/>
          </a:bodyPr>
          <a:lstStyle/>
          <a:p>
            <a:r>
              <a:rPr lang="en-US" dirty="0"/>
              <a:t>Pros:</a:t>
            </a:r>
          </a:p>
          <a:p>
            <a:pPr lvl="1"/>
            <a:r>
              <a:rPr lang="en-US" dirty="0"/>
              <a:t>Transparent to guest VMs</a:t>
            </a:r>
          </a:p>
          <a:p>
            <a:pPr lvl="1"/>
            <a:r>
              <a:rPr lang="en-US" dirty="0"/>
              <a:t>Good performance when working set is stable</a:t>
            </a:r>
          </a:p>
          <a:p>
            <a:r>
              <a:rPr lang="en-US" dirty="0"/>
              <a:t>Cons:</a:t>
            </a:r>
          </a:p>
          <a:p>
            <a:pPr lvl="1"/>
            <a:r>
              <a:rPr lang="en-US" dirty="0"/>
              <a:t>Big overhead of keeping two page tables consistent</a:t>
            </a:r>
          </a:p>
          <a:p>
            <a:pPr lvl="1"/>
            <a:r>
              <a:rPr lang="en-US" dirty="0"/>
              <a:t>Introducing more issues: hidden fault, double paging …</a:t>
            </a:r>
          </a:p>
        </p:txBody>
      </p:sp>
      <p:sp>
        <p:nvSpPr>
          <p:cNvPr id="4" name="Slide Number Placeholder 3">
            <a:extLst>
              <a:ext uri="{FF2B5EF4-FFF2-40B4-BE49-F238E27FC236}">
                <a16:creationId xmlns:a16="http://schemas.microsoft.com/office/drawing/2014/main" id="{A400A314-4EFE-9646-9A90-B3E74F977B97}"/>
              </a:ext>
            </a:extLst>
          </p:cNvPr>
          <p:cNvSpPr>
            <a:spLocks noGrp="1"/>
          </p:cNvSpPr>
          <p:nvPr>
            <p:ph type="sldNum" sz="quarter" idx="11"/>
          </p:nvPr>
        </p:nvSpPr>
        <p:spPr/>
        <p:txBody>
          <a:bodyPr/>
          <a:lstStyle/>
          <a:p>
            <a:fld id="{5E6A3C3A-A029-4573-BC04-5DA27903A743}" type="slidenum">
              <a:rPr lang="en-US" smtClean="0"/>
              <a:t>17</a:t>
            </a:fld>
            <a:endParaRPr lang="en-US"/>
          </a:p>
        </p:txBody>
      </p:sp>
    </p:spTree>
    <p:extLst>
      <p:ext uri="{BB962C8B-B14F-4D97-AF65-F5344CB8AC3E}">
        <p14:creationId xmlns:p14="http://schemas.microsoft.com/office/powerpoint/2010/main" val="45070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37432D-4975-2142-820A-CB10CF9073BF}"/>
              </a:ext>
            </a:extLst>
          </p:cNvPr>
          <p:cNvSpPr>
            <a:spLocks noGrp="1"/>
          </p:cNvSpPr>
          <p:nvPr>
            <p:ph type="title"/>
          </p:nvPr>
        </p:nvSpPr>
        <p:spPr/>
        <p:txBody>
          <a:bodyPr/>
          <a:lstStyle/>
          <a:p>
            <a:r>
              <a:rPr lang="en-US" dirty="0">
                <a:solidFill>
                  <a:schemeClr val="tx2">
                    <a:lumMod val="60000"/>
                    <a:lumOff val="40000"/>
                  </a:schemeClr>
                </a:solidFill>
              </a:rPr>
              <a:t>Xen</a:t>
            </a:r>
          </a:p>
        </p:txBody>
      </p:sp>
      <p:sp>
        <p:nvSpPr>
          <p:cNvPr id="6" name="Text Placeholder 5">
            <a:extLst>
              <a:ext uri="{FF2B5EF4-FFF2-40B4-BE49-F238E27FC236}">
                <a16:creationId xmlns:a16="http://schemas.microsoft.com/office/drawing/2014/main" id="{8F5B1C0A-A127-6848-800D-D69DB5360D9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B3A45D-FD93-774C-B352-BE596D1BB82E}"/>
              </a:ext>
            </a:extLst>
          </p:cNvPr>
          <p:cNvSpPr>
            <a:spLocks noGrp="1"/>
          </p:cNvSpPr>
          <p:nvPr>
            <p:ph type="sldNum" sz="quarter" idx="12"/>
          </p:nvPr>
        </p:nvSpPr>
        <p:spPr/>
        <p:txBody>
          <a:bodyPr/>
          <a:lstStyle/>
          <a:p>
            <a:fld id="{5E6A3C3A-A029-4573-BC04-5DA27903A743}" type="slidenum">
              <a:rPr lang="en-US" smtClean="0"/>
              <a:t>18</a:t>
            </a:fld>
            <a:endParaRPr lang="en-US"/>
          </a:p>
        </p:txBody>
      </p:sp>
    </p:spTree>
    <p:extLst>
      <p:ext uri="{BB962C8B-B14F-4D97-AF65-F5344CB8AC3E}">
        <p14:creationId xmlns:p14="http://schemas.microsoft.com/office/powerpoint/2010/main" val="20897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Xen</a:t>
            </a:r>
            <a:r>
              <a:rPr lang="en-US" dirty="0"/>
              <a:t> and the art of virtualization</a:t>
            </a:r>
          </a:p>
        </p:txBody>
      </p:sp>
      <p:sp>
        <p:nvSpPr>
          <p:cNvPr id="3" name="内容占位符 2"/>
          <p:cNvSpPr>
            <a:spLocks noGrp="1"/>
          </p:cNvSpPr>
          <p:nvPr>
            <p:ph idx="1"/>
          </p:nvPr>
        </p:nvSpPr>
        <p:spPr/>
        <p:txBody>
          <a:bodyPr/>
          <a:lstStyle/>
          <a:p>
            <a:r>
              <a:rPr lang="en-US" dirty="0"/>
              <a:t>SOSP’03</a:t>
            </a:r>
          </a:p>
          <a:p>
            <a:r>
              <a:rPr lang="en-US" dirty="0"/>
              <a:t>Very high impact (data collected in 2013)</a:t>
            </a:r>
          </a:p>
        </p:txBody>
      </p:sp>
      <p:sp>
        <p:nvSpPr>
          <p:cNvPr id="9" name="Slide Number Placeholder 8">
            <a:extLst>
              <a:ext uri="{FF2B5EF4-FFF2-40B4-BE49-F238E27FC236}">
                <a16:creationId xmlns:a16="http://schemas.microsoft.com/office/drawing/2014/main" id="{6417D327-21BD-9D4C-8390-21CFA1B7D9AC}"/>
              </a:ext>
            </a:extLst>
          </p:cNvPr>
          <p:cNvSpPr>
            <a:spLocks noGrp="1"/>
          </p:cNvSpPr>
          <p:nvPr>
            <p:ph type="sldNum" sz="quarter" idx="11"/>
          </p:nvPr>
        </p:nvSpPr>
        <p:spPr/>
        <p:txBody>
          <a:bodyPr/>
          <a:lstStyle/>
          <a:p>
            <a:fld id="{5E6A3C3A-A029-4573-BC04-5DA27903A743}" type="slidenum">
              <a:rPr lang="en-US" smtClean="0"/>
              <a:t>19</a:t>
            </a:fld>
            <a:endParaRPr lang="en-US"/>
          </a:p>
        </p:txBody>
      </p:sp>
      <p:graphicFrame>
        <p:nvGraphicFramePr>
          <p:cNvPr id="4" name="图表 3"/>
          <p:cNvGraphicFramePr/>
          <p:nvPr>
            <p:extLst>
              <p:ext uri="{D42A27DB-BD31-4B8C-83A1-F6EECF244321}">
                <p14:modId xmlns:p14="http://schemas.microsoft.com/office/powerpoint/2010/main" val="3260169586"/>
              </p:ext>
            </p:extLst>
          </p:nvPr>
        </p:nvGraphicFramePr>
        <p:xfrm>
          <a:off x="1331640" y="2317440"/>
          <a:ext cx="6772454"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6857166" y="2388290"/>
            <a:ext cx="943599" cy="2580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 name="TextBox 5">
            <a:extLst>
              <a:ext uri="{FF2B5EF4-FFF2-40B4-BE49-F238E27FC236}">
                <a16:creationId xmlns:a16="http://schemas.microsoft.com/office/drawing/2014/main" id="{04C947D7-50D1-914B-BC72-2DCE68C39994}"/>
              </a:ext>
            </a:extLst>
          </p:cNvPr>
          <p:cNvSpPr txBox="1"/>
          <p:nvPr/>
        </p:nvSpPr>
        <p:spPr>
          <a:xfrm>
            <a:off x="7055322" y="2720938"/>
            <a:ext cx="776614"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8807</a:t>
            </a:r>
          </a:p>
        </p:txBody>
      </p:sp>
      <p:sp>
        <p:nvSpPr>
          <p:cNvPr id="7" name="TextBox 6">
            <a:extLst>
              <a:ext uri="{FF2B5EF4-FFF2-40B4-BE49-F238E27FC236}">
                <a16:creationId xmlns:a16="http://schemas.microsoft.com/office/drawing/2014/main" id="{0DE8EA3B-1A9F-F343-98C0-824BC7DDE91E}"/>
              </a:ext>
            </a:extLst>
          </p:cNvPr>
          <p:cNvSpPr txBox="1"/>
          <p:nvPr/>
        </p:nvSpPr>
        <p:spPr>
          <a:xfrm>
            <a:off x="6278708" y="3309102"/>
            <a:ext cx="776614"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3090</a:t>
            </a:r>
          </a:p>
        </p:txBody>
      </p:sp>
      <p:sp>
        <p:nvSpPr>
          <p:cNvPr id="8" name="TextBox 7">
            <a:extLst>
              <a:ext uri="{FF2B5EF4-FFF2-40B4-BE49-F238E27FC236}">
                <a16:creationId xmlns:a16="http://schemas.microsoft.com/office/drawing/2014/main" id="{B0B61F7F-A020-8A4E-BE02-916E3DCD8474}"/>
              </a:ext>
            </a:extLst>
          </p:cNvPr>
          <p:cNvSpPr txBox="1"/>
          <p:nvPr/>
        </p:nvSpPr>
        <p:spPr>
          <a:xfrm>
            <a:off x="5533265" y="3426672"/>
            <a:ext cx="745443"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2116</a:t>
            </a:r>
          </a:p>
        </p:txBody>
      </p:sp>
    </p:spTree>
    <p:extLst>
      <p:ext uri="{BB962C8B-B14F-4D97-AF65-F5344CB8AC3E}">
        <p14:creationId xmlns:p14="http://schemas.microsoft.com/office/powerpoint/2010/main" val="130607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6B5E-40B3-B4F2-FAD7-E9B343EAEA9A}"/>
              </a:ext>
            </a:extLst>
          </p:cNvPr>
          <p:cNvSpPr>
            <a:spLocks noGrp="1"/>
          </p:cNvSpPr>
          <p:nvPr>
            <p:ph type="title"/>
          </p:nvPr>
        </p:nvSpPr>
        <p:spPr/>
        <p:txBody>
          <a:bodyPr/>
          <a:lstStyle/>
          <a:p>
            <a:r>
              <a:rPr lang="en-US" altLang="zh-CN" dirty="0"/>
              <a:t>Acknowledgement</a:t>
            </a:r>
            <a:endParaRPr lang="en-US" dirty="0"/>
          </a:p>
        </p:txBody>
      </p:sp>
      <p:sp>
        <p:nvSpPr>
          <p:cNvPr id="3" name="Content Placeholder 2">
            <a:extLst>
              <a:ext uri="{FF2B5EF4-FFF2-40B4-BE49-F238E27FC236}">
                <a16:creationId xmlns:a16="http://schemas.microsoft.com/office/drawing/2014/main" id="{CB7B9754-8B09-1B43-4C9D-B060A2BA7A38}"/>
              </a:ext>
            </a:extLst>
          </p:cNvPr>
          <p:cNvSpPr>
            <a:spLocks noGrp="1"/>
          </p:cNvSpPr>
          <p:nvPr>
            <p:ph idx="1"/>
          </p:nvPr>
        </p:nvSpPr>
        <p:spPr/>
        <p:txBody>
          <a:bodyPr/>
          <a:lstStyle/>
          <a:p>
            <a:r>
              <a:rPr lang="en-US" altLang="zh-CN" dirty="0"/>
              <a:t>Based</a:t>
            </a:r>
            <a:r>
              <a:rPr lang="zh-CN" altLang="en-US" dirty="0"/>
              <a:t> </a:t>
            </a:r>
            <a:r>
              <a:rPr lang="en-US" altLang="zh-CN" dirty="0"/>
              <a:t>on</a:t>
            </a:r>
            <a:r>
              <a:rPr lang="zh-CN" altLang="en-US" dirty="0"/>
              <a:t> </a:t>
            </a:r>
            <a:r>
              <a:rPr lang="en-US" altLang="zh-CN" dirty="0"/>
              <a:t>slides</a:t>
            </a:r>
            <a:r>
              <a:rPr lang="zh-CN" altLang="en-US" dirty="0"/>
              <a:t> </a:t>
            </a:r>
            <a:r>
              <a:rPr lang="en-US" altLang="zh-CN" dirty="0"/>
              <a:t>from</a:t>
            </a:r>
            <a:r>
              <a:rPr lang="zh-CN" altLang="en-US" dirty="0"/>
              <a:t> </a:t>
            </a:r>
            <a:r>
              <a:rPr lang="en-US" altLang="zh-CN" dirty="0"/>
              <a:t>Brad</a:t>
            </a:r>
            <a:r>
              <a:rPr lang="zh-CN" altLang="en-US" dirty="0"/>
              <a:t> </a:t>
            </a:r>
            <a:r>
              <a:rPr lang="en-US" altLang="zh-CN" dirty="0" err="1"/>
              <a:t>Cambell@U</a:t>
            </a:r>
            <a:r>
              <a:rPr lang="en-US" altLang="zh-CN" dirty="0"/>
              <a:t>.</a:t>
            </a:r>
            <a:r>
              <a:rPr lang="zh-CN" altLang="en-US" dirty="0"/>
              <a:t> </a:t>
            </a:r>
            <a:r>
              <a:rPr lang="en-US" altLang="zh-CN" dirty="0"/>
              <a:t>Virginia</a:t>
            </a:r>
            <a:r>
              <a:rPr lang="zh-CN" altLang="en-US" dirty="0"/>
              <a:t> </a:t>
            </a:r>
            <a:r>
              <a:rPr lang="en-US" altLang="zh-CN" dirty="0"/>
              <a:t>for</a:t>
            </a:r>
            <a:r>
              <a:rPr lang="zh-CN" altLang="en-US" dirty="0"/>
              <a:t> </a:t>
            </a:r>
            <a:r>
              <a:rPr lang="en-US" altLang="zh-CN" dirty="0"/>
              <a:t>CS6456</a:t>
            </a:r>
            <a:endParaRPr lang="en-US" dirty="0"/>
          </a:p>
        </p:txBody>
      </p:sp>
      <p:sp>
        <p:nvSpPr>
          <p:cNvPr id="4" name="Slide Number Placeholder 3">
            <a:extLst>
              <a:ext uri="{FF2B5EF4-FFF2-40B4-BE49-F238E27FC236}">
                <a16:creationId xmlns:a16="http://schemas.microsoft.com/office/drawing/2014/main" id="{8999B694-912E-F7A0-E02E-6A9275F906FE}"/>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0B0133CB-E0D4-0281-1F9E-AF27E3470261}"/>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Tree>
    <p:extLst>
      <p:ext uri="{BB962C8B-B14F-4D97-AF65-F5344CB8AC3E}">
        <p14:creationId xmlns:p14="http://schemas.microsoft.com/office/powerpoint/2010/main" val="377502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Para-virtualization</a:t>
            </a:r>
          </a:p>
        </p:txBody>
      </p:sp>
      <p:sp>
        <p:nvSpPr>
          <p:cNvPr id="3" name="内容占位符 2"/>
          <p:cNvSpPr>
            <a:spLocks noGrp="1"/>
          </p:cNvSpPr>
          <p:nvPr>
            <p:ph idx="1"/>
          </p:nvPr>
        </p:nvSpPr>
        <p:spPr/>
        <p:txBody>
          <a:bodyPr/>
          <a:lstStyle/>
          <a:p>
            <a:r>
              <a:rPr lang="en-US" dirty="0"/>
              <a:t>Full vs. </a:t>
            </a:r>
            <a:r>
              <a:rPr lang="en-US" dirty="0" err="1"/>
              <a:t>para</a:t>
            </a:r>
            <a:r>
              <a:rPr lang="en-US" dirty="0"/>
              <a:t> virtualization</a:t>
            </a:r>
          </a:p>
        </p:txBody>
      </p:sp>
      <p:sp>
        <p:nvSpPr>
          <p:cNvPr id="4" name="Slide Number Placeholder 3">
            <a:extLst>
              <a:ext uri="{FF2B5EF4-FFF2-40B4-BE49-F238E27FC236}">
                <a16:creationId xmlns:a16="http://schemas.microsoft.com/office/drawing/2014/main" id="{8C5987A6-9410-F64C-8B03-6256163C91AB}"/>
              </a:ext>
            </a:extLst>
          </p:cNvPr>
          <p:cNvSpPr>
            <a:spLocks noGrp="1"/>
          </p:cNvSpPr>
          <p:nvPr>
            <p:ph type="sldNum" sz="quarter" idx="11"/>
          </p:nvPr>
        </p:nvSpPr>
        <p:spPr/>
        <p:txBody>
          <a:bodyPr/>
          <a:lstStyle/>
          <a:p>
            <a:fld id="{5E6A3C3A-A029-4573-BC04-5DA27903A743}" type="slidenum">
              <a:rPr lang="en-US" smtClean="0"/>
              <a:t>20</a:t>
            </a:fld>
            <a:endParaRPr lang="en-US"/>
          </a:p>
        </p:txBody>
      </p:sp>
      <p:pic>
        <p:nvPicPr>
          <p:cNvPr id="1025" name="Picture 1"/>
          <p:cNvPicPr>
            <a:picLocks noChangeAspect="1" noChangeArrowheads="1"/>
          </p:cNvPicPr>
          <p:nvPr/>
        </p:nvPicPr>
        <p:blipFill>
          <a:blip r:embed="rId2" cstate="print"/>
          <a:srcRect/>
          <a:stretch>
            <a:fillRect/>
          </a:stretch>
        </p:blipFill>
        <p:spPr bwMode="auto">
          <a:xfrm>
            <a:off x="1991713" y="1957401"/>
            <a:ext cx="5460607" cy="2936364"/>
          </a:xfrm>
          <a:prstGeom prst="rect">
            <a:avLst/>
          </a:prstGeom>
          <a:noFill/>
          <a:ln w="9525">
            <a:noFill/>
            <a:miter lim="800000"/>
            <a:headEnd/>
            <a:tailEnd/>
          </a:ln>
        </p:spPr>
      </p:pic>
    </p:spTree>
    <p:extLst>
      <p:ext uri="{BB962C8B-B14F-4D97-AF65-F5344CB8AC3E}">
        <p14:creationId xmlns:p14="http://schemas.microsoft.com/office/powerpoint/2010/main" val="3275055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Overview of the </a:t>
            </a:r>
            <a:r>
              <a:rPr lang="en-US" dirty="0" err="1"/>
              <a:t>Xen</a:t>
            </a:r>
            <a:r>
              <a:rPr lang="en-US" dirty="0"/>
              <a:t> approach</a:t>
            </a:r>
          </a:p>
        </p:txBody>
      </p:sp>
      <p:sp>
        <p:nvSpPr>
          <p:cNvPr id="3" name="内容占位符 2"/>
          <p:cNvSpPr>
            <a:spLocks noGrp="1"/>
          </p:cNvSpPr>
          <p:nvPr>
            <p:ph idx="1"/>
          </p:nvPr>
        </p:nvSpPr>
        <p:spPr/>
        <p:txBody>
          <a:bodyPr/>
          <a:lstStyle/>
          <a:p>
            <a:r>
              <a:rPr lang="en-US" dirty="0"/>
              <a:t>Support for unmodified application binaries (but not OS)</a:t>
            </a:r>
          </a:p>
          <a:p>
            <a:pPr lvl="1"/>
            <a:r>
              <a:rPr lang="en-US" dirty="0"/>
              <a:t>Keep Application Binary Interface (ABI) </a:t>
            </a:r>
          </a:p>
          <a:p>
            <a:r>
              <a:rPr lang="en-US" dirty="0"/>
              <a:t>Modify guest OS to be aware of virtualization</a:t>
            </a:r>
          </a:p>
          <a:p>
            <a:pPr lvl="1"/>
            <a:r>
              <a:rPr lang="en-US" dirty="0"/>
              <a:t>Get around issues of x86 architecture</a:t>
            </a:r>
          </a:p>
          <a:p>
            <a:pPr lvl="1"/>
            <a:r>
              <a:rPr lang="en-US" dirty="0"/>
              <a:t>Better performance</a:t>
            </a:r>
          </a:p>
          <a:p>
            <a:r>
              <a:rPr lang="en-US" dirty="0"/>
              <a:t>Keep hypervisor as small as possible</a:t>
            </a:r>
          </a:p>
          <a:p>
            <a:pPr lvl="1"/>
            <a:r>
              <a:rPr lang="en-US" dirty="0"/>
              <a:t>Device driver is in Dom0</a:t>
            </a:r>
          </a:p>
        </p:txBody>
      </p:sp>
      <p:sp>
        <p:nvSpPr>
          <p:cNvPr id="4" name="Slide Number Placeholder 3">
            <a:extLst>
              <a:ext uri="{FF2B5EF4-FFF2-40B4-BE49-F238E27FC236}">
                <a16:creationId xmlns:a16="http://schemas.microsoft.com/office/drawing/2014/main" id="{85FEAD90-E50C-9E42-B885-924C7238106D}"/>
              </a:ext>
            </a:extLst>
          </p:cNvPr>
          <p:cNvSpPr>
            <a:spLocks noGrp="1"/>
          </p:cNvSpPr>
          <p:nvPr>
            <p:ph type="sldNum" sz="quarter" idx="11"/>
          </p:nvPr>
        </p:nvSpPr>
        <p:spPr/>
        <p:txBody>
          <a:bodyPr/>
          <a:lstStyle/>
          <a:p>
            <a:fld id="{5E6A3C3A-A029-4573-BC04-5DA27903A743}" type="slidenum">
              <a:rPr lang="en-US" smtClean="0"/>
              <a:t>21</a:t>
            </a:fld>
            <a:endParaRPr lang="en-US"/>
          </a:p>
        </p:txBody>
      </p:sp>
    </p:spTree>
    <p:extLst>
      <p:ext uri="{BB962C8B-B14F-4D97-AF65-F5344CB8AC3E}">
        <p14:creationId xmlns:p14="http://schemas.microsoft.com/office/powerpoint/2010/main" val="130584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Xen</a:t>
            </a:r>
            <a:r>
              <a:rPr lang="en-US" dirty="0"/>
              <a:t> architecture</a:t>
            </a:r>
          </a:p>
        </p:txBody>
      </p:sp>
      <p:sp>
        <p:nvSpPr>
          <p:cNvPr id="3" name="Slide Number Placeholder 2">
            <a:extLst>
              <a:ext uri="{FF2B5EF4-FFF2-40B4-BE49-F238E27FC236}">
                <a16:creationId xmlns:a16="http://schemas.microsoft.com/office/drawing/2014/main" id="{575011C0-0085-C54D-8C04-F6AC9D452417}"/>
              </a:ext>
            </a:extLst>
          </p:cNvPr>
          <p:cNvSpPr>
            <a:spLocks noGrp="1"/>
          </p:cNvSpPr>
          <p:nvPr>
            <p:ph type="sldNum" sz="quarter" idx="11"/>
          </p:nvPr>
        </p:nvSpPr>
        <p:spPr/>
        <p:txBody>
          <a:bodyPr/>
          <a:lstStyle/>
          <a:p>
            <a:fld id="{5E6A3C3A-A029-4573-BC04-5DA27903A743}" type="slidenum">
              <a:rPr lang="en-US" smtClean="0"/>
              <a:t>22</a:t>
            </a:fld>
            <a:endParaRPr lang="en-US"/>
          </a:p>
        </p:txBody>
      </p:sp>
      <p:pic>
        <p:nvPicPr>
          <p:cNvPr id="32770" name="Picture 2"/>
          <p:cNvPicPr>
            <a:picLocks noChangeAspect="1" noChangeArrowheads="1"/>
          </p:cNvPicPr>
          <p:nvPr/>
        </p:nvPicPr>
        <p:blipFill>
          <a:blip r:embed="rId2" cstate="print"/>
          <a:srcRect/>
          <a:stretch>
            <a:fillRect/>
          </a:stretch>
        </p:blipFill>
        <p:spPr bwMode="auto">
          <a:xfrm>
            <a:off x="1331640" y="1177314"/>
            <a:ext cx="6420713" cy="4142668"/>
          </a:xfrm>
          <a:prstGeom prst="rect">
            <a:avLst/>
          </a:prstGeom>
          <a:noFill/>
          <a:ln w="9525">
            <a:noFill/>
            <a:miter lim="800000"/>
            <a:headEnd/>
            <a:tailEnd/>
          </a:ln>
        </p:spPr>
      </p:pic>
    </p:spTree>
    <p:extLst>
      <p:ext uri="{BB962C8B-B14F-4D97-AF65-F5344CB8AC3E}">
        <p14:creationId xmlns:p14="http://schemas.microsoft.com/office/powerpoint/2010/main" val="42193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Challenges</a:t>
            </a:r>
          </a:p>
          <a:p>
            <a:pPr lvl="1"/>
            <a:r>
              <a:rPr lang="en-US" dirty="0"/>
              <a:t>Correctness: not all privileged instructions produce traps!</a:t>
            </a:r>
          </a:p>
          <a:p>
            <a:pPr lvl="1"/>
            <a:r>
              <a:rPr lang="en-US" dirty="0"/>
              <a:t>Performance:</a:t>
            </a:r>
          </a:p>
          <a:p>
            <a:pPr lvl="2"/>
            <a:r>
              <a:rPr lang="en-US" dirty="0"/>
              <a:t>System calls: traps in both enter and exit (10X)</a:t>
            </a:r>
          </a:p>
          <a:p>
            <a:pPr lvl="2"/>
            <a:r>
              <a:rPr lang="en-US" dirty="0"/>
              <a:t>I/O performance: high CPU overhead</a:t>
            </a:r>
          </a:p>
          <a:p>
            <a:pPr lvl="2"/>
            <a:r>
              <a:rPr lang="en-US" dirty="0"/>
              <a:t>Virtual memory: no software-controlled TLB</a:t>
            </a:r>
          </a:p>
        </p:txBody>
      </p:sp>
      <p:sp>
        <p:nvSpPr>
          <p:cNvPr id="4" name="Slide Number Placeholder 3">
            <a:extLst>
              <a:ext uri="{FF2B5EF4-FFF2-40B4-BE49-F238E27FC236}">
                <a16:creationId xmlns:a16="http://schemas.microsoft.com/office/drawing/2014/main" id="{866A83FA-F9BF-B24F-A56E-2DC1D81578E5}"/>
              </a:ext>
            </a:extLst>
          </p:cNvPr>
          <p:cNvSpPr>
            <a:spLocks noGrp="1"/>
          </p:cNvSpPr>
          <p:nvPr>
            <p:ph type="sldNum" sz="quarter" idx="11"/>
          </p:nvPr>
        </p:nvSpPr>
        <p:spPr/>
        <p:txBody>
          <a:bodyPr/>
          <a:lstStyle/>
          <a:p>
            <a:fld id="{5E6A3C3A-A029-4573-BC04-5DA27903A743}" type="slidenum">
              <a:rPr lang="en-US" smtClean="0"/>
              <a:t>23</a:t>
            </a:fld>
            <a:endParaRPr lang="en-US"/>
          </a:p>
        </p:txBody>
      </p:sp>
    </p:spTree>
    <p:extLst>
      <p:ext uri="{BB962C8B-B14F-4D97-AF65-F5344CB8AC3E}">
        <p14:creationId xmlns:p14="http://schemas.microsoft.com/office/powerpoint/2010/main" val="114224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CPU virtualization</a:t>
            </a:r>
          </a:p>
        </p:txBody>
      </p:sp>
      <p:sp>
        <p:nvSpPr>
          <p:cNvPr id="3" name="内容占位符 2"/>
          <p:cNvSpPr>
            <a:spLocks noGrp="1"/>
          </p:cNvSpPr>
          <p:nvPr>
            <p:ph idx="1"/>
          </p:nvPr>
        </p:nvSpPr>
        <p:spPr/>
        <p:txBody>
          <a:bodyPr>
            <a:normAutofit/>
          </a:bodyPr>
          <a:lstStyle/>
          <a:p>
            <a:r>
              <a:rPr lang="en-US" dirty="0"/>
              <a:t>Protection</a:t>
            </a:r>
          </a:p>
          <a:p>
            <a:pPr lvl="1"/>
            <a:r>
              <a:rPr lang="en-US" dirty="0" err="1"/>
              <a:t>Xen</a:t>
            </a:r>
            <a:r>
              <a:rPr lang="en-US" dirty="0"/>
              <a:t> in ring0, guest kernel in ring1</a:t>
            </a:r>
          </a:p>
          <a:p>
            <a:pPr lvl="1"/>
            <a:r>
              <a:rPr lang="en-US" dirty="0"/>
              <a:t>Privileged instructions are replaced with </a:t>
            </a:r>
            <a:r>
              <a:rPr lang="en-US" dirty="0" err="1"/>
              <a:t>hypercalls</a:t>
            </a:r>
            <a:endParaRPr lang="en-US" dirty="0"/>
          </a:p>
          <a:p>
            <a:r>
              <a:rPr lang="en-US" dirty="0"/>
              <a:t>Exception and system calls</a:t>
            </a:r>
          </a:p>
          <a:p>
            <a:pPr lvl="1"/>
            <a:r>
              <a:rPr lang="en-US" dirty="0"/>
              <a:t>Guest OS registers handle</a:t>
            </a:r>
            <a:r>
              <a:rPr lang="en-US" altLang="zh-CN" dirty="0"/>
              <a:t>r</a:t>
            </a:r>
            <a:r>
              <a:rPr lang="en-US" dirty="0"/>
              <a:t>s validated by Xen</a:t>
            </a:r>
          </a:p>
          <a:p>
            <a:pPr lvl="1"/>
            <a:r>
              <a:rPr lang="en-US" dirty="0"/>
              <a:t>Allowing direct system call</a:t>
            </a:r>
            <a:r>
              <a:rPr lang="en-US" altLang="zh-CN" dirty="0"/>
              <a:t>s</a:t>
            </a:r>
            <a:r>
              <a:rPr lang="en-US" dirty="0"/>
              <a:t> from app into guest OS</a:t>
            </a:r>
          </a:p>
          <a:p>
            <a:pPr lvl="1"/>
            <a:r>
              <a:rPr lang="en-US" dirty="0"/>
              <a:t>Page fault</a:t>
            </a:r>
            <a:r>
              <a:rPr lang="en-US" altLang="zh-CN" dirty="0"/>
              <a:t>s</a:t>
            </a:r>
            <a:r>
              <a:rPr lang="en-US" dirty="0"/>
              <a:t>: redirected by Xen</a:t>
            </a:r>
          </a:p>
        </p:txBody>
      </p:sp>
      <p:sp>
        <p:nvSpPr>
          <p:cNvPr id="4" name="Slide Number Placeholder 3">
            <a:extLst>
              <a:ext uri="{FF2B5EF4-FFF2-40B4-BE49-F238E27FC236}">
                <a16:creationId xmlns:a16="http://schemas.microsoft.com/office/drawing/2014/main" id="{0E649A10-E197-CC44-9C6E-80D1FF7040BB}"/>
              </a:ext>
            </a:extLst>
          </p:cNvPr>
          <p:cNvSpPr>
            <a:spLocks noGrp="1"/>
          </p:cNvSpPr>
          <p:nvPr>
            <p:ph type="sldNum" sz="quarter" idx="11"/>
          </p:nvPr>
        </p:nvSpPr>
        <p:spPr/>
        <p:txBody>
          <a:bodyPr/>
          <a:lstStyle/>
          <a:p>
            <a:fld id="{5E6A3C3A-A029-4573-BC04-5DA27903A743}" type="slidenum">
              <a:rPr lang="en-US" smtClean="0"/>
              <a:t>24</a:t>
            </a:fld>
            <a:endParaRPr lang="en-US"/>
          </a:p>
        </p:txBody>
      </p:sp>
    </p:spTree>
    <p:extLst>
      <p:ext uri="{BB962C8B-B14F-4D97-AF65-F5344CB8AC3E}">
        <p14:creationId xmlns:p14="http://schemas.microsoft.com/office/powerpoint/2010/main" val="339664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Memory virtualization</a:t>
            </a:r>
          </a:p>
        </p:txBody>
      </p:sp>
      <p:sp>
        <p:nvSpPr>
          <p:cNvPr id="3" name="内容占位符 2"/>
          <p:cNvSpPr>
            <a:spLocks noGrp="1"/>
          </p:cNvSpPr>
          <p:nvPr>
            <p:ph idx="1"/>
          </p:nvPr>
        </p:nvSpPr>
        <p:spPr/>
        <p:txBody>
          <a:bodyPr/>
          <a:lstStyle/>
          <a:p>
            <a:r>
              <a:rPr lang="en-US" dirty="0" err="1"/>
              <a:t>Xen</a:t>
            </a:r>
            <a:r>
              <a:rPr lang="en-US" dirty="0"/>
              <a:t> exists in a 64MB section at the top of every address space</a:t>
            </a:r>
          </a:p>
          <a:p>
            <a:r>
              <a:rPr lang="en-US" dirty="0"/>
              <a:t>Guest sees</a:t>
            </a:r>
            <a:r>
              <a:rPr lang="zh-CN" altLang="en-US" dirty="0"/>
              <a:t> </a:t>
            </a:r>
            <a:r>
              <a:rPr lang="en-US" altLang="zh-CN" dirty="0"/>
              <a:t>the</a:t>
            </a:r>
            <a:r>
              <a:rPr lang="zh-CN" altLang="en-US" dirty="0"/>
              <a:t> </a:t>
            </a:r>
            <a:r>
              <a:rPr lang="en-US" altLang="zh-CN" dirty="0"/>
              <a:t>mapping</a:t>
            </a:r>
            <a:r>
              <a:rPr lang="zh-CN" altLang="en-US" dirty="0"/>
              <a:t> </a:t>
            </a:r>
            <a:r>
              <a:rPr lang="en-US" altLang="zh-CN" dirty="0"/>
              <a:t>to</a:t>
            </a:r>
            <a:r>
              <a:rPr lang="en-US" dirty="0"/>
              <a:t> real </a:t>
            </a:r>
            <a:r>
              <a:rPr lang="en-US" altLang="zh-CN" dirty="0"/>
              <a:t>machine</a:t>
            </a:r>
            <a:r>
              <a:rPr lang="en-US" dirty="0"/>
              <a:t> address</a:t>
            </a:r>
          </a:p>
          <a:p>
            <a:r>
              <a:rPr lang="en-US" dirty="0"/>
              <a:t>Guest kernels are responsible for allocating and managing the hardware page tables.</a:t>
            </a:r>
          </a:p>
          <a:p>
            <a:r>
              <a:rPr lang="en-US" dirty="0"/>
              <a:t>After registering the page table to </a:t>
            </a:r>
            <a:r>
              <a:rPr lang="en-US" dirty="0" err="1"/>
              <a:t>Xen</a:t>
            </a:r>
            <a:r>
              <a:rPr lang="en-US" dirty="0"/>
              <a:t>, all subsequent updates must be validated.</a:t>
            </a:r>
          </a:p>
        </p:txBody>
      </p:sp>
      <p:sp>
        <p:nvSpPr>
          <p:cNvPr id="4" name="Slide Number Placeholder 3">
            <a:extLst>
              <a:ext uri="{FF2B5EF4-FFF2-40B4-BE49-F238E27FC236}">
                <a16:creationId xmlns:a16="http://schemas.microsoft.com/office/drawing/2014/main" id="{26B83F02-6763-174A-AFEC-BA92C605F89C}"/>
              </a:ext>
            </a:extLst>
          </p:cNvPr>
          <p:cNvSpPr>
            <a:spLocks noGrp="1"/>
          </p:cNvSpPr>
          <p:nvPr>
            <p:ph type="sldNum" sz="quarter" idx="11"/>
          </p:nvPr>
        </p:nvSpPr>
        <p:spPr/>
        <p:txBody>
          <a:bodyPr/>
          <a:lstStyle/>
          <a:p>
            <a:fld id="{5E6A3C3A-A029-4573-BC04-5DA27903A743}" type="slidenum">
              <a:rPr lang="en-US" smtClean="0"/>
              <a:t>25</a:t>
            </a:fld>
            <a:endParaRPr lang="en-US"/>
          </a:p>
        </p:txBody>
      </p:sp>
    </p:spTree>
    <p:extLst>
      <p:ext uri="{BB962C8B-B14F-4D97-AF65-F5344CB8AC3E}">
        <p14:creationId xmlns:p14="http://schemas.microsoft.com/office/powerpoint/2010/main" val="121416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Porting effort is quite low</a:t>
            </a:r>
          </a:p>
        </p:txBody>
      </p:sp>
      <p:sp>
        <p:nvSpPr>
          <p:cNvPr id="3" name="Slide Number Placeholder 2">
            <a:extLst>
              <a:ext uri="{FF2B5EF4-FFF2-40B4-BE49-F238E27FC236}">
                <a16:creationId xmlns:a16="http://schemas.microsoft.com/office/drawing/2014/main" id="{98A2CEC0-2210-7349-8EB2-A406328855CC}"/>
              </a:ext>
            </a:extLst>
          </p:cNvPr>
          <p:cNvSpPr>
            <a:spLocks noGrp="1"/>
          </p:cNvSpPr>
          <p:nvPr>
            <p:ph type="sldNum" sz="quarter" idx="11"/>
          </p:nvPr>
        </p:nvSpPr>
        <p:spPr/>
        <p:txBody>
          <a:bodyPr/>
          <a:lstStyle/>
          <a:p>
            <a:fld id="{5E6A3C3A-A029-4573-BC04-5DA27903A743}" type="slidenum">
              <a:rPr lang="en-US" smtClean="0"/>
              <a:t>26</a:t>
            </a:fld>
            <a:endParaRPr lang="en-US"/>
          </a:p>
        </p:txBody>
      </p:sp>
      <p:pic>
        <p:nvPicPr>
          <p:cNvPr id="38914" name="Picture 2"/>
          <p:cNvPicPr>
            <a:picLocks noChangeAspect="1" noChangeArrowheads="1"/>
          </p:cNvPicPr>
          <p:nvPr/>
        </p:nvPicPr>
        <p:blipFill>
          <a:blip r:embed="rId2" cstate="print"/>
          <a:srcRect/>
          <a:stretch>
            <a:fillRect/>
          </a:stretch>
        </p:blipFill>
        <p:spPr bwMode="auto">
          <a:xfrm>
            <a:off x="2351754" y="1957400"/>
            <a:ext cx="4359188" cy="2580287"/>
          </a:xfrm>
          <a:prstGeom prst="rect">
            <a:avLst/>
          </a:prstGeom>
          <a:noFill/>
          <a:ln w="9525">
            <a:noFill/>
            <a:miter lim="800000"/>
            <a:headEnd/>
            <a:tailEnd/>
          </a:ln>
        </p:spPr>
      </p:pic>
    </p:spTree>
    <p:extLst>
      <p:ext uri="{BB962C8B-B14F-4D97-AF65-F5344CB8AC3E}">
        <p14:creationId xmlns:p14="http://schemas.microsoft.com/office/powerpoint/2010/main" val="2784860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Evaluation</a:t>
            </a:r>
          </a:p>
        </p:txBody>
      </p:sp>
      <p:sp>
        <p:nvSpPr>
          <p:cNvPr id="3" name="内容占位符 2"/>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D75851D-6D70-A04F-984A-0E6B0B720FBE}"/>
              </a:ext>
            </a:extLst>
          </p:cNvPr>
          <p:cNvSpPr>
            <a:spLocks noGrp="1"/>
          </p:cNvSpPr>
          <p:nvPr>
            <p:ph type="sldNum" sz="quarter" idx="11"/>
          </p:nvPr>
        </p:nvSpPr>
        <p:spPr/>
        <p:txBody>
          <a:bodyPr/>
          <a:lstStyle/>
          <a:p>
            <a:fld id="{5E6A3C3A-A029-4573-BC04-5DA27903A743}" type="slidenum">
              <a:rPr lang="en-US" smtClean="0"/>
              <a:t>27</a:t>
            </a:fld>
            <a:endParaRPr lang="en-US"/>
          </a:p>
        </p:txBody>
      </p:sp>
      <p:pic>
        <p:nvPicPr>
          <p:cNvPr id="34819" name="Picture 3"/>
          <p:cNvPicPr>
            <a:picLocks noChangeAspect="1" noChangeArrowheads="1"/>
          </p:cNvPicPr>
          <p:nvPr/>
        </p:nvPicPr>
        <p:blipFill>
          <a:blip r:embed="rId2" cstate="print"/>
          <a:srcRect/>
          <a:stretch>
            <a:fillRect/>
          </a:stretch>
        </p:blipFill>
        <p:spPr bwMode="auto">
          <a:xfrm>
            <a:off x="851587" y="1392808"/>
            <a:ext cx="7410400" cy="3504919"/>
          </a:xfrm>
          <a:prstGeom prst="rect">
            <a:avLst/>
          </a:prstGeom>
          <a:noFill/>
          <a:ln w="9525">
            <a:noFill/>
            <a:miter lim="800000"/>
            <a:headEnd/>
            <a:tailEnd/>
          </a:ln>
        </p:spPr>
      </p:pic>
    </p:spTree>
    <p:extLst>
      <p:ext uri="{BB962C8B-B14F-4D97-AF65-F5344CB8AC3E}">
        <p14:creationId xmlns:p14="http://schemas.microsoft.com/office/powerpoint/2010/main" val="67266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a:t>
            </a:r>
          </a:p>
        </p:txBody>
      </p:sp>
      <p:sp>
        <p:nvSpPr>
          <p:cNvPr id="3" name="内容占位符 2"/>
          <p:cNvSpPr>
            <a:spLocks noGrp="1"/>
          </p:cNvSpPr>
          <p:nvPr>
            <p:ph idx="1"/>
          </p:nvPr>
        </p:nvSpPr>
        <p:spPr/>
        <p:txBody>
          <a:bodyPr>
            <a:normAutofit/>
          </a:bodyPr>
          <a:lstStyle/>
          <a:p>
            <a:r>
              <a:rPr lang="en-US" dirty="0"/>
              <a:t>x86 architecture makes virtualization challenging</a:t>
            </a:r>
          </a:p>
          <a:p>
            <a:r>
              <a:rPr lang="en-US" dirty="0"/>
              <a:t>Full virtualization</a:t>
            </a:r>
          </a:p>
          <a:p>
            <a:pPr lvl="1"/>
            <a:r>
              <a:rPr lang="en-US" dirty="0"/>
              <a:t>unmodified guest OS; good isolation</a:t>
            </a:r>
          </a:p>
          <a:p>
            <a:pPr lvl="1"/>
            <a:r>
              <a:rPr lang="en-US" dirty="0"/>
              <a:t>Performance issue (especially I/O)</a:t>
            </a:r>
          </a:p>
          <a:p>
            <a:r>
              <a:rPr lang="en-US" dirty="0"/>
              <a:t>Para virtualization: </a:t>
            </a:r>
          </a:p>
          <a:p>
            <a:pPr lvl="1"/>
            <a:r>
              <a:rPr lang="en-US" dirty="0"/>
              <a:t>Better performance (potentially)</a:t>
            </a:r>
          </a:p>
          <a:p>
            <a:pPr lvl="1"/>
            <a:r>
              <a:rPr lang="en-US" dirty="0"/>
              <a:t>Need to update guest kernel</a:t>
            </a:r>
          </a:p>
          <a:p>
            <a:r>
              <a:rPr lang="en-US" dirty="0"/>
              <a:t>Full and </a:t>
            </a:r>
            <a:r>
              <a:rPr lang="en-US" dirty="0" err="1"/>
              <a:t>para</a:t>
            </a:r>
            <a:r>
              <a:rPr lang="en-US" dirty="0"/>
              <a:t> virtualization will keep evolving together</a:t>
            </a:r>
          </a:p>
          <a:p>
            <a:endParaRPr lang="en-US" dirty="0"/>
          </a:p>
        </p:txBody>
      </p:sp>
      <p:sp>
        <p:nvSpPr>
          <p:cNvPr id="4" name="Slide Number Placeholder 3">
            <a:extLst>
              <a:ext uri="{FF2B5EF4-FFF2-40B4-BE49-F238E27FC236}">
                <a16:creationId xmlns:a16="http://schemas.microsoft.com/office/drawing/2014/main" id="{73499A11-A196-824F-B991-B96FF83820EC}"/>
              </a:ext>
            </a:extLst>
          </p:cNvPr>
          <p:cNvSpPr>
            <a:spLocks noGrp="1"/>
          </p:cNvSpPr>
          <p:nvPr>
            <p:ph type="sldNum" sz="quarter" idx="11"/>
          </p:nvPr>
        </p:nvSpPr>
        <p:spPr/>
        <p:txBody>
          <a:bodyPr/>
          <a:lstStyle/>
          <a:p>
            <a:fld id="{5E6A3C3A-A029-4573-BC04-5DA27903A743}" type="slidenum">
              <a:rPr lang="en-US" smtClean="0"/>
              <a:t>28</a:t>
            </a:fld>
            <a:endParaRPr lang="en-US"/>
          </a:p>
        </p:txBody>
      </p:sp>
    </p:spTree>
    <p:extLst>
      <p:ext uri="{BB962C8B-B14F-4D97-AF65-F5344CB8AC3E}">
        <p14:creationId xmlns:p14="http://schemas.microsoft.com/office/powerpoint/2010/main" val="1877903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Instead: Leverage hardware support</a:t>
            </a:r>
          </a:p>
        </p:txBody>
      </p:sp>
      <p:sp>
        <p:nvSpPr>
          <p:cNvPr id="3" name="内容占位符 2"/>
          <p:cNvSpPr>
            <a:spLocks noGrp="1"/>
          </p:cNvSpPr>
          <p:nvPr>
            <p:ph idx="1"/>
          </p:nvPr>
        </p:nvSpPr>
        <p:spPr/>
        <p:txBody>
          <a:bodyPr/>
          <a:lstStyle/>
          <a:p>
            <a:r>
              <a:rPr lang="en-US" dirty="0"/>
              <a:t>First generation - processor</a:t>
            </a:r>
          </a:p>
          <a:p>
            <a:r>
              <a:rPr lang="en-US" dirty="0"/>
              <a:t>Second generation - memory</a:t>
            </a:r>
          </a:p>
          <a:p>
            <a:r>
              <a:rPr lang="en-US" dirty="0"/>
              <a:t>Third generation – I/O device</a:t>
            </a:r>
          </a:p>
          <a:p>
            <a:pPr lvl="1"/>
            <a:r>
              <a:rPr lang="en-US" dirty="0"/>
              <a:t>In progress</a:t>
            </a:r>
          </a:p>
        </p:txBody>
      </p:sp>
      <p:sp>
        <p:nvSpPr>
          <p:cNvPr id="4" name="Slide Number Placeholder 3">
            <a:extLst>
              <a:ext uri="{FF2B5EF4-FFF2-40B4-BE49-F238E27FC236}">
                <a16:creationId xmlns:a16="http://schemas.microsoft.com/office/drawing/2014/main" id="{29C309CF-3131-6946-855A-5C549C34D038}"/>
              </a:ext>
            </a:extLst>
          </p:cNvPr>
          <p:cNvSpPr>
            <a:spLocks noGrp="1"/>
          </p:cNvSpPr>
          <p:nvPr>
            <p:ph type="sldNum" sz="quarter" idx="11"/>
          </p:nvPr>
        </p:nvSpPr>
        <p:spPr/>
        <p:txBody>
          <a:bodyPr/>
          <a:lstStyle/>
          <a:p>
            <a:fld id="{5E6A3C3A-A029-4573-BC04-5DA27903A743}" type="slidenum">
              <a:rPr lang="en-US" smtClean="0"/>
              <a:t>29</a:t>
            </a:fld>
            <a:endParaRPr lang="en-US"/>
          </a:p>
        </p:txBody>
      </p:sp>
    </p:spTree>
    <p:extLst>
      <p:ext uri="{BB962C8B-B14F-4D97-AF65-F5344CB8AC3E}">
        <p14:creationId xmlns:p14="http://schemas.microsoft.com/office/powerpoint/2010/main" val="380328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virtualization?</a:t>
            </a:r>
          </a:p>
        </p:txBody>
      </p:sp>
      <p:sp>
        <p:nvSpPr>
          <p:cNvPr id="3" name="Content Placeholder 2"/>
          <p:cNvSpPr>
            <a:spLocks noGrp="1"/>
          </p:cNvSpPr>
          <p:nvPr>
            <p:ph idx="1"/>
          </p:nvPr>
        </p:nvSpPr>
        <p:spPr/>
        <p:txBody>
          <a:bodyPr>
            <a:normAutofit/>
          </a:bodyPr>
          <a:lstStyle/>
          <a:p>
            <a:r>
              <a:rPr lang="en-US" dirty="0">
                <a:solidFill>
                  <a:srgbClr val="FF0000"/>
                </a:solidFill>
              </a:rPr>
              <a:t>Virtualization</a:t>
            </a:r>
            <a:r>
              <a:rPr lang="en-US" dirty="0"/>
              <a:t> is the ability to run multiple operating systems on a single physical system and share the underlying hardware resources</a:t>
            </a:r>
            <a:r>
              <a:rPr lang="en-US" baseline="30000" dirty="0"/>
              <a:t>1</a:t>
            </a:r>
          </a:p>
          <a:p>
            <a:r>
              <a:rPr lang="en-US" dirty="0"/>
              <a:t>Allows one computer to provide the appearance of many computers.</a:t>
            </a:r>
          </a:p>
          <a:p>
            <a:r>
              <a:rPr lang="en-US" dirty="0">
                <a:cs typeface="Arial" charset="0"/>
              </a:rPr>
              <a:t>Goals:</a:t>
            </a:r>
          </a:p>
          <a:p>
            <a:pPr lvl="1"/>
            <a:r>
              <a:rPr lang="en-US" dirty="0"/>
              <a:t>Provide flexibility for users</a:t>
            </a:r>
          </a:p>
          <a:p>
            <a:pPr lvl="1"/>
            <a:r>
              <a:rPr lang="en-US" dirty="0"/>
              <a:t>Amortize hardware costs</a:t>
            </a:r>
          </a:p>
          <a:p>
            <a:pPr lvl="1"/>
            <a:r>
              <a:rPr lang="en-US" dirty="0"/>
              <a:t>Isolate completely separate users</a:t>
            </a:r>
          </a:p>
          <a:p>
            <a:pPr marL="0" indent="0">
              <a:buNone/>
            </a:pPr>
            <a:endParaRPr lang="en-US" dirty="0"/>
          </a:p>
          <a:p>
            <a:pPr marL="0" indent="0">
              <a:buNone/>
            </a:pPr>
            <a:r>
              <a:rPr lang="en-US" sz="2000" baseline="30000" dirty="0"/>
              <a:t>1</a:t>
            </a:r>
            <a:r>
              <a:rPr lang="en-US" sz="2000" dirty="0"/>
              <a:t> VMWare white paper</a:t>
            </a:r>
            <a:r>
              <a:rPr lang="en-US" sz="2000" i="1" dirty="0"/>
              <a:t>, Virtualization Overview</a:t>
            </a:r>
          </a:p>
        </p:txBody>
      </p:sp>
      <p:sp>
        <p:nvSpPr>
          <p:cNvPr id="4" name="Slide Number Placeholder 3">
            <a:extLst>
              <a:ext uri="{FF2B5EF4-FFF2-40B4-BE49-F238E27FC236}">
                <a16:creationId xmlns:a16="http://schemas.microsoft.com/office/drawing/2014/main" id="{A7C188FC-39B4-DA41-BD66-74EFFABF7B8D}"/>
              </a:ext>
            </a:extLst>
          </p:cNvPr>
          <p:cNvSpPr>
            <a:spLocks noGrp="1"/>
          </p:cNvSpPr>
          <p:nvPr>
            <p:ph type="sldNum" sz="quarter" idx="11"/>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1186379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8"/>
          <p:cNvSpPr>
            <a:spLocks noGrp="1"/>
          </p:cNvSpPr>
          <p:nvPr>
            <p:ph type="title"/>
          </p:nvPr>
        </p:nvSpPr>
        <p:spPr/>
        <p:txBody>
          <a:bodyPr/>
          <a:lstStyle/>
          <a:p>
            <a:r>
              <a:rPr lang="en-US" sz="3000" dirty="0">
                <a:latin typeface="Arial" charset="0"/>
                <a:ea typeface="ＭＳ Ｐゴシック" charset="0"/>
              </a:rPr>
              <a:t>Protection Rings</a:t>
            </a:r>
          </a:p>
        </p:txBody>
      </p:sp>
      <p:sp>
        <p:nvSpPr>
          <p:cNvPr id="57346" name="Content Placeholder 9"/>
          <p:cNvSpPr>
            <a:spLocks noGrp="1"/>
          </p:cNvSpPr>
          <p:nvPr>
            <p:ph sz="half" idx="1"/>
          </p:nvPr>
        </p:nvSpPr>
        <p:spPr>
          <a:xfrm>
            <a:off x="688063" y="1333501"/>
            <a:ext cx="3820437" cy="3426354"/>
          </a:xfrm>
        </p:spPr>
        <p:txBody>
          <a:bodyPr>
            <a:normAutofit/>
          </a:bodyPr>
          <a:lstStyle/>
          <a:p>
            <a:pPr latinLnBrk="0" hangingPunct="0"/>
            <a:r>
              <a:rPr lang="en-US" sz="1667" dirty="0">
                <a:latin typeface="Arial" charset="0"/>
                <a:ea typeface="ＭＳ Ｐゴシック" charset="0"/>
              </a:rPr>
              <a:t>Actually, </a:t>
            </a:r>
            <a:r>
              <a:rPr lang="en-US" altLang="zh-CN" sz="1667" dirty="0">
                <a:latin typeface="Arial" charset="0"/>
                <a:ea typeface="ＭＳ Ｐゴシック" charset="0"/>
              </a:rPr>
              <a:t>x86</a:t>
            </a:r>
            <a:r>
              <a:rPr lang="en-US" sz="1667" dirty="0">
                <a:latin typeface="Arial" charset="0"/>
                <a:ea typeface="ＭＳ Ｐゴシック" charset="0"/>
              </a:rPr>
              <a:t> has four protection levels, not two (kernel/user).</a:t>
            </a:r>
          </a:p>
          <a:p>
            <a:pPr latinLnBrk="0" hangingPunct="0"/>
            <a:r>
              <a:rPr lang="en-US" sz="1667" dirty="0">
                <a:latin typeface="Arial" charset="0"/>
                <a:ea typeface="ＭＳ Ｐゴシック" charset="0"/>
              </a:rPr>
              <a:t>X86 rings (CPL)</a:t>
            </a:r>
          </a:p>
          <a:p>
            <a:pPr lvl="1" latinLnBrk="0" hangingPunct="0"/>
            <a:r>
              <a:rPr lang="en-US" sz="1500" dirty="0">
                <a:latin typeface="Arial" charset="0"/>
                <a:ea typeface="ＭＳ Ｐゴシック" charset="0"/>
              </a:rPr>
              <a:t>Ring 0 – “Kernel mode” (most privileged)</a:t>
            </a:r>
          </a:p>
          <a:p>
            <a:pPr lvl="1" latinLnBrk="0" hangingPunct="0"/>
            <a:r>
              <a:rPr lang="en-US" sz="1500" dirty="0">
                <a:latin typeface="Arial" charset="0"/>
                <a:ea typeface="ＭＳ Ｐゴシック" charset="0"/>
              </a:rPr>
              <a:t>Ring 3 – “User mode”</a:t>
            </a:r>
          </a:p>
          <a:p>
            <a:pPr lvl="1" latinLnBrk="0" hangingPunct="0"/>
            <a:r>
              <a:rPr lang="en-US" sz="1500" dirty="0">
                <a:latin typeface="Arial" charset="0"/>
                <a:ea typeface="ＭＳ Ｐゴシック" charset="0"/>
              </a:rPr>
              <a:t>Ring 1 &amp; 2 – Other</a:t>
            </a:r>
          </a:p>
          <a:p>
            <a:pPr latinLnBrk="0" hangingPunct="0"/>
            <a:r>
              <a:rPr lang="en-US" sz="1667" dirty="0">
                <a:latin typeface="Arial" charset="0"/>
                <a:ea typeface="ＭＳ Ｐゴシック" charset="0"/>
              </a:rPr>
              <a:t>Linux only uses 0 and 3.</a:t>
            </a:r>
          </a:p>
          <a:p>
            <a:pPr lvl="1" latinLnBrk="0" hangingPunct="0"/>
            <a:r>
              <a:rPr lang="en-US" sz="1333" dirty="0">
                <a:latin typeface="Arial" charset="0"/>
                <a:ea typeface="ＭＳ Ｐゴシック" charset="0"/>
              </a:rPr>
              <a:t>“Kernel vs. user mode”</a:t>
            </a:r>
          </a:p>
          <a:p>
            <a:pPr latinLnBrk="0" hangingPunct="0"/>
            <a:r>
              <a:rPr lang="en-US" sz="1667" dirty="0">
                <a:latin typeface="Arial" charset="0"/>
                <a:ea typeface="ＭＳ Ｐゴシック" charset="0"/>
              </a:rPr>
              <a:t>Pre-VT Xen modified to run the guest kernel to Ring 1: reserve Ring 0 for hypervisor.</a:t>
            </a:r>
          </a:p>
          <a:p>
            <a:pPr>
              <a:buFont typeface="Times New Roman" charset="0"/>
              <a:buNone/>
            </a:pPr>
            <a:endParaRPr lang="en-US" dirty="0">
              <a:latin typeface="Arial" charset="0"/>
              <a:ea typeface="ＭＳ Ｐゴシック" charset="0"/>
            </a:endParaRPr>
          </a:p>
        </p:txBody>
      </p:sp>
      <p:graphicFrame>
        <p:nvGraphicFramePr>
          <p:cNvPr id="57347" name="Object 2"/>
          <p:cNvGraphicFramePr>
            <a:graphicFrameLocks noGrp="1" noChangeAspect="1"/>
          </p:cNvGraphicFramePr>
          <p:nvPr>
            <p:ph sz="half" idx="2"/>
          </p:nvPr>
        </p:nvGraphicFramePr>
        <p:xfrm>
          <a:off x="4616450" y="1685925"/>
          <a:ext cx="3344863" cy="3344863"/>
        </p:xfrm>
        <a:graphic>
          <a:graphicData uri="http://schemas.openxmlformats.org/presentationml/2006/ole">
            <mc:AlternateContent xmlns:mc="http://schemas.openxmlformats.org/markup-compatibility/2006">
              <mc:Choice xmlns:v="urn:schemas-microsoft-com:vml" Requires="v">
                <p:oleObj name="Visio" r:id="rId2" imgW="4789627" imgH="4789627" progId="Visio.Drawing.11">
                  <p:embed/>
                </p:oleObj>
              </mc:Choice>
              <mc:Fallback>
                <p:oleObj name="Visio" r:id="rId2" imgW="4789627" imgH="4789627" progId="Visio.Drawing.11">
                  <p:embed/>
                  <p:pic>
                    <p:nvPicPr>
                      <p:cNvPr id="5734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450" y="1685925"/>
                        <a:ext cx="3344863" cy="334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90EEEC39-1071-6847-9DCF-CAEB661B15D1}"/>
              </a:ext>
            </a:extLst>
          </p:cNvPr>
          <p:cNvSpPr>
            <a:spLocks noGrp="1"/>
          </p:cNvSpPr>
          <p:nvPr>
            <p:ph type="sldNum" sz="quarter" idx="12"/>
          </p:nvPr>
        </p:nvSpPr>
        <p:spPr/>
        <p:txBody>
          <a:bodyPr/>
          <a:lstStyle/>
          <a:p>
            <a:fld id="{5E6A3C3A-A029-4573-BC04-5DA27903A743}" type="slidenum">
              <a:rPr lang="en-US" smtClean="0"/>
              <a:t>30</a:t>
            </a:fld>
            <a:endParaRPr lang="en-US"/>
          </a:p>
        </p:txBody>
      </p:sp>
      <p:sp>
        <p:nvSpPr>
          <p:cNvPr id="57348" name="Rectangle 5"/>
          <p:cNvSpPr>
            <a:spLocks noChangeArrowheads="1"/>
          </p:cNvSpPr>
          <p:nvPr/>
        </p:nvSpPr>
        <p:spPr bwMode="auto">
          <a:xfrm>
            <a:off x="5080000" y="1270001"/>
            <a:ext cx="2107052"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defTabSz="761970"/>
            <a:r>
              <a:rPr lang="en-US" sz="1500">
                <a:solidFill>
                  <a:srgbClr val="000000"/>
                </a:solidFill>
              </a:rPr>
              <a:t>CPU Privilege Level (CPL)</a:t>
            </a:r>
          </a:p>
        </p:txBody>
      </p:sp>
      <p:sp>
        <p:nvSpPr>
          <p:cNvPr id="57349" name="Text Box 5"/>
          <p:cNvSpPr txBox="1">
            <a:spLocks noChangeArrowheads="1"/>
          </p:cNvSpPr>
          <p:nvPr/>
        </p:nvSpPr>
        <p:spPr bwMode="auto">
          <a:xfrm>
            <a:off x="6725709" y="5332677"/>
            <a:ext cx="872355" cy="27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167" dirty="0"/>
              <a:t>[</a:t>
            </a:r>
            <a:r>
              <a:rPr lang="en-US" sz="1167" dirty="0" err="1"/>
              <a:t>Fischbach</a:t>
            </a:r>
            <a:r>
              <a:rPr lang="en-US" sz="1167" dirty="0"/>
              <a:t>]</a:t>
            </a:r>
          </a:p>
        </p:txBody>
      </p:sp>
    </p:spTree>
    <p:extLst>
      <p:ext uri="{BB962C8B-B14F-4D97-AF65-F5344CB8AC3E}">
        <p14:creationId xmlns:p14="http://schemas.microsoft.com/office/powerpoint/2010/main" val="300511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000" dirty="0"/>
              <a:t>Why aren’t </a:t>
            </a:r>
            <a:r>
              <a:rPr lang="en-US" altLang="zh-CN" sz="3000" dirty="0"/>
              <a:t>protection</a:t>
            </a:r>
            <a:r>
              <a:rPr lang="en-US" sz="3000" dirty="0"/>
              <a:t> rings good enough?</a:t>
            </a:r>
          </a:p>
        </p:txBody>
      </p:sp>
      <p:sp>
        <p:nvSpPr>
          <p:cNvPr id="2" name="Slide Number Placeholder 1">
            <a:extLst>
              <a:ext uri="{FF2B5EF4-FFF2-40B4-BE49-F238E27FC236}">
                <a16:creationId xmlns:a16="http://schemas.microsoft.com/office/drawing/2014/main" id="{B4B2937F-B9BF-DF47-A8BA-5D5DE0355CC3}"/>
              </a:ext>
            </a:extLst>
          </p:cNvPr>
          <p:cNvSpPr>
            <a:spLocks noGrp="1"/>
          </p:cNvSpPr>
          <p:nvPr>
            <p:ph type="sldNum" sz="quarter" idx="12"/>
          </p:nvPr>
        </p:nvSpPr>
        <p:spPr/>
        <p:txBody>
          <a:bodyPr/>
          <a:lstStyle/>
          <a:p>
            <a:fld id="{5E6A3C3A-A029-4573-BC04-5DA27903A743}" type="slidenum">
              <a:rPr lang="en-US" smtClean="0"/>
              <a:t>31</a:t>
            </a:fld>
            <a:endParaRPr lang="en-US"/>
          </a:p>
        </p:txBody>
      </p:sp>
      <p:graphicFrame>
        <p:nvGraphicFramePr>
          <p:cNvPr id="6" name="Object 2"/>
          <p:cNvGraphicFramePr>
            <a:graphicFrameLocks noChangeAspect="1"/>
          </p:cNvGraphicFramePr>
          <p:nvPr/>
        </p:nvGraphicFramePr>
        <p:xfrm>
          <a:off x="4616979" y="1598083"/>
          <a:ext cx="3344333" cy="3520282"/>
        </p:xfrm>
        <a:graphic>
          <a:graphicData uri="http://schemas.openxmlformats.org/presentationml/2006/ole">
            <mc:AlternateContent xmlns:mc="http://schemas.openxmlformats.org/markup-compatibility/2006">
              <mc:Choice xmlns:v="urn:schemas-microsoft-com:vml" Requires="v">
                <p:oleObj name="Visio" r:id="rId2" imgW="4789627" imgH="4789627" progId="Visio.Drawing.11">
                  <p:embed/>
                </p:oleObj>
              </mc:Choice>
              <mc:Fallback>
                <p:oleObj name="Visio" r:id="rId2" imgW="4789627" imgH="4789627" progId="Visio.Drawing.11">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979" y="1598083"/>
                        <a:ext cx="3344333" cy="3520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Rectangle 6"/>
          <p:cNvSpPr/>
          <p:nvPr/>
        </p:nvSpPr>
        <p:spPr bwMode="auto">
          <a:xfrm>
            <a:off x="1479021" y="2603500"/>
            <a:ext cx="1759479" cy="1161521"/>
          </a:xfrm>
          <a:prstGeom prst="rect">
            <a:avLst/>
          </a:prstGeom>
          <a:solidFill>
            <a:schemeClr val="bg1">
              <a:lumMod val="75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9" name="AutoShape 10"/>
          <p:cNvSpPr>
            <a:spLocks noChangeArrowheads="1"/>
          </p:cNvSpPr>
          <p:nvPr/>
        </p:nvSpPr>
        <p:spPr bwMode="auto">
          <a:xfrm>
            <a:off x="1664230" y="3299354"/>
            <a:ext cx="1383771" cy="359833"/>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500">
              <a:solidFill>
                <a:prstClr val="white"/>
              </a:solidFill>
            </a:endParaRPr>
          </a:p>
        </p:txBody>
      </p:sp>
      <p:sp>
        <p:nvSpPr>
          <p:cNvPr id="10" name="Rectangle 9"/>
          <p:cNvSpPr/>
          <p:nvPr/>
        </p:nvSpPr>
        <p:spPr bwMode="auto">
          <a:xfrm>
            <a:off x="2172230" y="2727854"/>
            <a:ext cx="367771" cy="5080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11" name="Rectangle 10"/>
          <p:cNvSpPr/>
          <p:nvPr/>
        </p:nvSpPr>
        <p:spPr bwMode="auto">
          <a:xfrm>
            <a:off x="2680230" y="2727854"/>
            <a:ext cx="367771" cy="5080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12" name="AutoShape 10"/>
          <p:cNvSpPr>
            <a:spLocks noChangeArrowheads="1"/>
          </p:cNvSpPr>
          <p:nvPr/>
        </p:nvSpPr>
        <p:spPr bwMode="auto">
          <a:xfrm>
            <a:off x="1460500" y="3892021"/>
            <a:ext cx="1778000" cy="359833"/>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500">
              <a:solidFill>
                <a:prstClr val="white"/>
              </a:solidFill>
            </a:endParaRPr>
          </a:p>
        </p:txBody>
      </p:sp>
      <p:sp>
        <p:nvSpPr>
          <p:cNvPr id="23" name="Text Box 18"/>
          <p:cNvSpPr txBox="1">
            <a:spLocks noChangeArrowheads="1"/>
          </p:cNvSpPr>
          <p:nvPr/>
        </p:nvSpPr>
        <p:spPr bwMode="auto">
          <a:xfrm>
            <a:off x="1479021" y="3870854"/>
            <a:ext cx="16324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2000" b="1" dirty="0">
                <a:solidFill>
                  <a:srgbClr val="00264D"/>
                </a:solidFill>
              </a:rPr>
              <a:t>hypervisor</a:t>
            </a:r>
          </a:p>
        </p:txBody>
      </p:sp>
      <p:sp>
        <p:nvSpPr>
          <p:cNvPr id="25" name="Text Box 18"/>
          <p:cNvSpPr txBox="1">
            <a:spLocks noChangeArrowheads="1"/>
          </p:cNvSpPr>
          <p:nvPr/>
        </p:nvSpPr>
        <p:spPr bwMode="auto">
          <a:xfrm>
            <a:off x="1669521" y="3302000"/>
            <a:ext cx="1460500" cy="348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1667" b="1" dirty="0">
                <a:solidFill>
                  <a:srgbClr val="00264D"/>
                </a:solidFill>
              </a:rPr>
              <a:t>guest kernel</a:t>
            </a:r>
          </a:p>
        </p:txBody>
      </p:sp>
      <p:sp>
        <p:nvSpPr>
          <p:cNvPr id="26" name="Text Box 93"/>
          <p:cNvSpPr txBox="1">
            <a:spLocks noChangeArrowheads="1"/>
          </p:cNvSpPr>
          <p:nvPr/>
        </p:nvSpPr>
        <p:spPr bwMode="auto">
          <a:xfrm>
            <a:off x="3302000" y="3873501"/>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0</a:t>
            </a:r>
            <a:endParaRPr lang="en-US" sz="2000" dirty="0">
              <a:solidFill>
                <a:srgbClr val="000000"/>
              </a:solidFill>
            </a:endParaRPr>
          </a:p>
        </p:txBody>
      </p:sp>
      <p:sp>
        <p:nvSpPr>
          <p:cNvPr id="27" name="Text Box 93"/>
          <p:cNvSpPr txBox="1">
            <a:spLocks noChangeArrowheads="1"/>
          </p:cNvSpPr>
          <p:nvPr/>
        </p:nvSpPr>
        <p:spPr bwMode="auto">
          <a:xfrm>
            <a:off x="3302000" y="3302001"/>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1</a:t>
            </a:r>
            <a:endParaRPr lang="en-US" sz="2000" dirty="0">
              <a:solidFill>
                <a:srgbClr val="000000"/>
              </a:solidFill>
            </a:endParaRPr>
          </a:p>
        </p:txBody>
      </p:sp>
      <p:sp>
        <p:nvSpPr>
          <p:cNvPr id="28" name="Text Box 93"/>
          <p:cNvSpPr txBox="1">
            <a:spLocks noChangeArrowheads="1"/>
          </p:cNvSpPr>
          <p:nvPr/>
        </p:nvSpPr>
        <p:spPr bwMode="auto">
          <a:xfrm>
            <a:off x="3302000" y="2839758"/>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3</a:t>
            </a:r>
            <a:endParaRPr lang="en-US" sz="2000" dirty="0">
              <a:solidFill>
                <a:srgbClr val="000000"/>
              </a:solidFill>
            </a:endParaRPr>
          </a:p>
        </p:txBody>
      </p:sp>
      <p:sp>
        <p:nvSpPr>
          <p:cNvPr id="29" name="Text Box 18"/>
          <p:cNvSpPr txBox="1">
            <a:spLocks noChangeArrowheads="1"/>
          </p:cNvSpPr>
          <p:nvPr/>
        </p:nvSpPr>
        <p:spPr bwMode="auto">
          <a:xfrm>
            <a:off x="1460500" y="2603500"/>
            <a:ext cx="571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2000" b="1" dirty="0">
                <a:solidFill>
                  <a:srgbClr val="00264D"/>
                </a:solidFill>
              </a:rPr>
              <a:t>VM</a:t>
            </a:r>
          </a:p>
        </p:txBody>
      </p:sp>
    </p:spTree>
    <p:extLst>
      <p:ext uri="{BB962C8B-B14F-4D97-AF65-F5344CB8AC3E}">
        <p14:creationId xmlns:p14="http://schemas.microsoft.com/office/powerpoint/2010/main" val="825276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short list of pre-VT problems</a:t>
            </a:r>
          </a:p>
        </p:txBody>
      </p:sp>
      <p:sp>
        <p:nvSpPr>
          <p:cNvPr id="6" name="Content Placeholder 5"/>
          <p:cNvSpPr>
            <a:spLocks noGrp="1"/>
          </p:cNvSpPr>
          <p:nvPr>
            <p:ph idx="1"/>
          </p:nvPr>
        </p:nvSpPr>
        <p:spPr>
          <a:xfrm>
            <a:off x="214313" y="733392"/>
            <a:ext cx="8685243" cy="4584382"/>
          </a:xfrm>
        </p:spPr>
        <p:txBody>
          <a:bodyPr>
            <a:normAutofit fontScale="92500" lnSpcReduction="10000"/>
          </a:bodyPr>
          <a:lstStyle/>
          <a:p>
            <a:pPr marL="0" indent="0" latinLnBrk="0" hangingPunct="0">
              <a:buNone/>
            </a:pPr>
            <a:r>
              <a:rPr lang="en-US" sz="2000" dirty="0"/>
              <a:t>Early hypervisors (VMware, Xen) had to emulate various machine behaviors and generally bend over backwards.</a:t>
            </a:r>
          </a:p>
          <a:p>
            <a:pPr latinLnBrk="0" hangingPunct="0"/>
            <a:r>
              <a:rPr lang="en-US" sz="2000" dirty="0"/>
              <a:t>IA32 page protection does not distinguish CPL 0-2.</a:t>
            </a:r>
          </a:p>
          <a:p>
            <a:pPr lvl="1" hangingPunct="0"/>
            <a:r>
              <a:rPr lang="en-US" sz="1667" dirty="0"/>
              <a:t>Segment-grained memory protection only.</a:t>
            </a:r>
          </a:p>
          <a:p>
            <a:pPr latinLnBrk="0" hangingPunct="0"/>
            <a:r>
              <a:rPr lang="en-US" sz="2000" dirty="0"/>
              <a:t>Ring aliasing: some IA instructions expose CPL to guest!</a:t>
            </a:r>
          </a:p>
          <a:p>
            <a:pPr lvl="1" hangingPunct="0"/>
            <a:r>
              <a:rPr lang="en-US" sz="1667" dirty="0"/>
              <a:t>Or fail silently…</a:t>
            </a:r>
          </a:p>
          <a:p>
            <a:pPr latinLnBrk="0" hangingPunct="0"/>
            <a:r>
              <a:rPr lang="en-US" sz="2000" dirty="0" err="1"/>
              <a:t>Syscalls</a:t>
            </a:r>
            <a:r>
              <a:rPr lang="en-US" sz="2000" dirty="0"/>
              <a:t> don</a:t>
            </a:r>
            <a:r>
              <a:rPr lang="fr-FR" sz="2000" dirty="0"/>
              <a:t>’</a:t>
            </a:r>
            <a:r>
              <a:rPr lang="fr-FR" sz="2000" dirty="0" err="1"/>
              <a:t>t</a:t>
            </a:r>
            <a:r>
              <a:rPr lang="fr-FR" sz="2000" dirty="0"/>
              <a:t> </a:t>
            </a:r>
            <a:r>
              <a:rPr lang="fr-FR" sz="2000" dirty="0" err="1"/>
              <a:t>work</a:t>
            </a:r>
            <a:r>
              <a:rPr lang="fr-FR" sz="2000" dirty="0"/>
              <a:t> </a:t>
            </a:r>
            <a:r>
              <a:rPr lang="fr-FR" sz="2000" dirty="0" err="1"/>
              <a:t>properly</a:t>
            </a:r>
            <a:r>
              <a:rPr lang="fr-FR" sz="2000" dirty="0"/>
              <a:t> and </a:t>
            </a:r>
            <a:r>
              <a:rPr lang="fr-FR" sz="2000" dirty="0" err="1"/>
              <a:t>require</a:t>
            </a:r>
            <a:r>
              <a:rPr lang="fr-FR" sz="2000" dirty="0"/>
              <a:t> </a:t>
            </a:r>
            <a:r>
              <a:rPr lang="fr-FR" sz="2000" dirty="0" err="1"/>
              <a:t>emulation</a:t>
            </a:r>
            <a:r>
              <a:rPr lang="fr-FR" sz="2000" dirty="0"/>
              <a:t>.</a:t>
            </a:r>
          </a:p>
          <a:p>
            <a:pPr lvl="1" hangingPunct="0"/>
            <a:r>
              <a:rPr lang="fr-FR" sz="1667" dirty="0" err="1"/>
              <a:t>sysenter</a:t>
            </a:r>
            <a:r>
              <a:rPr lang="fr-FR" sz="1667" dirty="0"/>
              <a:t> </a:t>
            </a:r>
            <a:r>
              <a:rPr lang="fr-FR" sz="1667" dirty="0" err="1"/>
              <a:t>always</a:t>
            </a:r>
            <a:r>
              <a:rPr lang="fr-FR" sz="1667" dirty="0"/>
              <a:t> transitions to CPL 0.  (</a:t>
            </a:r>
            <a:r>
              <a:rPr lang="fr-FR" sz="1667" dirty="0" err="1"/>
              <a:t>D’oh</a:t>
            </a:r>
            <a:r>
              <a:rPr lang="fr-FR" sz="1667" dirty="0"/>
              <a:t>!)</a:t>
            </a:r>
          </a:p>
          <a:p>
            <a:pPr lvl="1" hangingPunct="0"/>
            <a:r>
              <a:rPr lang="fr-FR" sz="1667" dirty="0" err="1"/>
              <a:t>sysexit</a:t>
            </a:r>
            <a:r>
              <a:rPr lang="fr-FR" sz="1667" dirty="0"/>
              <a:t> </a:t>
            </a:r>
            <a:r>
              <a:rPr lang="fr-FR" sz="1667" dirty="0" err="1"/>
              <a:t>faults</a:t>
            </a:r>
            <a:r>
              <a:rPr lang="fr-FR" sz="1667" dirty="0"/>
              <a:t> if the </a:t>
            </a:r>
            <a:r>
              <a:rPr lang="fr-FR" sz="1667" dirty="0" err="1"/>
              <a:t>core</a:t>
            </a:r>
            <a:r>
              <a:rPr lang="fr-FR" sz="1667" dirty="0"/>
              <a:t> </a:t>
            </a:r>
            <a:r>
              <a:rPr lang="fr-FR" sz="1667" dirty="0" err="1"/>
              <a:t>is</a:t>
            </a:r>
            <a:r>
              <a:rPr lang="fr-FR" sz="1667" dirty="0"/>
              <a:t> not in CPL 0.</a:t>
            </a:r>
            <a:endParaRPr lang="en-US" sz="1667" dirty="0"/>
          </a:p>
          <a:p>
            <a:pPr latinLnBrk="0" hangingPunct="0"/>
            <a:r>
              <a:rPr lang="en-US" sz="2000" dirty="0"/>
              <a:t>Interrupts don’t work properly and require emulation.</a:t>
            </a:r>
            <a:endParaRPr lang="en-US" sz="1667" dirty="0"/>
          </a:p>
          <a:p>
            <a:pPr lvl="1" hangingPunct="0"/>
            <a:r>
              <a:rPr lang="en-US" sz="1667" dirty="0"/>
              <a:t>Interrupt disable/enable reserved to CPL0.</a:t>
            </a:r>
          </a:p>
          <a:p>
            <a:pPr marL="380985" lvl="1" indent="0" hangingPunct="0">
              <a:buNone/>
            </a:pPr>
            <a:endParaRPr lang="en-US" sz="1667" dirty="0"/>
          </a:p>
        </p:txBody>
      </p:sp>
      <p:sp>
        <p:nvSpPr>
          <p:cNvPr id="2" name="Slide Number Placeholder 1">
            <a:extLst>
              <a:ext uri="{FF2B5EF4-FFF2-40B4-BE49-F238E27FC236}">
                <a16:creationId xmlns:a16="http://schemas.microsoft.com/office/drawing/2014/main" id="{BD222653-7D08-454A-85A8-90DB4306DAE6}"/>
              </a:ext>
            </a:extLst>
          </p:cNvPr>
          <p:cNvSpPr>
            <a:spLocks noGrp="1"/>
          </p:cNvSpPr>
          <p:nvPr>
            <p:ph type="sldNum" sz="quarter" idx="11"/>
          </p:nvPr>
        </p:nvSpPr>
        <p:spPr/>
        <p:txBody>
          <a:bodyPr/>
          <a:lstStyle/>
          <a:p>
            <a:fld id="{5E6A3C3A-A029-4573-BC04-5DA27903A743}" type="slidenum">
              <a:rPr lang="en-US" smtClean="0"/>
              <a:t>32</a:t>
            </a:fld>
            <a:endParaRPr lang="en-US"/>
          </a:p>
        </p:txBody>
      </p:sp>
    </p:spTree>
    <p:extLst>
      <p:ext uri="{BB962C8B-B14F-4D97-AF65-F5344CB8AC3E}">
        <p14:creationId xmlns:p14="http://schemas.microsoft.com/office/powerpoint/2010/main" val="2166393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First generation: Intel VT-x &amp; AMD SVM</a:t>
            </a:r>
          </a:p>
        </p:txBody>
      </p:sp>
      <p:sp>
        <p:nvSpPr>
          <p:cNvPr id="3" name="内容占位符 2"/>
          <p:cNvSpPr>
            <a:spLocks noGrp="1"/>
          </p:cNvSpPr>
          <p:nvPr>
            <p:ph idx="1"/>
          </p:nvPr>
        </p:nvSpPr>
        <p:spPr/>
        <p:txBody>
          <a:bodyPr/>
          <a:lstStyle/>
          <a:p>
            <a:r>
              <a:rPr lang="en-US" dirty="0"/>
              <a:t>Eliminating the need of binary translation or modifying OSes</a:t>
            </a:r>
          </a:p>
        </p:txBody>
      </p:sp>
      <p:sp>
        <p:nvSpPr>
          <p:cNvPr id="4" name="Slide Number Placeholder 3">
            <a:extLst>
              <a:ext uri="{FF2B5EF4-FFF2-40B4-BE49-F238E27FC236}">
                <a16:creationId xmlns:a16="http://schemas.microsoft.com/office/drawing/2014/main" id="{89B22C51-1534-D444-80A3-B48D1B79F40D}"/>
              </a:ext>
            </a:extLst>
          </p:cNvPr>
          <p:cNvSpPr>
            <a:spLocks noGrp="1"/>
          </p:cNvSpPr>
          <p:nvPr>
            <p:ph type="sldNum" sz="quarter" idx="11"/>
          </p:nvPr>
        </p:nvSpPr>
        <p:spPr/>
        <p:txBody>
          <a:bodyPr/>
          <a:lstStyle/>
          <a:p>
            <a:fld id="{5E6A3C3A-A029-4573-BC04-5DA27903A743}" type="slidenum">
              <a:rPr lang="en-US" smtClean="0"/>
              <a:t>33</a:t>
            </a:fld>
            <a:endParaRPr lang="en-US"/>
          </a:p>
        </p:txBody>
      </p:sp>
      <p:grpSp>
        <p:nvGrpSpPr>
          <p:cNvPr id="30" name="组合 29"/>
          <p:cNvGrpSpPr/>
          <p:nvPr/>
        </p:nvGrpSpPr>
        <p:grpSpPr>
          <a:xfrm>
            <a:off x="973893" y="2377447"/>
            <a:ext cx="1620180" cy="2160240"/>
            <a:chOff x="2267744" y="2852936"/>
            <a:chExt cx="1944216" cy="2592288"/>
          </a:xfrm>
        </p:grpSpPr>
        <p:sp>
          <p:nvSpPr>
            <p:cNvPr id="29" name="矩形 28"/>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19" name="组合 18"/>
            <p:cNvGrpSpPr/>
            <p:nvPr/>
          </p:nvGrpSpPr>
          <p:grpSpPr>
            <a:xfrm>
              <a:off x="2555776" y="3068960"/>
              <a:ext cx="1368152" cy="2280332"/>
              <a:chOff x="2555776" y="3068960"/>
              <a:chExt cx="1368152" cy="2280332"/>
            </a:xfrm>
          </p:grpSpPr>
          <p:cxnSp>
            <p:nvCxnSpPr>
              <p:cNvPr id="7" name="直接连接符 6"/>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1800" y="4869160"/>
                <a:ext cx="921791" cy="480132"/>
              </a:xfrm>
              <a:prstGeom prst="rect">
                <a:avLst/>
              </a:prstGeom>
              <a:noFill/>
            </p:spPr>
            <p:txBody>
              <a:bodyPr wrap="none" rtlCol="0">
                <a:spAutoFit/>
              </a:bodyPr>
              <a:lstStyle/>
              <a:p>
                <a:r>
                  <a:rPr lang="en-US" sz="2000" dirty="0"/>
                  <a:t>Ring0</a:t>
                </a:r>
              </a:p>
            </p:txBody>
          </p:sp>
          <p:cxnSp>
            <p:nvCxnSpPr>
              <p:cNvPr id="13" name="直接连接符 12"/>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293097"/>
                <a:ext cx="921791" cy="480132"/>
              </a:xfrm>
              <a:prstGeom prst="rect">
                <a:avLst/>
              </a:prstGeom>
              <a:noFill/>
            </p:spPr>
            <p:txBody>
              <a:bodyPr wrap="none" rtlCol="0">
                <a:spAutoFit/>
              </a:bodyPr>
              <a:lstStyle/>
              <a:p>
                <a:r>
                  <a:rPr lang="en-US" sz="2000" dirty="0"/>
                  <a:t>Ring1</a:t>
                </a:r>
              </a:p>
            </p:txBody>
          </p:sp>
          <p:cxnSp>
            <p:nvCxnSpPr>
              <p:cNvPr id="15" name="直接连接符 14"/>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71800" y="3717032"/>
                <a:ext cx="921791" cy="480132"/>
              </a:xfrm>
              <a:prstGeom prst="rect">
                <a:avLst/>
              </a:prstGeom>
              <a:noFill/>
            </p:spPr>
            <p:txBody>
              <a:bodyPr wrap="none" rtlCol="0">
                <a:spAutoFit/>
              </a:bodyPr>
              <a:lstStyle/>
              <a:p>
                <a:r>
                  <a:rPr lang="en-US" sz="2000" dirty="0"/>
                  <a:t>Ring2</a:t>
                </a:r>
              </a:p>
            </p:txBody>
          </p:sp>
          <p:cxnSp>
            <p:nvCxnSpPr>
              <p:cNvPr id="17" name="直接连接符 16"/>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71800" y="3140968"/>
                <a:ext cx="921791" cy="480132"/>
              </a:xfrm>
              <a:prstGeom prst="rect">
                <a:avLst/>
              </a:prstGeom>
              <a:noFill/>
            </p:spPr>
            <p:txBody>
              <a:bodyPr wrap="none" rtlCol="0">
                <a:spAutoFit/>
              </a:bodyPr>
              <a:lstStyle/>
              <a:p>
                <a:r>
                  <a:rPr lang="en-US" sz="2000" dirty="0"/>
                  <a:t>Ring3</a:t>
                </a:r>
              </a:p>
            </p:txBody>
          </p:sp>
        </p:grpSp>
      </p:grpSp>
      <p:grpSp>
        <p:nvGrpSpPr>
          <p:cNvPr id="31" name="组合 30"/>
          <p:cNvGrpSpPr/>
          <p:nvPr/>
        </p:nvGrpSpPr>
        <p:grpSpPr>
          <a:xfrm>
            <a:off x="3794207" y="2377447"/>
            <a:ext cx="1620180" cy="2160240"/>
            <a:chOff x="2267744" y="2852936"/>
            <a:chExt cx="1944216" cy="2592288"/>
          </a:xfrm>
        </p:grpSpPr>
        <p:sp>
          <p:nvSpPr>
            <p:cNvPr id="32" name="矩形 31"/>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33" name="组合 18"/>
            <p:cNvGrpSpPr/>
            <p:nvPr/>
          </p:nvGrpSpPr>
          <p:grpSpPr>
            <a:xfrm>
              <a:off x="2555776" y="3068960"/>
              <a:ext cx="1368152" cy="2280332"/>
              <a:chOff x="2555776" y="3068960"/>
              <a:chExt cx="1368152" cy="2280332"/>
            </a:xfrm>
          </p:grpSpPr>
          <p:cxnSp>
            <p:nvCxnSpPr>
              <p:cNvPr id="34" name="直接连接符 33"/>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71800" y="4869160"/>
                <a:ext cx="921791" cy="480132"/>
              </a:xfrm>
              <a:prstGeom prst="rect">
                <a:avLst/>
              </a:prstGeom>
              <a:noFill/>
            </p:spPr>
            <p:txBody>
              <a:bodyPr wrap="none" rtlCol="0">
                <a:spAutoFit/>
              </a:bodyPr>
              <a:lstStyle/>
              <a:p>
                <a:r>
                  <a:rPr lang="en-US" sz="2000" dirty="0"/>
                  <a:t>Ring0</a:t>
                </a:r>
              </a:p>
            </p:txBody>
          </p:sp>
          <p:cxnSp>
            <p:nvCxnSpPr>
              <p:cNvPr id="36" name="直接连接符 35"/>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71800" y="4293097"/>
                <a:ext cx="921791" cy="480132"/>
              </a:xfrm>
              <a:prstGeom prst="rect">
                <a:avLst/>
              </a:prstGeom>
              <a:noFill/>
            </p:spPr>
            <p:txBody>
              <a:bodyPr wrap="none" rtlCol="0">
                <a:spAutoFit/>
              </a:bodyPr>
              <a:lstStyle/>
              <a:p>
                <a:r>
                  <a:rPr lang="en-US" sz="2000" dirty="0"/>
                  <a:t>Ring1</a:t>
                </a:r>
              </a:p>
            </p:txBody>
          </p:sp>
          <p:cxnSp>
            <p:nvCxnSpPr>
              <p:cNvPr id="38" name="直接连接符 37"/>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71800" y="3717032"/>
                <a:ext cx="921791" cy="480132"/>
              </a:xfrm>
              <a:prstGeom prst="rect">
                <a:avLst/>
              </a:prstGeom>
              <a:noFill/>
            </p:spPr>
            <p:txBody>
              <a:bodyPr wrap="none" rtlCol="0">
                <a:spAutoFit/>
              </a:bodyPr>
              <a:lstStyle/>
              <a:p>
                <a:r>
                  <a:rPr lang="en-US" sz="2000" dirty="0"/>
                  <a:t>Ring2</a:t>
                </a:r>
              </a:p>
            </p:txBody>
          </p:sp>
          <p:cxnSp>
            <p:nvCxnSpPr>
              <p:cNvPr id="40" name="直接连接符 39"/>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1800" y="3140968"/>
                <a:ext cx="921791" cy="480132"/>
              </a:xfrm>
              <a:prstGeom prst="rect">
                <a:avLst/>
              </a:prstGeom>
              <a:noFill/>
            </p:spPr>
            <p:txBody>
              <a:bodyPr wrap="none" rtlCol="0">
                <a:spAutoFit/>
              </a:bodyPr>
              <a:lstStyle/>
              <a:p>
                <a:r>
                  <a:rPr lang="en-US" sz="2000" dirty="0"/>
                  <a:t>Ring3</a:t>
                </a:r>
              </a:p>
            </p:txBody>
          </p:sp>
        </p:grpSp>
      </p:grpSp>
      <p:sp>
        <p:nvSpPr>
          <p:cNvPr id="42" name="TextBox 41"/>
          <p:cNvSpPr txBox="1"/>
          <p:nvPr/>
        </p:nvSpPr>
        <p:spPr>
          <a:xfrm>
            <a:off x="1153913" y="1957400"/>
            <a:ext cx="1324722" cy="400110"/>
          </a:xfrm>
          <a:prstGeom prst="rect">
            <a:avLst/>
          </a:prstGeom>
          <a:noFill/>
        </p:spPr>
        <p:txBody>
          <a:bodyPr wrap="none" rtlCol="0">
            <a:spAutoFit/>
          </a:bodyPr>
          <a:lstStyle/>
          <a:p>
            <a:r>
              <a:rPr lang="en-US" sz="2000" dirty="0"/>
              <a:t>Host mode</a:t>
            </a:r>
          </a:p>
        </p:txBody>
      </p:sp>
      <p:sp>
        <p:nvSpPr>
          <p:cNvPr id="43" name="TextBox 42"/>
          <p:cNvSpPr txBox="1"/>
          <p:nvPr/>
        </p:nvSpPr>
        <p:spPr>
          <a:xfrm>
            <a:off x="3854214" y="1957400"/>
            <a:ext cx="1454565" cy="400110"/>
          </a:xfrm>
          <a:prstGeom prst="rect">
            <a:avLst/>
          </a:prstGeom>
          <a:noFill/>
        </p:spPr>
        <p:txBody>
          <a:bodyPr wrap="none" rtlCol="0">
            <a:spAutoFit/>
          </a:bodyPr>
          <a:lstStyle/>
          <a:p>
            <a:r>
              <a:rPr lang="en-US" sz="2000" dirty="0"/>
              <a:t>Guest mode</a:t>
            </a:r>
          </a:p>
        </p:txBody>
      </p:sp>
      <p:sp>
        <p:nvSpPr>
          <p:cNvPr id="44" name="右箭头 43"/>
          <p:cNvSpPr/>
          <p:nvPr/>
        </p:nvSpPr>
        <p:spPr>
          <a:xfrm>
            <a:off x="2714087" y="2917507"/>
            <a:ext cx="960107" cy="420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VMRUN</a:t>
            </a:r>
          </a:p>
        </p:txBody>
      </p:sp>
      <p:sp>
        <p:nvSpPr>
          <p:cNvPr id="46" name="左箭头 45"/>
          <p:cNvSpPr/>
          <p:nvPr/>
        </p:nvSpPr>
        <p:spPr>
          <a:xfrm>
            <a:off x="2654080" y="3637587"/>
            <a:ext cx="960107" cy="420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VMEXIT</a:t>
            </a:r>
          </a:p>
        </p:txBody>
      </p:sp>
      <p:pic>
        <p:nvPicPr>
          <p:cNvPr id="45" name="Picture 2" descr="C:\Users\Rohan\Desktop\intel_vtx_pre_post.JPG">
            <a:extLst>
              <a:ext uri="{FF2B5EF4-FFF2-40B4-BE49-F238E27FC236}">
                <a16:creationId xmlns:a16="http://schemas.microsoft.com/office/drawing/2014/main" id="{2CFF470C-2B65-844A-831F-4C5D20581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109" y="2621194"/>
            <a:ext cx="3328891" cy="14364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367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0.36805 -0.00028 L -2.22222E-6 1.11022E-16 " pathEditMode="relative" rAng="0" ptsTypes="AA">
                                      <p:cBhvr>
                                        <p:cTn id="9" dur="2000" fill="hold"/>
                                        <p:tgtEl>
                                          <p:spTgt spid="31"/>
                                        </p:tgtEl>
                                        <p:attrNameLst>
                                          <p:attrName>ppt_x</p:attrName>
                                          <p:attrName>ppt_y</p:attrName>
                                        </p:attrNameLst>
                                      </p:cBhvr>
                                      <p:rCtr x="18403" y="0"/>
                                    </p:animMotion>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slide(fromBottom)">
                                      <p:cBhvr>
                                        <p:cTn id="14" dur="500"/>
                                        <p:tgtEl>
                                          <p:spTgt spid="42"/>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lide(fromBottom)">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slide(fromBottom)">
                                      <p:cBhvr>
                                        <p:cTn id="22" dur="500"/>
                                        <p:tgtEl>
                                          <p:spTgt spid="4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slide(fromBottom)">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animBg="1"/>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3"/>
          <p:cNvSpPr>
            <a:spLocks noGrp="1"/>
          </p:cNvSpPr>
          <p:nvPr>
            <p:ph type="title"/>
          </p:nvPr>
        </p:nvSpPr>
        <p:spPr/>
        <p:txBody>
          <a:bodyPr/>
          <a:lstStyle/>
          <a:p>
            <a:r>
              <a:rPr lang="en-US" dirty="0">
                <a:latin typeface="Arial" charset="0"/>
                <a:ea typeface="ＭＳ Ｐゴシック" charset="0"/>
                <a:cs typeface="Arial" charset="0"/>
              </a:rPr>
              <a:t>VT in a Nutshell</a:t>
            </a:r>
          </a:p>
        </p:txBody>
      </p:sp>
      <p:sp>
        <p:nvSpPr>
          <p:cNvPr id="69634" name="Content Placeholder 2"/>
          <p:cNvSpPr>
            <a:spLocks noGrp="1"/>
          </p:cNvSpPr>
          <p:nvPr>
            <p:ph idx="1"/>
          </p:nvPr>
        </p:nvSpPr>
        <p:spPr/>
        <p:txBody>
          <a:bodyPr/>
          <a:lstStyle/>
          <a:p>
            <a:r>
              <a:rPr lang="en-US" sz="1800" dirty="0">
                <a:cs typeface="Arial" charset="0"/>
              </a:rPr>
              <a:t>New VM mode bit</a:t>
            </a:r>
            <a:r>
              <a:rPr lang="en-US" altLang="zh-CN" sz="1800" dirty="0">
                <a:cs typeface="Arial" charset="0"/>
              </a:rPr>
              <a:t>,</a:t>
            </a:r>
            <a:r>
              <a:rPr lang="zh-CN" altLang="en-US" sz="1800" dirty="0">
                <a:cs typeface="Arial" charset="0"/>
              </a:rPr>
              <a:t> </a:t>
            </a:r>
            <a:r>
              <a:rPr lang="en-US" sz="1800" dirty="0">
                <a:solidFill>
                  <a:schemeClr val="accent2"/>
                </a:solidFill>
                <a:cs typeface="Arial" charset="0"/>
              </a:rPr>
              <a:t>Orthogonal </a:t>
            </a:r>
            <a:r>
              <a:rPr lang="en-US" sz="1800" dirty="0">
                <a:cs typeface="Arial" charset="0"/>
              </a:rPr>
              <a:t>to CPL (e.g., kernel/user mode)</a:t>
            </a:r>
          </a:p>
          <a:p>
            <a:r>
              <a:rPr lang="en-US" sz="1800" dirty="0">
                <a:cs typeface="Arial" charset="0"/>
              </a:rPr>
              <a:t>If VM mode is </a:t>
            </a:r>
            <a:r>
              <a:rPr lang="en-US" sz="1800" dirty="0">
                <a:solidFill>
                  <a:srgbClr val="651222"/>
                </a:solidFill>
                <a:cs typeface="Arial" charset="0"/>
              </a:rPr>
              <a:t>off </a:t>
            </a:r>
            <a:r>
              <a:rPr lang="en-US" sz="1800" dirty="0">
                <a:cs typeface="Arial" charset="0"/>
                <a:sym typeface="Wingdings"/>
              </a:rPr>
              <a:t> h</a:t>
            </a:r>
            <a:r>
              <a:rPr lang="en-US" sz="1800" dirty="0">
                <a:cs typeface="Arial" charset="0"/>
              </a:rPr>
              <a:t>ost mode</a:t>
            </a:r>
          </a:p>
          <a:p>
            <a:pPr lvl="1"/>
            <a:r>
              <a:rPr lang="en-US" sz="1600" dirty="0">
                <a:cs typeface="Arial" charset="0"/>
              </a:rPr>
              <a:t>Machine “looks just like it always did” (“VMX root”)</a:t>
            </a:r>
          </a:p>
          <a:p>
            <a:r>
              <a:rPr lang="en-US" sz="1800" dirty="0">
                <a:cs typeface="Arial" charset="0"/>
              </a:rPr>
              <a:t>If VM bit is </a:t>
            </a:r>
            <a:r>
              <a:rPr lang="en-US" sz="1800" dirty="0">
                <a:solidFill>
                  <a:srgbClr val="651222"/>
                </a:solidFill>
                <a:cs typeface="Arial" charset="0"/>
              </a:rPr>
              <a:t>on </a:t>
            </a:r>
            <a:r>
              <a:rPr lang="en-US" sz="1800" dirty="0">
                <a:cs typeface="Arial" charset="0"/>
                <a:sym typeface="Wingdings"/>
              </a:rPr>
              <a:t> </a:t>
            </a:r>
            <a:r>
              <a:rPr lang="en-US" sz="1800" dirty="0">
                <a:cs typeface="Arial" charset="0"/>
              </a:rPr>
              <a:t>guest mode</a:t>
            </a:r>
          </a:p>
          <a:p>
            <a:pPr lvl="1"/>
            <a:r>
              <a:rPr lang="en-US" sz="1600" dirty="0">
                <a:cs typeface="Arial" charset="0"/>
              </a:rPr>
              <a:t>Machine is running a guest VM: “VMX non-root mode”</a:t>
            </a:r>
          </a:p>
          <a:p>
            <a:pPr lvl="1"/>
            <a:r>
              <a:rPr lang="en-US" sz="1600" dirty="0">
                <a:cs typeface="Arial" charset="0"/>
              </a:rPr>
              <a:t>Machine “looks just like it always did” to the guest, BUT:</a:t>
            </a:r>
          </a:p>
          <a:p>
            <a:pPr lvl="1"/>
            <a:r>
              <a:rPr lang="en-US" sz="1600" dirty="0">
                <a:cs typeface="Arial" charset="0"/>
              </a:rPr>
              <a:t>Various events trigger gated entry to hypervisor (in VMX root)</a:t>
            </a:r>
          </a:p>
          <a:p>
            <a:pPr lvl="1"/>
            <a:r>
              <a:rPr lang="en-US" sz="1600" dirty="0">
                <a:cs typeface="Arial" charset="0"/>
              </a:rPr>
              <a:t>A “virtualization intercept”: exit VM mode to VMM (VM Exit)</a:t>
            </a:r>
          </a:p>
          <a:p>
            <a:pPr lvl="1"/>
            <a:r>
              <a:rPr lang="en-US" sz="1600" dirty="0">
                <a:cs typeface="Arial" charset="0"/>
              </a:rPr>
              <a:t>Hypervisor (VMM) can control which events cause intercepts</a:t>
            </a:r>
          </a:p>
          <a:p>
            <a:pPr lvl="1"/>
            <a:r>
              <a:rPr lang="en-US" sz="1600" dirty="0">
                <a:cs typeface="Arial" charset="0"/>
              </a:rPr>
              <a:t>Hypervisor can examine/manipulate guest VM state and return to VM (VM Entry) </a:t>
            </a:r>
          </a:p>
        </p:txBody>
      </p:sp>
      <p:sp>
        <p:nvSpPr>
          <p:cNvPr id="2" name="Slide Number Placeholder 1">
            <a:extLst>
              <a:ext uri="{FF2B5EF4-FFF2-40B4-BE49-F238E27FC236}">
                <a16:creationId xmlns:a16="http://schemas.microsoft.com/office/drawing/2014/main" id="{57D34BBE-7C87-EE45-B27F-01FE262F14C1}"/>
              </a:ext>
            </a:extLst>
          </p:cNvPr>
          <p:cNvSpPr>
            <a:spLocks noGrp="1"/>
          </p:cNvSpPr>
          <p:nvPr>
            <p:ph type="sldNum" sz="quarter" idx="11"/>
          </p:nvPr>
        </p:nvSpPr>
        <p:spPr/>
        <p:txBody>
          <a:bodyPr/>
          <a:lstStyle/>
          <a:p>
            <a:fld id="{5E6A3C3A-A029-4573-BC04-5DA27903A743}" type="slidenum">
              <a:rPr lang="en-US" smtClean="0"/>
              <a:t>34</a:t>
            </a:fld>
            <a:endParaRPr lang="en-US"/>
          </a:p>
        </p:txBody>
      </p:sp>
    </p:spTree>
    <p:extLst>
      <p:ext uri="{BB962C8B-B14F-4D97-AF65-F5344CB8AC3E}">
        <p14:creationId xmlns:p14="http://schemas.microsoft.com/office/powerpoint/2010/main" val="1533467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3" name="Rectangle 17"/>
          <p:cNvSpPr>
            <a:spLocks noChangeArrowheads="1"/>
          </p:cNvSpPr>
          <p:nvPr/>
        </p:nvSpPr>
        <p:spPr bwMode="auto">
          <a:xfrm>
            <a:off x="6834188" y="1453886"/>
            <a:ext cx="1152261" cy="1251479"/>
          </a:xfrm>
          <a:prstGeom prst="rect">
            <a:avLst/>
          </a:prstGeom>
          <a:solidFill>
            <a:schemeClr val="bg1"/>
          </a:solidFill>
          <a:ln w="28575">
            <a:solidFill>
              <a:schemeClr val="tx1"/>
            </a:solidFill>
            <a:miter lim="800000"/>
            <a:headEnd/>
            <a:tailEnd/>
          </a:ln>
          <a:effectLst/>
        </p:spPr>
        <p:txBody>
          <a:bodyPr wrap="none" anchor="ctr"/>
          <a:lstStyle/>
          <a:p>
            <a:pPr>
              <a:defRPr/>
            </a:pPr>
            <a:endParaRPr lang="en-US" sz="1500">
              <a:effectLst>
                <a:outerShdw blurRad="38100" dist="38100" dir="2700000" algn="tl">
                  <a:srgbClr val="000000"/>
                </a:outerShdw>
              </a:effectLst>
            </a:endParaRPr>
          </a:p>
        </p:txBody>
      </p:sp>
      <p:sp>
        <p:nvSpPr>
          <p:cNvPr id="275458" name="Rectangle 2"/>
          <p:cNvSpPr>
            <a:spLocks noGrp="1" noChangeArrowheads="1"/>
          </p:cNvSpPr>
          <p:nvPr>
            <p:ph type="title"/>
          </p:nvPr>
        </p:nvSpPr>
        <p:spPr/>
        <p:txBody>
          <a:bodyPr>
            <a:normAutofit/>
          </a:bodyPr>
          <a:lstStyle/>
          <a:p>
            <a:pPr eaLnBrk="1" hangingPunct="1">
              <a:defRPr/>
            </a:pPr>
            <a:r>
              <a:rPr lang="en-US" dirty="0">
                <a:latin typeface="Arial" charset="0"/>
                <a:ea typeface="ＭＳ Ｐゴシック" charset="0"/>
                <a:cs typeface="ＭＳ Ｐゴシック" charset="0"/>
              </a:rPr>
              <a:t>CPU Virtualization With VT-x</a:t>
            </a:r>
          </a:p>
        </p:txBody>
      </p:sp>
      <p:sp>
        <p:nvSpPr>
          <p:cNvPr id="2" name="Slide Number Placeholder 1">
            <a:extLst>
              <a:ext uri="{FF2B5EF4-FFF2-40B4-BE49-F238E27FC236}">
                <a16:creationId xmlns:a16="http://schemas.microsoft.com/office/drawing/2014/main" id="{5CCB3DE8-EDE1-2449-BD6C-2E03EA56BEFE}"/>
              </a:ext>
            </a:extLst>
          </p:cNvPr>
          <p:cNvSpPr>
            <a:spLocks noGrp="1"/>
          </p:cNvSpPr>
          <p:nvPr>
            <p:ph type="sldNum" sz="quarter" idx="12"/>
          </p:nvPr>
        </p:nvSpPr>
        <p:spPr/>
        <p:txBody>
          <a:bodyPr/>
          <a:lstStyle/>
          <a:p>
            <a:fld id="{5E6A3C3A-A029-4573-BC04-5DA27903A743}" type="slidenum">
              <a:rPr lang="en-US" smtClean="0"/>
              <a:t>35</a:t>
            </a:fld>
            <a:endParaRPr lang="en-US"/>
          </a:p>
        </p:txBody>
      </p:sp>
      <p:sp>
        <p:nvSpPr>
          <p:cNvPr id="275459" name="Rectangle 3"/>
          <p:cNvSpPr>
            <a:spLocks noGrp="1" noChangeArrowheads="1"/>
          </p:cNvSpPr>
          <p:nvPr>
            <p:ph type="body" sz="half" idx="4294967295"/>
          </p:nvPr>
        </p:nvSpPr>
        <p:spPr>
          <a:xfrm>
            <a:off x="0" y="1249363"/>
            <a:ext cx="4217988" cy="2228850"/>
          </a:xfrm>
        </p:spPr>
        <p:txBody>
          <a:bodyPr>
            <a:normAutofit lnSpcReduction="10000"/>
          </a:bodyPr>
          <a:lstStyle/>
          <a:p>
            <a:pPr marL="287062" indent="-287062">
              <a:defRPr/>
            </a:pPr>
            <a:r>
              <a:rPr lang="en-US" sz="2000" dirty="0">
                <a:latin typeface="Arial" charset="0"/>
                <a:ea typeface="ＭＳ Ｐゴシック" charset="0"/>
                <a:cs typeface="ＭＳ Ｐゴシック" charset="0"/>
              </a:rPr>
              <a:t>Two new VT-x operating modes</a:t>
            </a:r>
          </a:p>
          <a:p>
            <a:pPr marL="575446" lvl="1" indent="-287062">
              <a:defRPr/>
            </a:pPr>
            <a:r>
              <a:rPr lang="en-US" sz="1500" dirty="0">
                <a:latin typeface="Arial" charset="0"/>
                <a:ea typeface="ＭＳ Ｐゴシック" charset="0"/>
              </a:rPr>
              <a:t>Less-privileged mode</a:t>
            </a:r>
            <a:br>
              <a:rPr lang="en-US" sz="1500" dirty="0">
                <a:latin typeface="Arial" charset="0"/>
                <a:ea typeface="ＭＳ Ｐゴシック" charset="0"/>
              </a:rPr>
            </a:br>
            <a:r>
              <a:rPr lang="en-US" sz="1500" dirty="0">
                <a:latin typeface="Arial" charset="0"/>
                <a:ea typeface="ＭＳ Ｐゴシック" charset="0"/>
              </a:rPr>
              <a:t>(VMX non-root) for guest OSes</a:t>
            </a:r>
          </a:p>
          <a:p>
            <a:pPr marL="575446" lvl="1" indent="-287062">
              <a:defRPr/>
            </a:pPr>
            <a:r>
              <a:rPr lang="en-US" sz="1500" dirty="0">
                <a:latin typeface="Arial" charset="0"/>
                <a:ea typeface="ＭＳ Ｐゴシック" charset="0"/>
              </a:rPr>
              <a:t>More-privileged mode</a:t>
            </a:r>
            <a:br>
              <a:rPr lang="en-US" sz="1500" dirty="0">
                <a:latin typeface="Arial" charset="0"/>
                <a:ea typeface="ＭＳ Ｐゴシック" charset="0"/>
              </a:rPr>
            </a:br>
            <a:r>
              <a:rPr lang="en-US" sz="1500" dirty="0">
                <a:latin typeface="Arial" charset="0"/>
                <a:ea typeface="ＭＳ Ｐゴシック" charset="0"/>
              </a:rPr>
              <a:t>(VMX root) for VMM</a:t>
            </a:r>
          </a:p>
          <a:p>
            <a:pPr marL="287062" indent="-287062">
              <a:defRPr/>
            </a:pPr>
            <a:r>
              <a:rPr lang="en-US" sz="2000" dirty="0">
                <a:latin typeface="Arial" charset="0"/>
                <a:ea typeface="ＭＳ Ｐゴシック" charset="0"/>
                <a:cs typeface="ＭＳ Ｐゴシック" charset="0"/>
              </a:rPr>
              <a:t>Two new transitions</a:t>
            </a:r>
          </a:p>
          <a:p>
            <a:pPr marL="575446" lvl="1" indent="-287062">
              <a:defRPr/>
            </a:pPr>
            <a:r>
              <a:rPr lang="en-US" sz="1500" dirty="0">
                <a:latin typeface="Arial" charset="0"/>
                <a:ea typeface="ＭＳ Ｐゴシック" charset="0"/>
              </a:rPr>
              <a:t>VM entry to non-root operation</a:t>
            </a:r>
          </a:p>
          <a:p>
            <a:pPr marL="575446" lvl="1" indent="-287062">
              <a:defRPr/>
            </a:pPr>
            <a:r>
              <a:rPr lang="en-US" sz="1500" dirty="0">
                <a:latin typeface="Arial" charset="0"/>
                <a:ea typeface="ＭＳ Ｐゴシック" charset="0"/>
              </a:rPr>
              <a:t>VM exit to root operation</a:t>
            </a:r>
          </a:p>
        </p:txBody>
      </p:sp>
      <p:sp>
        <p:nvSpPr>
          <p:cNvPr id="275460" name="Rectangle 4"/>
          <p:cNvSpPr>
            <a:spLocks noChangeArrowheads="1"/>
          </p:cNvSpPr>
          <p:nvPr/>
        </p:nvSpPr>
        <p:spPr bwMode="auto">
          <a:xfrm>
            <a:off x="5455709" y="1460501"/>
            <a:ext cx="1152261" cy="1251479"/>
          </a:xfrm>
          <a:prstGeom prst="rect">
            <a:avLst/>
          </a:prstGeom>
          <a:solidFill>
            <a:schemeClr val="bg1"/>
          </a:solidFill>
          <a:ln w="28575">
            <a:solidFill>
              <a:schemeClr val="tx1"/>
            </a:solidFill>
            <a:miter lim="800000"/>
            <a:headEnd/>
            <a:tailEnd/>
          </a:ln>
          <a:effectLst/>
        </p:spPr>
        <p:txBody>
          <a:bodyPr wrap="none" anchor="ctr"/>
          <a:lstStyle/>
          <a:p>
            <a:pPr>
              <a:defRPr/>
            </a:pPr>
            <a:endParaRPr lang="en-US" sz="1500">
              <a:effectLst>
                <a:outerShdw blurRad="38100" dist="38100" dir="2700000" algn="tl">
                  <a:srgbClr val="000000"/>
                </a:outerShdw>
              </a:effectLst>
            </a:endParaRPr>
          </a:p>
        </p:txBody>
      </p:sp>
      <p:sp>
        <p:nvSpPr>
          <p:cNvPr id="63493" name="Text Box 5"/>
          <p:cNvSpPr txBox="1">
            <a:spLocks noChangeArrowheads="1"/>
          </p:cNvSpPr>
          <p:nvPr/>
        </p:nvSpPr>
        <p:spPr bwMode="auto">
          <a:xfrm>
            <a:off x="4656667" y="1815042"/>
            <a:ext cx="48090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Ring 3</a:t>
            </a:r>
          </a:p>
        </p:txBody>
      </p:sp>
      <p:sp>
        <p:nvSpPr>
          <p:cNvPr id="63494" name="Text Box 6"/>
          <p:cNvSpPr txBox="1">
            <a:spLocks noChangeArrowheads="1"/>
          </p:cNvSpPr>
          <p:nvPr/>
        </p:nvSpPr>
        <p:spPr bwMode="auto">
          <a:xfrm>
            <a:off x="4656667" y="2362729"/>
            <a:ext cx="48090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Ring 0</a:t>
            </a:r>
          </a:p>
        </p:txBody>
      </p:sp>
      <p:sp>
        <p:nvSpPr>
          <p:cNvPr id="63495" name="Text Box 7"/>
          <p:cNvSpPr txBox="1">
            <a:spLocks noChangeArrowheads="1"/>
          </p:cNvSpPr>
          <p:nvPr/>
        </p:nvSpPr>
        <p:spPr bwMode="auto">
          <a:xfrm>
            <a:off x="4870979" y="3157803"/>
            <a:ext cx="3735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VMX</a:t>
            </a:r>
            <a:br>
              <a:rPr lang="en-US" sz="1500"/>
            </a:br>
            <a:r>
              <a:rPr lang="en-US" sz="1500"/>
              <a:t>Root</a:t>
            </a:r>
          </a:p>
        </p:txBody>
      </p:sp>
      <p:sp>
        <p:nvSpPr>
          <p:cNvPr id="275464" name="Rectangle 8"/>
          <p:cNvSpPr>
            <a:spLocks noChangeArrowheads="1"/>
          </p:cNvSpPr>
          <p:nvPr/>
        </p:nvSpPr>
        <p:spPr bwMode="auto">
          <a:xfrm>
            <a:off x="5454386" y="3166216"/>
            <a:ext cx="2713302" cy="323165"/>
          </a:xfrm>
          <a:prstGeom prst="rect">
            <a:avLst/>
          </a:prstGeom>
          <a:solidFill>
            <a:schemeClr val="bg1"/>
          </a:solidFill>
          <a:ln w="28575">
            <a:solidFill>
              <a:schemeClr val="tx1"/>
            </a:solidFill>
            <a:miter lim="800000"/>
            <a:headEnd type="none" w="sm" len="sm"/>
            <a:tailEnd type="none" w="sm" len="sm"/>
          </a:ln>
          <a:effectLst/>
        </p:spPr>
        <p:txBody>
          <a:bodyPr anchor="ctr">
            <a:spAutoFit/>
          </a:bodyPr>
          <a:lstStyle/>
          <a:p>
            <a:pPr>
              <a:defRPr/>
            </a:pPr>
            <a:endParaRPr lang="en-US" sz="1500">
              <a:effectLst>
                <a:outerShdw blurRad="38100" dist="38100" dir="2700000" algn="tl">
                  <a:srgbClr val="000000"/>
                </a:outerShdw>
              </a:effectLst>
            </a:endParaRPr>
          </a:p>
        </p:txBody>
      </p:sp>
      <p:sp>
        <p:nvSpPr>
          <p:cNvPr id="63497" name="Text Box 9"/>
          <p:cNvSpPr txBox="1">
            <a:spLocks noChangeArrowheads="1"/>
          </p:cNvSpPr>
          <p:nvPr/>
        </p:nvSpPr>
        <p:spPr bwMode="auto">
          <a:xfrm>
            <a:off x="5695157" y="1143000"/>
            <a:ext cx="1830629" cy="219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pPr>
              <a:lnSpc>
                <a:spcPct val="95000"/>
              </a:lnSpc>
            </a:pPr>
            <a:r>
              <a:rPr lang="en-US" sz="1500"/>
              <a:t>Virtual Machines (VMs)</a:t>
            </a:r>
          </a:p>
        </p:txBody>
      </p:sp>
      <p:sp>
        <p:nvSpPr>
          <p:cNvPr id="275466" name="Line 10"/>
          <p:cNvSpPr>
            <a:spLocks noChangeShapeType="1"/>
          </p:cNvSpPr>
          <p:nvPr/>
        </p:nvSpPr>
        <p:spPr bwMode="auto">
          <a:xfrm>
            <a:off x="5986198" y="2012157"/>
            <a:ext cx="0" cy="468313"/>
          </a:xfrm>
          <a:prstGeom prst="line">
            <a:avLst/>
          </a:prstGeom>
          <a:noFill/>
          <a:ln w="19050">
            <a:solidFill>
              <a:schemeClr val="tx1"/>
            </a:solidFill>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63499" name="Rectangle 11"/>
          <p:cNvSpPr>
            <a:spLocks noChangeArrowheads="1"/>
          </p:cNvSpPr>
          <p:nvPr/>
        </p:nvSpPr>
        <p:spPr bwMode="gray">
          <a:xfrm>
            <a:off x="5618428" y="1750220"/>
            <a:ext cx="732896" cy="336021"/>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alpha val="74997"/>
              </a:srgbClr>
            </a:prstShdw>
          </a:effectLst>
        </p:spPr>
        <p:txBody>
          <a:bodyPr wrap="none" lIns="0" rIns="0" anchor="ctr"/>
          <a:lstStyle/>
          <a:p>
            <a:pPr algn="ctr">
              <a:tabLst>
                <a:tab pos="714346" algn="ctr"/>
                <a:tab pos="1047708" algn="ctr"/>
                <a:tab pos="1190577" algn="ctr"/>
              </a:tabLst>
            </a:pPr>
            <a:r>
              <a:rPr lang="en-US" sz="1500" dirty="0"/>
              <a:t>Apps</a:t>
            </a:r>
          </a:p>
        </p:txBody>
      </p:sp>
      <p:sp>
        <p:nvSpPr>
          <p:cNvPr id="63500" name="Rectangle 12"/>
          <p:cNvSpPr>
            <a:spLocks noChangeArrowheads="1"/>
          </p:cNvSpPr>
          <p:nvPr/>
        </p:nvSpPr>
        <p:spPr bwMode="gray">
          <a:xfrm>
            <a:off x="5618428" y="2320396"/>
            <a:ext cx="732896" cy="268553"/>
          </a:xfrm>
          <a:prstGeom prst="rect">
            <a:avLst/>
          </a:prstGeom>
          <a:solidFill>
            <a:schemeClr val="bg1"/>
          </a:solidFill>
          <a:ln w="25400">
            <a:solidFill>
              <a:schemeClr val="tx1"/>
            </a:solidFill>
            <a:miter lim="800000"/>
            <a:headEnd type="none" w="sm" len="sm"/>
            <a:tailEnd type="none" w="sm" len="sm"/>
          </a:ln>
        </p:spPr>
        <p:txBody>
          <a:bodyPr wrap="none" lIns="0" rIns="0" anchor="ctr"/>
          <a:lstStyle/>
          <a:p>
            <a:pPr algn="ctr">
              <a:tabLst>
                <a:tab pos="714346" algn="ctr"/>
                <a:tab pos="1047708" algn="ctr"/>
                <a:tab pos="1190577" algn="ctr"/>
              </a:tabLst>
            </a:pPr>
            <a:r>
              <a:rPr lang="en-US" sz="1500"/>
              <a:t>OS </a:t>
            </a:r>
          </a:p>
        </p:txBody>
      </p:sp>
      <p:grpSp>
        <p:nvGrpSpPr>
          <p:cNvPr id="63501" name="Group 13"/>
          <p:cNvGrpSpPr>
            <a:grpSpLocks/>
          </p:cNvGrpSpPr>
          <p:nvPr/>
        </p:nvGrpSpPr>
        <p:grpSpPr bwMode="auto">
          <a:xfrm>
            <a:off x="4762500" y="2198688"/>
            <a:ext cx="3492500" cy="632354"/>
            <a:chOff x="701" y="1936"/>
            <a:chExt cx="3568" cy="542"/>
          </a:xfrm>
        </p:grpSpPr>
        <p:sp>
          <p:nvSpPr>
            <p:cNvPr id="275470" name="Line 14"/>
            <p:cNvSpPr>
              <a:spLocks noChangeShapeType="1"/>
            </p:cNvSpPr>
            <p:nvPr/>
          </p:nvSpPr>
          <p:spPr bwMode="auto">
            <a:xfrm>
              <a:off x="701" y="1936"/>
              <a:ext cx="3568" cy="0"/>
            </a:xfrm>
            <a:prstGeom prst="line">
              <a:avLst/>
            </a:prstGeom>
            <a:noFill/>
            <a:ln w="12700">
              <a:solidFill>
                <a:schemeClr val="tx1"/>
              </a:solidFill>
              <a:prstDash val="dash"/>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71" name="Line 15"/>
            <p:cNvSpPr>
              <a:spLocks noChangeShapeType="1"/>
            </p:cNvSpPr>
            <p:nvPr/>
          </p:nvSpPr>
          <p:spPr bwMode="auto">
            <a:xfrm>
              <a:off x="701" y="2478"/>
              <a:ext cx="3568" cy="0"/>
            </a:xfrm>
            <a:prstGeom prst="line">
              <a:avLst/>
            </a:prstGeom>
            <a:noFill/>
            <a:ln w="12700">
              <a:solidFill>
                <a:schemeClr val="tx1"/>
              </a:solidFill>
              <a:prstDash val="dash"/>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grpSp>
      <p:sp>
        <p:nvSpPr>
          <p:cNvPr id="63502" name="Rectangle 16"/>
          <p:cNvSpPr>
            <a:spLocks noChangeArrowheads="1"/>
          </p:cNvSpPr>
          <p:nvPr/>
        </p:nvSpPr>
        <p:spPr bwMode="gray">
          <a:xfrm>
            <a:off x="5658115" y="3249084"/>
            <a:ext cx="2342885" cy="261938"/>
          </a:xfrm>
          <a:prstGeom prst="rect">
            <a:avLst/>
          </a:prstGeom>
          <a:no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lIns="0" rIns="0" anchor="ctr"/>
          <a:lstStyle/>
          <a:p>
            <a:pPr>
              <a:tabLst>
                <a:tab pos="714346" algn="ctr"/>
                <a:tab pos="1047708" algn="ctr"/>
                <a:tab pos="1190577" algn="ctr"/>
              </a:tabLst>
            </a:pPr>
            <a:r>
              <a:rPr lang="en-US" sz="1500"/>
              <a:t>VM Monitor (VMM)</a:t>
            </a:r>
          </a:p>
        </p:txBody>
      </p:sp>
      <p:sp>
        <p:nvSpPr>
          <p:cNvPr id="275474" name="Line 18"/>
          <p:cNvSpPr>
            <a:spLocks noChangeShapeType="1"/>
          </p:cNvSpPr>
          <p:nvPr/>
        </p:nvSpPr>
        <p:spPr bwMode="auto">
          <a:xfrm>
            <a:off x="7364678" y="2005542"/>
            <a:ext cx="0" cy="468313"/>
          </a:xfrm>
          <a:prstGeom prst="line">
            <a:avLst/>
          </a:prstGeom>
          <a:noFill/>
          <a:ln w="19050">
            <a:solidFill>
              <a:schemeClr val="tx1"/>
            </a:solidFill>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63504" name="Rectangle 19"/>
          <p:cNvSpPr>
            <a:spLocks noChangeArrowheads="1"/>
          </p:cNvSpPr>
          <p:nvPr/>
        </p:nvSpPr>
        <p:spPr bwMode="gray">
          <a:xfrm>
            <a:off x="6996907" y="1743605"/>
            <a:ext cx="732896" cy="337344"/>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alpha val="74997"/>
              </a:srgbClr>
            </a:prstShdw>
          </a:effectLst>
        </p:spPr>
        <p:txBody>
          <a:bodyPr wrap="none" lIns="0" rIns="0" anchor="ctr"/>
          <a:lstStyle/>
          <a:p>
            <a:pPr algn="ctr">
              <a:tabLst>
                <a:tab pos="714346" algn="ctr"/>
                <a:tab pos="1047708" algn="ctr"/>
                <a:tab pos="1190577" algn="ctr"/>
              </a:tabLst>
            </a:pPr>
            <a:r>
              <a:rPr lang="en-US" sz="1500"/>
              <a:t>Apps</a:t>
            </a:r>
          </a:p>
        </p:txBody>
      </p:sp>
      <p:sp>
        <p:nvSpPr>
          <p:cNvPr id="63505" name="Rectangle 20"/>
          <p:cNvSpPr>
            <a:spLocks noChangeArrowheads="1"/>
          </p:cNvSpPr>
          <p:nvPr/>
        </p:nvSpPr>
        <p:spPr bwMode="gray">
          <a:xfrm>
            <a:off x="6996907" y="2313782"/>
            <a:ext cx="732896" cy="268552"/>
          </a:xfrm>
          <a:prstGeom prst="rect">
            <a:avLst/>
          </a:prstGeom>
          <a:solidFill>
            <a:schemeClr val="bg1"/>
          </a:solidFill>
          <a:ln w="25400">
            <a:solidFill>
              <a:schemeClr val="tx1"/>
            </a:solidFill>
            <a:miter lim="800000"/>
            <a:headEnd type="none" w="sm" len="sm"/>
            <a:tailEnd type="none" w="sm" len="sm"/>
          </a:ln>
        </p:spPr>
        <p:txBody>
          <a:bodyPr wrap="none" lIns="0" rIns="0" anchor="ctr"/>
          <a:lstStyle/>
          <a:p>
            <a:pPr algn="ctr">
              <a:tabLst>
                <a:tab pos="714346" algn="ctr"/>
                <a:tab pos="1047708" algn="ctr"/>
                <a:tab pos="1190577" algn="ctr"/>
              </a:tabLst>
            </a:pPr>
            <a:r>
              <a:rPr lang="en-US" sz="1500"/>
              <a:t>OS </a:t>
            </a:r>
          </a:p>
        </p:txBody>
      </p:sp>
      <p:grpSp>
        <p:nvGrpSpPr>
          <p:cNvPr id="3" name="Group 21"/>
          <p:cNvGrpSpPr>
            <a:grpSpLocks/>
          </p:cNvGrpSpPr>
          <p:nvPr/>
        </p:nvGrpSpPr>
        <p:grpSpPr bwMode="auto">
          <a:xfrm>
            <a:off x="4953001" y="2522803"/>
            <a:ext cx="2222501" cy="789781"/>
            <a:chOff x="3168" y="1811"/>
            <a:chExt cx="1680" cy="597"/>
          </a:xfrm>
        </p:grpSpPr>
        <p:grpSp>
          <p:nvGrpSpPr>
            <p:cNvPr id="63508" name="Group 22"/>
            <p:cNvGrpSpPr>
              <a:grpSpLocks/>
            </p:cNvGrpSpPr>
            <p:nvPr/>
          </p:nvGrpSpPr>
          <p:grpSpPr bwMode="auto">
            <a:xfrm>
              <a:off x="3168" y="1850"/>
              <a:ext cx="473" cy="558"/>
              <a:chOff x="3168" y="1850"/>
              <a:chExt cx="473" cy="558"/>
            </a:xfrm>
          </p:grpSpPr>
          <p:sp>
            <p:nvSpPr>
              <p:cNvPr id="275479" name="Line 23"/>
              <p:cNvSpPr>
                <a:spLocks noChangeShapeType="1"/>
              </p:cNvSpPr>
              <p:nvPr/>
            </p:nvSpPr>
            <p:spPr bwMode="auto">
              <a:xfrm>
                <a:off x="3630" y="1850"/>
                <a:ext cx="0" cy="558"/>
              </a:xfrm>
              <a:prstGeom prst="line">
                <a:avLst/>
              </a:prstGeom>
              <a:noFill/>
              <a:ln w="25400">
                <a:solidFill>
                  <a:srgbClr val="FF0000"/>
                </a:solidFill>
                <a:round/>
                <a:headEnd/>
                <a:tailEnd type="stealth" w="med" len="med"/>
              </a:ln>
              <a:effectLst/>
            </p:spPr>
            <p:txBody>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80" name="Text Box 24"/>
              <p:cNvSpPr txBox="1">
                <a:spLocks noChangeArrowheads="1"/>
              </p:cNvSpPr>
              <p:nvPr/>
            </p:nvSpPr>
            <p:spPr bwMode="auto">
              <a:xfrm>
                <a:off x="3168" y="2061"/>
                <a:ext cx="473" cy="186"/>
              </a:xfrm>
              <a:prstGeom prst="rect">
                <a:avLst/>
              </a:prstGeom>
              <a:noFill/>
              <a:ln w="9525">
                <a:noFill/>
                <a:miter lim="800000"/>
                <a:headEnd/>
                <a:tailEnd/>
              </a:ln>
              <a:effec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defRPr/>
                </a:pPr>
                <a:r>
                  <a:rPr lang="en-US" sz="1000">
                    <a:solidFill>
                      <a:schemeClr val="tx1"/>
                    </a:solidFill>
                    <a:effectLst>
                      <a:outerShdw blurRad="38100" dist="38100" dir="2700000" algn="tl">
                        <a:srgbClr val="000000"/>
                      </a:outerShdw>
                    </a:effectLst>
                  </a:rPr>
                  <a:t>VM Exit</a:t>
                </a:r>
              </a:p>
            </p:txBody>
          </p:sp>
        </p:grpSp>
        <p:grpSp>
          <p:nvGrpSpPr>
            <p:cNvPr id="63509" name="Group 25"/>
            <p:cNvGrpSpPr>
              <a:grpSpLocks/>
            </p:cNvGrpSpPr>
            <p:nvPr/>
          </p:nvGrpSpPr>
          <p:grpSpPr bwMode="auto">
            <a:xfrm>
              <a:off x="4311" y="1811"/>
              <a:ext cx="537" cy="550"/>
              <a:chOff x="4311" y="1811"/>
              <a:chExt cx="537" cy="550"/>
            </a:xfrm>
          </p:grpSpPr>
          <p:sp>
            <p:nvSpPr>
              <p:cNvPr id="275482" name="Line 26"/>
              <p:cNvSpPr>
                <a:spLocks noChangeShapeType="1"/>
              </p:cNvSpPr>
              <p:nvPr/>
            </p:nvSpPr>
            <p:spPr bwMode="auto">
              <a:xfrm rot="10800000" flipH="1">
                <a:off x="4338" y="1811"/>
                <a:ext cx="0" cy="550"/>
              </a:xfrm>
              <a:prstGeom prst="line">
                <a:avLst/>
              </a:prstGeom>
              <a:noFill/>
              <a:ln w="25400">
                <a:solidFill>
                  <a:srgbClr val="FF0000"/>
                </a:solidFill>
                <a:round/>
                <a:headEnd/>
                <a:tailEnd type="stealth" w="med" len="med"/>
              </a:ln>
              <a:effectLst/>
            </p:spPr>
            <p:txBody>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83" name="Text Box 27"/>
              <p:cNvSpPr txBox="1">
                <a:spLocks noChangeArrowheads="1"/>
              </p:cNvSpPr>
              <p:nvPr/>
            </p:nvSpPr>
            <p:spPr bwMode="auto">
              <a:xfrm>
                <a:off x="4311" y="2062"/>
                <a:ext cx="537" cy="186"/>
              </a:xfrm>
              <a:prstGeom prst="rect">
                <a:avLst/>
              </a:prstGeom>
              <a:noFill/>
              <a:ln w="9525">
                <a:noFill/>
                <a:miter lim="800000"/>
                <a:headEnd/>
                <a:tailEnd/>
              </a:ln>
              <a:effec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defRPr/>
                </a:pPr>
                <a:r>
                  <a:rPr lang="en-US" sz="1000">
                    <a:solidFill>
                      <a:schemeClr val="tx1"/>
                    </a:solidFill>
                    <a:effectLst>
                      <a:outerShdw blurRad="38100" dist="38100" dir="2700000" algn="tl">
                        <a:srgbClr val="000000"/>
                      </a:outerShdw>
                    </a:effectLst>
                  </a:rPr>
                  <a:t>VM Entry</a:t>
                </a:r>
              </a:p>
            </p:txBody>
          </p:sp>
        </p:grpSp>
      </p:grpSp>
      <p:sp>
        <p:nvSpPr>
          <p:cNvPr id="275485" name="Rectangle 29"/>
          <p:cNvSpPr>
            <a:spLocks noChangeArrowheads="1"/>
          </p:cNvSpPr>
          <p:nvPr/>
        </p:nvSpPr>
        <p:spPr bwMode="auto">
          <a:xfrm>
            <a:off x="885693" y="3675325"/>
            <a:ext cx="6524625" cy="1533261"/>
          </a:xfrm>
          <a:prstGeom prst="rect">
            <a:avLst/>
          </a:prstGeom>
          <a:noFill/>
          <a:ln w="9525">
            <a:noFill/>
            <a:miter lim="800000"/>
            <a:headEnd/>
            <a:tailEnd/>
          </a:ln>
          <a:effectLst/>
        </p:spPr>
        <p:txBody>
          <a:bodyPr lIns="76729" tIns="38365" rIns="76729" bIns="38365"/>
          <a:lstStyle/>
          <a:p>
            <a:pPr marL="342900"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Execution controls determine when exits occur</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Access to privilege state, occurrence of exceptions, etc.</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Flexibility provided to minimize unwanted exits</a:t>
            </a:r>
          </a:p>
          <a:p>
            <a:pPr marL="342900"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VM Control Structure (VMCS) controls VT-x operation</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Also holds guest and host state</a:t>
            </a:r>
          </a:p>
        </p:txBody>
      </p:sp>
    </p:spTree>
    <p:extLst>
      <p:ext uri="{BB962C8B-B14F-4D97-AF65-F5344CB8AC3E}">
        <p14:creationId xmlns:p14="http://schemas.microsoft.com/office/powerpoint/2010/main" val="2015074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4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5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4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45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5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P spid="2754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Second generation: Intel EPT &amp; AMD NPT </a:t>
            </a:r>
          </a:p>
        </p:txBody>
      </p:sp>
      <p:sp>
        <p:nvSpPr>
          <p:cNvPr id="3" name="内容占位符 2"/>
          <p:cNvSpPr>
            <a:spLocks noGrp="1"/>
          </p:cNvSpPr>
          <p:nvPr>
            <p:ph idx="1"/>
          </p:nvPr>
        </p:nvSpPr>
        <p:spPr/>
        <p:txBody>
          <a:bodyPr/>
          <a:lstStyle/>
          <a:p>
            <a:r>
              <a:rPr lang="en-US" dirty="0"/>
              <a:t>Eliminating the need to shadow page table</a:t>
            </a:r>
          </a:p>
        </p:txBody>
      </p:sp>
      <p:sp>
        <p:nvSpPr>
          <p:cNvPr id="4" name="Slide Number Placeholder 3">
            <a:extLst>
              <a:ext uri="{FF2B5EF4-FFF2-40B4-BE49-F238E27FC236}">
                <a16:creationId xmlns:a16="http://schemas.microsoft.com/office/drawing/2014/main" id="{4578D705-C56D-8342-A7A3-9DE46B79170D}"/>
              </a:ext>
            </a:extLst>
          </p:cNvPr>
          <p:cNvSpPr>
            <a:spLocks noGrp="1"/>
          </p:cNvSpPr>
          <p:nvPr>
            <p:ph type="sldNum" sz="quarter" idx="11"/>
          </p:nvPr>
        </p:nvSpPr>
        <p:spPr/>
        <p:txBody>
          <a:bodyPr/>
          <a:lstStyle/>
          <a:p>
            <a:fld id="{5E6A3C3A-A029-4573-BC04-5DA27903A743}" type="slidenum">
              <a:rPr lang="en-US" smtClean="0"/>
              <a:t>36</a:t>
            </a:fld>
            <a:endParaRPr lang="en-US"/>
          </a:p>
        </p:txBody>
      </p:sp>
      <p:pic>
        <p:nvPicPr>
          <p:cNvPr id="26626" name="Picture 2" descr="http://virtualization.info/images/EPT-716833.png"/>
          <p:cNvPicPr>
            <a:picLocks noChangeAspect="1" noChangeArrowheads="1"/>
          </p:cNvPicPr>
          <p:nvPr/>
        </p:nvPicPr>
        <p:blipFill>
          <a:blip r:embed="rId2" cstate="print"/>
          <a:srcRect/>
          <a:stretch>
            <a:fillRect/>
          </a:stretch>
        </p:blipFill>
        <p:spPr bwMode="auto">
          <a:xfrm>
            <a:off x="2066933" y="1224008"/>
            <a:ext cx="5010133" cy="3757600"/>
          </a:xfrm>
          <a:prstGeom prst="rect">
            <a:avLst/>
          </a:prstGeom>
          <a:noFill/>
        </p:spPr>
      </p:pic>
    </p:spTree>
    <p:extLst>
      <p:ext uri="{BB962C8B-B14F-4D97-AF65-F5344CB8AC3E}">
        <p14:creationId xmlns:p14="http://schemas.microsoft.com/office/powerpoint/2010/main" val="1837888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Microkernel vs. VMM(</a:t>
            </a:r>
            <a:r>
              <a:rPr lang="en-US" dirty="0" err="1"/>
              <a:t>Xen</a:t>
            </a:r>
            <a:r>
              <a:rPr lang="en-US" dirty="0"/>
              <a:t>)</a:t>
            </a:r>
          </a:p>
        </p:txBody>
      </p:sp>
      <p:sp>
        <p:nvSpPr>
          <p:cNvPr id="3" name="Slide Number Placeholder 2">
            <a:extLst>
              <a:ext uri="{FF2B5EF4-FFF2-40B4-BE49-F238E27FC236}">
                <a16:creationId xmlns:a16="http://schemas.microsoft.com/office/drawing/2014/main" id="{F34C653D-20D8-CB4C-9FE6-803FF289B6AB}"/>
              </a:ext>
            </a:extLst>
          </p:cNvPr>
          <p:cNvSpPr>
            <a:spLocks noGrp="1"/>
          </p:cNvSpPr>
          <p:nvPr>
            <p:ph type="sldNum" sz="quarter" idx="11"/>
          </p:nvPr>
        </p:nvSpPr>
        <p:spPr/>
        <p:txBody>
          <a:bodyPr/>
          <a:lstStyle/>
          <a:p>
            <a:fld id="{5E6A3C3A-A029-4573-BC04-5DA27903A743}" type="slidenum">
              <a:rPr lang="en-US" smtClean="0"/>
              <a:t>37</a:t>
            </a:fld>
            <a:endParaRPr lang="en-US"/>
          </a:p>
        </p:txBody>
      </p:sp>
      <p:pic>
        <p:nvPicPr>
          <p:cNvPr id="39938" name="Picture 2" descr="File:OS-structure.svg"/>
          <p:cNvPicPr>
            <a:picLocks noChangeAspect="1" noChangeArrowheads="1"/>
          </p:cNvPicPr>
          <p:nvPr/>
        </p:nvPicPr>
        <p:blipFill>
          <a:blip r:embed="rId2" cstate="print"/>
          <a:srcRect/>
          <a:stretch>
            <a:fillRect/>
          </a:stretch>
        </p:blipFill>
        <p:spPr bwMode="auto">
          <a:xfrm>
            <a:off x="821583" y="1057300"/>
            <a:ext cx="4500500" cy="2400267"/>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5058286" y="1392186"/>
            <a:ext cx="3294134" cy="2125388"/>
          </a:xfrm>
          <a:prstGeom prst="rect">
            <a:avLst/>
          </a:prstGeom>
          <a:noFill/>
          <a:ln w="9525">
            <a:noFill/>
            <a:miter lim="800000"/>
            <a:headEnd/>
            <a:tailEnd/>
          </a:ln>
        </p:spPr>
      </p:pic>
      <p:sp>
        <p:nvSpPr>
          <p:cNvPr id="6" name="TextBox 5"/>
          <p:cNvSpPr txBox="1"/>
          <p:nvPr/>
        </p:nvSpPr>
        <p:spPr>
          <a:xfrm>
            <a:off x="971600" y="3615808"/>
            <a:ext cx="7200800" cy="1477136"/>
          </a:xfrm>
          <a:prstGeom prst="rect">
            <a:avLst/>
          </a:prstGeom>
          <a:noFill/>
        </p:spPr>
        <p:txBody>
          <a:bodyPr wrap="square" rtlCol="0">
            <a:spAutoFit/>
          </a:bodyPr>
          <a:lstStyle/>
          <a:p>
            <a:r>
              <a:rPr lang="en-US" sz="1333" b="1" i="1" dirty="0"/>
              <a:t>Virtual Machine Monitor (VMM)</a:t>
            </a:r>
            <a:r>
              <a:rPr lang="en-US" sz="1333" i="1" dirty="0"/>
              <a:t>: “… software which transforms the single machine interface into the illusion of many. Each of these interfaces (virtual machines) is an efficient replica of the original computer system, complete with all of the processor instructions …“</a:t>
            </a:r>
          </a:p>
          <a:p>
            <a:pPr algn="r"/>
            <a:r>
              <a:rPr lang="en-US" sz="1167" i="1" dirty="0"/>
              <a:t>-- Robert P. Goldberg. Survey of virtual machine research. 1974 </a:t>
            </a:r>
          </a:p>
          <a:p>
            <a:endParaRPr lang="en-US" sz="1333" i="1" dirty="0"/>
          </a:p>
          <a:p>
            <a:r>
              <a:rPr lang="en-US" sz="1333" b="1" i="1" dirty="0"/>
              <a:t>Microkernel</a:t>
            </a:r>
            <a:r>
              <a:rPr lang="en-US" sz="1333" i="1" dirty="0"/>
              <a:t>: "... to minimize the kernel and to implement whatever possible outside of the kernel…“</a:t>
            </a:r>
          </a:p>
          <a:p>
            <a:pPr algn="r"/>
            <a:r>
              <a:rPr lang="en-US" sz="1167" i="1" dirty="0"/>
              <a:t>-- </a:t>
            </a:r>
            <a:r>
              <a:rPr lang="en-US" sz="1167" i="1" dirty="0" err="1"/>
              <a:t>Jochen</a:t>
            </a:r>
            <a:r>
              <a:rPr lang="en-US" sz="1167" i="1" dirty="0"/>
              <a:t> </a:t>
            </a:r>
            <a:r>
              <a:rPr lang="en-US" sz="1167" i="1" dirty="0" err="1"/>
              <a:t>Liedtke</a:t>
            </a:r>
            <a:r>
              <a:rPr lang="en-US" sz="1167" i="1" dirty="0"/>
              <a:t>. Towards real </a:t>
            </a:r>
            <a:r>
              <a:rPr lang="en-US" sz="1167" i="1" dirty="0" err="1"/>
              <a:t>microkernels</a:t>
            </a:r>
            <a:r>
              <a:rPr lang="en-US" sz="1167" i="1" dirty="0"/>
              <a:t>. 1996</a:t>
            </a:r>
          </a:p>
        </p:txBody>
      </p:sp>
    </p:spTree>
    <p:extLst>
      <p:ext uri="{BB962C8B-B14F-4D97-AF65-F5344CB8AC3E}">
        <p14:creationId xmlns:p14="http://schemas.microsoft.com/office/powerpoint/2010/main" val="2673971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Are Virtual Machine Monitors </a:t>
            </a:r>
            <a:r>
              <a:rPr lang="en-US" dirty="0" err="1"/>
              <a:t>Microkernels</a:t>
            </a:r>
            <a:r>
              <a:rPr lang="en-US" dirty="0"/>
              <a:t> Done Right?</a:t>
            </a:r>
          </a:p>
        </p:txBody>
      </p:sp>
      <p:sp>
        <p:nvSpPr>
          <p:cNvPr id="3" name="内容占位符 2"/>
          <p:cNvSpPr>
            <a:spLocks noGrp="1"/>
          </p:cNvSpPr>
          <p:nvPr>
            <p:ph idx="1"/>
          </p:nvPr>
        </p:nvSpPr>
        <p:spPr/>
        <p:txBody>
          <a:bodyPr/>
          <a:lstStyle/>
          <a:p>
            <a:endParaRPr lang="en-US" dirty="0"/>
          </a:p>
          <a:p>
            <a:r>
              <a:rPr lang="en-US" dirty="0"/>
              <a:t>VMMs (especially </a:t>
            </a:r>
            <a:r>
              <a:rPr lang="en-US" dirty="0" err="1"/>
              <a:t>Xen</a:t>
            </a:r>
            <a:r>
              <a:rPr lang="en-US" dirty="0"/>
              <a:t>) are </a:t>
            </a:r>
            <a:r>
              <a:rPr lang="en-US" dirty="0" err="1"/>
              <a:t>microkernels</a:t>
            </a:r>
            <a:r>
              <a:rPr lang="en-US" dirty="0"/>
              <a:t> done right</a:t>
            </a:r>
          </a:p>
          <a:p>
            <a:pPr lvl="1"/>
            <a:r>
              <a:rPr lang="en-US" dirty="0"/>
              <a:t>Avoid liability inversion: </a:t>
            </a:r>
          </a:p>
          <a:p>
            <a:pPr lvl="2"/>
            <a:r>
              <a:rPr lang="en-US" dirty="0" err="1"/>
              <a:t>Microkernels</a:t>
            </a:r>
            <a:r>
              <a:rPr lang="en-US" dirty="0"/>
              <a:t> depend on some user level components</a:t>
            </a:r>
          </a:p>
          <a:p>
            <a:pPr lvl="1"/>
            <a:r>
              <a:rPr lang="en-US" dirty="0"/>
              <a:t>Make IPC performance irrelevant: </a:t>
            </a:r>
          </a:p>
          <a:p>
            <a:pPr lvl="2"/>
            <a:r>
              <a:rPr lang="en-US" dirty="0"/>
              <a:t>IPC performance is the key in </a:t>
            </a:r>
            <a:r>
              <a:rPr lang="en-US" dirty="0" err="1"/>
              <a:t>microkernels</a:t>
            </a:r>
            <a:endParaRPr lang="en-US" dirty="0"/>
          </a:p>
          <a:p>
            <a:pPr lvl="1"/>
            <a:r>
              <a:rPr lang="en-US" dirty="0"/>
              <a:t>Treat the OS as a component</a:t>
            </a:r>
          </a:p>
          <a:p>
            <a:pPr lvl="2"/>
            <a:r>
              <a:rPr lang="en-US" dirty="0"/>
              <a:t>Hard for </a:t>
            </a:r>
            <a:r>
              <a:rPr lang="en-US" dirty="0" err="1"/>
              <a:t>microkernels</a:t>
            </a:r>
            <a:r>
              <a:rPr lang="en-US" dirty="0"/>
              <a:t> to support legacy applications</a:t>
            </a:r>
          </a:p>
          <a:p>
            <a:pPr lvl="1"/>
            <a:endParaRPr lang="en-US" dirty="0"/>
          </a:p>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1A0C5874-CD19-C847-A427-70F8CDC496BC}"/>
              </a:ext>
            </a:extLst>
          </p:cNvPr>
          <p:cNvSpPr>
            <a:spLocks noGrp="1"/>
          </p:cNvSpPr>
          <p:nvPr>
            <p:ph type="sldNum" sz="quarter" idx="11"/>
          </p:nvPr>
        </p:nvSpPr>
        <p:spPr/>
        <p:txBody>
          <a:bodyPr/>
          <a:lstStyle/>
          <a:p>
            <a:fld id="{5E6A3C3A-A029-4573-BC04-5DA27903A743}" type="slidenum">
              <a:rPr lang="en-US" smtClean="0"/>
              <a:t>38</a:t>
            </a:fld>
            <a:endParaRPr lang="en-US"/>
          </a:p>
        </p:txBody>
      </p:sp>
      <p:sp>
        <p:nvSpPr>
          <p:cNvPr id="4" name="TextBox 3"/>
          <p:cNvSpPr txBox="1"/>
          <p:nvPr/>
        </p:nvSpPr>
        <p:spPr>
          <a:xfrm>
            <a:off x="2561591" y="682225"/>
            <a:ext cx="4020447" cy="553998"/>
          </a:xfrm>
          <a:prstGeom prst="rect">
            <a:avLst/>
          </a:prstGeom>
          <a:noFill/>
        </p:spPr>
        <p:txBody>
          <a:bodyPr wrap="square" rtlCol="0">
            <a:spAutoFit/>
          </a:bodyPr>
          <a:lstStyle/>
          <a:p>
            <a:pPr algn="ctr"/>
            <a:r>
              <a:rPr lang="en-US" sz="1500" i="1" dirty="0"/>
              <a:t>Steven Hand, Andrew </a:t>
            </a:r>
            <a:r>
              <a:rPr lang="en-US" sz="1500" i="1" dirty="0" err="1"/>
              <a:t>Wareld</a:t>
            </a:r>
            <a:r>
              <a:rPr lang="en-US" sz="1500" i="1" dirty="0"/>
              <a:t>, </a:t>
            </a:r>
            <a:r>
              <a:rPr lang="en-US" sz="1500" i="1" dirty="0" err="1"/>
              <a:t>Keir</a:t>
            </a:r>
            <a:r>
              <a:rPr lang="en-US" sz="1500" i="1" dirty="0"/>
              <a:t> Fraser</a:t>
            </a:r>
          </a:p>
          <a:p>
            <a:pPr algn="ctr"/>
            <a:r>
              <a:rPr lang="en-US" sz="1500" i="1" dirty="0"/>
              <a:t>HotOS’05</a:t>
            </a:r>
          </a:p>
        </p:txBody>
      </p:sp>
    </p:spTree>
    <p:extLst>
      <p:ext uri="{BB962C8B-B14F-4D97-AF65-F5344CB8AC3E}">
        <p14:creationId xmlns:p14="http://schemas.microsoft.com/office/powerpoint/2010/main" val="26069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Are Virtual Machine Monitors </a:t>
            </a:r>
            <a:r>
              <a:rPr lang="en-US" dirty="0" err="1"/>
              <a:t>Microkernels</a:t>
            </a:r>
            <a:r>
              <a:rPr lang="en-US" dirty="0"/>
              <a:t> Done Right?</a:t>
            </a:r>
          </a:p>
        </p:txBody>
      </p:sp>
      <p:sp>
        <p:nvSpPr>
          <p:cNvPr id="3" name="内容占位符 2"/>
          <p:cNvSpPr>
            <a:spLocks noGrp="1"/>
          </p:cNvSpPr>
          <p:nvPr>
            <p:ph idx="1"/>
          </p:nvPr>
        </p:nvSpPr>
        <p:spPr/>
        <p:txBody>
          <a:bodyPr/>
          <a:lstStyle/>
          <a:p>
            <a:endParaRPr lang="en-US" dirty="0"/>
          </a:p>
          <a:p>
            <a:r>
              <a:rPr lang="en-US" dirty="0"/>
              <a:t>VMMs (especially </a:t>
            </a:r>
            <a:r>
              <a:rPr lang="en-US" dirty="0" err="1"/>
              <a:t>Xen</a:t>
            </a:r>
            <a:r>
              <a:rPr lang="en-US" dirty="0"/>
              <a:t>) are </a:t>
            </a:r>
            <a:r>
              <a:rPr lang="en-US" dirty="0" err="1"/>
              <a:t>microkernels</a:t>
            </a:r>
            <a:r>
              <a:rPr lang="en-US" dirty="0"/>
              <a:t> done right. </a:t>
            </a:r>
          </a:p>
          <a:p>
            <a:pPr lvl="1"/>
            <a:r>
              <a:rPr lang="en-US" dirty="0"/>
              <a:t>Avoid liability inversion: </a:t>
            </a:r>
          </a:p>
          <a:p>
            <a:pPr lvl="2"/>
            <a:r>
              <a:rPr lang="en-US" dirty="0" err="1"/>
              <a:t>Microkernels</a:t>
            </a:r>
            <a:r>
              <a:rPr lang="en-US" dirty="0"/>
              <a:t> depend on some user level components</a:t>
            </a:r>
          </a:p>
          <a:p>
            <a:pPr lvl="1"/>
            <a:r>
              <a:rPr lang="en-US" dirty="0"/>
              <a:t>Make IPC performance irrelevant: </a:t>
            </a:r>
          </a:p>
          <a:p>
            <a:pPr lvl="2"/>
            <a:r>
              <a:rPr lang="en-US" dirty="0"/>
              <a:t>IPC performance is the key in </a:t>
            </a:r>
            <a:r>
              <a:rPr lang="en-US" dirty="0" err="1"/>
              <a:t>microkernels</a:t>
            </a:r>
            <a:endParaRPr lang="en-US" dirty="0"/>
          </a:p>
          <a:p>
            <a:pPr lvl="1"/>
            <a:r>
              <a:rPr lang="en-US" dirty="0"/>
              <a:t>Treat the OS as a component</a:t>
            </a:r>
          </a:p>
          <a:p>
            <a:pPr lvl="2"/>
            <a:r>
              <a:rPr lang="en-US" dirty="0"/>
              <a:t>Hard for </a:t>
            </a:r>
            <a:r>
              <a:rPr lang="en-US" dirty="0" err="1"/>
              <a:t>microkernels</a:t>
            </a:r>
            <a:r>
              <a:rPr lang="en-US" dirty="0"/>
              <a:t> to support legacy applications</a:t>
            </a:r>
          </a:p>
        </p:txBody>
      </p:sp>
      <p:sp>
        <p:nvSpPr>
          <p:cNvPr id="9" name="Slide Number Placeholder 8">
            <a:extLst>
              <a:ext uri="{FF2B5EF4-FFF2-40B4-BE49-F238E27FC236}">
                <a16:creationId xmlns:a16="http://schemas.microsoft.com/office/drawing/2014/main" id="{0F4E7ADE-BFB6-A746-8F0C-E8B7133A215C}"/>
              </a:ext>
            </a:extLst>
          </p:cNvPr>
          <p:cNvSpPr>
            <a:spLocks noGrp="1"/>
          </p:cNvSpPr>
          <p:nvPr>
            <p:ph type="sldNum" sz="quarter" idx="11"/>
          </p:nvPr>
        </p:nvSpPr>
        <p:spPr/>
        <p:txBody>
          <a:bodyPr/>
          <a:lstStyle/>
          <a:p>
            <a:fld id="{5E6A3C3A-A029-4573-BC04-5DA27903A743}" type="slidenum">
              <a:rPr lang="en-US" smtClean="0"/>
              <a:t>39</a:t>
            </a:fld>
            <a:endParaRPr lang="en-US"/>
          </a:p>
        </p:txBody>
      </p:sp>
      <p:sp>
        <p:nvSpPr>
          <p:cNvPr id="4" name="TextBox 3"/>
          <p:cNvSpPr txBox="1"/>
          <p:nvPr/>
        </p:nvSpPr>
        <p:spPr>
          <a:xfrm>
            <a:off x="2471767" y="1237320"/>
            <a:ext cx="4020447" cy="553998"/>
          </a:xfrm>
          <a:prstGeom prst="rect">
            <a:avLst/>
          </a:prstGeom>
          <a:noFill/>
        </p:spPr>
        <p:txBody>
          <a:bodyPr wrap="square" rtlCol="0">
            <a:spAutoFit/>
          </a:bodyPr>
          <a:lstStyle/>
          <a:p>
            <a:pPr algn="ctr"/>
            <a:r>
              <a:rPr lang="en-US" sz="1500" i="1" dirty="0" err="1"/>
              <a:t>Gernot</a:t>
            </a:r>
            <a:r>
              <a:rPr lang="en-US" sz="1500" i="1" dirty="0"/>
              <a:t> </a:t>
            </a:r>
            <a:r>
              <a:rPr lang="en-US" sz="1500" i="1" dirty="0" err="1"/>
              <a:t>Heiser</a:t>
            </a:r>
            <a:r>
              <a:rPr lang="en-US" sz="1500" i="1" dirty="0"/>
              <a:t>, </a:t>
            </a:r>
            <a:r>
              <a:rPr lang="en-US" sz="1500" i="1" dirty="0" err="1"/>
              <a:t>Volkmar</a:t>
            </a:r>
            <a:r>
              <a:rPr lang="en-US" sz="1500" i="1" dirty="0"/>
              <a:t> </a:t>
            </a:r>
            <a:r>
              <a:rPr lang="en-US" sz="1500" i="1" dirty="0" err="1"/>
              <a:t>Uhlig</a:t>
            </a:r>
            <a:r>
              <a:rPr lang="en-US" sz="1500" i="1" dirty="0"/>
              <a:t>, Joshua </a:t>
            </a:r>
            <a:r>
              <a:rPr lang="en-US" sz="1500" i="1" dirty="0" err="1"/>
              <a:t>LeVasseur</a:t>
            </a:r>
            <a:endParaRPr lang="en-US" sz="1500" i="1" dirty="0"/>
          </a:p>
          <a:p>
            <a:pPr algn="ctr"/>
            <a:r>
              <a:rPr lang="en-US" sz="1500" i="1" dirty="0"/>
              <a:t>ACM SIGOPS’06</a:t>
            </a:r>
          </a:p>
        </p:txBody>
      </p:sp>
      <p:sp>
        <p:nvSpPr>
          <p:cNvPr id="5" name="圆角矩形标注 4"/>
          <p:cNvSpPr/>
          <p:nvPr/>
        </p:nvSpPr>
        <p:spPr>
          <a:xfrm>
            <a:off x="5232073" y="2317440"/>
            <a:ext cx="1860207" cy="660073"/>
          </a:xfrm>
          <a:prstGeom prst="wedgeRoundRectCallout">
            <a:avLst>
              <a:gd name="adj1" fmla="val -74821"/>
              <a:gd name="adj2" fmla="val 90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Xen</a:t>
            </a:r>
            <a:r>
              <a:rPr lang="en-US" sz="2000" dirty="0"/>
              <a:t> also relies on Dom0!</a:t>
            </a:r>
          </a:p>
        </p:txBody>
      </p:sp>
      <p:sp>
        <p:nvSpPr>
          <p:cNvPr id="6" name="圆角矩形标注 5"/>
          <p:cNvSpPr/>
          <p:nvPr/>
        </p:nvSpPr>
        <p:spPr>
          <a:xfrm>
            <a:off x="6581800" y="3577580"/>
            <a:ext cx="1770620" cy="1200133"/>
          </a:xfrm>
          <a:prstGeom prst="wedgeRoundRectCallout">
            <a:avLst>
              <a:gd name="adj1" fmla="val -111563"/>
              <a:gd name="adj2" fmla="val -18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Xen</a:t>
            </a:r>
            <a:r>
              <a:rPr lang="en-US" sz="2000" dirty="0"/>
              <a:t> performs the same number of IPC!</a:t>
            </a:r>
          </a:p>
        </p:txBody>
      </p:sp>
      <p:sp>
        <p:nvSpPr>
          <p:cNvPr id="7" name="圆角矩形标注 6"/>
          <p:cNvSpPr/>
          <p:nvPr/>
        </p:nvSpPr>
        <p:spPr>
          <a:xfrm>
            <a:off x="762000" y="5017740"/>
            <a:ext cx="1349727" cy="637253"/>
          </a:xfrm>
          <a:prstGeom prst="wedgeRoundRectCallout">
            <a:avLst>
              <a:gd name="adj1" fmla="val 102114"/>
              <a:gd name="adj2" fmla="val -50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Look at L4Linux!</a:t>
            </a:r>
          </a:p>
        </p:txBody>
      </p:sp>
      <p:sp>
        <p:nvSpPr>
          <p:cNvPr id="8" name="TextBox 7"/>
          <p:cNvSpPr txBox="1"/>
          <p:nvPr/>
        </p:nvSpPr>
        <p:spPr>
          <a:xfrm>
            <a:off x="2231740" y="2197427"/>
            <a:ext cx="1560173" cy="502766"/>
          </a:xfrm>
          <a:prstGeom prst="rect">
            <a:avLst/>
          </a:prstGeom>
          <a:noFill/>
        </p:spPr>
        <p:txBody>
          <a:bodyPr wrap="square" rtlCol="0">
            <a:spAutoFit/>
          </a:bodyPr>
          <a:lstStyle/>
          <a:p>
            <a:r>
              <a:rPr lang="en-US" sz="2667" dirty="0">
                <a:solidFill>
                  <a:srgbClr val="FF0000"/>
                </a:solidFill>
              </a:rPr>
              <a:t>Really??</a:t>
            </a:r>
          </a:p>
        </p:txBody>
      </p:sp>
    </p:spTree>
    <p:extLst>
      <p:ext uri="{BB962C8B-B14F-4D97-AF65-F5344CB8AC3E}">
        <p14:creationId xmlns:p14="http://schemas.microsoft.com/office/powerpoint/2010/main" val="14632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lide(fromBottom)">
                                      <p:cBhvr>
                                        <p:cTn id="10" dur="500"/>
                                        <p:tgtEl>
                                          <p:spTgt spid="3">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lide(fromBottom)">
                                      <p:cBhvr>
                                        <p:cTn id="13" dur="500"/>
                                        <p:tgtEl>
                                          <p:spTgt spid="3">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lide(fromBottom)">
                                      <p:cBhvr>
                                        <p:cTn id="16" dur="500"/>
                                        <p:tgtEl>
                                          <p:spTgt spid="3">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lide(fromBottom)">
                                      <p:cBhvr>
                                        <p:cTn id="19" dur="500"/>
                                        <p:tgtEl>
                                          <p:spTgt spid="3">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lide(fromBottom)">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28A6-8020-E74E-B40F-663B3C8DF3D5}"/>
              </a:ext>
            </a:extLst>
          </p:cNvPr>
          <p:cNvSpPr>
            <a:spLocks noGrp="1"/>
          </p:cNvSpPr>
          <p:nvPr>
            <p:ph type="title"/>
          </p:nvPr>
        </p:nvSpPr>
        <p:spPr/>
        <p:txBody>
          <a:bodyPr>
            <a:normAutofit/>
          </a:bodyPr>
          <a:lstStyle/>
          <a:p>
            <a:r>
              <a:rPr lang="en-US" dirty="0"/>
              <a:t>Requirements for Virtualizable Architectures</a:t>
            </a:r>
          </a:p>
        </p:txBody>
      </p:sp>
      <p:sp>
        <p:nvSpPr>
          <p:cNvPr id="3" name="Content Placeholder 2">
            <a:extLst>
              <a:ext uri="{FF2B5EF4-FFF2-40B4-BE49-F238E27FC236}">
                <a16:creationId xmlns:a16="http://schemas.microsoft.com/office/drawing/2014/main" id="{60A61BB0-72A3-9847-962F-FB23C4DDFD9B}"/>
              </a:ext>
            </a:extLst>
          </p:cNvPr>
          <p:cNvSpPr>
            <a:spLocks noGrp="1"/>
          </p:cNvSpPr>
          <p:nvPr>
            <p:ph idx="1"/>
          </p:nvPr>
        </p:nvSpPr>
        <p:spPr/>
        <p:txBody>
          <a:bodyPr/>
          <a:lstStyle/>
          <a:p>
            <a:r>
              <a:rPr lang="en-US" dirty="0"/>
              <a:t>“First, the VMM provides an environment for programs which is essentially identical with the original machine;</a:t>
            </a:r>
          </a:p>
          <a:p>
            <a:r>
              <a:rPr lang="en-US" dirty="0"/>
              <a:t>second, programs run in this environment show at worst only minor decreases in speed;</a:t>
            </a:r>
          </a:p>
          <a:p>
            <a:r>
              <a:rPr lang="en-US" dirty="0"/>
              <a:t>and last, the VMM is in complete control of system resources.”</a:t>
            </a:r>
          </a:p>
          <a:p>
            <a:r>
              <a:rPr lang="en-US" dirty="0">
                <a:solidFill>
                  <a:srgbClr val="FF0000"/>
                </a:solidFill>
              </a:rPr>
              <a:t>V</a:t>
            </a:r>
            <a:r>
              <a:rPr lang="en-US" altLang="zh-CN" dirty="0">
                <a:solidFill>
                  <a:srgbClr val="FF0000"/>
                </a:solidFill>
              </a:rPr>
              <a:t>MM</a:t>
            </a:r>
            <a:r>
              <a:rPr lang="en-US" altLang="zh-CN" dirty="0"/>
              <a:t>:</a:t>
            </a:r>
            <a:r>
              <a:rPr lang="zh-CN" altLang="en-US" dirty="0"/>
              <a:t> </a:t>
            </a:r>
            <a:r>
              <a:rPr lang="en-US" altLang="zh-CN" dirty="0"/>
              <a:t>virtual</a:t>
            </a:r>
            <a:r>
              <a:rPr lang="zh-CN" altLang="en-US" dirty="0"/>
              <a:t> </a:t>
            </a:r>
            <a:r>
              <a:rPr lang="en-US" altLang="zh-CN" dirty="0"/>
              <a:t>machine</a:t>
            </a:r>
            <a:r>
              <a:rPr lang="zh-CN" altLang="en-US" dirty="0"/>
              <a:t> </a:t>
            </a:r>
            <a:r>
              <a:rPr lang="en-US" altLang="zh-CN" dirty="0"/>
              <a:t>monitor</a:t>
            </a:r>
            <a:r>
              <a:rPr lang="zh-CN" altLang="en-US" dirty="0"/>
              <a:t> </a:t>
            </a:r>
            <a:r>
              <a:rPr lang="en-US" altLang="zh-CN" dirty="0"/>
              <a:t>(from</a:t>
            </a:r>
            <a:r>
              <a:rPr lang="zh-CN" altLang="en-US" dirty="0"/>
              <a:t> </a:t>
            </a:r>
            <a:r>
              <a:rPr lang="en-US" altLang="zh-CN" dirty="0"/>
              <a:t>VMware);</a:t>
            </a:r>
            <a:r>
              <a:rPr lang="zh-CN" altLang="en-US" dirty="0"/>
              <a:t> </a:t>
            </a:r>
            <a:r>
              <a:rPr lang="en-US" altLang="zh-CN" dirty="0"/>
              <a:t>a.k.a.</a:t>
            </a:r>
            <a:r>
              <a:rPr lang="zh-CN" altLang="en-US" dirty="0"/>
              <a:t> </a:t>
            </a:r>
            <a:r>
              <a:rPr lang="en-US" altLang="zh-CN" dirty="0">
                <a:solidFill>
                  <a:srgbClr val="FF0000"/>
                </a:solidFill>
              </a:rPr>
              <a:t>hypervisor</a:t>
            </a:r>
          </a:p>
        </p:txBody>
      </p:sp>
      <p:sp>
        <p:nvSpPr>
          <p:cNvPr id="4" name="Slide Number Placeholder 3">
            <a:extLst>
              <a:ext uri="{FF2B5EF4-FFF2-40B4-BE49-F238E27FC236}">
                <a16:creationId xmlns:a16="http://schemas.microsoft.com/office/drawing/2014/main" id="{28B957CA-D575-1547-BE85-B8E4CACEF9F5}"/>
              </a:ext>
            </a:extLst>
          </p:cNvPr>
          <p:cNvSpPr>
            <a:spLocks noGrp="1"/>
          </p:cNvSpPr>
          <p:nvPr>
            <p:ph type="sldNum" sz="quarter" idx="11"/>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1463427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Discussion</a:t>
            </a:r>
          </a:p>
        </p:txBody>
      </p:sp>
      <p:sp>
        <p:nvSpPr>
          <p:cNvPr id="3" name="内容占位符 2"/>
          <p:cNvSpPr>
            <a:spLocks noGrp="1"/>
          </p:cNvSpPr>
          <p:nvPr>
            <p:ph idx="1"/>
          </p:nvPr>
        </p:nvSpPr>
        <p:spPr/>
        <p:txBody>
          <a:bodyPr/>
          <a:lstStyle/>
          <a:p>
            <a:r>
              <a:rPr lang="en-US" dirty="0"/>
              <a:t>What is the difference between VMMs and </a:t>
            </a:r>
            <a:r>
              <a:rPr lang="en-US" dirty="0" err="1"/>
              <a:t>microkernels</a:t>
            </a:r>
            <a:r>
              <a:rPr lang="en-US" dirty="0"/>
              <a:t>?</a:t>
            </a:r>
          </a:p>
          <a:p>
            <a:r>
              <a:rPr lang="en-US" dirty="0"/>
              <a:t>Why do VMMs seem to be more successful than </a:t>
            </a:r>
            <a:r>
              <a:rPr lang="en-US" dirty="0" err="1"/>
              <a:t>microkernels</a:t>
            </a:r>
            <a:r>
              <a:rPr lang="en-US" dirty="0"/>
              <a:t>?</a:t>
            </a:r>
          </a:p>
          <a:p>
            <a:pPr>
              <a:buNone/>
            </a:pPr>
            <a:endParaRPr lang="en-US" dirty="0"/>
          </a:p>
        </p:txBody>
      </p:sp>
      <p:sp>
        <p:nvSpPr>
          <p:cNvPr id="4" name="Slide Number Placeholder 3">
            <a:extLst>
              <a:ext uri="{FF2B5EF4-FFF2-40B4-BE49-F238E27FC236}">
                <a16:creationId xmlns:a16="http://schemas.microsoft.com/office/drawing/2014/main" id="{0B795B9F-EB4F-1A44-9D88-F2B739D3AFB4}"/>
              </a:ext>
            </a:extLst>
          </p:cNvPr>
          <p:cNvSpPr>
            <a:spLocks noGrp="1"/>
          </p:cNvSpPr>
          <p:nvPr>
            <p:ph type="sldNum" sz="quarter" idx="11"/>
          </p:nvPr>
        </p:nvSpPr>
        <p:spPr/>
        <p:txBody>
          <a:bodyPr/>
          <a:lstStyle/>
          <a:p>
            <a:fld id="{5E6A3C3A-A029-4573-BC04-5DA27903A743}" type="slidenum">
              <a:rPr lang="en-US" smtClean="0"/>
              <a:t>40</a:t>
            </a:fld>
            <a:endParaRPr lang="en-US"/>
          </a:p>
        </p:txBody>
      </p:sp>
    </p:spTree>
    <p:extLst>
      <p:ext uri="{BB962C8B-B14F-4D97-AF65-F5344CB8AC3E}">
        <p14:creationId xmlns:p14="http://schemas.microsoft.com/office/powerpoint/2010/main" val="3462070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 (again)</a:t>
            </a:r>
          </a:p>
        </p:txBody>
      </p:sp>
      <p:sp>
        <p:nvSpPr>
          <p:cNvPr id="3" name="内容占位符 2"/>
          <p:cNvSpPr>
            <a:spLocks noGrp="1"/>
          </p:cNvSpPr>
          <p:nvPr>
            <p:ph idx="1"/>
          </p:nvPr>
        </p:nvSpPr>
        <p:spPr/>
        <p:txBody>
          <a:bodyPr/>
          <a:lstStyle/>
          <a:p>
            <a:r>
              <a:rPr lang="en-US" dirty="0"/>
              <a:t>Virtualization: creating a illusion of something</a:t>
            </a:r>
          </a:p>
          <a:p>
            <a:r>
              <a:rPr lang="en-US" dirty="0"/>
              <a:t>Virtualization is a principle approach in system design</a:t>
            </a:r>
          </a:p>
          <a:p>
            <a:pPr lvl="1"/>
            <a:r>
              <a:rPr lang="en-US" dirty="0"/>
              <a:t>OS is </a:t>
            </a:r>
            <a:r>
              <a:rPr lang="en-US" dirty="0" err="1"/>
              <a:t>virtualizing</a:t>
            </a:r>
            <a:r>
              <a:rPr lang="en-US" dirty="0"/>
              <a:t> CPU, memory, I/O …</a:t>
            </a:r>
          </a:p>
          <a:p>
            <a:pPr lvl="1"/>
            <a:r>
              <a:rPr lang="en-US" dirty="0"/>
              <a:t>VMM is </a:t>
            </a:r>
            <a:r>
              <a:rPr lang="en-US" dirty="0" err="1"/>
              <a:t>virtualizing</a:t>
            </a:r>
            <a:r>
              <a:rPr lang="en-US" dirty="0"/>
              <a:t> the whole architecture</a:t>
            </a:r>
          </a:p>
          <a:p>
            <a:pPr lvl="1"/>
            <a:r>
              <a:rPr lang="en-US" dirty="0"/>
              <a:t>What else? What next?</a:t>
            </a:r>
          </a:p>
          <a:p>
            <a:endParaRPr lang="en-US" dirty="0"/>
          </a:p>
          <a:p>
            <a:endParaRPr lang="en-US" dirty="0"/>
          </a:p>
        </p:txBody>
      </p:sp>
      <p:sp>
        <p:nvSpPr>
          <p:cNvPr id="4" name="Slide Number Placeholder 3">
            <a:extLst>
              <a:ext uri="{FF2B5EF4-FFF2-40B4-BE49-F238E27FC236}">
                <a16:creationId xmlns:a16="http://schemas.microsoft.com/office/drawing/2014/main" id="{543F7065-4660-104A-AE5C-54C9515608E1}"/>
              </a:ext>
            </a:extLst>
          </p:cNvPr>
          <p:cNvSpPr>
            <a:spLocks noGrp="1"/>
          </p:cNvSpPr>
          <p:nvPr>
            <p:ph type="sldNum" sz="quarter" idx="11"/>
          </p:nvPr>
        </p:nvSpPr>
        <p:spPr/>
        <p:txBody>
          <a:bodyPr/>
          <a:lstStyle/>
          <a:p>
            <a:fld id="{5E6A3C3A-A029-4573-BC04-5DA27903A743}" type="slidenum">
              <a:rPr lang="en-US" smtClean="0"/>
              <a:t>41</a:t>
            </a:fld>
            <a:endParaRPr lang="en-US"/>
          </a:p>
        </p:txBody>
      </p:sp>
    </p:spTree>
    <p:extLst>
      <p:ext uri="{BB962C8B-B14F-4D97-AF65-F5344CB8AC3E}">
        <p14:creationId xmlns:p14="http://schemas.microsoft.com/office/powerpoint/2010/main" val="1282870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le 1">
            <a:extLst>
              <a:ext uri="{FF2B5EF4-FFF2-40B4-BE49-F238E27FC236}">
                <a16:creationId xmlns:a16="http://schemas.microsoft.com/office/drawing/2014/main" id="{31C42E74-0B1D-7946-BC3C-AC4804DC8089}"/>
              </a:ext>
            </a:extLst>
          </p:cNvPr>
          <p:cNvSpPr>
            <a:spLocks noGrp="1"/>
          </p:cNvSpPr>
          <p:nvPr>
            <p:ph type="title"/>
          </p:nvPr>
        </p:nvSpPr>
        <p:spPr/>
        <p:txBody>
          <a:bodyPr/>
          <a:lstStyle/>
          <a:p>
            <a:r>
              <a:rPr lang="en-US" dirty="0">
                <a:solidFill>
                  <a:schemeClr val="accent1"/>
                </a:solidFill>
              </a:rPr>
              <a:t>Containers and isolation</a:t>
            </a:r>
          </a:p>
        </p:txBody>
      </p:sp>
      <p:sp>
        <p:nvSpPr>
          <p:cNvPr id="3" name="Text Placeholder 2">
            <a:extLst>
              <a:ext uri="{FF2B5EF4-FFF2-40B4-BE49-F238E27FC236}">
                <a16:creationId xmlns:a16="http://schemas.microsoft.com/office/drawing/2014/main" id="{1CB11DCB-8151-C948-87BF-0B626D59FA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BC73F98-1AF3-4E44-A652-ECF7005154F6}"/>
              </a:ext>
            </a:extLst>
          </p:cNvPr>
          <p:cNvSpPr>
            <a:spLocks noGrp="1"/>
          </p:cNvSpPr>
          <p:nvPr>
            <p:ph type="sldNum" sz="quarter" idx="12"/>
          </p:nvPr>
        </p:nvSpPr>
        <p:spPr/>
        <p:txBody>
          <a:bodyPr/>
          <a:lstStyle/>
          <a:p>
            <a:fld id="{5E6A3C3A-A029-4573-BC04-5DA27903A743}" type="slidenum">
              <a:rPr lang="en-US" smtClean="0"/>
              <a:t>42</a:t>
            </a:fld>
            <a:endParaRPr lang="en-US"/>
          </a:p>
        </p:txBody>
      </p:sp>
      <p:sp>
        <p:nvSpPr>
          <p:cNvPr id="131" name="Shape 131"/>
          <p:cNvSpPr txBox="1"/>
          <p:nvPr/>
        </p:nvSpPr>
        <p:spPr>
          <a:xfrm>
            <a:off x="2491354" y="27021"/>
            <a:ext cx="5890750" cy="5688000"/>
          </a:xfrm>
          <a:prstGeom prst="rect">
            <a:avLst/>
          </a:prstGeom>
          <a:noFill/>
          <a:ln>
            <a:noFill/>
          </a:ln>
        </p:spPr>
        <p:txBody>
          <a:bodyPr spcFirstLastPara="1" wrap="square" lIns="76188" tIns="76188" rIns="76188" bIns="76188" anchor="t" anchorCtr="0">
            <a:noAutofit/>
          </a:bodyPr>
          <a:lstStyle/>
          <a:p>
            <a:endParaRPr sz="1500"/>
          </a:p>
        </p:txBody>
      </p:sp>
    </p:spTree>
    <p:extLst>
      <p:ext uri="{BB962C8B-B14F-4D97-AF65-F5344CB8AC3E}">
        <p14:creationId xmlns:p14="http://schemas.microsoft.com/office/powerpoint/2010/main" val="3554126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27E88-52FF-1C4A-A58D-23FA02255E61}"/>
              </a:ext>
            </a:extLst>
          </p:cNvPr>
          <p:cNvSpPr>
            <a:spLocks noGrp="1"/>
          </p:cNvSpPr>
          <p:nvPr>
            <p:ph type="title"/>
          </p:nvPr>
        </p:nvSpPr>
        <p:spPr/>
        <p:txBody>
          <a:bodyPr/>
          <a:lstStyle/>
          <a:p>
            <a:r>
              <a:rPr lang="en-US" dirty="0"/>
              <a:t>Containers: idea</a:t>
            </a:r>
          </a:p>
        </p:txBody>
      </p:sp>
      <p:sp>
        <p:nvSpPr>
          <p:cNvPr id="5" name="Content Placeholder 4">
            <a:extLst>
              <a:ext uri="{FF2B5EF4-FFF2-40B4-BE49-F238E27FC236}">
                <a16:creationId xmlns:a16="http://schemas.microsoft.com/office/drawing/2014/main" id="{C673F1CF-7C15-954E-90E7-B81903C0C633}"/>
              </a:ext>
            </a:extLst>
          </p:cNvPr>
          <p:cNvSpPr>
            <a:spLocks noGrp="1"/>
          </p:cNvSpPr>
          <p:nvPr>
            <p:ph idx="1"/>
          </p:nvPr>
        </p:nvSpPr>
        <p:spPr/>
        <p:txBody>
          <a:bodyPr/>
          <a:lstStyle/>
          <a:p>
            <a:r>
              <a:rPr lang="en-US" dirty="0"/>
              <a:t>Run a process with a restricted view of system resources</a:t>
            </a:r>
          </a:p>
          <a:p>
            <a:pPr lvl="1"/>
            <a:r>
              <a:rPr lang="en-US" dirty="0"/>
              <a:t>Hide other processes</a:t>
            </a:r>
          </a:p>
          <a:p>
            <a:pPr lvl="1"/>
            <a:r>
              <a:rPr lang="en-US" dirty="0"/>
              <a:t>Limit access to system resources</a:t>
            </a:r>
          </a:p>
          <a:p>
            <a:r>
              <a:rPr lang="en-US" dirty="0"/>
              <a:t>Not full virtualization</a:t>
            </a:r>
          </a:p>
          <a:p>
            <a:pPr lvl="1"/>
            <a:r>
              <a:rPr lang="en-US" dirty="0"/>
              <a:t>Process must use existing kernel and OS</a:t>
            </a:r>
          </a:p>
          <a:p>
            <a:r>
              <a:rPr lang="en-US" altLang="zh-CN" dirty="0"/>
              <a:t>Benefits</a:t>
            </a:r>
          </a:p>
          <a:p>
            <a:pPr lvl="1"/>
            <a:r>
              <a:rPr lang="en-US" altLang="zh-CN" dirty="0"/>
              <a:t>Consistent</a:t>
            </a:r>
            <a:r>
              <a:rPr lang="zh-CN" altLang="en-US" dirty="0"/>
              <a:t> </a:t>
            </a:r>
            <a:r>
              <a:rPr lang="en-US" altLang="zh-CN" dirty="0"/>
              <a:t>environment</a:t>
            </a:r>
            <a:r>
              <a:rPr lang="zh-CN" altLang="en-US" dirty="0"/>
              <a:t> </a:t>
            </a:r>
            <a:r>
              <a:rPr lang="en-US" altLang="zh-CN" dirty="0"/>
              <a:t>(runtime,</a:t>
            </a:r>
            <a:r>
              <a:rPr lang="zh-CN" altLang="en-US" dirty="0"/>
              <a:t> </a:t>
            </a:r>
            <a:r>
              <a:rPr lang="en-US" altLang="zh-CN" dirty="0"/>
              <a:t>dependencies,</a:t>
            </a:r>
            <a:r>
              <a:rPr lang="zh-CN" altLang="en-US" dirty="0"/>
              <a:t> </a:t>
            </a:r>
            <a:r>
              <a:rPr lang="en-US" altLang="zh-CN" dirty="0"/>
              <a:t>etc.)</a:t>
            </a:r>
          </a:p>
          <a:p>
            <a:pPr lvl="1"/>
            <a:r>
              <a:rPr lang="en-US" altLang="zh-CN" dirty="0"/>
              <a:t>Low</a:t>
            </a:r>
            <a:r>
              <a:rPr lang="zh-CN" altLang="en-US" dirty="0"/>
              <a:t> </a:t>
            </a:r>
            <a:r>
              <a:rPr lang="en-US" altLang="zh-CN" dirty="0"/>
              <a:t>overhead,</a:t>
            </a:r>
            <a:r>
              <a:rPr lang="zh-CN" altLang="en-US" dirty="0"/>
              <a:t> </a:t>
            </a:r>
            <a:r>
              <a:rPr lang="en-US" altLang="zh-CN" dirty="0"/>
              <a:t>rapid</a:t>
            </a:r>
            <a:r>
              <a:rPr lang="zh-CN" altLang="en-US" dirty="0"/>
              <a:t> </a:t>
            </a:r>
            <a:r>
              <a:rPr lang="en-US" altLang="zh-CN" dirty="0"/>
              <a:t>launch/terminate</a:t>
            </a:r>
          </a:p>
          <a:p>
            <a:pPr lvl="1"/>
            <a:r>
              <a:rPr lang="en-US" altLang="zh-CN" dirty="0"/>
              <a:t>Performance</a:t>
            </a:r>
            <a:r>
              <a:rPr lang="zh-CN" altLang="en-US" dirty="0"/>
              <a:t> </a:t>
            </a:r>
            <a:endParaRPr lang="en-US" dirty="0"/>
          </a:p>
        </p:txBody>
      </p:sp>
      <p:sp>
        <p:nvSpPr>
          <p:cNvPr id="6" name="Slide Number Placeholder 5">
            <a:extLst>
              <a:ext uri="{FF2B5EF4-FFF2-40B4-BE49-F238E27FC236}">
                <a16:creationId xmlns:a16="http://schemas.microsoft.com/office/drawing/2014/main" id="{F954E0A2-22B4-E04D-AB7B-0B236C2F5396}"/>
              </a:ext>
            </a:extLst>
          </p:cNvPr>
          <p:cNvSpPr>
            <a:spLocks noGrp="1"/>
          </p:cNvSpPr>
          <p:nvPr>
            <p:ph type="sldNum" sz="quarter" idx="11"/>
          </p:nvPr>
        </p:nvSpPr>
        <p:spPr/>
        <p:txBody>
          <a:bodyPr/>
          <a:lstStyle/>
          <a:p>
            <a:fld id="{5E6A3C3A-A029-4573-BC04-5DA27903A743}" type="slidenum">
              <a:rPr lang="en-US" smtClean="0"/>
              <a:t>43</a:t>
            </a:fld>
            <a:endParaRPr lang="en-US"/>
          </a:p>
        </p:txBody>
      </p:sp>
    </p:spTree>
    <p:extLst>
      <p:ext uri="{BB962C8B-B14F-4D97-AF65-F5344CB8AC3E}">
        <p14:creationId xmlns:p14="http://schemas.microsoft.com/office/powerpoint/2010/main" val="72424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CEF1D9BF-2F1B-234B-BE51-90F4C9181F91}"/>
              </a:ext>
            </a:extLst>
          </p:cNvPr>
          <p:cNvSpPr>
            <a:spLocks noGrp="1"/>
          </p:cNvSpPr>
          <p:nvPr>
            <p:ph type="title"/>
          </p:nvPr>
        </p:nvSpPr>
        <p:spPr/>
        <p:txBody>
          <a:bodyPr/>
          <a:lstStyle/>
          <a:p>
            <a:r>
              <a:rPr lang="en-US" dirty="0"/>
              <a:t>Pre-container isolation features in Linux</a:t>
            </a:r>
          </a:p>
        </p:txBody>
      </p:sp>
      <p:sp>
        <p:nvSpPr>
          <p:cNvPr id="3" name="Content Placeholder 2">
            <a:extLst>
              <a:ext uri="{FF2B5EF4-FFF2-40B4-BE49-F238E27FC236}">
                <a16:creationId xmlns:a16="http://schemas.microsoft.com/office/drawing/2014/main" id="{C3C75140-76F5-F04F-8CDF-B38D84221FA9}"/>
              </a:ext>
            </a:extLst>
          </p:cNvPr>
          <p:cNvSpPr>
            <a:spLocks noGrp="1"/>
          </p:cNvSpPr>
          <p:nvPr>
            <p:ph idx="1"/>
          </p:nvPr>
        </p:nvSpPr>
        <p:spPr/>
        <p:txBody>
          <a:bodyPr>
            <a:normAutofit lnSpcReduction="10000"/>
          </a:bodyPr>
          <a:lstStyle/>
          <a:p>
            <a:pPr latinLnBrk="0" hangingPunct="0"/>
            <a:r>
              <a:rPr lang="en-US" dirty="0">
                <a:latin typeface="Anonymous Pro" panose="02060609030202000504" pitchFamily="49" charset="0"/>
                <a:ea typeface="Anonymous Pro" panose="02060609030202000504" pitchFamily="49" charset="0"/>
              </a:rPr>
              <a:t>chroot</a:t>
            </a:r>
          </a:p>
          <a:p>
            <a:pPr lvl="1" latinLnBrk="0" hangingPunct="0"/>
            <a:r>
              <a:rPr lang="en-US" dirty="0"/>
              <a:t>Set the current root directory for processes</a:t>
            </a:r>
          </a:p>
          <a:p>
            <a:pPr lvl="1" latinLnBrk="0" hangingPunct="0"/>
            <a:r>
              <a:rPr lang="en-US" dirty="0"/>
              <a:t>Added to Unix in 1979</a:t>
            </a:r>
          </a:p>
          <a:p>
            <a:pPr latinLnBrk="0" hangingPunct="0"/>
            <a:r>
              <a:rPr lang="en-US" dirty="0"/>
              <a:t>Namespaces</a:t>
            </a:r>
          </a:p>
          <a:p>
            <a:pPr lvl="1" latinLnBrk="0" hangingPunct="0"/>
            <a:r>
              <a:rPr lang="en-US" dirty="0"/>
              <a:t>Provide processes with their own view of resources</a:t>
            </a:r>
          </a:p>
          <a:p>
            <a:pPr lvl="2" latinLnBrk="0" hangingPunct="0"/>
            <a:r>
              <a:rPr lang="en-US" dirty="0"/>
              <a:t>Process IDs, networking sockets, hostnames, etc.</a:t>
            </a:r>
          </a:p>
          <a:p>
            <a:pPr lvl="1" latinLnBrk="0" hangingPunct="0"/>
            <a:r>
              <a:rPr lang="en-US" dirty="0"/>
              <a:t>Akin to virtual address spaces</a:t>
            </a:r>
          </a:p>
          <a:p>
            <a:pPr lvl="1" latinLnBrk="0" hangingPunct="0"/>
            <a:r>
              <a:rPr lang="en-US" dirty="0"/>
              <a:t>Originally introduced in 2002</a:t>
            </a:r>
          </a:p>
          <a:p>
            <a:pPr latinLnBrk="0" hangingPunct="0"/>
            <a:r>
              <a:rPr lang="en-US" dirty="0"/>
              <a:t>Copy-on-Write Filesystem</a:t>
            </a:r>
          </a:p>
          <a:p>
            <a:pPr lvl="1" latinLnBrk="0" hangingPunct="0"/>
            <a:r>
              <a:rPr lang="en-US" dirty="0"/>
              <a:t>Allow a process to view existing filesystem, but any modifications result in copies then updates</a:t>
            </a:r>
          </a:p>
          <a:p>
            <a:pPr lvl="1" latinLnBrk="0" hangingPunct="0"/>
            <a:r>
              <a:rPr lang="en-US" dirty="0"/>
              <a:t>Akin to virtual memory after fork</a:t>
            </a:r>
          </a:p>
          <a:p>
            <a:pPr lvl="1"/>
            <a:endParaRPr lang="en-US" dirty="0"/>
          </a:p>
        </p:txBody>
      </p:sp>
      <p:sp>
        <p:nvSpPr>
          <p:cNvPr id="4" name="Slide Number Placeholder 3">
            <a:extLst>
              <a:ext uri="{FF2B5EF4-FFF2-40B4-BE49-F238E27FC236}">
                <a16:creationId xmlns:a16="http://schemas.microsoft.com/office/drawing/2014/main" id="{7450DBC6-8582-BF41-BF2F-87698574C087}"/>
              </a:ext>
            </a:extLst>
          </p:cNvPr>
          <p:cNvSpPr>
            <a:spLocks noGrp="1"/>
          </p:cNvSpPr>
          <p:nvPr>
            <p:ph type="sldNum" sz="quarter" idx="11"/>
          </p:nvPr>
        </p:nvSpPr>
        <p:spPr/>
        <p:txBody>
          <a:bodyPr/>
          <a:lstStyle/>
          <a:p>
            <a:fld id="{5E6A3C3A-A029-4573-BC04-5DA27903A743}" type="slidenum">
              <a:rPr lang="en-US" smtClean="0"/>
              <a:t>44</a:t>
            </a:fld>
            <a:endParaRPr lang="en-US"/>
          </a:p>
        </p:txBody>
      </p:sp>
    </p:spTree>
    <p:extLst>
      <p:ext uri="{BB962C8B-B14F-4D97-AF65-F5344CB8AC3E}">
        <p14:creationId xmlns:p14="http://schemas.microsoft.com/office/powerpoint/2010/main" val="1815817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2864-025B-A869-E5CE-5BC393583B32}"/>
              </a:ext>
            </a:extLst>
          </p:cNvPr>
          <p:cNvSpPr>
            <a:spLocks noGrp="1"/>
          </p:cNvSpPr>
          <p:nvPr>
            <p:ph type="title"/>
          </p:nvPr>
        </p:nvSpPr>
        <p:spPr/>
        <p:txBody>
          <a:bodyPr/>
          <a:lstStyle/>
          <a:p>
            <a:r>
              <a:rPr lang="en-US" altLang="zh-CN" dirty="0"/>
              <a:t>Key</a:t>
            </a:r>
            <a:r>
              <a:rPr lang="zh-CN" altLang="en-US" dirty="0"/>
              <a:t> </a:t>
            </a:r>
            <a:r>
              <a:rPr lang="en-US" altLang="zh-CN" dirty="0"/>
              <a:t>technologies</a:t>
            </a:r>
            <a:endParaRPr lang="en-US" dirty="0"/>
          </a:p>
        </p:txBody>
      </p:sp>
      <p:sp>
        <p:nvSpPr>
          <p:cNvPr id="3" name="Content Placeholder 2">
            <a:extLst>
              <a:ext uri="{FF2B5EF4-FFF2-40B4-BE49-F238E27FC236}">
                <a16:creationId xmlns:a16="http://schemas.microsoft.com/office/drawing/2014/main" id="{B772A6D5-F6A3-EDD9-8F5A-2C8CBCC3FC3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B90BC0E-32BE-1D22-2E6F-362FC992B9CB}"/>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45</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ECB1A229-9EC4-64BC-67CF-597860A29635}"/>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pic>
        <p:nvPicPr>
          <p:cNvPr id="6" name="Picture 5">
            <a:extLst>
              <a:ext uri="{FF2B5EF4-FFF2-40B4-BE49-F238E27FC236}">
                <a16:creationId xmlns:a16="http://schemas.microsoft.com/office/drawing/2014/main" id="{88FF6A72-4319-A3A1-9DD9-78F9AEAE56D9}"/>
              </a:ext>
            </a:extLst>
          </p:cNvPr>
          <p:cNvPicPr>
            <a:picLocks noChangeAspect="1"/>
          </p:cNvPicPr>
          <p:nvPr/>
        </p:nvPicPr>
        <p:blipFill>
          <a:blip r:embed="rId2"/>
          <a:stretch>
            <a:fillRect/>
          </a:stretch>
        </p:blipFill>
        <p:spPr>
          <a:xfrm>
            <a:off x="1771345" y="857474"/>
            <a:ext cx="5563211" cy="4460300"/>
          </a:xfrm>
          <a:prstGeom prst="rect">
            <a:avLst/>
          </a:prstGeom>
        </p:spPr>
      </p:pic>
    </p:spTree>
    <p:extLst>
      <p:ext uri="{BB962C8B-B14F-4D97-AF65-F5344CB8AC3E}">
        <p14:creationId xmlns:p14="http://schemas.microsoft.com/office/powerpoint/2010/main" val="1252475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D4F4-E18A-1D0A-AA7B-890975A34E27}"/>
              </a:ext>
            </a:extLst>
          </p:cNvPr>
          <p:cNvSpPr>
            <a:spLocks noGrp="1"/>
          </p:cNvSpPr>
          <p:nvPr>
            <p:ph type="title"/>
          </p:nvPr>
        </p:nvSpPr>
        <p:spPr/>
        <p:txBody>
          <a:bodyPr/>
          <a:lstStyle/>
          <a:p>
            <a:r>
              <a:rPr lang="en-US" altLang="zh-CN" dirty="0"/>
              <a:t>Namespace</a:t>
            </a:r>
            <a:endParaRPr lang="en-US" dirty="0"/>
          </a:p>
        </p:txBody>
      </p:sp>
      <p:sp>
        <p:nvSpPr>
          <p:cNvPr id="3" name="Content Placeholder 2">
            <a:extLst>
              <a:ext uri="{FF2B5EF4-FFF2-40B4-BE49-F238E27FC236}">
                <a16:creationId xmlns:a16="http://schemas.microsoft.com/office/drawing/2014/main" id="{20274071-DF36-3AD8-3505-F98FCB5EF40C}"/>
              </a:ext>
            </a:extLst>
          </p:cNvPr>
          <p:cNvSpPr>
            <a:spLocks noGrp="1"/>
          </p:cNvSpPr>
          <p:nvPr>
            <p:ph idx="1"/>
          </p:nvPr>
        </p:nvSpPr>
        <p:spPr/>
        <p:txBody>
          <a:bodyPr/>
          <a:lstStyle/>
          <a:p>
            <a:pPr latinLnBrk="0" hangingPunct="0"/>
            <a:r>
              <a:rPr lang="en-US" altLang="zh-CN" dirty="0"/>
              <a:t>“A</a:t>
            </a:r>
            <a:r>
              <a:rPr lang="zh-CN" altLang="en-US" dirty="0"/>
              <a:t> </a:t>
            </a:r>
            <a:r>
              <a:rPr lang="en-US" altLang="zh-CN" dirty="0"/>
              <a:t>namespace</a:t>
            </a:r>
            <a:r>
              <a:rPr lang="zh-CN" altLang="en-US" dirty="0"/>
              <a:t> </a:t>
            </a:r>
            <a:r>
              <a:rPr lang="en-US" altLang="zh-CN" dirty="0"/>
              <a:t>wraps</a:t>
            </a:r>
            <a:r>
              <a:rPr lang="zh-CN" altLang="en-US" dirty="0"/>
              <a:t> </a:t>
            </a:r>
            <a:r>
              <a:rPr lang="en-US" altLang="zh-CN" dirty="0"/>
              <a:t>a</a:t>
            </a:r>
            <a:r>
              <a:rPr lang="zh-CN" altLang="en-US" dirty="0"/>
              <a:t> </a:t>
            </a:r>
            <a:r>
              <a:rPr lang="en-US" altLang="zh-CN" dirty="0"/>
              <a:t>global</a:t>
            </a:r>
            <a:r>
              <a:rPr lang="zh-CN" altLang="en-US" dirty="0"/>
              <a:t> </a:t>
            </a:r>
            <a:r>
              <a:rPr lang="en-US" altLang="zh-CN" dirty="0"/>
              <a:t>system</a:t>
            </a:r>
            <a:r>
              <a:rPr lang="zh-CN" altLang="en-US" dirty="0"/>
              <a:t> </a:t>
            </a:r>
            <a:r>
              <a:rPr lang="en-US" altLang="zh-CN" dirty="0"/>
              <a:t>resource</a:t>
            </a:r>
            <a:r>
              <a:rPr lang="zh-CN" altLang="en-US" dirty="0"/>
              <a:t> </a:t>
            </a:r>
            <a:r>
              <a:rPr lang="en-US" altLang="zh-CN" dirty="0"/>
              <a:t>in</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that</a:t>
            </a:r>
            <a:r>
              <a:rPr lang="zh-CN" altLang="en-US" dirty="0"/>
              <a:t> </a:t>
            </a:r>
            <a:r>
              <a:rPr lang="en-HK" altLang="zh-CN" dirty="0"/>
              <a:t>makes it appear to the processes within the namespace that they have their own isolated instance of the global resource</a:t>
            </a:r>
            <a:r>
              <a:rPr lang="en-US" altLang="zh-CN" dirty="0"/>
              <a:t>.”</a:t>
            </a:r>
            <a:r>
              <a:rPr lang="zh-CN" altLang="en-US" dirty="0"/>
              <a:t> </a:t>
            </a:r>
            <a:r>
              <a:rPr lang="en-US" altLang="zh-CN" dirty="0"/>
              <a:t>–</a:t>
            </a:r>
            <a:r>
              <a:rPr lang="zh-CN" altLang="en-US" dirty="0"/>
              <a:t> </a:t>
            </a:r>
            <a:r>
              <a:rPr lang="en-US" altLang="zh-CN" dirty="0"/>
              <a:t>Linux</a:t>
            </a:r>
            <a:r>
              <a:rPr lang="zh-CN" altLang="en-US" dirty="0"/>
              <a:t> </a:t>
            </a:r>
            <a:r>
              <a:rPr lang="en-US" altLang="zh-CN" dirty="0"/>
              <a:t>man-pages</a:t>
            </a:r>
          </a:p>
          <a:p>
            <a:pPr latinLnBrk="0" hangingPunct="0"/>
            <a:r>
              <a:rPr lang="en-US" altLang="zh-CN" dirty="0"/>
              <a:t>Controls</a:t>
            </a:r>
            <a:r>
              <a:rPr lang="zh-CN" altLang="en-US" dirty="0"/>
              <a:t> </a:t>
            </a:r>
            <a:r>
              <a:rPr lang="en-US" altLang="zh-CN" dirty="0"/>
              <a:t>what</a:t>
            </a:r>
            <a:r>
              <a:rPr lang="zh-CN" altLang="en-US" dirty="0"/>
              <a:t> </a:t>
            </a:r>
            <a:r>
              <a:rPr lang="en-US" altLang="zh-CN" dirty="0"/>
              <a:t>resources</a:t>
            </a:r>
            <a:r>
              <a:rPr lang="zh-CN" altLang="en-US" dirty="0"/>
              <a:t> </a:t>
            </a:r>
            <a:r>
              <a:rPr lang="en-US" altLang="zh-CN" dirty="0"/>
              <a:t>a</a:t>
            </a:r>
            <a:r>
              <a:rPr lang="zh-CN" altLang="en-US" dirty="0"/>
              <a:t> </a:t>
            </a:r>
            <a:r>
              <a:rPr lang="en-US" altLang="zh-CN" dirty="0"/>
              <a:t>process</a:t>
            </a:r>
            <a:r>
              <a:rPr lang="zh-CN" altLang="en-US" dirty="0"/>
              <a:t> </a:t>
            </a:r>
            <a:r>
              <a:rPr lang="en-US" altLang="zh-CN" dirty="0"/>
              <a:t>can</a:t>
            </a:r>
            <a:r>
              <a:rPr lang="zh-CN" altLang="en-US" dirty="0"/>
              <a:t> </a:t>
            </a:r>
            <a:r>
              <a:rPr lang="en-US" altLang="zh-CN" dirty="0"/>
              <a:t>see,</a:t>
            </a:r>
            <a:r>
              <a:rPr lang="zh-CN" altLang="en-US" dirty="0"/>
              <a:t> </a:t>
            </a:r>
            <a:r>
              <a:rPr lang="en-US" altLang="zh-CN" dirty="0"/>
              <a:t>and</a:t>
            </a:r>
            <a:r>
              <a:rPr lang="zh-CN" altLang="en-US" dirty="0"/>
              <a:t> </a:t>
            </a:r>
            <a:r>
              <a:rPr lang="en-US" altLang="zh-CN" dirty="0"/>
              <a:t>what</a:t>
            </a:r>
            <a:r>
              <a:rPr lang="zh-CN" altLang="en-US" dirty="0"/>
              <a:t> </a:t>
            </a:r>
            <a:r>
              <a:rPr lang="en-US" altLang="zh-CN" dirty="0"/>
              <a:t>they</a:t>
            </a:r>
            <a:r>
              <a:rPr lang="zh-CN" altLang="en-US" dirty="0"/>
              <a:t> </a:t>
            </a:r>
            <a:r>
              <a:rPr lang="en-US" altLang="zh-CN" dirty="0"/>
              <a:t>are</a:t>
            </a:r>
            <a:r>
              <a:rPr lang="zh-CN" altLang="en-US" dirty="0"/>
              <a:t> </a:t>
            </a:r>
            <a:r>
              <a:rPr lang="en-US" altLang="zh-CN" dirty="0"/>
              <a:t>called</a:t>
            </a:r>
          </a:p>
          <a:p>
            <a:pPr latinLnBrk="0" hangingPunct="0"/>
            <a:r>
              <a:rPr lang="en-US" altLang="zh-CN" dirty="0"/>
              <a:t>Restrict</a:t>
            </a:r>
            <a:r>
              <a:rPr lang="zh-CN" altLang="en-US" dirty="0"/>
              <a:t> </a:t>
            </a:r>
            <a:r>
              <a:rPr lang="en-US" altLang="zh-CN" dirty="0"/>
              <a:t>visibility</a:t>
            </a:r>
            <a:r>
              <a:rPr lang="zh-CN" altLang="en-US" dirty="0"/>
              <a:t> </a:t>
            </a:r>
            <a:r>
              <a:rPr lang="en-US" altLang="zh-CN" dirty="0"/>
              <a:t>-&gt;</a:t>
            </a:r>
            <a:r>
              <a:rPr lang="zh-CN" altLang="en-US" dirty="0"/>
              <a:t> </a:t>
            </a:r>
            <a:r>
              <a:rPr lang="en-US" altLang="zh-CN" dirty="0"/>
              <a:t>solve</a:t>
            </a:r>
            <a:r>
              <a:rPr lang="zh-CN" altLang="en-US" dirty="0"/>
              <a:t> </a:t>
            </a:r>
            <a:r>
              <a:rPr lang="en-US" altLang="zh-CN" dirty="0"/>
              <a:t>“inconsistent</a:t>
            </a:r>
            <a:r>
              <a:rPr lang="zh-CN" altLang="en-US" dirty="0"/>
              <a:t> </a:t>
            </a:r>
            <a:r>
              <a:rPr lang="en-US" altLang="zh-CN" dirty="0"/>
              <a:t>distribution”</a:t>
            </a:r>
            <a:endParaRPr lang="en-US" dirty="0"/>
          </a:p>
        </p:txBody>
      </p:sp>
      <p:sp>
        <p:nvSpPr>
          <p:cNvPr id="4" name="Slide Number Placeholder 3">
            <a:extLst>
              <a:ext uri="{FF2B5EF4-FFF2-40B4-BE49-F238E27FC236}">
                <a16:creationId xmlns:a16="http://schemas.microsoft.com/office/drawing/2014/main" id="{35640D20-BE38-B3AB-77A0-FADB219390EB}"/>
              </a:ext>
            </a:extLst>
          </p:cNvPr>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46</a:t>
            </a:fld>
            <a:r>
              <a:rPr lang="en-US" altLang="ko-KR">
                <a:solidFill>
                  <a:srgbClr val="1F497D">
                    <a:lumMod val="50000"/>
                  </a:srgbClr>
                </a:solidFill>
              </a:rPr>
              <a:t> </a:t>
            </a:r>
          </a:p>
        </p:txBody>
      </p:sp>
      <p:sp>
        <p:nvSpPr>
          <p:cNvPr id="5" name="Footer Placeholder 4">
            <a:extLst>
              <a:ext uri="{FF2B5EF4-FFF2-40B4-BE49-F238E27FC236}">
                <a16:creationId xmlns:a16="http://schemas.microsoft.com/office/drawing/2014/main" id="{4DCCC54A-C8EE-5111-D896-464857C1B46A}"/>
              </a:ext>
            </a:extLst>
          </p:cNvPr>
          <p:cNvSpPr>
            <a:spLocks noGrp="1"/>
          </p:cNvSpPr>
          <p:nvPr>
            <p:ph type="ftr" sz="quarter" idx="3"/>
          </p:nvPr>
        </p:nvSpPr>
        <p:spPr/>
        <p:txBody>
          <a:body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pic>
        <p:nvPicPr>
          <p:cNvPr id="6" name="Picture 5">
            <a:extLst>
              <a:ext uri="{FF2B5EF4-FFF2-40B4-BE49-F238E27FC236}">
                <a16:creationId xmlns:a16="http://schemas.microsoft.com/office/drawing/2014/main" id="{BBF8A264-6B9D-25F5-4DF3-BB6F1DD0800F}"/>
              </a:ext>
            </a:extLst>
          </p:cNvPr>
          <p:cNvPicPr>
            <a:picLocks noChangeAspect="1"/>
          </p:cNvPicPr>
          <p:nvPr/>
        </p:nvPicPr>
        <p:blipFill>
          <a:blip r:embed="rId2"/>
          <a:stretch>
            <a:fillRect/>
          </a:stretch>
        </p:blipFill>
        <p:spPr>
          <a:xfrm>
            <a:off x="3186953" y="2904037"/>
            <a:ext cx="2770094" cy="2077571"/>
          </a:xfrm>
          <a:prstGeom prst="rect">
            <a:avLst/>
          </a:prstGeom>
        </p:spPr>
      </p:pic>
    </p:spTree>
    <p:extLst>
      <p:ext uri="{BB962C8B-B14F-4D97-AF65-F5344CB8AC3E}">
        <p14:creationId xmlns:p14="http://schemas.microsoft.com/office/powerpoint/2010/main" val="2821734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F634-5BDC-7B40-9041-F1C77F7810C9}"/>
              </a:ext>
            </a:extLst>
          </p:cNvPr>
          <p:cNvSpPr>
            <a:spLocks noGrp="1"/>
          </p:cNvSpPr>
          <p:nvPr>
            <p:ph type="title"/>
          </p:nvPr>
        </p:nvSpPr>
        <p:spPr/>
        <p:txBody>
          <a:bodyPr/>
          <a:lstStyle/>
          <a:p>
            <a:r>
              <a:rPr lang="en-US" dirty="0" err="1"/>
              <a:t>cgroups</a:t>
            </a:r>
            <a:r>
              <a:rPr lang="en-US" dirty="0"/>
              <a:t> in Linux</a:t>
            </a:r>
          </a:p>
        </p:txBody>
      </p:sp>
      <p:sp>
        <p:nvSpPr>
          <p:cNvPr id="3" name="Content Placeholder 2">
            <a:extLst>
              <a:ext uri="{FF2B5EF4-FFF2-40B4-BE49-F238E27FC236}">
                <a16:creationId xmlns:a16="http://schemas.microsoft.com/office/drawing/2014/main" id="{AC25C485-E73E-B54B-80EF-3CF5EFEDE369}"/>
              </a:ext>
            </a:extLst>
          </p:cNvPr>
          <p:cNvSpPr>
            <a:spLocks noGrp="1"/>
          </p:cNvSpPr>
          <p:nvPr>
            <p:ph idx="1"/>
          </p:nvPr>
        </p:nvSpPr>
        <p:spPr/>
        <p:txBody>
          <a:bodyPr/>
          <a:lstStyle/>
          <a:p>
            <a:r>
              <a:rPr lang="en-US" dirty="0"/>
              <a:t>Enforce policies to restrict how processes use resources</a:t>
            </a:r>
          </a:p>
          <a:p>
            <a:pPr lvl="1"/>
            <a:r>
              <a:rPr lang="en-US" dirty="0"/>
              <a:t>Example: A process can only use 1 </a:t>
            </a:r>
            <a:r>
              <a:rPr lang="en-US" dirty="0" err="1"/>
              <a:t>Mbps</a:t>
            </a:r>
            <a:r>
              <a:rPr lang="en-US" dirty="0"/>
              <a:t> of network bandwidth</a:t>
            </a:r>
          </a:p>
          <a:p>
            <a:r>
              <a:rPr lang="en-US" dirty="0"/>
              <a:t>Policies are enforced on groups of processes</a:t>
            </a:r>
          </a:p>
          <a:p>
            <a:r>
              <a:rPr lang="en-US" dirty="0"/>
              <a:t>Controllers enforce various processes</a:t>
            </a:r>
          </a:p>
          <a:p>
            <a:r>
              <a:rPr lang="en-US" altLang="zh-CN" dirty="0"/>
              <a:t>Restrict</a:t>
            </a:r>
            <a:r>
              <a:rPr lang="zh-CN" altLang="en-US" dirty="0"/>
              <a:t> </a:t>
            </a:r>
            <a:r>
              <a:rPr lang="en-US" altLang="zh-CN" dirty="0"/>
              <a:t>usage</a:t>
            </a:r>
            <a:r>
              <a:rPr lang="zh-CN" altLang="en-US" dirty="0"/>
              <a:t> </a:t>
            </a:r>
            <a:r>
              <a:rPr lang="en-US" altLang="zh-CN" dirty="0"/>
              <a:t>-&gt;</a:t>
            </a:r>
            <a:r>
              <a:rPr lang="zh-CN" altLang="en-US" dirty="0"/>
              <a:t> </a:t>
            </a:r>
            <a:r>
              <a:rPr lang="en-US" altLang="zh-CN" dirty="0"/>
              <a:t>solves</a:t>
            </a:r>
            <a:r>
              <a:rPr lang="zh-CN" altLang="en-US" dirty="0"/>
              <a:t> </a:t>
            </a:r>
            <a:r>
              <a:rPr lang="en-US" altLang="zh-CN" dirty="0"/>
              <a:t>“resource</a:t>
            </a:r>
            <a:r>
              <a:rPr lang="zh-CN" altLang="en-US" dirty="0"/>
              <a:t> </a:t>
            </a:r>
            <a:r>
              <a:rPr lang="en-US" altLang="zh-CN" dirty="0"/>
              <a:t>isolation”</a:t>
            </a:r>
            <a:endParaRPr lang="en-US" dirty="0"/>
          </a:p>
        </p:txBody>
      </p:sp>
      <p:sp>
        <p:nvSpPr>
          <p:cNvPr id="4" name="Slide Number Placeholder 3">
            <a:extLst>
              <a:ext uri="{FF2B5EF4-FFF2-40B4-BE49-F238E27FC236}">
                <a16:creationId xmlns:a16="http://schemas.microsoft.com/office/drawing/2014/main" id="{D6DCB076-97CB-694A-813C-262321BD57CB}"/>
              </a:ext>
            </a:extLst>
          </p:cNvPr>
          <p:cNvSpPr>
            <a:spLocks noGrp="1"/>
          </p:cNvSpPr>
          <p:nvPr>
            <p:ph type="sldNum" sz="quarter" idx="11"/>
          </p:nvPr>
        </p:nvSpPr>
        <p:spPr/>
        <p:txBody>
          <a:bodyPr/>
          <a:lstStyle/>
          <a:p>
            <a:fld id="{5E6A3C3A-A029-4573-BC04-5DA27903A743}" type="slidenum">
              <a:rPr lang="en-US" smtClean="0"/>
              <a:t>47</a:t>
            </a:fld>
            <a:endParaRPr lang="en-US"/>
          </a:p>
        </p:txBody>
      </p:sp>
    </p:spTree>
    <p:extLst>
      <p:ext uri="{BB962C8B-B14F-4D97-AF65-F5344CB8AC3E}">
        <p14:creationId xmlns:p14="http://schemas.microsoft.com/office/powerpoint/2010/main" val="3782606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2705-39B1-444B-9AD4-A7AE8EF3A44D}"/>
              </a:ext>
            </a:extLst>
          </p:cNvPr>
          <p:cNvSpPr>
            <a:spLocks noGrp="1"/>
          </p:cNvSpPr>
          <p:nvPr>
            <p:ph type="title"/>
          </p:nvPr>
        </p:nvSpPr>
        <p:spPr/>
        <p:txBody>
          <a:bodyPr>
            <a:normAutofit/>
          </a:bodyPr>
          <a:lstStyle/>
          <a:p>
            <a:r>
              <a:rPr lang="en-US" dirty="0"/>
              <a:t>Controllers enforce restrictions for </a:t>
            </a:r>
            <a:r>
              <a:rPr lang="en-US" dirty="0" err="1"/>
              <a:t>cgroups</a:t>
            </a:r>
            <a:endParaRPr lang="en-US" dirty="0"/>
          </a:p>
        </p:txBody>
      </p:sp>
      <p:sp>
        <p:nvSpPr>
          <p:cNvPr id="3" name="Content Placeholder 2">
            <a:extLst>
              <a:ext uri="{FF2B5EF4-FFF2-40B4-BE49-F238E27FC236}">
                <a16:creationId xmlns:a16="http://schemas.microsoft.com/office/drawing/2014/main" id="{0885D15C-F04A-4B45-9EDE-5578E30E7E3F}"/>
              </a:ext>
            </a:extLst>
          </p:cNvPr>
          <p:cNvSpPr>
            <a:spLocks noGrp="1"/>
          </p:cNvSpPr>
          <p:nvPr>
            <p:ph idx="1"/>
          </p:nvPr>
        </p:nvSpPr>
        <p:spPr/>
        <p:txBody>
          <a:bodyPr/>
          <a:lstStyle/>
          <a:p>
            <a:r>
              <a:rPr lang="en-US" dirty="0"/>
              <a:t>Different controllers for different system resources</a:t>
            </a:r>
          </a:p>
          <a:p>
            <a:r>
              <a:rPr lang="en-US" dirty="0"/>
              <a:t>Each provides a policy for how processes should be restricted</a:t>
            </a:r>
          </a:p>
        </p:txBody>
      </p:sp>
      <p:sp>
        <p:nvSpPr>
          <p:cNvPr id="4" name="Slide Number Placeholder 3">
            <a:extLst>
              <a:ext uri="{FF2B5EF4-FFF2-40B4-BE49-F238E27FC236}">
                <a16:creationId xmlns:a16="http://schemas.microsoft.com/office/drawing/2014/main" id="{F8E362A3-0233-454F-99E7-5793E30BC057}"/>
              </a:ext>
            </a:extLst>
          </p:cNvPr>
          <p:cNvSpPr>
            <a:spLocks noGrp="1"/>
          </p:cNvSpPr>
          <p:nvPr>
            <p:ph type="sldNum" sz="quarter" idx="11"/>
          </p:nvPr>
        </p:nvSpPr>
        <p:spPr/>
        <p:txBody>
          <a:bodyPr/>
          <a:lstStyle/>
          <a:p>
            <a:fld id="{5E6A3C3A-A029-4573-BC04-5DA27903A743}" type="slidenum">
              <a:rPr lang="en-US" smtClean="0"/>
              <a:t>48</a:t>
            </a:fld>
            <a:endParaRPr lang="en-US"/>
          </a:p>
        </p:txBody>
      </p:sp>
      <p:pic>
        <p:nvPicPr>
          <p:cNvPr id="5" name="Picture 4">
            <a:extLst>
              <a:ext uri="{FF2B5EF4-FFF2-40B4-BE49-F238E27FC236}">
                <a16:creationId xmlns:a16="http://schemas.microsoft.com/office/drawing/2014/main" id="{E794FB99-D1F5-8878-F3F8-12D711239EB4}"/>
              </a:ext>
            </a:extLst>
          </p:cNvPr>
          <p:cNvPicPr>
            <a:picLocks noChangeAspect="1"/>
          </p:cNvPicPr>
          <p:nvPr/>
        </p:nvPicPr>
        <p:blipFill>
          <a:blip r:embed="rId2"/>
          <a:stretch>
            <a:fillRect/>
          </a:stretch>
        </p:blipFill>
        <p:spPr>
          <a:xfrm>
            <a:off x="2368923" y="1753845"/>
            <a:ext cx="4406153" cy="3227763"/>
          </a:xfrm>
          <a:prstGeom prst="rect">
            <a:avLst/>
          </a:prstGeom>
        </p:spPr>
      </p:pic>
    </p:spTree>
    <p:extLst>
      <p:ext uri="{BB962C8B-B14F-4D97-AF65-F5344CB8AC3E}">
        <p14:creationId xmlns:p14="http://schemas.microsoft.com/office/powerpoint/2010/main" val="1373641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F2FF-37CE-3A43-A516-146AF73B1CB7}"/>
              </a:ext>
            </a:extLst>
          </p:cNvPr>
          <p:cNvSpPr>
            <a:spLocks noGrp="1"/>
          </p:cNvSpPr>
          <p:nvPr>
            <p:ph type="title"/>
          </p:nvPr>
        </p:nvSpPr>
        <p:spPr/>
        <p:txBody>
          <a:bodyPr/>
          <a:lstStyle/>
          <a:p>
            <a:r>
              <a:rPr lang="en-US" dirty="0"/>
              <a:t>Controllers in Linux</a:t>
            </a:r>
          </a:p>
        </p:txBody>
      </p:sp>
      <p:sp>
        <p:nvSpPr>
          <p:cNvPr id="3" name="Content Placeholder 2">
            <a:extLst>
              <a:ext uri="{FF2B5EF4-FFF2-40B4-BE49-F238E27FC236}">
                <a16:creationId xmlns:a16="http://schemas.microsoft.com/office/drawing/2014/main" id="{FCE6D6E2-A9FA-BB45-8903-9B7E48FF7D26}"/>
              </a:ext>
            </a:extLst>
          </p:cNvPr>
          <p:cNvSpPr>
            <a:spLocks noGrp="1"/>
          </p:cNvSpPr>
          <p:nvPr>
            <p:ph idx="1"/>
          </p:nvPr>
        </p:nvSpPr>
        <p:spPr>
          <a:xfrm>
            <a:off x="107279" y="738152"/>
            <a:ext cx="8929217" cy="4755776"/>
          </a:xfrm>
        </p:spPr>
        <p:txBody>
          <a:bodyPr>
            <a:normAutofit lnSpcReduction="10000"/>
          </a:bodyPr>
          <a:lstStyle/>
          <a:p>
            <a:r>
              <a:rPr lang="en-US" i="1" dirty="0" err="1"/>
              <a:t>io</a:t>
            </a:r>
            <a:endParaRPr lang="en-US" i="1" dirty="0"/>
          </a:p>
          <a:p>
            <a:pPr lvl="1"/>
            <a:r>
              <a:rPr lang="en-US" dirty="0"/>
              <a:t>Limit I/O requests either capped per process or proportionally.</a:t>
            </a:r>
          </a:p>
          <a:p>
            <a:r>
              <a:rPr lang="en-US" i="1" dirty="0"/>
              <a:t>memory</a:t>
            </a:r>
          </a:p>
          <a:p>
            <a:pPr lvl="1"/>
            <a:r>
              <a:rPr lang="en-US" dirty="0"/>
              <a:t>Enforce memory caps on processes</a:t>
            </a:r>
          </a:p>
          <a:p>
            <a:r>
              <a:rPr lang="en-US" i="1" dirty="0" err="1"/>
              <a:t>pids</a:t>
            </a:r>
            <a:endParaRPr lang="en-US" i="1" dirty="0"/>
          </a:p>
          <a:p>
            <a:pPr lvl="1"/>
            <a:r>
              <a:rPr lang="en-US" dirty="0"/>
              <a:t>Limit number of new processes in a </a:t>
            </a:r>
            <a:r>
              <a:rPr lang="en-US" dirty="0" err="1"/>
              <a:t>cgroup</a:t>
            </a:r>
            <a:endParaRPr lang="en-US" dirty="0"/>
          </a:p>
          <a:p>
            <a:r>
              <a:rPr lang="en-US" i="1" dirty="0" err="1"/>
              <a:t>perf_event</a:t>
            </a:r>
            <a:r>
              <a:rPr lang="en-US" dirty="0"/>
              <a:t> </a:t>
            </a:r>
          </a:p>
          <a:p>
            <a:pPr lvl="1"/>
            <a:r>
              <a:rPr lang="en-US" dirty="0"/>
              <a:t>Allow monitoring performance</a:t>
            </a:r>
          </a:p>
          <a:p>
            <a:r>
              <a:rPr lang="en-US" i="1" dirty="0" err="1"/>
              <a:t>cpu</a:t>
            </a:r>
            <a:r>
              <a:rPr lang="en-US" dirty="0"/>
              <a:t> </a:t>
            </a:r>
          </a:p>
          <a:p>
            <a:pPr lvl="1"/>
            <a:r>
              <a:rPr lang="en-US" dirty="0"/>
              <a:t>Limit CPU usage when CPU is busy</a:t>
            </a:r>
          </a:p>
          <a:p>
            <a:r>
              <a:rPr lang="en-US" i="1" dirty="0"/>
              <a:t>freezer</a:t>
            </a:r>
          </a:p>
          <a:p>
            <a:pPr lvl="1"/>
            <a:r>
              <a:rPr lang="en-US" dirty="0"/>
              <a:t>Allow suspending all processes in a </a:t>
            </a:r>
            <a:r>
              <a:rPr lang="en-US" dirty="0" err="1"/>
              <a:t>cgroup</a:t>
            </a:r>
            <a:endParaRPr lang="en-US" dirty="0"/>
          </a:p>
        </p:txBody>
      </p:sp>
      <p:sp>
        <p:nvSpPr>
          <p:cNvPr id="4" name="Slide Number Placeholder 3">
            <a:extLst>
              <a:ext uri="{FF2B5EF4-FFF2-40B4-BE49-F238E27FC236}">
                <a16:creationId xmlns:a16="http://schemas.microsoft.com/office/drawing/2014/main" id="{EA2BD956-8227-824C-A555-0CDD720F1042}"/>
              </a:ext>
            </a:extLst>
          </p:cNvPr>
          <p:cNvSpPr>
            <a:spLocks noGrp="1"/>
          </p:cNvSpPr>
          <p:nvPr>
            <p:ph type="sldNum" sz="quarter" idx="11"/>
          </p:nvPr>
        </p:nvSpPr>
        <p:spPr/>
        <p:txBody>
          <a:bodyPr/>
          <a:lstStyle/>
          <a:p>
            <a:fld id="{5E6A3C3A-A029-4573-BC04-5DA27903A743}" type="slidenum">
              <a:rPr lang="en-US" smtClean="0"/>
              <a:t>49</a:t>
            </a:fld>
            <a:endParaRPr lang="en-US"/>
          </a:p>
        </p:txBody>
      </p:sp>
    </p:spTree>
    <p:extLst>
      <p:ext uri="{BB962C8B-B14F-4D97-AF65-F5344CB8AC3E}">
        <p14:creationId xmlns:p14="http://schemas.microsoft.com/office/powerpoint/2010/main" val="386319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Native and Hosted VM Systems</a:t>
            </a:r>
          </a:p>
        </p:txBody>
      </p:sp>
      <p:sp>
        <p:nvSpPr>
          <p:cNvPr id="3" name="Slide Number Placeholder 2">
            <a:extLst>
              <a:ext uri="{FF2B5EF4-FFF2-40B4-BE49-F238E27FC236}">
                <a16:creationId xmlns:a16="http://schemas.microsoft.com/office/drawing/2014/main" id="{048071BD-B5B1-2D4A-B965-9F2C70A1ED1D}"/>
              </a:ext>
            </a:extLst>
          </p:cNvPr>
          <p:cNvSpPr>
            <a:spLocks noGrp="1"/>
          </p:cNvSpPr>
          <p:nvPr>
            <p:ph type="sldNum" sz="quarter" idx="11"/>
          </p:nvPr>
        </p:nvSpPr>
        <p:spPr/>
        <p:txBody>
          <a:bodyPr/>
          <a:lstStyle/>
          <a:p>
            <a:fld id="{5E6A3C3A-A029-4573-BC04-5DA27903A743}" type="slidenum">
              <a:rPr lang="en-US" smtClean="0"/>
              <a:t>5</a:t>
            </a:fld>
            <a:endParaRPr lang="en-US"/>
          </a:p>
        </p:txBody>
      </p:sp>
      <p:sp>
        <p:nvSpPr>
          <p:cNvPr id="2" name="Rectangle 1"/>
          <p:cNvSpPr/>
          <p:nvPr/>
        </p:nvSpPr>
        <p:spPr>
          <a:xfrm>
            <a:off x="1206500" y="2476500"/>
            <a:ext cx="1206500" cy="1714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Applications</a:t>
            </a:r>
          </a:p>
          <a:p>
            <a:pPr algn="ctr">
              <a:defRPr/>
            </a:pPr>
            <a:endParaRPr lang="en-US" sz="1167" dirty="0"/>
          </a:p>
          <a:p>
            <a:pPr algn="ctr">
              <a:defRPr/>
            </a:pPr>
            <a:endParaRPr lang="en-US" sz="1167" dirty="0"/>
          </a:p>
          <a:p>
            <a:pPr>
              <a:defRPr/>
            </a:pPr>
            <a:r>
              <a:rPr lang="en-US" sz="1167" dirty="0"/>
              <a:t>       </a:t>
            </a:r>
          </a:p>
          <a:p>
            <a:pPr algn="ctr">
              <a:defRPr/>
            </a:pPr>
            <a:r>
              <a:rPr lang="en-US" sz="1167" dirty="0"/>
              <a:t>OS</a:t>
            </a:r>
          </a:p>
          <a:p>
            <a:pPr algn="ctr">
              <a:defRPr/>
            </a:pPr>
            <a:endParaRPr lang="en-US" sz="1167" dirty="0"/>
          </a:p>
          <a:p>
            <a:pPr algn="ctr">
              <a:defRPr/>
            </a:pPr>
            <a:endParaRPr lang="en-US" sz="1167" dirty="0"/>
          </a:p>
          <a:p>
            <a:pPr algn="ctr">
              <a:defRPr/>
            </a:pPr>
            <a:r>
              <a:rPr lang="en-US" sz="1167" dirty="0"/>
              <a:t>Hardware</a:t>
            </a:r>
          </a:p>
        </p:txBody>
      </p:sp>
      <p:cxnSp>
        <p:nvCxnSpPr>
          <p:cNvPr id="13" name="Straight Connector 12"/>
          <p:cNvCxnSpPr/>
          <p:nvPr/>
        </p:nvCxnSpPr>
        <p:spPr>
          <a:xfrm>
            <a:off x="120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0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476500" y="1968500"/>
            <a:ext cx="1206500" cy="2222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a:t>
            </a:r>
          </a:p>
          <a:p>
            <a:pPr algn="ctr">
              <a:defRPr/>
            </a:pPr>
            <a:r>
              <a:rPr lang="en-US" sz="1167" dirty="0"/>
              <a:t>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lgn="ctr">
              <a:defRPr/>
            </a:pPr>
            <a:endParaRPr lang="en-US" sz="1167" dirty="0"/>
          </a:p>
          <a:p>
            <a:pPr algn="ctr">
              <a:defRPr/>
            </a:pPr>
            <a:r>
              <a:rPr lang="en-US" sz="1167" dirty="0"/>
              <a:t>Hardware</a:t>
            </a:r>
          </a:p>
        </p:txBody>
      </p:sp>
      <p:cxnSp>
        <p:nvCxnSpPr>
          <p:cNvPr id="33" name="Straight Connector 32"/>
          <p:cNvCxnSpPr/>
          <p:nvPr/>
        </p:nvCxnSpPr>
        <p:spPr>
          <a:xfrm>
            <a:off x="247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47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76500" y="2596886"/>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46500" y="1651000"/>
            <a:ext cx="1206500" cy="2540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lgn="ctr">
              <a:defRPr/>
            </a:pPr>
            <a:endParaRPr lang="en-US" sz="1167" dirty="0"/>
          </a:p>
          <a:p>
            <a:pPr algn="ctr">
              <a:defRPr/>
            </a:pPr>
            <a:r>
              <a:rPr lang="en-US" sz="1167" dirty="0"/>
              <a:t>Host OS</a:t>
            </a:r>
          </a:p>
          <a:p>
            <a:pPr algn="ctr">
              <a:defRPr/>
            </a:pPr>
            <a:endParaRPr lang="en-US" sz="1167" dirty="0"/>
          </a:p>
          <a:p>
            <a:pPr algn="ctr">
              <a:defRPr/>
            </a:pPr>
            <a:endParaRPr lang="en-US" sz="1167" dirty="0"/>
          </a:p>
          <a:p>
            <a:pPr algn="ctr">
              <a:defRPr/>
            </a:pPr>
            <a:r>
              <a:rPr lang="en-US" sz="1167" dirty="0"/>
              <a:t>Hardware</a:t>
            </a:r>
          </a:p>
        </p:txBody>
      </p:sp>
      <p:cxnSp>
        <p:nvCxnSpPr>
          <p:cNvPr id="37" name="Straight Connector 36"/>
          <p:cNvCxnSpPr/>
          <p:nvPr/>
        </p:nvCxnSpPr>
        <p:spPr>
          <a:xfrm>
            <a:off x="374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74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46500" y="2596886"/>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46500" y="2159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16500" y="1639094"/>
            <a:ext cx="1206500" cy="2540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defRPr/>
            </a:pPr>
            <a:endParaRPr lang="en-US" sz="1167" dirty="0"/>
          </a:p>
          <a:p>
            <a:pPr>
              <a:defRPr/>
            </a:pPr>
            <a:r>
              <a:rPr lang="en-US" sz="1167" dirty="0"/>
              <a:t>Host OS</a:t>
            </a:r>
          </a:p>
          <a:p>
            <a:pPr algn="ctr">
              <a:defRPr/>
            </a:pPr>
            <a:endParaRPr lang="en-US" sz="1167" dirty="0"/>
          </a:p>
          <a:p>
            <a:pPr algn="ctr">
              <a:defRPr/>
            </a:pPr>
            <a:endParaRPr lang="en-US" sz="1167" dirty="0"/>
          </a:p>
          <a:p>
            <a:pPr algn="ctr">
              <a:defRPr/>
            </a:pPr>
            <a:r>
              <a:rPr lang="en-US" sz="1167" dirty="0"/>
              <a:t>Hardware</a:t>
            </a:r>
          </a:p>
        </p:txBody>
      </p:sp>
      <p:cxnSp>
        <p:nvCxnSpPr>
          <p:cNvPr id="42" name="Straight Connector 41"/>
          <p:cNvCxnSpPr/>
          <p:nvPr/>
        </p:nvCxnSpPr>
        <p:spPr>
          <a:xfrm>
            <a:off x="5016500" y="3544094"/>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016500" y="3036094"/>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016500" y="2583657"/>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016500" y="2147094"/>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78500" y="3036094"/>
            <a:ext cx="0"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1357313" y="4318000"/>
            <a:ext cx="872355" cy="553998"/>
          </a:xfrm>
          <a:prstGeom prst="rect">
            <a:avLst/>
          </a:prstGeom>
          <a:noFill/>
          <a:ln w="9525">
            <a:noFill/>
            <a:miter lim="800000"/>
            <a:headEnd/>
            <a:tailEnd/>
          </a:ln>
        </p:spPr>
        <p:txBody>
          <a:bodyPr wrap="none">
            <a:spAutoFit/>
          </a:bodyPr>
          <a:lstStyle/>
          <a:p>
            <a:r>
              <a:rPr lang="en-US" sz="1000"/>
              <a:t>Traditional </a:t>
            </a:r>
          </a:p>
          <a:p>
            <a:r>
              <a:rPr lang="en-US" sz="1000"/>
              <a:t>Uniprocessor</a:t>
            </a:r>
          </a:p>
          <a:p>
            <a:r>
              <a:rPr lang="en-US" sz="1000"/>
              <a:t>System</a:t>
            </a:r>
          </a:p>
        </p:txBody>
      </p:sp>
      <p:sp>
        <p:nvSpPr>
          <p:cNvPr id="48" name="TextBox 47"/>
          <p:cNvSpPr txBox="1">
            <a:spLocks noChangeArrowheads="1"/>
          </p:cNvSpPr>
          <p:nvPr/>
        </p:nvSpPr>
        <p:spPr bwMode="auto">
          <a:xfrm>
            <a:off x="2674938" y="4318000"/>
            <a:ext cx="771365" cy="400110"/>
          </a:xfrm>
          <a:prstGeom prst="rect">
            <a:avLst/>
          </a:prstGeom>
          <a:noFill/>
          <a:ln w="9525">
            <a:noFill/>
            <a:miter lim="800000"/>
            <a:headEnd/>
            <a:tailEnd/>
          </a:ln>
        </p:spPr>
        <p:txBody>
          <a:bodyPr wrap="none">
            <a:spAutoFit/>
          </a:bodyPr>
          <a:lstStyle/>
          <a:p>
            <a:r>
              <a:rPr lang="en-US" sz="1000"/>
              <a:t>Native </a:t>
            </a:r>
          </a:p>
          <a:p>
            <a:r>
              <a:rPr lang="en-US" sz="1000"/>
              <a:t>VM System</a:t>
            </a:r>
          </a:p>
        </p:txBody>
      </p:sp>
      <p:sp>
        <p:nvSpPr>
          <p:cNvPr id="49" name="TextBox 48"/>
          <p:cNvSpPr txBox="1">
            <a:spLocks noChangeArrowheads="1"/>
          </p:cNvSpPr>
          <p:nvPr/>
        </p:nvSpPr>
        <p:spPr bwMode="auto">
          <a:xfrm>
            <a:off x="3897313" y="4333875"/>
            <a:ext cx="771365" cy="553998"/>
          </a:xfrm>
          <a:prstGeom prst="rect">
            <a:avLst/>
          </a:prstGeom>
          <a:noFill/>
          <a:ln w="9525">
            <a:noFill/>
            <a:miter lim="800000"/>
            <a:headEnd/>
            <a:tailEnd/>
          </a:ln>
        </p:spPr>
        <p:txBody>
          <a:bodyPr wrap="none">
            <a:spAutoFit/>
          </a:bodyPr>
          <a:lstStyle/>
          <a:p>
            <a:r>
              <a:rPr lang="en-US" sz="1000"/>
              <a:t>User-mode</a:t>
            </a:r>
          </a:p>
          <a:p>
            <a:r>
              <a:rPr lang="en-US" sz="1000"/>
              <a:t>Hosted</a:t>
            </a:r>
          </a:p>
          <a:p>
            <a:r>
              <a:rPr lang="en-US" sz="1000"/>
              <a:t>VM System</a:t>
            </a:r>
          </a:p>
        </p:txBody>
      </p:sp>
      <p:sp>
        <p:nvSpPr>
          <p:cNvPr id="50" name="TextBox 49"/>
          <p:cNvSpPr txBox="1">
            <a:spLocks noChangeArrowheads="1"/>
          </p:cNvSpPr>
          <p:nvPr/>
        </p:nvSpPr>
        <p:spPr bwMode="auto">
          <a:xfrm>
            <a:off x="5167313" y="4336521"/>
            <a:ext cx="771365" cy="553998"/>
          </a:xfrm>
          <a:prstGeom prst="rect">
            <a:avLst/>
          </a:prstGeom>
          <a:noFill/>
          <a:ln w="9525">
            <a:noFill/>
            <a:miter lim="800000"/>
            <a:headEnd/>
            <a:tailEnd/>
          </a:ln>
        </p:spPr>
        <p:txBody>
          <a:bodyPr wrap="none">
            <a:spAutoFit/>
          </a:bodyPr>
          <a:lstStyle/>
          <a:p>
            <a:r>
              <a:rPr lang="en-US" sz="1000"/>
              <a:t>Dual-mode</a:t>
            </a:r>
          </a:p>
          <a:p>
            <a:r>
              <a:rPr lang="en-US" sz="1000"/>
              <a:t>Hosted </a:t>
            </a:r>
          </a:p>
          <a:p>
            <a:r>
              <a:rPr lang="en-US" sz="1000"/>
              <a:t>VM System</a:t>
            </a:r>
          </a:p>
        </p:txBody>
      </p:sp>
      <p:cxnSp>
        <p:nvCxnSpPr>
          <p:cNvPr id="55" name="Straight Arrow Connector 54"/>
          <p:cNvCxnSpPr/>
          <p:nvPr/>
        </p:nvCxnSpPr>
        <p:spPr>
          <a:xfrm>
            <a:off x="6604000" y="2583657"/>
            <a:ext cx="0" cy="8255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578" name="TextBox 55"/>
          <p:cNvSpPr txBox="1">
            <a:spLocks noChangeArrowheads="1"/>
          </p:cNvSpPr>
          <p:nvPr/>
        </p:nvSpPr>
        <p:spPr bwMode="auto">
          <a:xfrm>
            <a:off x="6715126" y="2596886"/>
            <a:ext cx="934871" cy="400110"/>
          </a:xfrm>
          <a:prstGeom prst="rect">
            <a:avLst/>
          </a:prstGeom>
          <a:noFill/>
          <a:ln w="9525">
            <a:noFill/>
            <a:miter lim="800000"/>
            <a:headEnd/>
            <a:tailEnd/>
          </a:ln>
        </p:spPr>
        <p:txBody>
          <a:bodyPr wrap="none">
            <a:spAutoFit/>
          </a:bodyPr>
          <a:lstStyle/>
          <a:p>
            <a:r>
              <a:rPr lang="en-US" sz="1000" i="1"/>
              <a:t>Nonprivileged </a:t>
            </a:r>
          </a:p>
          <a:p>
            <a:r>
              <a:rPr lang="en-US" sz="1000" i="1"/>
              <a:t>modes</a:t>
            </a:r>
          </a:p>
        </p:txBody>
      </p:sp>
      <p:sp>
        <p:nvSpPr>
          <p:cNvPr id="23579" name="TextBox 56"/>
          <p:cNvSpPr txBox="1">
            <a:spLocks noChangeArrowheads="1"/>
          </p:cNvSpPr>
          <p:nvPr/>
        </p:nvSpPr>
        <p:spPr bwMode="auto">
          <a:xfrm>
            <a:off x="6715125" y="3032125"/>
            <a:ext cx="720069" cy="400110"/>
          </a:xfrm>
          <a:prstGeom prst="rect">
            <a:avLst/>
          </a:prstGeom>
          <a:noFill/>
          <a:ln w="9525">
            <a:noFill/>
            <a:miter lim="800000"/>
            <a:headEnd/>
            <a:tailEnd/>
          </a:ln>
        </p:spPr>
        <p:txBody>
          <a:bodyPr wrap="none">
            <a:spAutoFit/>
          </a:bodyPr>
          <a:lstStyle/>
          <a:p>
            <a:r>
              <a:rPr lang="en-US" sz="1000" i="1"/>
              <a:t>Privileged </a:t>
            </a:r>
          </a:p>
          <a:p>
            <a:r>
              <a:rPr lang="en-US" sz="1000" i="1"/>
              <a:t>modes</a:t>
            </a:r>
          </a:p>
        </p:txBody>
      </p:sp>
      <p:cxnSp>
        <p:nvCxnSpPr>
          <p:cNvPr id="62" name="Straight Connector 61"/>
          <p:cNvCxnSpPr/>
          <p:nvPr/>
        </p:nvCxnSpPr>
        <p:spPr>
          <a:xfrm flipV="1">
            <a:off x="2413000" y="3032126"/>
            <a:ext cx="5271823" cy="39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28" name="Straight Connector 22527"/>
          <p:cNvCxnSpPr/>
          <p:nvPr/>
        </p:nvCxnSpPr>
        <p:spPr>
          <a:xfrm>
            <a:off x="5781146" y="3036095"/>
            <a:ext cx="444500" cy="11906"/>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306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CC5D-220E-714F-92F3-7D5BD2947601}"/>
              </a:ext>
            </a:extLst>
          </p:cNvPr>
          <p:cNvSpPr>
            <a:spLocks noGrp="1"/>
          </p:cNvSpPr>
          <p:nvPr>
            <p:ph type="title"/>
          </p:nvPr>
        </p:nvSpPr>
        <p:spPr/>
        <p:txBody>
          <a:bodyPr/>
          <a:lstStyle/>
          <a:p>
            <a:r>
              <a:rPr lang="en-US" altLang="zh-CN" dirty="0"/>
              <a:t>Linux</a:t>
            </a:r>
            <a:r>
              <a:rPr lang="zh-CN" altLang="en-US" dirty="0"/>
              <a:t> </a:t>
            </a:r>
            <a:r>
              <a:rPr lang="en-US" altLang="zh-CN" dirty="0"/>
              <a:t>containers</a:t>
            </a:r>
            <a:r>
              <a:rPr lang="zh-CN" altLang="en-US" dirty="0"/>
              <a:t> </a:t>
            </a:r>
            <a:r>
              <a:rPr lang="en-US" altLang="zh-CN" dirty="0"/>
              <a:t>=</a:t>
            </a:r>
            <a:r>
              <a:rPr lang="zh-CN" altLang="en-US" dirty="0"/>
              <a:t> </a:t>
            </a:r>
            <a:r>
              <a:rPr lang="en-US" altLang="zh-CN" dirty="0"/>
              <a:t>combinations</a:t>
            </a:r>
            <a:r>
              <a:rPr lang="zh-CN" altLang="en-US" dirty="0"/>
              <a:t> </a:t>
            </a:r>
            <a:r>
              <a:rPr lang="en-US" altLang="zh-CN" dirty="0"/>
              <a:t>of</a:t>
            </a:r>
            <a:r>
              <a:rPr lang="zh-CN" altLang="en-US" dirty="0"/>
              <a:t> </a:t>
            </a:r>
            <a:r>
              <a:rPr lang="en-US" altLang="zh-CN" dirty="0"/>
              <a:t>namespaces</a:t>
            </a:r>
            <a:r>
              <a:rPr lang="zh-CN" altLang="en-US" dirty="0"/>
              <a:t> </a:t>
            </a:r>
            <a:r>
              <a:rPr lang="en-US" altLang="zh-CN" dirty="0"/>
              <a:t>&amp;</a:t>
            </a:r>
            <a:r>
              <a:rPr lang="zh-CN" altLang="en-US" dirty="0"/>
              <a:t> </a:t>
            </a:r>
            <a:r>
              <a:rPr lang="en-US" altLang="zh-CN" dirty="0" err="1"/>
              <a:t>cgroups</a:t>
            </a:r>
            <a:endParaRPr lang="en-US" dirty="0"/>
          </a:p>
        </p:txBody>
      </p:sp>
      <p:sp>
        <p:nvSpPr>
          <p:cNvPr id="8" name="Content Placeholder 7">
            <a:extLst>
              <a:ext uri="{FF2B5EF4-FFF2-40B4-BE49-F238E27FC236}">
                <a16:creationId xmlns:a16="http://schemas.microsoft.com/office/drawing/2014/main" id="{C0741F28-F326-FAA2-6F25-D71DEF834370}"/>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10D8DAEF-EAC8-6340-8007-D738F4A04BCD}"/>
              </a:ext>
            </a:extLst>
          </p:cNvPr>
          <p:cNvSpPr>
            <a:spLocks noGrp="1"/>
          </p:cNvSpPr>
          <p:nvPr>
            <p:ph type="sldNum" sz="quarter" idx="11"/>
          </p:nvPr>
        </p:nvSpPr>
        <p:spPr/>
        <p:txBody>
          <a:bodyPr/>
          <a:lstStyle/>
          <a:p>
            <a:fld id="{5E6A3C3A-A029-4573-BC04-5DA27903A743}" type="slidenum">
              <a:rPr lang="en-US" smtClean="0"/>
              <a:t>50</a:t>
            </a:fld>
            <a:endParaRPr lang="en-US"/>
          </a:p>
        </p:txBody>
      </p:sp>
      <p:pic>
        <p:nvPicPr>
          <p:cNvPr id="6" name="Picture 5">
            <a:extLst>
              <a:ext uri="{FF2B5EF4-FFF2-40B4-BE49-F238E27FC236}">
                <a16:creationId xmlns:a16="http://schemas.microsoft.com/office/drawing/2014/main" id="{B1422EA5-09FE-BAC4-138A-9B2BBB70BE1D}"/>
              </a:ext>
            </a:extLst>
          </p:cNvPr>
          <p:cNvPicPr>
            <a:picLocks noChangeAspect="1"/>
          </p:cNvPicPr>
          <p:nvPr/>
        </p:nvPicPr>
        <p:blipFill>
          <a:blip r:embed="rId2"/>
          <a:stretch>
            <a:fillRect/>
          </a:stretch>
        </p:blipFill>
        <p:spPr>
          <a:xfrm>
            <a:off x="685800" y="943930"/>
            <a:ext cx="7772400" cy="3827139"/>
          </a:xfrm>
          <a:prstGeom prst="rect">
            <a:avLst/>
          </a:prstGeom>
        </p:spPr>
      </p:pic>
    </p:spTree>
    <p:extLst>
      <p:ext uri="{BB962C8B-B14F-4D97-AF65-F5344CB8AC3E}">
        <p14:creationId xmlns:p14="http://schemas.microsoft.com/office/powerpoint/2010/main" val="83495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F3A2-607F-5E44-824D-DEA8DA7B7FFE}"/>
              </a:ext>
            </a:extLst>
          </p:cNvPr>
          <p:cNvSpPr>
            <a:spLocks noGrp="1"/>
          </p:cNvSpPr>
          <p:nvPr>
            <p:ph type="title"/>
          </p:nvPr>
        </p:nvSpPr>
        <p:spPr/>
        <p:txBody>
          <a:bodyPr/>
          <a:lstStyle/>
          <a:p>
            <a:r>
              <a:rPr lang="en-US" dirty="0"/>
              <a:t>VMM Platform Types</a:t>
            </a:r>
          </a:p>
        </p:txBody>
      </p:sp>
      <p:sp>
        <p:nvSpPr>
          <p:cNvPr id="3" name="Content Placeholder 2">
            <a:extLst>
              <a:ext uri="{FF2B5EF4-FFF2-40B4-BE49-F238E27FC236}">
                <a16:creationId xmlns:a16="http://schemas.microsoft.com/office/drawing/2014/main" id="{A5C00A18-CC1F-B44B-A070-EA1DB223F53F}"/>
              </a:ext>
            </a:extLst>
          </p:cNvPr>
          <p:cNvSpPr>
            <a:spLocks noGrp="1"/>
          </p:cNvSpPr>
          <p:nvPr>
            <p:ph idx="1"/>
          </p:nvPr>
        </p:nvSpPr>
        <p:spPr/>
        <p:txBody>
          <a:bodyPr>
            <a:normAutofit/>
          </a:bodyPr>
          <a:lstStyle/>
          <a:p>
            <a:pPr latinLnBrk="0"/>
            <a:r>
              <a:rPr lang="en-US" b="1" dirty="0"/>
              <a:t>Hosted Architecture</a:t>
            </a:r>
          </a:p>
          <a:p>
            <a:pPr marL="285739" indent="-285739" latinLnBrk="0"/>
            <a:r>
              <a:rPr lang="en-US" dirty="0"/>
              <a:t>Install as application on existing x86 “host” OS, </a:t>
            </a:r>
            <a:r>
              <a:rPr lang="en-US" i="1" dirty="0"/>
              <a:t>e.g. </a:t>
            </a:r>
            <a:r>
              <a:rPr lang="en-US" dirty="0"/>
              <a:t>Windows, Linux, OS X</a:t>
            </a:r>
          </a:p>
          <a:p>
            <a:pPr marL="285739" indent="-285739" latinLnBrk="0"/>
            <a:r>
              <a:rPr lang="en-US" dirty="0"/>
              <a:t>Small context-switching driver</a:t>
            </a:r>
          </a:p>
          <a:p>
            <a:pPr marL="285739" indent="-285739" latinLnBrk="0" hangingPunct="0"/>
            <a:r>
              <a:rPr lang="en-US" dirty="0"/>
              <a:t>Leverage host I/O stack and resource management</a:t>
            </a:r>
          </a:p>
          <a:p>
            <a:pPr marL="285739" indent="-285739" latinLnBrk="0"/>
            <a:r>
              <a:rPr lang="en-US" dirty="0"/>
              <a:t>Examples: VMware Player/Workstation/Server, Microsoft Virtual PC/Server, Parallels Desktop</a:t>
            </a:r>
          </a:p>
          <a:p>
            <a:pPr latinLnBrk="0"/>
            <a:r>
              <a:rPr lang="en-US" b="1" dirty="0"/>
              <a:t>Bare-Metal Architecture</a:t>
            </a:r>
          </a:p>
          <a:p>
            <a:pPr marL="285739" indent="-285739" latinLnBrk="0"/>
            <a:r>
              <a:rPr lang="en-US" dirty="0"/>
              <a:t>“Hypervisor” installs directly on hardware</a:t>
            </a:r>
          </a:p>
          <a:p>
            <a:pPr marL="285739" indent="-285739" latinLnBrk="0"/>
            <a:r>
              <a:rPr lang="en-US" dirty="0"/>
              <a:t>Acknowledged as preferred architecture for high-end servers</a:t>
            </a:r>
          </a:p>
          <a:p>
            <a:pPr marL="285739" indent="-285739" latinLnBrk="0"/>
            <a:r>
              <a:rPr lang="en-US" dirty="0"/>
              <a:t>Examples: VMware ESX Server, Xen, Microsoft Viridian (2008)</a:t>
            </a:r>
          </a:p>
          <a:p>
            <a:pPr latinLnBrk="0"/>
            <a:endParaRPr lang="en-US" dirty="0"/>
          </a:p>
        </p:txBody>
      </p:sp>
      <p:sp>
        <p:nvSpPr>
          <p:cNvPr id="4" name="Slide Number Placeholder 3">
            <a:extLst>
              <a:ext uri="{FF2B5EF4-FFF2-40B4-BE49-F238E27FC236}">
                <a16:creationId xmlns:a16="http://schemas.microsoft.com/office/drawing/2014/main" id="{E54D5B2A-98D6-8146-AEAE-40023815827D}"/>
              </a:ext>
            </a:extLst>
          </p:cNvPr>
          <p:cNvSpPr>
            <a:spLocks noGrp="1"/>
          </p:cNvSpPr>
          <p:nvPr>
            <p:ph type="sldNum" sz="quarter" idx="11"/>
          </p:nvPr>
        </p:nvSpPr>
        <p:spPr/>
        <p:txBody>
          <a:bodyPr/>
          <a:lstStyle/>
          <a:p>
            <a:fld id="{5E6A3C3A-A029-4573-BC04-5DA27903A743}" type="slidenum">
              <a:rPr lang="en-US" smtClean="0"/>
              <a:t>6</a:t>
            </a:fld>
            <a:endParaRPr lang="en-US"/>
          </a:p>
        </p:txBody>
      </p:sp>
    </p:spTree>
    <p:extLst>
      <p:ext uri="{BB962C8B-B14F-4D97-AF65-F5344CB8AC3E}">
        <p14:creationId xmlns:p14="http://schemas.microsoft.com/office/powerpoint/2010/main" val="32665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rejuvenation</a:t>
            </a:r>
          </a:p>
        </p:txBody>
      </p:sp>
      <p:sp>
        <p:nvSpPr>
          <p:cNvPr id="3" name="内容占位符 2"/>
          <p:cNvSpPr>
            <a:spLocks noGrp="1"/>
          </p:cNvSpPr>
          <p:nvPr>
            <p:ph idx="1"/>
          </p:nvPr>
        </p:nvSpPr>
        <p:spPr/>
        <p:txBody>
          <a:bodyPr>
            <a:normAutofit/>
          </a:bodyPr>
          <a:lstStyle/>
          <a:p>
            <a:r>
              <a:rPr lang="en-US" dirty="0"/>
              <a:t>1960’s: first track of virtualization</a:t>
            </a:r>
          </a:p>
          <a:p>
            <a:pPr lvl="1"/>
            <a:r>
              <a:rPr lang="en-US" dirty="0"/>
              <a:t>Time and resource sharing on expensive mainframes</a:t>
            </a:r>
          </a:p>
          <a:p>
            <a:pPr lvl="1"/>
            <a:r>
              <a:rPr lang="en-US" dirty="0"/>
              <a:t>IBM VM/370</a:t>
            </a:r>
          </a:p>
          <a:p>
            <a:r>
              <a:rPr lang="en-US" dirty="0"/>
              <a:t>Late 1970s and early 1980s: became unpopular</a:t>
            </a:r>
          </a:p>
          <a:p>
            <a:pPr lvl="1"/>
            <a:r>
              <a:rPr lang="en-US" dirty="0"/>
              <a:t>Cheap hardware and multiprocessing OS</a:t>
            </a:r>
          </a:p>
          <a:p>
            <a:r>
              <a:rPr lang="en-US" dirty="0"/>
              <a:t>Late 1990s: became popular again</a:t>
            </a:r>
          </a:p>
          <a:p>
            <a:pPr lvl="1"/>
            <a:r>
              <a:rPr lang="en-US" dirty="0"/>
              <a:t>Wide variety of OS and hardware configurations</a:t>
            </a:r>
          </a:p>
          <a:p>
            <a:pPr lvl="1"/>
            <a:r>
              <a:rPr lang="en-US" dirty="0" err="1"/>
              <a:t>VMWare</a:t>
            </a:r>
            <a:endParaRPr lang="en-US" dirty="0"/>
          </a:p>
          <a:p>
            <a:r>
              <a:rPr lang="en-US" dirty="0"/>
              <a:t>Since 2000: hot and important</a:t>
            </a:r>
          </a:p>
          <a:p>
            <a:pPr lvl="1"/>
            <a:r>
              <a:rPr lang="en-US" dirty="0"/>
              <a:t>Cloud computing</a:t>
            </a:r>
          </a:p>
          <a:p>
            <a:pPr lvl="1"/>
            <a:r>
              <a:rPr lang="en-US" dirty="0"/>
              <a:t>Docker containers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6C6859F-3B8E-9B42-8C8F-4C2A752B58C2}"/>
              </a:ext>
            </a:extLst>
          </p:cNvPr>
          <p:cNvSpPr>
            <a:spLocks noGrp="1"/>
          </p:cNvSpPr>
          <p:nvPr>
            <p:ph type="sldNum" sz="quarter" idx="11"/>
          </p:nvPr>
        </p:nvSpPr>
        <p:spPr/>
        <p:txBody>
          <a:bodyPr/>
          <a:lstStyle/>
          <a:p>
            <a:fld id="{5E6A3C3A-A029-4573-BC04-5DA27903A743}" type="slidenum">
              <a:rPr lang="en-US" smtClean="0"/>
              <a:t>7</a:t>
            </a:fld>
            <a:endParaRPr lang="en-US"/>
          </a:p>
        </p:txBody>
      </p:sp>
    </p:spTree>
    <p:extLst>
      <p:ext uri="{BB962C8B-B14F-4D97-AF65-F5344CB8AC3E}">
        <p14:creationId xmlns:p14="http://schemas.microsoft.com/office/powerpoint/2010/main" val="32239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lide(fromBottom)">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slide(fromBottom)">
                                      <p:cBhvr>
                                        <p:cTn id="15" dur="500"/>
                                        <p:tgtEl>
                                          <p:spTgt spid="3">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slide(fromBottom)">
                                      <p:cBhvr>
                                        <p:cTn id="18" dur="500"/>
                                        <p:tgtEl>
                                          <p:spTgt spid="3">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slide(fromBottom)">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slide(fromBottom)">
                                      <p:cBhvr>
                                        <p:cTn id="26" dur="500"/>
                                        <p:tgtEl>
                                          <p:spTgt spid="3">
                                            <p:txEl>
                                              <p:pRg st="8" end="8"/>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slide(fromBottom)">
                                      <p:cBhvr>
                                        <p:cTn id="29" dur="500"/>
                                        <p:tgtEl>
                                          <p:spTgt spid="3">
                                            <p:txEl>
                                              <p:pRg st="9" end="9"/>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slide(fromBottom)">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IBM VM/370</a:t>
            </a:r>
          </a:p>
        </p:txBody>
      </p:sp>
      <p:sp>
        <p:nvSpPr>
          <p:cNvPr id="3" name="内容占位符 2"/>
          <p:cNvSpPr>
            <a:spLocks noGrp="1"/>
          </p:cNvSpPr>
          <p:nvPr>
            <p:ph idx="1"/>
          </p:nvPr>
        </p:nvSpPr>
        <p:spPr/>
        <p:txBody>
          <a:bodyPr/>
          <a:lstStyle/>
          <a:p>
            <a:r>
              <a:rPr lang="en-US" dirty="0"/>
              <a:t>Technology: trap-and-emulate</a:t>
            </a:r>
          </a:p>
        </p:txBody>
      </p:sp>
      <p:sp>
        <p:nvSpPr>
          <p:cNvPr id="7" name="Slide Number Placeholder 6">
            <a:extLst>
              <a:ext uri="{FF2B5EF4-FFF2-40B4-BE49-F238E27FC236}">
                <a16:creationId xmlns:a16="http://schemas.microsoft.com/office/drawing/2014/main" id="{12C03A76-BC00-154B-B21F-E9DB4231B65C}"/>
              </a:ext>
            </a:extLst>
          </p:cNvPr>
          <p:cNvSpPr>
            <a:spLocks noGrp="1"/>
          </p:cNvSpPr>
          <p:nvPr>
            <p:ph type="sldNum" sz="quarter" idx="11"/>
          </p:nvPr>
        </p:nvSpPr>
        <p:spPr/>
        <p:txBody>
          <a:bodyPr/>
          <a:lstStyle/>
          <a:p>
            <a:fld id="{5E6A3C3A-A029-4573-BC04-5DA27903A743}" type="slidenum">
              <a:rPr lang="en-US" smtClean="0"/>
              <a:t>8</a:t>
            </a:fld>
            <a:endParaRPr lang="en-US"/>
          </a:p>
        </p:txBody>
      </p:sp>
      <p:sp>
        <p:nvSpPr>
          <p:cNvPr id="4" name="矩形 3"/>
          <p:cNvSpPr/>
          <p:nvPr/>
        </p:nvSpPr>
        <p:spPr>
          <a:xfrm>
            <a:off x="3731907" y="2137420"/>
            <a:ext cx="1740193" cy="1980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5" name="圆角矩形 4"/>
          <p:cNvSpPr/>
          <p:nvPr/>
        </p:nvSpPr>
        <p:spPr>
          <a:xfrm>
            <a:off x="3911927" y="3337554"/>
            <a:ext cx="1440160"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Kernel</a:t>
            </a:r>
          </a:p>
        </p:txBody>
      </p:sp>
      <p:sp>
        <p:nvSpPr>
          <p:cNvPr id="6" name="圆角矩形 5"/>
          <p:cNvSpPr/>
          <p:nvPr/>
        </p:nvSpPr>
        <p:spPr>
          <a:xfrm>
            <a:off x="3891144" y="2317440"/>
            <a:ext cx="1460943"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Application</a:t>
            </a:r>
          </a:p>
        </p:txBody>
      </p:sp>
      <p:grpSp>
        <p:nvGrpSpPr>
          <p:cNvPr id="15" name="组合 14"/>
          <p:cNvGrpSpPr/>
          <p:nvPr/>
        </p:nvGrpSpPr>
        <p:grpSpPr>
          <a:xfrm>
            <a:off x="1331640" y="2437453"/>
            <a:ext cx="5760640" cy="1464841"/>
            <a:chOff x="683568" y="2924944"/>
            <a:chExt cx="6912768" cy="1757809"/>
          </a:xfrm>
        </p:grpSpPr>
        <p:grpSp>
          <p:nvGrpSpPr>
            <p:cNvPr id="14" name="组合 13"/>
            <p:cNvGrpSpPr/>
            <p:nvPr/>
          </p:nvGrpSpPr>
          <p:grpSpPr>
            <a:xfrm>
              <a:off x="683568" y="3789040"/>
              <a:ext cx="6912768" cy="893713"/>
              <a:chOff x="683568" y="3789040"/>
              <a:chExt cx="6912768" cy="893713"/>
            </a:xfrm>
          </p:grpSpPr>
          <p:cxnSp>
            <p:nvCxnSpPr>
              <p:cNvPr id="8" name="直接连接符 7"/>
              <p:cNvCxnSpPr/>
              <p:nvPr/>
            </p:nvCxnSpPr>
            <p:spPr>
              <a:xfrm>
                <a:off x="683568" y="3789040"/>
                <a:ext cx="691276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6545" y="4221088"/>
                <a:ext cx="1506566" cy="461665"/>
              </a:xfrm>
              <a:prstGeom prst="rect">
                <a:avLst/>
              </a:prstGeom>
              <a:no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Privileged</a:t>
                </a:r>
              </a:p>
            </p:txBody>
          </p:sp>
        </p:grpSp>
        <p:sp>
          <p:nvSpPr>
            <p:cNvPr id="10" name="TextBox 9"/>
            <p:cNvSpPr txBox="1"/>
            <p:nvPr/>
          </p:nvSpPr>
          <p:spPr>
            <a:xfrm>
              <a:off x="971600" y="2924944"/>
              <a:ext cx="1171859" cy="461665"/>
            </a:xfrm>
            <a:prstGeom prst="rect">
              <a:avLst/>
            </a:prstGeom>
            <a:no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Normal</a:t>
              </a:r>
            </a:p>
          </p:txBody>
        </p:sp>
      </p:grpSp>
      <p:sp>
        <p:nvSpPr>
          <p:cNvPr id="11" name="圆角矩形 10"/>
          <p:cNvSpPr/>
          <p:nvPr/>
        </p:nvSpPr>
        <p:spPr>
          <a:xfrm>
            <a:off x="3251854" y="4597694"/>
            <a:ext cx="2820313"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Helvetica Neue" panose="02000503000000020004" pitchFamily="2" charset="0"/>
                <a:ea typeface="Helvetica Neue" panose="02000503000000020004" pitchFamily="2" charset="0"/>
                <a:cs typeface="Helvetica Neue" panose="02000503000000020004" pitchFamily="2" charset="0"/>
              </a:rPr>
              <a:t>CP</a:t>
            </a:r>
            <a:r>
              <a:rPr lang="en-US" altLang="zh-CN" sz="1900" dirty="0">
                <a:latin typeface="Helvetica Neue" panose="02000503000000020004" pitchFamily="2" charset="0"/>
                <a:ea typeface="Helvetica Neue" panose="02000503000000020004" pitchFamily="2" charset="0"/>
                <a:cs typeface="Helvetica Neue" panose="02000503000000020004" pitchFamily="2" charset="0"/>
              </a:rPr>
              <a:t>U</a:t>
            </a:r>
            <a:endParaRPr lang="en-US" sz="1900" dirty="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4" name="组合 23"/>
          <p:cNvGrpSpPr/>
          <p:nvPr/>
        </p:nvGrpSpPr>
        <p:grpSpPr>
          <a:xfrm>
            <a:off x="3675368" y="3937620"/>
            <a:ext cx="986641" cy="660073"/>
            <a:chOff x="3496043" y="4725144"/>
            <a:chExt cx="1183969" cy="792088"/>
          </a:xfrm>
        </p:grpSpPr>
        <p:cxnSp>
          <p:nvCxnSpPr>
            <p:cNvPr id="17" name="直接箭头连接符 16"/>
            <p:cNvCxnSpPr>
              <a:endCxn id="11" idx="0"/>
            </p:cNvCxnSpPr>
            <p:nvPr/>
          </p:nvCxnSpPr>
          <p:spPr>
            <a:xfrm>
              <a:off x="4211960" y="4725144"/>
              <a:ext cx="468052" cy="7920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96043" y="4983559"/>
              <a:ext cx="790986" cy="461665"/>
            </a:xfrm>
            <a:prstGeom prst="rect">
              <a:avLst/>
            </a:prstGeom>
            <a:solidFill>
              <a:schemeClr val="bg1"/>
            </a:solid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Trap</a:t>
              </a:r>
            </a:p>
          </p:txBody>
        </p:sp>
      </p:grpSp>
      <p:grpSp>
        <p:nvGrpSpPr>
          <p:cNvPr id="25" name="组合 24"/>
          <p:cNvGrpSpPr/>
          <p:nvPr/>
        </p:nvGrpSpPr>
        <p:grpSpPr>
          <a:xfrm>
            <a:off x="4662010" y="3877613"/>
            <a:ext cx="1413895" cy="720080"/>
            <a:chOff x="4680012" y="4581128"/>
            <a:chExt cx="1696675" cy="864096"/>
          </a:xfrm>
        </p:grpSpPr>
        <p:cxnSp>
          <p:nvCxnSpPr>
            <p:cNvPr id="19" name="直接箭头连接符 18"/>
            <p:cNvCxnSpPr>
              <a:stCxn id="11" idx="0"/>
            </p:cNvCxnSpPr>
            <p:nvPr/>
          </p:nvCxnSpPr>
          <p:spPr>
            <a:xfrm flipV="1">
              <a:off x="4680012" y="4581128"/>
              <a:ext cx="468052" cy="86409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89411" y="4911552"/>
              <a:ext cx="1287276" cy="461665"/>
            </a:xfrm>
            <a:prstGeom prst="rect">
              <a:avLst/>
            </a:prstGeom>
            <a:solidFill>
              <a:schemeClr val="bg1"/>
            </a:solidFill>
          </p:spPr>
          <p:txBody>
            <a:bodyPr wrap="none" rtlCol="0">
              <a:spAutoFit/>
            </a:bodyPr>
            <a:lstStyle/>
            <a:p>
              <a:r>
                <a:rPr lang="en-US" sz="1900" dirty="0">
                  <a:latin typeface="Helvetica Neue" panose="02000503000000020004" pitchFamily="2" charset="0"/>
                  <a:ea typeface="Helvetica Neue" panose="02000503000000020004" pitchFamily="2" charset="0"/>
                  <a:cs typeface="Helvetica Neue" panose="02000503000000020004" pitchFamily="2" charset="0"/>
                </a:rPr>
                <a:t>Emulate</a:t>
              </a:r>
            </a:p>
          </p:txBody>
        </p:sp>
      </p:grpSp>
    </p:spTree>
    <p:extLst>
      <p:ext uri="{BB962C8B-B14F-4D97-AF65-F5344CB8AC3E}">
        <p14:creationId xmlns:p14="http://schemas.microsoft.com/office/powerpoint/2010/main" val="29584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22222E-6 3.7037E-7 L 2.22222E-6 0.21829 " pathEditMode="relative" rAng="0" ptsTypes="AA">
                                      <p:cBhvr>
                                        <p:cTn id="11" dur="2000" fill="hold"/>
                                        <p:tgtEl>
                                          <p:spTgt spid="15"/>
                                        </p:tgtEl>
                                        <p:attrNameLst>
                                          <p:attrName>ppt_x</p:attrName>
                                          <p:attrName>ppt_y</p:attrName>
                                        </p:attrNameLst>
                                      </p:cBhvr>
                                      <p:rCtr x="0" y="109"/>
                                    </p:animMotion>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To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Bottom)">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Trap and Emulate Virtualization on x86 architecture</a:t>
            </a:r>
          </a:p>
        </p:txBody>
      </p:sp>
      <p:sp>
        <p:nvSpPr>
          <p:cNvPr id="3" name="内容占位符 2"/>
          <p:cNvSpPr>
            <a:spLocks noGrp="1"/>
          </p:cNvSpPr>
          <p:nvPr>
            <p:ph idx="1"/>
          </p:nvPr>
        </p:nvSpPr>
        <p:spPr/>
        <p:txBody>
          <a:bodyPr/>
          <a:lstStyle/>
          <a:p>
            <a:r>
              <a:rPr lang="en-US" dirty="0"/>
              <a:t>Challenges</a:t>
            </a:r>
          </a:p>
          <a:p>
            <a:pPr lvl="1"/>
            <a:r>
              <a:rPr lang="en-US" dirty="0"/>
              <a:t>Correctness: not all privileged instructions produce traps!</a:t>
            </a:r>
          </a:p>
          <a:p>
            <a:pPr lvl="1"/>
            <a:r>
              <a:rPr lang="en-US" dirty="0"/>
              <a:t>Performance:</a:t>
            </a:r>
          </a:p>
          <a:p>
            <a:pPr lvl="2"/>
            <a:r>
              <a:rPr lang="en-US" dirty="0"/>
              <a:t>System calls: traps in both enter and exit (10X)</a:t>
            </a:r>
          </a:p>
          <a:p>
            <a:pPr lvl="2"/>
            <a:r>
              <a:rPr lang="en-US" dirty="0"/>
              <a:t>I/O performance: high CPU overhead</a:t>
            </a:r>
          </a:p>
          <a:p>
            <a:pPr lvl="2"/>
            <a:r>
              <a:rPr lang="en-US" dirty="0"/>
              <a:t>Virtual memory: no software-controlled TLB</a:t>
            </a:r>
          </a:p>
        </p:txBody>
      </p:sp>
      <p:sp>
        <p:nvSpPr>
          <p:cNvPr id="4" name="Slide Number Placeholder 3">
            <a:extLst>
              <a:ext uri="{FF2B5EF4-FFF2-40B4-BE49-F238E27FC236}">
                <a16:creationId xmlns:a16="http://schemas.microsoft.com/office/drawing/2014/main" id="{186D4A9C-B379-9A4D-B06E-035CBC312127}"/>
              </a:ext>
            </a:extLst>
          </p:cNvPr>
          <p:cNvSpPr>
            <a:spLocks noGrp="1"/>
          </p:cNvSpPr>
          <p:nvPr>
            <p:ph type="sldNum" sz="quarter" idx="11"/>
          </p:nvPr>
        </p:nvSpPr>
        <p:spPr/>
        <p:txBody>
          <a:bodyPr/>
          <a:lstStyle/>
          <a:p>
            <a:fld id="{5E6A3C3A-A029-4573-BC04-5DA27903A743}" type="slidenum">
              <a:rPr lang="en-US" smtClean="0"/>
              <a:t>9</a:t>
            </a:fld>
            <a:endParaRPr lang="en-US"/>
          </a:p>
        </p:txBody>
      </p:sp>
    </p:spTree>
    <p:extLst>
      <p:ext uri="{BB962C8B-B14F-4D97-AF65-F5344CB8AC3E}">
        <p14:creationId xmlns:p14="http://schemas.microsoft.com/office/powerpoint/2010/main" val="261304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양식_공청회_발표자료-총괄-양식">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15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 id="{A0668890-14E8-504C-BDE5-56F8D213D484}" vid="{C450123E-4AB0-874E-B7E9-094A18E341B6}"/>
    </a:ext>
  </a:extLst>
</a:theme>
</file>

<file path=ppt/theme/theme3.xml><?xml version="1.0" encoding="utf-8"?>
<a:theme xmlns:a="http://schemas.openxmlformats.org/drawingml/2006/main" name="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4.xml><?xml version="1.0" encoding="utf-8"?>
<a:theme xmlns:a="http://schemas.openxmlformats.org/drawingml/2006/main" name="1_315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 id="{A0668890-14E8-504C-BDE5-56F8D213D484}" vid="{C450123E-4AB0-874E-B7E9-094A18E341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34037</TotalTime>
  <Words>2318</Words>
  <Application>Microsoft Macintosh PowerPoint</Application>
  <PresentationFormat>On-screen Show (16:10)</PresentationFormat>
  <Paragraphs>471</Paragraphs>
  <Slides>50</Slides>
  <Notes>8</Notes>
  <HiddenSlides>6</HiddenSlides>
  <MMClips>0</MMClips>
  <ScaleCrop>false</ScaleCrop>
  <HeadingPairs>
    <vt:vector size="8" baseType="variant">
      <vt:variant>
        <vt:lpstr>Fonts Used</vt:lpstr>
      </vt:variant>
      <vt:variant>
        <vt:i4>14</vt:i4>
      </vt:variant>
      <vt:variant>
        <vt:lpstr>Theme</vt:lpstr>
      </vt:variant>
      <vt:variant>
        <vt:i4>4</vt:i4>
      </vt:variant>
      <vt:variant>
        <vt:lpstr>Embedded OLE Servers</vt:lpstr>
      </vt:variant>
      <vt:variant>
        <vt:i4>1</vt:i4>
      </vt:variant>
      <vt:variant>
        <vt:lpstr>Slide Titles</vt:lpstr>
      </vt:variant>
      <vt:variant>
        <vt:i4>50</vt:i4>
      </vt:variant>
    </vt:vector>
  </HeadingPairs>
  <TitlesOfParts>
    <vt:vector size="69" baseType="lpstr">
      <vt:lpstr>Adobe 고딕 Std B</vt:lpstr>
      <vt:lpstr>Anonymous Pro</vt:lpstr>
      <vt:lpstr>굴림</vt:lpstr>
      <vt:lpstr>HY견고딕</vt:lpstr>
      <vt:lpstr>Malgun Gothic</vt:lpstr>
      <vt:lpstr>Malgun Gothic</vt:lpstr>
      <vt:lpstr>ＭＳ Ｐゴシック</vt:lpstr>
      <vt:lpstr>Arial</vt:lpstr>
      <vt:lpstr>Calibri</vt:lpstr>
      <vt:lpstr>Courier New</vt:lpstr>
      <vt:lpstr>Helvetica</vt:lpstr>
      <vt:lpstr>Helvetica Neue</vt:lpstr>
      <vt:lpstr>Times New Roman</vt:lpstr>
      <vt:lpstr>Wingdings</vt:lpstr>
      <vt:lpstr>2_양식_공청회_발표자료-총괄-양식</vt:lpstr>
      <vt:lpstr>3150</vt:lpstr>
      <vt:lpstr>3150-revised</vt:lpstr>
      <vt:lpstr>1_3150</vt:lpstr>
      <vt:lpstr>Visio</vt:lpstr>
      <vt:lpstr>CSCI3150 Introduction to Operating Systems</vt:lpstr>
      <vt:lpstr>Acknowledgement</vt:lpstr>
      <vt:lpstr>What is virtualization?</vt:lpstr>
      <vt:lpstr>Requirements for Virtualizable Architectures</vt:lpstr>
      <vt:lpstr>Native and Hosted VM Systems</vt:lpstr>
      <vt:lpstr>VMM Platform Types</vt:lpstr>
      <vt:lpstr>Virtualization: rejuvenation</vt:lpstr>
      <vt:lpstr>IBM VM/370</vt:lpstr>
      <vt:lpstr>Trap and Emulate Virtualization on x86 architecture</vt:lpstr>
      <vt:lpstr>Virtualization on x86 architecture</vt:lpstr>
      <vt:lpstr>Dynamic binary translation</vt:lpstr>
      <vt:lpstr>Binary translation</vt:lpstr>
      <vt:lpstr>How does VMWare do this?</vt:lpstr>
      <vt:lpstr>Convert unsafe operations and cache them</vt:lpstr>
      <vt:lpstr>Dynamic binary translation</vt:lpstr>
      <vt:lpstr>Shadow page table</vt:lpstr>
      <vt:lpstr>Shadow page table</vt:lpstr>
      <vt:lpstr>Xen</vt:lpstr>
      <vt:lpstr>Xen and the art of virtualization</vt:lpstr>
      <vt:lpstr>Para-virtualization</vt:lpstr>
      <vt:lpstr>Overview of the Xen approach</vt:lpstr>
      <vt:lpstr>Xen architecture</vt:lpstr>
      <vt:lpstr>Virtualization on x86 architecture</vt:lpstr>
      <vt:lpstr>CPU virtualization</vt:lpstr>
      <vt:lpstr>Memory virtualization</vt:lpstr>
      <vt:lpstr>Porting effort is quite low</vt:lpstr>
      <vt:lpstr>Evaluation</vt:lpstr>
      <vt:lpstr>Conclusion</vt:lpstr>
      <vt:lpstr>Instead: Leverage hardware support</vt:lpstr>
      <vt:lpstr>Protection Rings</vt:lpstr>
      <vt:lpstr>Why aren’t protection rings good enough?</vt:lpstr>
      <vt:lpstr>A short list of pre-VT problems</vt:lpstr>
      <vt:lpstr>First generation: Intel VT-x &amp; AMD SVM</vt:lpstr>
      <vt:lpstr>VT in a Nutshell</vt:lpstr>
      <vt:lpstr>CPU Virtualization With VT-x</vt:lpstr>
      <vt:lpstr>Second generation: Intel EPT &amp; AMD NPT </vt:lpstr>
      <vt:lpstr>Microkernel vs. VMM(Xen)</vt:lpstr>
      <vt:lpstr>Are Virtual Machine Monitors Microkernels Done Right?</vt:lpstr>
      <vt:lpstr>Are Virtual Machine Monitors Microkernels Done Right?</vt:lpstr>
      <vt:lpstr>Discussion</vt:lpstr>
      <vt:lpstr>Conclusion (again)</vt:lpstr>
      <vt:lpstr>Containers and isolation</vt:lpstr>
      <vt:lpstr>Containers: idea</vt:lpstr>
      <vt:lpstr>Pre-container isolation features in Linux</vt:lpstr>
      <vt:lpstr>Key technologies</vt:lpstr>
      <vt:lpstr>Namespace</vt:lpstr>
      <vt:lpstr>cgroups in Linux</vt:lpstr>
      <vt:lpstr>Controllers enforce restrictions for cgroups</vt:lpstr>
      <vt:lpstr>Controllers in Linux</vt:lpstr>
      <vt:lpstr>Linux containers = combinations of namespaces &amp; cgroups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Hong Xu</cp:lastModifiedBy>
  <cp:revision>473</cp:revision>
  <dcterms:created xsi:type="dcterms:W3CDTF">2015-09-15T19:03:29Z</dcterms:created>
  <dcterms:modified xsi:type="dcterms:W3CDTF">2024-11-19T02:55:13Z</dcterms:modified>
</cp:coreProperties>
</file>