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5"/>
  </p:notesMasterIdLst>
  <p:sldIdLst>
    <p:sldId id="613" r:id="rId3"/>
    <p:sldId id="624" r:id="rId4"/>
    <p:sldId id="2844" r:id="rId5"/>
    <p:sldId id="646" r:id="rId6"/>
    <p:sldId id="657" r:id="rId7"/>
    <p:sldId id="658" r:id="rId8"/>
    <p:sldId id="659" r:id="rId9"/>
    <p:sldId id="660" r:id="rId10"/>
    <p:sldId id="661" r:id="rId11"/>
    <p:sldId id="2845" r:id="rId12"/>
    <p:sldId id="2843" r:id="rId13"/>
    <p:sldId id="662" r:id="rId14"/>
    <p:sldId id="666" r:id="rId15"/>
    <p:sldId id="667" r:id="rId16"/>
    <p:sldId id="668" r:id="rId17"/>
    <p:sldId id="669" r:id="rId18"/>
    <p:sldId id="670" r:id="rId19"/>
    <p:sldId id="663" r:id="rId20"/>
    <p:sldId id="2840" r:id="rId21"/>
    <p:sldId id="2841" r:id="rId22"/>
    <p:sldId id="2842" r:id="rId23"/>
    <p:sldId id="63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FDBB8-D121-6146-AFA4-5D24E55EB5BD}" v="3" dt="2024-10-24T04:28:14.614"/>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p:restoredTop sz="85170"/>
  </p:normalViewPr>
  <p:slideViewPr>
    <p:cSldViewPr snapToGrid="0">
      <p:cViewPr varScale="1">
        <p:scale>
          <a:sx n="108" d="100"/>
          <a:sy n="108" d="100"/>
        </p:scale>
        <p:origin x="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CHEN, Kaiwen" userId="d2b7700c-ac07-4aef-b2bf-800af199d77b" providerId="ADAL" clId="{4D4FDBB8-D121-6146-AFA4-5D24E55EB5BD}"/>
    <pc:docChg chg="undo custSel addSld modSld">
      <pc:chgData name="CHEN, Kaiwen" userId="d2b7700c-ac07-4aef-b2bf-800af199d77b" providerId="ADAL" clId="{4D4FDBB8-D121-6146-AFA4-5D24E55EB5BD}" dt="2024-10-24T06:05:27.973" v="262" actId="1076"/>
      <pc:docMkLst>
        <pc:docMk/>
      </pc:docMkLst>
      <pc:sldChg chg="modSp mod">
        <pc:chgData name="CHEN, Kaiwen" userId="d2b7700c-ac07-4aef-b2bf-800af199d77b" providerId="ADAL" clId="{4D4FDBB8-D121-6146-AFA4-5D24E55EB5BD}" dt="2024-10-23T06:20:08.597" v="138" actId="20577"/>
        <pc:sldMkLst>
          <pc:docMk/>
          <pc:sldMk cId="4196136796" sldId="624"/>
        </pc:sldMkLst>
        <pc:spChg chg="mod">
          <ac:chgData name="CHEN, Kaiwen" userId="d2b7700c-ac07-4aef-b2bf-800af199d77b" providerId="ADAL" clId="{4D4FDBB8-D121-6146-AFA4-5D24E55EB5BD}" dt="2024-10-23T06:20:08.597" v="138" actId="20577"/>
          <ac:spMkLst>
            <pc:docMk/>
            <pc:sldMk cId="4196136796" sldId="624"/>
            <ac:spMk id="3" creationId="{36A5FFEE-E22C-7E2F-1F3B-D8658E79FF2E}"/>
          </ac:spMkLst>
        </pc:spChg>
      </pc:sldChg>
      <pc:sldChg chg="modSp mod">
        <pc:chgData name="CHEN, Kaiwen" userId="d2b7700c-ac07-4aef-b2bf-800af199d77b" providerId="ADAL" clId="{4D4FDBB8-D121-6146-AFA4-5D24E55EB5BD}" dt="2024-10-22T06:39:06.739" v="137" actId="313"/>
        <pc:sldMkLst>
          <pc:docMk/>
          <pc:sldMk cId="1493193318" sldId="658"/>
        </pc:sldMkLst>
        <pc:spChg chg="mod">
          <ac:chgData name="CHEN, Kaiwen" userId="d2b7700c-ac07-4aef-b2bf-800af199d77b" providerId="ADAL" clId="{4D4FDBB8-D121-6146-AFA4-5D24E55EB5BD}" dt="2024-10-22T06:39:06.739" v="137" actId="313"/>
          <ac:spMkLst>
            <pc:docMk/>
            <pc:sldMk cId="1493193318" sldId="658"/>
            <ac:spMk id="3" creationId="{B161272D-C3A9-7227-9F2F-ECB2E34D5B70}"/>
          </ac:spMkLst>
        </pc:spChg>
      </pc:sldChg>
      <pc:sldChg chg="addSp modSp mod">
        <pc:chgData name="CHEN, Kaiwen" userId="d2b7700c-ac07-4aef-b2bf-800af199d77b" providerId="ADAL" clId="{4D4FDBB8-D121-6146-AFA4-5D24E55EB5BD}" dt="2024-10-24T06:05:27.973" v="262" actId="1076"/>
        <pc:sldMkLst>
          <pc:docMk/>
          <pc:sldMk cId="1157754618" sldId="659"/>
        </pc:sldMkLst>
        <pc:spChg chg="add mod">
          <ac:chgData name="CHEN, Kaiwen" userId="d2b7700c-ac07-4aef-b2bf-800af199d77b" providerId="ADAL" clId="{4D4FDBB8-D121-6146-AFA4-5D24E55EB5BD}" dt="2024-10-24T04:31:46.160" v="220" actId="1076"/>
          <ac:spMkLst>
            <pc:docMk/>
            <pc:sldMk cId="1157754618" sldId="659"/>
            <ac:spMk id="3" creationId="{D424D539-00F0-1C3E-6046-143488804D4A}"/>
          </ac:spMkLst>
        </pc:spChg>
        <pc:spChg chg="mod">
          <ac:chgData name="CHEN, Kaiwen" userId="d2b7700c-ac07-4aef-b2bf-800af199d77b" providerId="ADAL" clId="{4D4FDBB8-D121-6146-AFA4-5D24E55EB5BD}" dt="2024-10-24T04:31:15.992" v="211" actId="14100"/>
          <ac:spMkLst>
            <pc:docMk/>
            <pc:sldMk cId="1157754618" sldId="659"/>
            <ac:spMk id="6" creationId="{14824D63-9D36-7F96-67CB-798D693398C1}"/>
          </ac:spMkLst>
        </pc:spChg>
        <pc:spChg chg="mod">
          <ac:chgData name="CHEN, Kaiwen" userId="d2b7700c-ac07-4aef-b2bf-800af199d77b" providerId="ADAL" clId="{4D4FDBB8-D121-6146-AFA4-5D24E55EB5BD}" dt="2024-10-24T04:30:30.094" v="195" actId="14100"/>
          <ac:spMkLst>
            <pc:docMk/>
            <pc:sldMk cId="1157754618" sldId="659"/>
            <ac:spMk id="11" creationId="{99D8DC3C-D5E2-BFA1-7874-CCE829104617}"/>
          </ac:spMkLst>
        </pc:spChg>
        <pc:spChg chg="mod">
          <ac:chgData name="CHEN, Kaiwen" userId="d2b7700c-ac07-4aef-b2bf-800af199d77b" providerId="ADAL" clId="{4D4FDBB8-D121-6146-AFA4-5D24E55EB5BD}" dt="2024-10-24T06:05:27.973" v="262" actId="1076"/>
          <ac:spMkLst>
            <pc:docMk/>
            <pc:sldMk cId="1157754618" sldId="659"/>
            <ac:spMk id="16" creationId="{60ABDEC1-2509-F551-2F4F-1BBBB7732109}"/>
          </ac:spMkLst>
        </pc:spChg>
        <pc:picChg chg="mod">
          <ac:chgData name="CHEN, Kaiwen" userId="d2b7700c-ac07-4aef-b2bf-800af199d77b" providerId="ADAL" clId="{4D4FDBB8-D121-6146-AFA4-5D24E55EB5BD}" dt="2024-10-24T04:30:36.418" v="198" actId="1076"/>
          <ac:picMkLst>
            <pc:docMk/>
            <pc:sldMk cId="1157754618" sldId="659"/>
            <ac:picMk id="5" creationId="{41F10996-45A7-224B-DBE9-2583EF72972C}"/>
          </ac:picMkLst>
        </pc:picChg>
        <pc:cxnChg chg="add mod">
          <ac:chgData name="CHEN, Kaiwen" userId="d2b7700c-ac07-4aef-b2bf-800af199d77b" providerId="ADAL" clId="{4D4FDBB8-D121-6146-AFA4-5D24E55EB5BD}" dt="2024-10-24T04:31:52.523" v="223" actId="14100"/>
          <ac:cxnSpMkLst>
            <pc:docMk/>
            <pc:sldMk cId="1157754618" sldId="659"/>
            <ac:cxnSpMk id="8" creationId="{59B11CAD-5A04-2373-5CBE-863D2507B7E3}"/>
          </ac:cxnSpMkLst>
        </pc:cxnChg>
        <pc:cxnChg chg="mod">
          <ac:chgData name="CHEN, Kaiwen" userId="d2b7700c-ac07-4aef-b2bf-800af199d77b" providerId="ADAL" clId="{4D4FDBB8-D121-6146-AFA4-5D24E55EB5BD}" dt="2024-10-24T04:30:30.094" v="195" actId="14100"/>
          <ac:cxnSpMkLst>
            <pc:docMk/>
            <pc:sldMk cId="1157754618" sldId="659"/>
            <ac:cxnSpMk id="12" creationId="{97095900-A699-7A89-9036-6ED787763AA5}"/>
          </ac:cxnSpMkLst>
        </pc:cxnChg>
        <pc:cxnChg chg="mod">
          <ac:chgData name="CHEN, Kaiwen" userId="d2b7700c-ac07-4aef-b2bf-800af199d77b" providerId="ADAL" clId="{4D4FDBB8-D121-6146-AFA4-5D24E55EB5BD}" dt="2024-10-24T04:30:34.124" v="196" actId="1076"/>
          <ac:cxnSpMkLst>
            <pc:docMk/>
            <pc:sldMk cId="1157754618" sldId="659"/>
            <ac:cxnSpMk id="17" creationId="{14AAD3D6-D842-B830-7816-B52F7BE79C25}"/>
          </ac:cxnSpMkLst>
        </pc:cxnChg>
      </pc:sldChg>
      <pc:sldChg chg="modSp mod">
        <pc:chgData name="CHEN, Kaiwen" userId="d2b7700c-ac07-4aef-b2bf-800af199d77b" providerId="ADAL" clId="{4D4FDBB8-D121-6146-AFA4-5D24E55EB5BD}" dt="2024-10-24T04:29:29.400" v="183" actId="14100"/>
        <pc:sldMkLst>
          <pc:docMk/>
          <pc:sldMk cId="2666601468" sldId="660"/>
        </pc:sldMkLst>
        <pc:spChg chg="mod">
          <ac:chgData name="CHEN, Kaiwen" userId="d2b7700c-ac07-4aef-b2bf-800af199d77b" providerId="ADAL" clId="{4D4FDBB8-D121-6146-AFA4-5D24E55EB5BD}" dt="2024-10-24T04:29:29.400" v="183" actId="14100"/>
          <ac:spMkLst>
            <pc:docMk/>
            <pc:sldMk cId="2666601468" sldId="660"/>
            <ac:spMk id="7" creationId="{0CBF8105-41BA-4233-41C9-4D6B97E2FDF5}"/>
          </ac:spMkLst>
        </pc:spChg>
      </pc:sldChg>
      <pc:sldChg chg="delSp modSp mod">
        <pc:chgData name="CHEN, Kaiwen" userId="d2b7700c-ac07-4aef-b2bf-800af199d77b" providerId="ADAL" clId="{4D4FDBB8-D121-6146-AFA4-5D24E55EB5BD}" dt="2024-10-24T04:29:07.211" v="178" actId="1076"/>
        <pc:sldMkLst>
          <pc:docMk/>
          <pc:sldMk cId="2777384990" sldId="661"/>
        </pc:sldMkLst>
        <pc:spChg chg="mod">
          <ac:chgData name="CHEN, Kaiwen" userId="d2b7700c-ac07-4aef-b2bf-800af199d77b" providerId="ADAL" clId="{4D4FDBB8-D121-6146-AFA4-5D24E55EB5BD}" dt="2024-10-24T04:28:54.636" v="173" actId="1076"/>
          <ac:spMkLst>
            <pc:docMk/>
            <pc:sldMk cId="2777384990" sldId="661"/>
            <ac:spMk id="3" creationId="{B161272D-C3A9-7227-9F2F-ECB2E34D5B70}"/>
          </ac:spMkLst>
        </pc:spChg>
        <pc:picChg chg="mod">
          <ac:chgData name="CHEN, Kaiwen" userId="d2b7700c-ac07-4aef-b2bf-800af199d77b" providerId="ADAL" clId="{4D4FDBB8-D121-6146-AFA4-5D24E55EB5BD}" dt="2024-10-24T04:29:07.211" v="178" actId="1076"/>
          <ac:picMkLst>
            <pc:docMk/>
            <pc:sldMk cId="2777384990" sldId="661"/>
            <ac:picMk id="5" creationId="{684859E8-BCEA-48B6-18FC-BDF076567EE0}"/>
          </ac:picMkLst>
        </pc:picChg>
        <pc:picChg chg="del">
          <ac:chgData name="CHEN, Kaiwen" userId="d2b7700c-ac07-4aef-b2bf-800af199d77b" providerId="ADAL" clId="{4D4FDBB8-D121-6146-AFA4-5D24E55EB5BD}" dt="2024-10-24T04:28:12.966" v="156" actId="21"/>
          <ac:picMkLst>
            <pc:docMk/>
            <pc:sldMk cId="2777384990" sldId="661"/>
            <ac:picMk id="6" creationId="{2186DCAD-55FF-55B8-5297-2C832B13166F}"/>
          </ac:picMkLst>
        </pc:picChg>
      </pc:sldChg>
      <pc:sldChg chg="addSp modSp new mod">
        <pc:chgData name="CHEN, Kaiwen" userId="d2b7700c-ac07-4aef-b2bf-800af199d77b" providerId="ADAL" clId="{4D4FDBB8-D121-6146-AFA4-5D24E55EB5BD}" dt="2024-10-24T04:28:43.893" v="171" actId="14100"/>
        <pc:sldMkLst>
          <pc:docMk/>
          <pc:sldMk cId="4148774698" sldId="2845"/>
        </pc:sldMkLst>
        <pc:spChg chg="mod">
          <ac:chgData name="CHEN, Kaiwen" userId="d2b7700c-ac07-4aef-b2bf-800af199d77b" providerId="ADAL" clId="{4D4FDBB8-D121-6146-AFA4-5D24E55EB5BD}" dt="2024-10-24T04:27:50.717" v="147" actId="20577"/>
          <ac:spMkLst>
            <pc:docMk/>
            <pc:sldMk cId="4148774698" sldId="2845"/>
            <ac:spMk id="2" creationId="{B0DEA019-1B30-698A-4035-AEC9C3420E0A}"/>
          </ac:spMkLst>
        </pc:spChg>
        <pc:spChg chg="mod">
          <ac:chgData name="CHEN, Kaiwen" userId="d2b7700c-ac07-4aef-b2bf-800af199d77b" providerId="ADAL" clId="{4D4FDBB8-D121-6146-AFA4-5D24E55EB5BD}" dt="2024-10-24T04:28:40.162" v="170" actId="1076"/>
          <ac:spMkLst>
            <pc:docMk/>
            <pc:sldMk cId="4148774698" sldId="2845"/>
            <ac:spMk id="3" creationId="{D25990E4-E8C3-96DB-DAB4-679360F16739}"/>
          </ac:spMkLst>
        </pc:spChg>
        <pc:picChg chg="add mod">
          <ac:chgData name="CHEN, Kaiwen" userId="d2b7700c-ac07-4aef-b2bf-800af199d77b" providerId="ADAL" clId="{4D4FDBB8-D121-6146-AFA4-5D24E55EB5BD}" dt="2024-10-24T04:28:43.893" v="171" actId="14100"/>
          <ac:picMkLst>
            <pc:docMk/>
            <pc:sldMk cId="4148774698" sldId="2845"/>
            <ac:picMk id="5" creationId="{9A10235F-D65C-5A4B-83CB-EB95BE9319F4}"/>
          </ac:picMkLst>
        </pc:pic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10/24/24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modulus of </a:t>
            </a:r>
            <a:r>
              <a:rPr lang="en-HK" altLang="zh-HK" dirty="0" err="1">
                <a:solidFill>
                  <a:srgbClr val="0E0E0E"/>
                </a:solidFill>
                <a:effectLst/>
                <a:latin typeface=".AppleSystemUIFontMonospaced"/>
              </a:rPr>
              <a:t>i</a:t>
            </a:r>
            <a:r>
              <a:rPr lang="en-HK" altLang="zh-HK" dirty="0">
                <a:solidFill>
                  <a:srgbClr val="0E0E0E"/>
                </a:solidFill>
                <a:effectLst/>
                <a:latin typeface=".SF NS"/>
              </a:rPr>
              <a:t> and 2.”</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11</a:t>
            </a:fld>
            <a:endParaRPr lang="en-US"/>
          </a:p>
        </p:txBody>
      </p:sp>
    </p:spTree>
    <p:extLst>
      <p:ext uri="{BB962C8B-B14F-4D97-AF65-F5344CB8AC3E}">
        <p14:creationId xmlns:p14="http://schemas.microsoft.com/office/powerpoint/2010/main" val="250661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3814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8711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27753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162584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3327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61919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98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38263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1807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1414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ill Sans MT"/>
              </a:rPr>
              <a:t>A.</a:t>
            </a:r>
            <a:r>
              <a:rPr lang="en-HK" altLang="zh-HK" dirty="0">
                <a:solidFill>
                  <a:srgbClr val="0E0E0E"/>
                </a:solidFill>
                <a:effectLst/>
                <a:latin typeface=".SF NS"/>
              </a:rPr>
              <a:t> This statement is </a:t>
            </a:r>
            <a:r>
              <a:rPr lang="en-HK" altLang="zh-HK" b="1" dirty="0">
                <a:solidFill>
                  <a:srgbClr val="0E0E0E"/>
                </a:solidFill>
                <a:effectLst/>
                <a:latin typeface=".SF NS"/>
              </a:rPr>
              <a:t>correct</a:t>
            </a:r>
            <a:r>
              <a:rPr lang="en-HK" altLang="zh-HK"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a:p>
            <a:pPr marL="0" indent="0">
              <a:buNone/>
            </a:pPr>
            <a:endParaRPr lang="en-US" dirty="0">
              <a:latin typeface="Gill Sans MT"/>
            </a:endParaRPr>
          </a:p>
        </p:txBody>
      </p:sp>
    </p:spTree>
    <p:extLst>
      <p:ext uri="{BB962C8B-B14F-4D97-AF65-F5344CB8AC3E}">
        <p14:creationId xmlns:p14="http://schemas.microsoft.com/office/powerpoint/2010/main" val="265230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6477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5461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10/24/24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 </a:t>
            </a:r>
            <a:r>
              <a:rPr lang="en-US" altLang="zh-CN" dirty="0" err="1">
                <a:solidFill>
                  <a:schemeClr val="bg1">
                    <a:lumMod val="95000"/>
                  </a:schemeClr>
                </a:solidFill>
                <a:latin typeface="Gill Sans MT" panose="020B0502020104020203" pitchFamily="34" charset="0"/>
              </a:rPr>
              <a:t>Kaiwen</a:t>
            </a:r>
            <a:r>
              <a:rPr lang="en-US" altLang="zh-CN" dirty="0">
                <a:solidFill>
                  <a:schemeClr val="bg1">
                    <a:lumMod val="95000"/>
                  </a:schemeClr>
                </a:solidFill>
              </a:rPr>
              <a:t>(</a:t>
            </a:r>
            <a:r>
              <a:rPr lang="en-US" altLang="zh-CN" dirty="0" err="1">
                <a:solidFill>
                  <a:schemeClr val="bg1">
                    <a:lumMod val="95000"/>
                  </a:schemeClr>
                </a:solidFill>
              </a:rPr>
              <a:t>kwchen@link.cuhk.edu.hk</a:t>
            </a:r>
            <a:r>
              <a:rPr lang="en-US" altLang="zh-CN">
                <a:solidFill>
                  <a:schemeClr val="bg1">
                    <a:lumMod val="95000"/>
                  </a:schemeClr>
                </a:solidFill>
              </a:rPr>
              <a:t>)</a:t>
            </a:r>
            <a:endParaRPr lang="en-US" altLang="zh-CN" dirty="0">
              <a:solidFill>
                <a:schemeClr val="bg1">
                  <a:lumMod val="95000"/>
                </a:schemeClr>
              </a:solidFill>
              <a:latin typeface="Gill Sans MT" panose="020B0502020104020203" pitchFamily="34" charset="0"/>
            </a:endParaRPr>
          </a:p>
          <a:p>
            <a:r>
              <a:rPr lang="en-US" altLang="zh-CN" dirty="0">
                <a:solidFill>
                  <a:schemeClr val="bg1">
                    <a:lumMod val="95000"/>
                  </a:schemeClr>
                </a:solidFill>
                <a:latin typeface="Gill Sans MT" panose="020B0502020104020203" pitchFamily="34" charset="0"/>
              </a:rPr>
              <a:t>LI Jianqiang (</a:t>
            </a:r>
            <a:r>
              <a:rPr lang="nb-NO" altLang="zh-CN" dirty="0">
                <a:solidFill>
                  <a:schemeClr val="bg1">
                    <a:lumMod val="95000"/>
                  </a:schemeClr>
                </a:solidFill>
              </a:rPr>
              <a:t>1155157143</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24, 2024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8: Midterm Solution</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DEA019-1B30-698A-4035-AEC9C3420E0A}"/>
              </a:ext>
            </a:extLst>
          </p:cNvPr>
          <p:cNvSpPr>
            <a:spLocks noGrp="1"/>
          </p:cNvSpPr>
          <p:nvPr>
            <p:ph type="title"/>
          </p:nvPr>
        </p:nvSpPr>
        <p:spPr/>
        <p:txBody>
          <a:bodyPr/>
          <a:lstStyle/>
          <a:p>
            <a:r>
              <a:rPr lang="en-US" altLang="zh-HK" dirty="0"/>
              <a:t>Question 2(cont.)</a:t>
            </a:r>
            <a:endParaRPr kumimoji="1" lang="zh-HK" altLang="en-US" dirty="0"/>
          </a:p>
        </p:txBody>
      </p:sp>
      <p:sp>
        <p:nvSpPr>
          <p:cNvPr id="3" name="文字版面配置區 2">
            <a:extLst>
              <a:ext uri="{FF2B5EF4-FFF2-40B4-BE49-F238E27FC236}">
                <a16:creationId xmlns:a16="http://schemas.microsoft.com/office/drawing/2014/main" id="{D25990E4-E8C3-96DB-DAB4-679360F16739}"/>
              </a:ext>
            </a:extLst>
          </p:cNvPr>
          <p:cNvSpPr>
            <a:spLocks noGrp="1"/>
          </p:cNvSpPr>
          <p:nvPr>
            <p:ph type="body" idx="1"/>
          </p:nvPr>
        </p:nvSpPr>
        <p:spPr>
          <a:xfrm>
            <a:off x="414965" y="1338424"/>
            <a:ext cx="4835236" cy="4577467"/>
          </a:xfrm>
        </p:spPr>
        <p:txBody>
          <a:bodyPr>
            <a:normAutofit fontScale="92500" lnSpcReduction="10000"/>
          </a:bodyPr>
          <a:lstStyle/>
          <a:p>
            <a:pPr marL="288925" indent="-288925">
              <a:buFont typeface="Wingdings" pitchFamily="2" charset="2"/>
              <a:buChar char="Ø"/>
              <a:defRPr/>
            </a:pPr>
            <a:r>
              <a:rPr lang="en-US" altLang="zh-CN" sz="2400" dirty="0">
                <a:cs typeface="Helvetica"/>
              </a:rPr>
              <a:t>The fork() function returns different values to the parent and child processes</a:t>
            </a:r>
          </a:p>
          <a:p>
            <a:pPr marL="606425" lvl="2" indent="-288925">
              <a:buFont typeface="Wingdings" pitchFamily="2" charset="2"/>
              <a:buChar char="Ø"/>
              <a:defRPr/>
            </a:pPr>
            <a:r>
              <a:rPr lang="en-HK" altLang="zh-HK" sz="2500" dirty="0"/>
              <a:t>In the Parent Process: Returns the Process ID (PID) of the newly created child process (a positive integer).</a:t>
            </a:r>
          </a:p>
          <a:p>
            <a:pPr marL="606425" lvl="2" indent="-288925">
              <a:buFont typeface="Wingdings" pitchFamily="2" charset="2"/>
              <a:buChar char="Ø"/>
              <a:defRPr/>
            </a:pPr>
            <a:r>
              <a:rPr lang="en-HK" altLang="zh-HK" sz="2500" dirty="0"/>
              <a:t>In the Child Process: Returns 0.</a:t>
            </a:r>
          </a:p>
          <a:p>
            <a:pPr marL="606425" lvl="2" indent="-288925">
              <a:buFont typeface="Wingdings" pitchFamily="2" charset="2"/>
              <a:buChar char="Ø"/>
              <a:defRPr/>
            </a:pPr>
            <a:r>
              <a:rPr lang="en-HK" altLang="zh-HK" sz="2500" dirty="0"/>
              <a:t>On Failure: Returns -1 in the parent process.</a:t>
            </a:r>
          </a:p>
          <a:p>
            <a:endParaRPr kumimoji="1" lang="zh-HK" altLang="en-US" dirty="0"/>
          </a:p>
        </p:txBody>
      </p:sp>
      <p:sp>
        <p:nvSpPr>
          <p:cNvPr id="4" name="投影片編號版面配置區 3">
            <a:extLst>
              <a:ext uri="{FF2B5EF4-FFF2-40B4-BE49-F238E27FC236}">
                <a16:creationId xmlns:a16="http://schemas.microsoft.com/office/drawing/2014/main" id="{1F633FE1-34A0-1EBA-FADF-EC403A77EAFB}"/>
              </a:ext>
            </a:extLst>
          </p:cNvPr>
          <p:cNvSpPr>
            <a:spLocks noGrp="1"/>
          </p:cNvSpPr>
          <p:nvPr>
            <p:ph type="sldNum" sz="quarter" idx="2"/>
          </p:nvPr>
        </p:nvSpPr>
        <p:spPr/>
        <p:txBody>
          <a:bodyPr/>
          <a:lstStyle/>
          <a:p>
            <a:fld id="{86CB4B4D-7CA3-9044-876B-883B54F8677D}" type="slidenum">
              <a:rPr lang="en-US" smtClean="0"/>
              <a:pPr/>
              <a:t>10</a:t>
            </a:fld>
            <a:endParaRPr lang="en-US"/>
          </a:p>
        </p:txBody>
      </p:sp>
      <p:pic>
        <p:nvPicPr>
          <p:cNvPr id="5" name="圖片 4">
            <a:extLst>
              <a:ext uri="{FF2B5EF4-FFF2-40B4-BE49-F238E27FC236}">
                <a16:creationId xmlns:a16="http://schemas.microsoft.com/office/drawing/2014/main" id="{9A10235F-D65C-5A4B-83CB-EB95BE9319F4}"/>
              </a:ext>
            </a:extLst>
          </p:cNvPr>
          <p:cNvPicPr>
            <a:picLocks noChangeAspect="1"/>
          </p:cNvPicPr>
          <p:nvPr/>
        </p:nvPicPr>
        <p:blipFill>
          <a:blip r:embed="rId2"/>
          <a:stretch>
            <a:fillRect/>
          </a:stretch>
        </p:blipFill>
        <p:spPr>
          <a:xfrm>
            <a:off x="5250201" y="1161800"/>
            <a:ext cx="6526834" cy="4013980"/>
          </a:xfrm>
          <a:prstGeom prst="rect">
            <a:avLst/>
          </a:prstGeom>
        </p:spPr>
      </p:pic>
    </p:spTree>
    <p:extLst>
      <p:ext uri="{BB962C8B-B14F-4D97-AF65-F5344CB8AC3E}">
        <p14:creationId xmlns:p14="http://schemas.microsoft.com/office/powerpoint/2010/main" val="41487746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4A1AF-CD2D-8F01-7FE6-773722EFB1BC}"/>
              </a:ext>
            </a:extLst>
          </p:cNvPr>
          <p:cNvSpPr>
            <a:spLocks noGrp="1"/>
          </p:cNvSpPr>
          <p:nvPr>
            <p:ph type="title"/>
          </p:nvPr>
        </p:nvSpPr>
        <p:spPr/>
        <p:txBody>
          <a:bodyPr/>
          <a:lstStyle/>
          <a:p>
            <a:r>
              <a:rPr lang="en-US" altLang="zh-HK" dirty="0"/>
              <a:t>Question 2(cont.)</a:t>
            </a:r>
            <a:endParaRPr kumimoji="1" lang="zh-HK" altLang="en-US" dirty="0"/>
          </a:p>
        </p:txBody>
      </p:sp>
      <p:pic>
        <p:nvPicPr>
          <p:cNvPr id="5" name="圖片 4">
            <a:extLst>
              <a:ext uri="{FF2B5EF4-FFF2-40B4-BE49-F238E27FC236}">
                <a16:creationId xmlns:a16="http://schemas.microsoft.com/office/drawing/2014/main" id="{A4997782-40D5-7CD4-7AE0-8B236413B11C}"/>
              </a:ext>
            </a:extLst>
          </p:cNvPr>
          <p:cNvPicPr>
            <a:picLocks noChangeAspect="1"/>
          </p:cNvPicPr>
          <p:nvPr/>
        </p:nvPicPr>
        <p:blipFill>
          <a:blip r:embed="rId3"/>
          <a:stretch>
            <a:fillRect/>
          </a:stretch>
        </p:blipFill>
        <p:spPr>
          <a:xfrm>
            <a:off x="6263290" y="948034"/>
            <a:ext cx="5366726" cy="5452766"/>
          </a:xfrm>
          <a:prstGeom prst="rect">
            <a:avLst/>
          </a:prstGeom>
        </p:spPr>
      </p:pic>
      <p:sp>
        <p:nvSpPr>
          <p:cNvPr id="4" name="投影片編號版面配置區 3">
            <a:extLst>
              <a:ext uri="{FF2B5EF4-FFF2-40B4-BE49-F238E27FC236}">
                <a16:creationId xmlns:a16="http://schemas.microsoft.com/office/drawing/2014/main" id="{6D18FCD7-C558-DE03-AC0F-8739405F1080}"/>
              </a:ext>
            </a:extLst>
          </p:cNvPr>
          <p:cNvSpPr>
            <a:spLocks noGrp="1"/>
          </p:cNvSpPr>
          <p:nvPr>
            <p:ph type="sldNum" sz="quarter" idx="2"/>
          </p:nvPr>
        </p:nvSpPr>
        <p:spPr/>
        <p:txBody>
          <a:bodyPr/>
          <a:lstStyle/>
          <a:p>
            <a:fld id="{86CB4B4D-7CA3-9044-876B-883B54F8677D}" type="slidenum">
              <a:rPr lang="en-US" smtClean="0"/>
              <a:pPr/>
              <a:t>11</a:t>
            </a:fld>
            <a:endParaRPr lang="en-US"/>
          </a:p>
        </p:txBody>
      </p:sp>
      <p:sp>
        <p:nvSpPr>
          <p:cNvPr id="6" name="文字方塊 5">
            <a:extLst>
              <a:ext uri="{FF2B5EF4-FFF2-40B4-BE49-F238E27FC236}">
                <a16:creationId xmlns:a16="http://schemas.microsoft.com/office/drawing/2014/main" id="{DF470B89-0FEE-7D33-8348-21826B82AA35}"/>
              </a:ext>
            </a:extLst>
          </p:cNvPr>
          <p:cNvSpPr txBox="1"/>
          <p:nvPr/>
        </p:nvSpPr>
        <p:spPr>
          <a:xfrm>
            <a:off x="925600" y="1042128"/>
            <a:ext cx="4646428"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=1</a:t>
            </a:r>
            <a:r>
              <a:rPr lang="en-US" altLang="zh-HK" sz="2000" dirty="0">
                <a:solidFill>
                  <a:srgbClr val="5E5E5E"/>
                </a:solidFill>
                <a:sym typeface="Helvetica"/>
              </a:rPr>
              <a:t>:</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=2:</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=3:</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“*\n</a:t>
            </a:r>
            <a:r>
              <a:rPr lang="en-US" altLang="zh-HK" sz="2000" dirty="0">
                <a:solidFill>
                  <a:srgbClr val="5E5E5E"/>
                </a:solidFill>
                <a:sym typeface="Wingdings" pitchFamily="2" charset="2"/>
              </a:rPr>
              <a:t>”</a:t>
            </a:r>
            <a:endParaRPr lang="en-US" altLang="zh-HK" sz="2000" dirty="0">
              <a:solidFill>
                <a:srgbClr val="5E5E5E"/>
              </a:solidFill>
              <a:sym typeface="Helvetica"/>
            </a:endParaRP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=4:</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“o\n” </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“o\n”</a:t>
            </a:r>
            <a:endParaRPr kumimoji="0" lang="zh-HK" altLang="en-US" sz="20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5151304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DB20133D-EAC7-CBD1-95E8-D593B4DB3C99}"/>
              </a:ext>
            </a:extLst>
          </p:cNvPr>
          <p:cNvSpPr txBox="1"/>
          <p:nvPr/>
        </p:nvSpPr>
        <p:spPr>
          <a:xfrm>
            <a:off x="620751" y="1627316"/>
            <a:ext cx="10831552"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Imagine you run a restaurant specializing in shawarma, a popular street food across the Arab world. You have four workers: a meat supplier, a bread supplier, and two producers who make the shawarma.</a:t>
            </a:r>
          </a:p>
          <a:p>
            <a:pPr>
              <a:defRPr/>
            </a:pPr>
            <a:endParaRPr lang="en-US" altLang="zh-CN" dirty="0">
              <a:cs typeface="Helvetica"/>
            </a:endParaRPr>
          </a:p>
          <a:p>
            <a:pPr>
              <a:defRPr/>
            </a:pPr>
            <a:r>
              <a:rPr lang="en-US" altLang="zh-CN" dirty="0">
                <a:cs typeface="Helvetica"/>
              </a:rPr>
              <a:t>The meat supplier only delivers meat when the rotisserie is completely empty, after which the meat volume reaches its maximum capacity. The bread supplier continuously provides bread one by one until a specified limit is reached. Each producer requires one portion of meat and two pieces of bread to make a shawarma.</a:t>
            </a:r>
          </a:p>
          <a:p>
            <a:pPr>
              <a:defRPr/>
            </a:pPr>
            <a:endParaRPr lang="en-US" altLang="zh-CN" dirty="0">
              <a:cs typeface="Helvetica"/>
            </a:endParaRPr>
          </a:p>
          <a:p>
            <a:pPr>
              <a:defRPr/>
            </a:pPr>
            <a:r>
              <a:rPr lang="en-US" altLang="zh-CN" dirty="0">
                <a:cs typeface="Helvetica"/>
              </a:rPr>
              <a:t>You are required to fill in the TODOs in the following simulating code. Each TODO only needs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condition variable related POSIX APIs that may be used:</a:t>
            </a:r>
          </a:p>
          <a:p>
            <a:pPr marL="0" indent="0">
              <a:buNone/>
              <a:defRPr/>
            </a:pPr>
            <a:r>
              <a:rPr lang="en-US" altLang="zh-CN" b="1" dirty="0">
                <a:cs typeface="Helvetica"/>
              </a:rPr>
              <a:t>int </a:t>
            </a:r>
            <a:r>
              <a:rPr lang="en-US" altLang="zh-CN" b="1" dirty="0" err="1">
                <a:cs typeface="Helvetica"/>
              </a:rPr>
              <a:t>pthread_cond_wait</a:t>
            </a:r>
            <a:r>
              <a:rPr lang="en-US" altLang="zh-CN" dirty="0">
                <a:cs typeface="Helvetica"/>
              </a:rPr>
              <a:t>(</a:t>
            </a:r>
            <a:r>
              <a:rPr lang="en-US" altLang="zh-CN" dirty="0" err="1">
                <a:cs typeface="Helvetica"/>
              </a:rPr>
              <a:t>pthread_cond_t</a:t>
            </a:r>
            <a:r>
              <a:rPr lang="en-US" altLang="zh-CN" dirty="0">
                <a:cs typeface="Helvetica"/>
              </a:rPr>
              <a:t> *cv, </a:t>
            </a:r>
            <a:r>
              <a:rPr lang="en-US" altLang="zh-CN" dirty="0" err="1">
                <a:cs typeface="Helvetica"/>
              </a:rPr>
              <a:t>pthread_mutex_t</a:t>
            </a:r>
            <a:r>
              <a:rPr lang="en-US" altLang="zh-CN" dirty="0">
                <a:cs typeface="Helvetica"/>
              </a:rPr>
              <a:t> *mutex); 		</a:t>
            </a:r>
            <a:r>
              <a:rPr lang="en-US" altLang="zh-CN" b="1" dirty="0">
                <a:cs typeface="Helvetica"/>
              </a:rPr>
              <a:t>-- fall asleep</a:t>
            </a:r>
            <a:endParaRPr lang="en-US" altLang="zh-CN" dirty="0">
              <a:cs typeface="Helvetica"/>
            </a:endParaRPr>
          </a:p>
          <a:p>
            <a:pPr marL="0" indent="0">
              <a:buNone/>
              <a:defRPr/>
            </a:pPr>
            <a:r>
              <a:rPr lang="en-US" altLang="zh-CN" b="1" dirty="0">
                <a:cs typeface="Helvetica"/>
              </a:rPr>
              <a:t>int </a:t>
            </a:r>
            <a:r>
              <a:rPr lang="en-US" altLang="zh-CN" b="1" dirty="0" err="1">
                <a:cs typeface="Helvetica"/>
              </a:rPr>
              <a:t>pthread_cond_signal</a:t>
            </a:r>
            <a:r>
              <a:rPr lang="en-US" altLang="zh-CN" dirty="0">
                <a:cs typeface="Helvetica"/>
              </a:rPr>
              <a:t>(</a:t>
            </a:r>
            <a:r>
              <a:rPr lang="en-US" altLang="zh-CN" dirty="0" err="1">
                <a:cs typeface="Helvetica"/>
              </a:rPr>
              <a:t>pthread_cond_t</a:t>
            </a:r>
            <a:r>
              <a:rPr lang="en-US" altLang="zh-CN" dirty="0">
                <a:cs typeface="Helvetica"/>
              </a:rPr>
              <a:t> *cv); 	</a:t>
            </a:r>
            <a:r>
              <a:rPr lang="en-US" altLang="zh-CN" b="1" dirty="0">
                <a:cs typeface="Helvetica"/>
              </a:rPr>
              <a:t>-- wake up other thread(s)</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6695167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pthread_cond_wait</a:t>
            </a:r>
            <a:r>
              <a:rPr lang="en-US" dirty="0"/>
              <a:t> (from T05)</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Purpose: wait for a condition variable to be signaled, releasing the associated mutex.</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212922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657526"/>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*mutex);</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3090279"/>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202020"/>
                </a:solidFill>
                <a:latin typeface="Gill Sans MT" panose="020B0502020104020203" pitchFamily="34" charset="0"/>
                <a:cs typeface="Helvetica"/>
              </a:rPr>
              <a:t>: 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a:solidFill>
                  <a:srgbClr val="C00000"/>
                </a:solidFill>
                <a:latin typeface="Gill Sans MT" panose="020B0502020104020203" pitchFamily="34" charset="0"/>
                <a:cs typeface="Helvetica"/>
              </a:rPr>
              <a:t>mutex</a:t>
            </a:r>
            <a:r>
              <a:rPr lang="en-US" altLang="zh-CN" kern="0" dirty="0">
                <a:solidFill>
                  <a:srgbClr val="202020"/>
                </a:solidFill>
                <a:latin typeface="Gill Sans MT" panose="020B0502020104020203" pitchFamily="34" charset="0"/>
                <a:cs typeface="Helvetica"/>
              </a:rPr>
              <a:t>: pointer to an associated mutex (must be locked before calling).</a:t>
            </a:r>
            <a:endParaRPr lang="zh-CN" altLang="zh-CN" kern="0" dirty="0">
              <a:solidFill>
                <a:srgbClr val="202020"/>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416936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694449"/>
            <a:ext cx="10084709" cy="147732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0" dirty="0">
                <a:solidFill>
                  <a:srgbClr val="A626A4"/>
                </a:solidFill>
                <a:effectLst/>
                <a:latin typeface="Consolas" panose="020B0609020204030204" pitchFamily="49" charset="0"/>
              </a:rPr>
              <a:t>while</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condition_is_false</a:t>
            </a:r>
            <a:r>
              <a:rPr lang="en-US" altLang="zh-CN" b="0" i="0" dirty="0">
                <a:solidFill>
                  <a:srgbClr val="5C5C5C"/>
                </a:solidFill>
                <a:effectLst/>
                <a:latin typeface="Consolas" panose="020B0609020204030204" pitchFamily="49" charset="0"/>
              </a:rPr>
              <a:t>) {</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&amp;mutex);</a:t>
            </a:r>
          </a:p>
          <a:p>
            <a:pPr algn="l"/>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
        <p:nvSpPr>
          <p:cNvPr id="5" name="文本框 4">
            <a:extLst>
              <a:ext uri="{FF2B5EF4-FFF2-40B4-BE49-F238E27FC236}">
                <a16:creationId xmlns:a16="http://schemas.microsoft.com/office/drawing/2014/main" id="{0EB916F3-6B84-6C45-16EA-2F8474D1BCC4}"/>
              </a:ext>
            </a:extLst>
          </p:cNvPr>
          <p:cNvSpPr txBox="1"/>
          <p:nvPr/>
        </p:nvSpPr>
        <p:spPr>
          <a:xfrm>
            <a:off x="6789436" y="4896369"/>
            <a:ext cx="4436125" cy="646331"/>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a:pPr>
            <a:r>
              <a:rPr lang="en-US" altLang="zh-CN" dirty="0">
                <a:solidFill>
                  <a:schemeClr val="tx1">
                    <a:lumMod val="50000"/>
                  </a:schemeClr>
                </a:solidFill>
                <a:cs typeface="Helvetica"/>
              </a:rPr>
              <a:t>u</a:t>
            </a:r>
            <a:r>
              <a:rPr lang="en-US" altLang="zh-CN" sz="1800" dirty="0">
                <a:solidFill>
                  <a:schemeClr val="tx1">
                    <a:lumMod val="50000"/>
                  </a:schemeClr>
                </a:solidFill>
                <a:cs typeface="Helvetica"/>
              </a:rPr>
              <a:t>se </a:t>
            </a:r>
            <a:r>
              <a:rPr lang="en-US" altLang="zh-CN" sz="1800" b="1" dirty="0">
                <a:solidFill>
                  <a:schemeClr val="tx1">
                    <a:lumMod val="50000"/>
                  </a:schemeClr>
                </a:solidFill>
                <a:cs typeface="Helvetica"/>
              </a:rPr>
              <a:t>while loops</a:t>
            </a:r>
            <a:r>
              <a:rPr lang="en-US" altLang="zh-CN" sz="1800" dirty="0">
                <a:solidFill>
                  <a:schemeClr val="tx1">
                    <a:lumMod val="50000"/>
                  </a:schemeClr>
                </a:solidFill>
                <a:cs typeface="Helvetica"/>
              </a:rPr>
              <a:t> for </a:t>
            </a:r>
            <a:r>
              <a:rPr lang="en-US" altLang="zh-CN" sz="1800" dirty="0" err="1">
                <a:solidFill>
                  <a:schemeClr val="tx1">
                    <a:lumMod val="50000"/>
                  </a:schemeClr>
                </a:solidFill>
                <a:cs typeface="Helvetica"/>
              </a:rPr>
              <a:t>pthread_cond_wait</a:t>
            </a:r>
            <a:r>
              <a:rPr lang="en-US" altLang="zh-CN" sz="1800" dirty="0">
                <a:solidFill>
                  <a:schemeClr val="tx1">
                    <a:lumMod val="50000"/>
                  </a:schemeClr>
                </a:solidFill>
                <a:cs typeface="Helvetica"/>
              </a:rPr>
              <a:t> to handle spurious wakeups.</a:t>
            </a:r>
          </a:p>
        </p:txBody>
      </p:sp>
      <p:cxnSp>
        <p:nvCxnSpPr>
          <p:cNvPr id="6" name="直接箭头连接符 5">
            <a:extLst>
              <a:ext uri="{FF2B5EF4-FFF2-40B4-BE49-F238E27FC236}">
                <a16:creationId xmlns:a16="http://schemas.microsoft.com/office/drawing/2014/main" id="{DBE8F675-07AE-EE68-00CD-84ED549AE9B5}"/>
              </a:ext>
            </a:extLst>
          </p:cNvPr>
          <p:cNvCxnSpPr>
            <a:cxnSpLocks/>
            <a:stCxn id="5" idx="1"/>
          </p:cNvCxnSpPr>
          <p:nvPr/>
        </p:nvCxnSpPr>
        <p:spPr>
          <a:xfrm flipH="1" flipV="1">
            <a:off x="5572028" y="5166732"/>
            <a:ext cx="1217408" cy="52803"/>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8454426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pthread_cond_signal</a:t>
            </a:r>
            <a:r>
              <a:rPr lang="en-US" dirty="0"/>
              <a:t> </a:t>
            </a:r>
            <a:r>
              <a:rPr lang="en-US" altLang="zh-CN" dirty="0"/>
              <a:t>(from T05)</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one (or more) thread(s)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135956116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pthread_cond_signal</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879591" y="1196811"/>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q3.c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464981" y="4200943"/>
            <a:ext cx="1553068"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refill if empty;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1"/>
          </p:cNvCxnSpPr>
          <p:nvPr/>
        </p:nvCxnSpPr>
        <p:spPr>
          <a:xfrm flipH="1">
            <a:off x="2308549" y="4498461"/>
            <a:ext cx="1156432" cy="125578"/>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0" name="直接箭头连接符 29">
            <a:extLst>
              <a:ext uri="{FF2B5EF4-FFF2-40B4-BE49-F238E27FC236}">
                <a16:creationId xmlns:a16="http://schemas.microsoft.com/office/drawing/2014/main" id="{1277CDAE-8BDE-B39E-2A22-D3F7233CB451}"/>
              </a:ext>
            </a:extLst>
          </p:cNvPr>
          <p:cNvCxnSpPr>
            <a:cxnSpLocks/>
            <a:stCxn id="14" idx="1"/>
          </p:cNvCxnSpPr>
          <p:nvPr/>
        </p:nvCxnSpPr>
        <p:spPr>
          <a:xfrm flipH="1">
            <a:off x="8051180" y="1486895"/>
            <a:ext cx="1133094" cy="232751"/>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943728"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145115"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4" name="文本框 13">
            <a:extLst>
              <a:ext uri="{FF2B5EF4-FFF2-40B4-BE49-F238E27FC236}">
                <a16:creationId xmlns:a16="http://schemas.microsoft.com/office/drawing/2014/main" id="{5AFBF4C4-B802-2129-E174-719769567879}"/>
              </a:ext>
            </a:extLst>
          </p:cNvPr>
          <p:cNvSpPr txBox="1"/>
          <p:nvPr/>
        </p:nvSpPr>
        <p:spPr>
          <a:xfrm>
            <a:off x="9184274" y="1189377"/>
            <a:ext cx="1792765"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add bread if not full;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054560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pthread_cond_wait</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&amp;mutex);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739376" y="1196811"/>
            <a:ext cx="1375317"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kern="0" dirty="0">
                <a:solidFill>
                  <a:srgbClr val="202020"/>
                </a:solidFill>
                <a:latin typeface="Gill Sans MT" panose="020B0502020104020203" pitchFamily="34" charset="0"/>
                <a:cs typeface="Helvetica"/>
                <a:sym typeface="Helvetica"/>
              </a:rPr>
              <a:t>q</a:t>
            </a: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3_wrong.c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787611"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67057"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180673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10" name="文本框 8">
            <a:extLst>
              <a:ext uri="{FF2B5EF4-FFF2-40B4-BE49-F238E27FC236}">
                <a16:creationId xmlns:a16="http://schemas.microsoft.com/office/drawing/2014/main" id="{616653C8-4123-DD7A-6167-694398D23BC9}"/>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12" name="文本占位符 7">
            <a:extLst>
              <a:ext uri="{FF2B5EF4-FFF2-40B4-BE49-F238E27FC236}">
                <a16:creationId xmlns:a16="http://schemas.microsoft.com/office/drawing/2014/main" id="{84BC64CF-8ADC-8582-D824-067AB24931BD}"/>
              </a:ext>
            </a:extLst>
          </p:cNvPr>
          <p:cNvSpPr>
            <a:spLocks noGrp="1"/>
          </p:cNvSpPr>
          <p:nvPr>
            <p:ph type="body" idx="1"/>
          </p:nvPr>
        </p:nvSpPr>
        <p:spPr>
          <a:xfrm>
            <a:off x="275383" y="1237001"/>
            <a:ext cx="4344485" cy="614101"/>
          </a:xfrm>
        </p:spPr>
        <p:txBody>
          <a:bodyPr>
            <a:normAutofit/>
          </a:bodyPr>
          <a:lstStyle/>
          <a:p>
            <a:pPr>
              <a:buFont typeface="Wingdings" panose="05000000000000000000" pitchFamily="2" charset="2"/>
              <a:buChar char="Ø"/>
            </a:pPr>
            <a:r>
              <a:rPr lang="en-US" altLang="zh-CN" sz="2400" dirty="0"/>
              <a:t>What’s wrong???</a:t>
            </a:r>
          </a:p>
        </p:txBody>
      </p:sp>
      <p:sp>
        <p:nvSpPr>
          <p:cNvPr id="13" name="文本框 12">
            <a:extLst>
              <a:ext uri="{FF2B5EF4-FFF2-40B4-BE49-F238E27FC236}">
                <a16:creationId xmlns:a16="http://schemas.microsoft.com/office/drawing/2014/main" id="{1083BBBE-1D79-5F33-67DF-962824CF0BA5}"/>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15" name="直接箭头连接符 14">
            <a:extLst>
              <a:ext uri="{FF2B5EF4-FFF2-40B4-BE49-F238E27FC236}">
                <a16:creationId xmlns:a16="http://schemas.microsoft.com/office/drawing/2014/main" id="{B17C02C4-B902-348B-3816-FA871A7BE389}"/>
              </a:ext>
            </a:extLst>
          </p:cNvPr>
          <p:cNvCxnSpPr>
            <a:cxnSpLocks/>
            <a:stCxn id="13"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5A2EDA33-F656-A3A2-2EE5-468D91543834}"/>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17" name="直接箭头连接符 16">
            <a:extLst>
              <a:ext uri="{FF2B5EF4-FFF2-40B4-BE49-F238E27FC236}">
                <a16:creationId xmlns:a16="http://schemas.microsoft.com/office/drawing/2014/main" id="{1F867C74-EFFD-2300-CB40-C48A4F74A23B}"/>
              </a:ext>
            </a:extLst>
          </p:cNvPr>
          <p:cNvCxnSpPr>
            <a:cxnSpLocks/>
            <a:stCxn id="16"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8" name="文本框 17">
            <a:extLst>
              <a:ext uri="{FF2B5EF4-FFF2-40B4-BE49-F238E27FC236}">
                <a16:creationId xmlns:a16="http://schemas.microsoft.com/office/drawing/2014/main" id="{2274B260-06FE-67DA-E8E4-0DEC95ECBA87}"/>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19" name="直接箭头连接符 18">
            <a:extLst>
              <a:ext uri="{FF2B5EF4-FFF2-40B4-BE49-F238E27FC236}">
                <a16:creationId xmlns:a16="http://schemas.microsoft.com/office/drawing/2014/main" id="{FC994C87-1976-F049-47E4-89E3605FD7AB}"/>
              </a:ext>
            </a:extLst>
          </p:cNvPr>
          <p:cNvCxnSpPr>
            <a:cxnSpLocks/>
            <a:stCxn id="18"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0" name="文本框 19">
            <a:extLst>
              <a:ext uri="{FF2B5EF4-FFF2-40B4-BE49-F238E27FC236}">
                <a16:creationId xmlns:a16="http://schemas.microsoft.com/office/drawing/2014/main" id="{41D8A029-D10D-48FA-45D4-FF9C5467C7CD}"/>
              </a:ext>
            </a:extLst>
          </p:cNvPr>
          <p:cNvSpPr txBox="1"/>
          <p:nvPr/>
        </p:nvSpPr>
        <p:spPr>
          <a:xfrm>
            <a:off x="408878" y="1751510"/>
            <a:ext cx="4707366"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defTabSz="584200" rtl="0" fontAlgn="auto" latinLnBrk="0" hangingPunct="0">
              <a:lnSpc>
                <a:spcPct val="100000"/>
              </a:lnSpc>
              <a:spcBef>
                <a:spcPts val="0"/>
              </a:spcBef>
              <a:spcAft>
                <a:spcPts val="0"/>
              </a:spcAft>
              <a:buClrTx/>
              <a:buSzTx/>
              <a:buFontTx/>
              <a:buAutoNum type="arabicPeriod"/>
              <a:tabLst/>
            </a:pPr>
            <a:r>
              <a:rPr lang="en-US" altLang="zh-CN" dirty="0">
                <a:cs typeface="Helvetica"/>
              </a:rPr>
              <a:t>“The bread supplier continuously provides bread one by one until a specified limit is reached.</a:t>
            </a:r>
            <a:r>
              <a:rPr kumimoji="0" lang="en-US" altLang="zh-CN" b="0" i="0" u="none" strike="noStrike" cap="none" spc="0" normalizeH="0" baseline="0" dirty="0">
                <a:ln>
                  <a:noFill/>
                </a:ln>
                <a:solidFill>
                  <a:srgbClr val="5E5E5E"/>
                </a:solidFill>
                <a:effectLst/>
                <a:uFillTx/>
                <a:latin typeface="+mn-lt"/>
                <a:ea typeface="+mn-ea"/>
                <a:cs typeface="+mn-cs"/>
                <a:sym typeface="Helvetica"/>
              </a:rPr>
              <a:t> </a:t>
            </a:r>
            <a:r>
              <a:rPr lang="en-US" altLang="zh-CN" dirty="0">
                <a:solidFill>
                  <a:srgbClr val="5E5E5E"/>
                </a:solidFill>
                <a:sym typeface="Helvetica"/>
              </a:rPr>
              <a:t>” </a:t>
            </a:r>
            <a:r>
              <a:rPr lang="en-US" altLang="zh-CN" dirty="0">
                <a:solidFill>
                  <a:srgbClr val="5E5E5E"/>
                </a:solidFill>
                <a:sym typeface="Wingdings" panose="05000000000000000000" pitchFamily="2" charset="2"/>
              </a:rPr>
              <a:t> shouldn’t wait after adding!</a:t>
            </a:r>
          </a:p>
          <a:p>
            <a:pPr marL="342900" marR="0" indent="-342900" defTabSz="584200" rtl="0" fontAlgn="auto" latinLnBrk="0" hangingPunct="0">
              <a:lnSpc>
                <a:spcPct val="100000"/>
              </a:lnSpc>
              <a:spcBef>
                <a:spcPts val="0"/>
              </a:spcBef>
              <a:spcAft>
                <a:spcPts val="0"/>
              </a:spcAft>
              <a:buClrTx/>
              <a:buSzTx/>
              <a:buFontTx/>
              <a:buAutoNum type="arabicPeriod"/>
              <a:tabLst/>
            </a:pPr>
            <a:endParaRPr lang="en-US" altLang="zh-CN" dirty="0">
              <a:solidFill>
                <a:srgbClr val="5E5E5E"/>
              </a:solidFill>
              <a:sym typeface="Wingdings" panose="05000000000000000000" pitchFamily="2" charset="2"/>
            </a:endParaRPr>
          </a:p>
          <a:p>
            <a:pPr marL="342900" marR="0" indent="-342900" defTabSz="584200" rtl="0" fontAlgn="auto" latinLnBrk="0" hangingPunct="0">
              <a:lnSpc>
                <a:spcPct val="100000"/>
              </a:lnSpc>
              <a:spcBef>
                <a:spcPts val="0"/>
              </a:spcBef>
              <a:spcAft>
                <a:spcPts val="0"/>
              </a:spcAft>
              <a:buClrTx/>
              <a:buSzTx/>
              <a:buFontTx/>
              <a:buAutoNum type="arabicPeriod"/>
              <a:tabLst/>
            </a:pPr>
            <a:r>
              <a:rPr kumimoji="0" lang="en-US" altLang="zh-CN" b="0" i="0" u="none" strike="noStrike" cap="none" spc="0" normalizeH="0" baseline="0" dirty="0">
                <a:ln>
                  <a:noFill/>
                </a:ln>
                <a:solidFill>
                  <a:srgbClr val="5E5E5E"/>
                </a:solidFill>
                <a:effectLst/>
                <a:uFillTx/>
                <a:latin typeface="+mn-lt"/>
                <a:ea typeface="+mn-ea"/>
                <a:cs typeface="+mn-cs"/>
                <a:sym typeface="Helvetica"/>
              </a:rPr>
              <a:t>More seriously, the signal by producer will definitely FAIL!!!</a:t>
            </a:r>
          </a:p>
          <a:p>
            <a:pPr marL="800100" lvl="1" indent="-342900" defTabSz="584200" hangingPunct="0">
              <a:buFont typeface="Arial" panose="020B0604020202020204" pitchFamily="34" charset="0"/>
              <a:buChar char="•"/>
            </a:pPr>
            <a:r>
              <a:rPr kumimoji="0" lang="en-US" altLang="zh-CN" b="0" i="0" u="none" strike="noStrike" cap="none" spc="0" normalizeH="0" baseline="0" dirty="0">
                <a:ln>
                  <a:noFill/>
                </a:ln>
                <a:solidFill>
                  <a:srgbClr val="5E5E5E"/>
                </a:solidFill>
                <a:effectLst/>
                <a:uFillTx/>
                <a:latin typeface="+mn-lt"/>
                <a:ea typeface="+mn-ea"/>
                <a:cs typeface="+mn-cs"/>
                <a:sym typeface="Helvetica"/>
              </a:rPr>
              <a:t>Producer repeatedly tries to signal supplier, but doesn’t release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The waiting supplier may be waken up successfully, but will never get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As a result, the producer waits supplier to work, the supplier waits producer to release lock (for starting work)</a:t>
            </a:r>
          </a:p>
          <a:p>
            <a:pPr marL="800100" lvl="1" indent="-342900" defTabSz="584200" hangingPunct="0">
              <a:buFont typeface="Arial" panose="020B0604020202020204" pitchFamily="34" charset="0"/>
              <a:buChar char="•"/>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4802641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2CB4BC30-C9E5-5613-18C5-BB889EC193CB}"/>
              </a:ext>
            </a:extLst>
          </p:cNvPr>
          <p:cNvSpPr txBox="1"/>
          <p:nvPr/>
        </p:nvSpPr>
        <p:spPr>
          <a:xfrm>
            <a:off x="628185" y="1420283"/>
            <a:ext cx="10831552"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In your shawarma restaurant, customers must have a seat and then receive service from a waiter before they can begin ordering. When the order is taken, the waiter leaves. When the meal is finished, the customer leaves the seat. This process can be simulated in C syntax (All the necessary header files have already been included).</a:t>
            </a:r>
          </a:p>
          <a:p>
            <a:pPr>
              <a:defRPr/>
            </a:pPr>
            <a:endParaRPr lang="en-US" altLang="zh-CN" dirty="0">
              <a:cs typeface="Helvetica"/>
            </a:endParaRPr>
          </a:p>
          <a:p>
            <a:pPr>
              <a:defRPr/>
            </a:pPr>
            <a:r>
              <a:rPr lang="en-US" altLang="zh-CN" dirty="0">
                <a:cs typeface="Helvetica"/>
              </a:rPr>
              <a:t>You are required to fill in the TODOs in the code. Each TODO only need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semaphore related POSIX APIs that may be used:</a:t>
            </a:r>
          </a:p>
          <a:p>
            <a:pPr>
              <a:defRPr/>
            </a:pPr>
            <a:r>
              <a:rPr lang="en-US" altLang="zh-CN" b="1" dirty="0">
                <a:cs typeface="Helvetica"/>
              </a:rPr>
              <a:t>int</a:t>
            </a:r>
            <a:r>
              <a:rPr lang="en-US" altLang="zh-CN" dirty="0">
                <a:cs typeface="Helvetica"/>
              </a:rPr>
              <a:t> </a:t>
            </a:r>
            <a:r>
              <a:rPr lang="en-US" altLang="zh-CN" b="1" dirty="0" err="1">
                <a:cs typeface="Helvetica"/>
              </a:rPr>
              <a:t>sem_wait</a:t>
            </a:r>
            <a:r>
              <a:rPr lang="en-US" altLang="zh-CN" dirty="0">
                <a:cs typeface="Helvetica"/>
              </a:rPr>
              <a:t>(</a:t>
            </a:r>
            <a:r>
              <a:rPr lang="en-US" altLang="zh-CN" dirty="0" err="1">
                <a:cs typeface="Helvetica"/>
              </a:rPr>
              <a:t>sem_t</a:t>
            </a:r>
            <a:r>
              <a:rPr lang="en-US" altLang="zh-CN" dirty="0">
                <a:cs typeface="Helvetica"/>
              </a:rPr>
              <a:t> *);</a:t>
            </a:r>
          </a:p>
          <a:p>
            <a:pPr>
              <a:defRPr/>
            </a:pPr>
            <a:r>
              <a:rPr lang="en-US" altLang="zh-CN" b="1" dirty="0">
                <a:cs typeface="Helvetica"/>
              </a:rPr>
              <a:t>int</a:t>
            </a:r>
            <a:r>
              <a:rPr lang="en-US" altLang="zh-CN" dirty="0">
                <a:cs typeface="Helvetica"/>
              </a:rPr>
              <a:t> </a:t>
            </a:r>
            <a:r>
              <a:rPr lang="en-US" altLang="zh-CN" b="1" dirty="0" err="1">
                <a:cs typeface="Helvetica"/>
              </a:rPr>
              <a:t>sem_post</a:t>
            </a:r>
            <a:r>
              <a:rPr lang="en-US" altLang="zh-CN" dirty="0">
                <a:cs typeface="Helvetica"/>
              </a:rPr>
              <a:t>(</a:t>
            </a:r>
            <a:r>
              <a:rPr lang="en-US" altLang="zh-CN" dirty="0" err="1">
                <a:cs typeface="Helvetica"/>
              </a:rPr>
              <a:t>sem_t</a:t>
            </a:r>
            <a:r>
              <a:rPr lang="en-US" altLang="zh-CN" dirty="0">
                <a:cs typeface="Helvetica"/>
              </a:rPr>
              <a:t> *);</a:t>
            </a: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78876345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sem_wait</a:t>
            </a:r>
            <a:r>
              <a:rPr lang="en-US" altLang="ko-KR" dirty="0"/>
              <a:t> (from lec7)</a:t>
            </a:r>
            <a:endParaRPr lang="ko-KR" altLang="en-US" dirty="0"/>
          </a:p>
        </p:txBody>
      </p:sp>
      <p:sp>
        <p:nvSpPr>
          <p:cNvPr id="3" name="내용 개체 틀 2"/>
          <p:cNvSpPr>
            <a:spLocks noGrp="1"/>
          </p:cNvSpPr>
          <p:nvPr>
            <p:ph idx="1"/>
          </p:nvPr>
        </p:nvSpPr>
        <p:spPr>
          <a:xfrm>
            <a:off x="285751" y="880070"/>
            <a:ext cx="11715749" cy="4254214"/>
          </a:xfrm>
        </p:spPr>
        <p:txBody>
          <a:bodyPr/>
          <a:lstStyle/>
          <a:p>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If the value of the semaphore was </a:t>
            </a:r>
            <a:r>
              <a:rPr lang="en-US" altLang="ko-KR" i="1" dirty="0"/>
              <a:t>one</a:t>
            </a:r>
            <a:r>
              <a:rPr lang="en-US" altLang="ko-KR" dirty="0"/>
              <a:t> or </a:t>
            </a:r>
            <a:r>
              <a:rPr lang="en-US" altLang="ko-KR" i="1" dirty="0"/>
              <a:t>higher</a:t>
            </a:r>
            <a:r>
              <a:rPr lang="en-US" altLang="ko-KR" dirty="0"/>
              <a:t> when called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 </a:t>
            </a:r>
            <a:r>
              <a:rPr lang="en-US" altLang="ko-KR" b="1" dirty="0"/>
              <a:t>return right away</a:t>
            </a:r>
            <a:r>
              <a:rPr lang="en-US" altLang="ko-KR" dirty="0"/>
              <a:t>.</a:t>
            </a:r>
          </a:p>
          <a:p>
            <a:pPr lvl="1"/>
            <a:r>
              <a:rPr lang="en-US" altLang="ko-KR" dirty="0"/>
              <a:t>It will cause the caller to </a:t>
            </a:r>
            <a:r>
              <a:rPr lang="en-US" altLang="ko-KR" u="sng" dirty="0"/>
              <a:t>suspend execution</a:t>
            </a:r>
            <a:r>
              <a:rPr lang="en-US" altLang="ko-KR" dirty="0"/>
              <a:t> waiting for a subsequent post.</a:t>
            </a:r>
          </a:p>
          <a:p>
            <a:pPr lvl="1"/>
            <a:r>
              <a:rPr lang="en-US" altLang="ko-KR" dirty="0"/>
              <a:t>When negative, the value of the semaphore is equal to the number of waiting threads.</a:t>
            </a:r>
          </a:p>
          <a:p>
            <a:pPr lvl="1"/>
            <a:endParaRPr lang="en-US" altLang="ko-KR" dirty="0"/>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latinLnBrk="1">
              <a:defRPr/>
            </a:pPr>
            <a:fld id="{515CC4ED-1449-4712-AE45-EBC263B4DD26}" type="slidenum">
              <a:rPr lang="en-US" altLang="ko-KR">
                <a:solidFill>
                  <a:srgbClr val="1F497D">
                    <a:lumMod val="50000"/>
                  </a:srgbClr>
                </a:solidFill>
              </a:rPr>
              <a:pPr latinLnBrk="1">
                <a:defRPr/>
              </a:pPr>
              <a:t>19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latinLnBrk="1">
              <a:defRPr/>
            </a:pPr>
            <a:r>
              <a:rPr lang="en-US" altLang="ko-KR">
                <a:solidFill>
                  <a:prstClr val="black"/>
                </a:solidFill>
              </a:rPr>
              <a:t>CSCI3150 Intro to OS</a:t>
            </a:r>
            <a:endParaRPr lang="ko-KR" altLang="en-US">
              <a:solidFill>
                <a:prstClr val="black"/>
              </a:solidFill>
            </a:endParaRPr>
          </a:p>
        </p:txBody>
      </p:sp>
      <p:sp>
        <p:nvSpPr>
          <p:cNvPr id="9" name="TextBox 8"/>
          <p:cNvSpPr txBox="1"/>
          <p:nvPr/>
        </p:nvSpPr>
        <p:spPr>
          <a:xfrm>
            <a:off x="2315580" y="1538790"/>
            <a:ext cx="7596844" cy="954107"/>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1  </a:t>
            </a:r>
            <a:r>
              <a:rPr lang="en-US" altLang="ko-KR" sz="1400" dirty="0" err="1">
                <a:solidFill>
                  <a:srgbClr val="00B050"/>
                </a:solidFill>
                <a:latin typeface="Courier New" panose="02070309020205020404" pitchFamily="49" charset="0"/>
                <a:ea typeface="굴림"/>
                <a:cs typeface="Courier New" panose="02070309020205020404" pitchFamily="49" charset="0"/>
              </a:rPr>
              <a:t>int</a:t>
            </a:r>
            <a:r>
              <a:rPr lang="en-US" altLang="ko-KR" sz="1400" dirty="0">
                <a:solidFill>
                  <a:srgbClr val="00B050"/>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sem_wait</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sem_t</a:t>
            </a:r>
            <a:r>
              <a:rPr lang="en-US" altLang="ko-KR" sz="1400" dirty="0">
                <a:solidFill>
                  <a:prstClr val="black"/>
                </a:solidFill>
                <a:latin typeface="Courier New" panose="02070309020205020404" pitchFamily="49" charset="0"/>
                <a:ea typeface="굴림"/>
                <a:cs typeface="Courier New" panose="02070309020205020404" pitchFamily="49" charset="0"/>
              </a:rPr>
              <a:t> *s) {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2  	decrement the value of semaphore s by one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3   	wait if value of semaphore s is negative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4  } </a:t>
            </a:r>
          </a:p>
        </p:txBody>
      </p:sp>
    </p:spTree>
    <p:extLst>
      <p:ext uri="{BB962C8B-B14F-4D97-AF65-F5344CB8AC3E}">
        <p14:creationId xmlns:p14="http://schemas.microsoft.com/office/powerpoint/2010/main" val="384787621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Midterm Result</a:t>
            </a:r>
          </a:p>
          <a:p>
            <a:pPr marL="606425" lvl="1" indent="-288925">
              <a:spcBef>
                <a:spcPts val="1200"/>
              </a:spcBef>
              <a:buFont typeface="Wingdings" pitchFamily="2" charset="2"/>
              <a:buChar char="Ø"/>
              <a:defRPr/>
            </a:pPr>
            <a:r>
              <a:rPr lang="en-US" sz="2400">
                <a:cs typeface="Helvetica"/>
              </a:rPr>
              <a:t>Collect </a:t>
            </a:r>
            <a:r>
              <a:rPr lang="en-US" sz="2400" dirty="0">
                <a:cs typeface="Helvetica"/>
              </a:rPr>
              <a:t>midterm paper after this tutorial</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p>
          <a:p>
            <a:pPr marL="606425" lvl="1" indent="-288925">
              <a:spcBef>
                <a:spcPts val="1200"/>
              </a:spcBef>
              <a:buFont typeface="Wingdings" pitchFamily="2" charset="2"/>
              <a:buChar char="Ø"/>
              <a:defRPr/>
            </a:pPr>
            <a:r>
              <a:rPr lang="en-US" altLang="zh-CN" sz="2400" dirty="0">
                <a:cs typeface="Helvetica"/>
              </a:rPr>
              <a:t>Will release after this tutorial</a:t>
            </a:r>
          </a:p>
          <a:p>
            <a:pPr marL="606425" lvl="1" indent="-288925">
              <a:spcBef>
                <a:spcPts val="1200"/>
              </a:spcBef>
              <a:buFont typeface="Wingdings" pitchFamily="2" charset="2"/>
              <a:buChar char="Ø"/>
              <a:defRPr/>
            </a:pPr>
            <a:r>
              <a:rPr lang="en-US" altLang="zh-CN"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sem_post</a:t>
            </a:r>
            <a:r>
              <a:rPr lang="en-US" altLang="ko-KR" dirty="0"/>
              <a:t> (from lec7)</a:t>
            </a:r>
            <a:endParaRPr lang="ko-KR" altLang="en-US" dirty="0"/>
          </a:p>
        </p:txBody>
      </p:sp>
      <p:sp>
        <p:nvSpPr>
          <p:cNvPr id="3" name="내용 개체 틀 2"/>
          <p:cNvSpPr>
            <a:spLocks noGrp="1"/>
          </p:cNvSpPr>
          <p:nvPr>
            <p:ph idx="1"/>
          </p:nvPr>
        </p:nvSpPr>
        <p:spPr/>
        <p:txBody>
          <a:bodyPr/>
          <a:lstStyle/>
          <a:p>
            <a:r>
              <a:rPr lang="en-US" altLang="ko-KR" dirty="0" err="1">
                <a:latin typeface="Courier New" panose="02070309020205020404" pitchFamily="49" charset="0"/>
                <a:cs typeface="Courier New" panose="02070309020205020404" pitchFamily="49" charset="0"/>
              </a:rPr>
              <a:t>sem_post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Simply </a:t>
            </a:r>
            <a:r>
              <a:rPr lang="en-US" altLang="ko-KR" b="1" dirty="0"/>
              <a:t>increments</a:t>
            </a:r>
            <a:r>
              <a:rPr lang="en-US" altLang="ko-KR" dirty="0"/>
              <a:t> the value of the semaphore.</a:t>
            </a:r>
          </a:p>
          <a:p>
            <a:pPr lvl="1"/>
            <a:r>
              <a:rPr lang="en-US" altLang="ko-KR" dirty="0"/>
              <a:t>If there is a thread waiting to be woken, </a:t>
            </a:r>
            <a:r>
              <a:rPr lang="en-US" altLang="ko-KR" b="1" dirty="0"/>
              <a:t>wakes </a:t>
            </a:r>
            <a:r>
              <a:rPr lang="en-US" altLang="ko-KR" dirty="0"/>
              <a:t>one of them up.</a:t>
            </a:r>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20</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a:solidFill>
                  <a:prstClr val="black"/>
                </a:solidFill>
              </a:rPr>
              <a:t>CSCI3150 Intro to OS</a:t>
            </a:r>
            <a:endParaRPr lang="ko-KR" altLang="en-US">
              <a:solidFill>
                <a:prstClr val="black"/>
              </a:solidFill>
            </a:endParaRPr>
          </a:p>
        </p:txBody>
      </p:sp>
      <p:sp>
        <p:nvSpPr>
          <p:cNvPr id="7" name="TextBox 6"/>
          <p:cNvSpPr txBox="1"/>
          <p:nvPr/>
        </p:nvSpPr>
        <p:spPr>
          <a:xfrm>
            <a:off x="2315580" y="1538790"/>
            <a:ext cx="7596844" cy="954107"/>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 </a:t>
            </a:r>
          </a:p>
          <a:p>
            <a:r>
              <a:rPr lang="en-US" altLang="ko-KR" sz="1400" dirty="0">
                <a:solidFill>
                  <a:prstClr val="black"/>
                </a:solidFill>
                <a:latin typeface="Courier New" panose="02070309020205020404" pitchFamily="49" charset="0"/>
                <a:cs typeface="Courier New" panose="02070309020205020404" pitchFamily="49" charset="0"/>
              </a:rPr>
              <a:t>2   	increment the value of semaphore s by one </a:t>
            </a:r>
          </a:p>
          <a:p>
            <a:r>
              <a:rPr lang="en-US" altLang="ko-KR" sz="1400" dirty="0">
                <a:solidFill>
                  <a:prstClr val="black"/>
                </a:solidFill>
                <a:latin typeface="Courier New" panose="02070309020205020404" pitchFamily="49" charset="0"/>
                <a:cs typeface="Courier New" panose="02070309020205020404" pitchFamily="49" charset="0"/>
              </a:rPr>
              <a:t>3   	if there are one or more threads waiting, wake one </a:t>
            </a:r>
          </a:p>
          <a:p>
            <a:r>
              <a:rPr lang="en-US" altLang="ko-KR" sz="1400" dirty="0">
                <a:solidFill>
                  <a:prstClr val="black"/>
                </a:solidFill>
                <a:latin typeface="Courier New" panose="02070309020205020404" pitchFamily="49" charset="0"/>
                <a:cs typeface="Courier New" panose="02070309020205020404" pitchFamily="49" charset="0"/>
              </a:rPr>
              <a:t>4  } </a:t>
            </a:r>
            <a:endParaRPr lang="en-US" altLang="ko-KR" sz="14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62635837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5939883" y="1175299"/>
            <a:ext cx="5746238" cy="5447645"/>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#define NUM_SEATS 5      </a:t>
            </a:r>
            <a:r>
              <a:rPr lang="en-HK" altLang="zh-CN" sz="1200" b="0" i="1" dirty="0">
                <a:solidFill>
                  <a:srgbClr val="A0A1A7"/>
                </a:solidFill>
                <a:effectLst/>
                <a:latin typeface="Consolas" panose="020B0609020204030204" pitchFamily="49" charset="0"/>
              </a:rPr>
              <a:t>// Number of available seats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NUM_WAITERS 3    </a:t>
            </a:r>
            <a:r>
              <a:rPr lang="en-HK" altLang="zh-CN" sz="1200" b="0" i="1" dirty="0">
                <a:solidFill>
                  <a:srgbClr val="A0A1A7"/>
                </a:solidFill>
                <a:effectLst/>
                <a:latin typeface="Consolas" panose="020B0609020204030204" pitchFamily="49" charset="0"/>
              </a:rPr>
              <a:t>// Number of available waiters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NUM_CUSTOMERS 10 </a:t>
            </a:r>
            <a:r>
              <a:rPr lang="en-HK" altLang="zh-CN" sz="1200" b="0" i="1" dirty="0">
                <a:solidFill>
                  <a:srgbClr val="A0A1A7"/>
                </a:solidFill>
                <a:effectLst/>
                <a:latin typeface="Consolas" panose="020B0609020204030204" pitchFamily="49" charset="0"/>
              </a:rPr>
              <a:t>// Number of customers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seats;    </a:t>
            </a:r>
            <a:r>
              <a:rPr lang="en-HK" altLang="zh-CN" sz="1200" b="0" i="1" dirty="0">
                <a:solidFill>
                  <a:srgbClr val="A0A1A7"/>
                </a:solidFill>
                <a:effectLst/>
                <a:latin typeface="Consolas" panose="020B0609020204030204" pitchFamily="49" charset="0"/>
              </a:rPr>
              <a:t>// Semaphore for available seats</a:t>
            </a:r>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waiters;  </a:t>
            </a:r>
            <a:r>
              <a:rPr lang="en-HK" altLang="zh-CN" sz="1200" b="0" i="1" dirty="0">
                <a:solidFill>
                  <a:srgbClr val="A0A1A7"/>
                </a:solidFill>
                <a:effectLst/>
                <a:latin typeface="Consolas" panose="020B0609020204030204" pitchFamily="49" charset="0"/>
              </a:rPr>
              <a:t>// Semaphore for available waiters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customer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type)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(&amp;seats);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(&amp;waiters);   </a:t>
            </a:r>
          </a:p>
          <a:p>
            <a:pPr algn="l"/>
            <a:r>
              <a:rPr lang="en-HK" altLang="zh-CN" sz="1200" b="0" i="0" dirty="0">
                <a:solidFill>
                  <a:srgbClr val="5C5C5C"/>
                </a:solidFill>
                <a:effectLst/>
                <a:latin typeface="Consolas" panose="020B0609020204030204" pitchFamily="49" charset="0"/>
              </a:rPr>
              <a:t>    order(); </a:t>
            </a:r>
            <a:r>
              <a:rPr lang="en-HK" altLang="zh-CN" sz="1200" b="0" i="1" dirty="0">
                <a:solidFill>
                  <a:srgbClr val="A0A1A7"/>
                </a:solidFill>
                <a:effectLst/>
                <a:latin typeface="Consolas" panose="020B0609020204030204" pitchFamily="49" charset="0"/>
              </a:rPr>
              <a:t>// The customer is ordering.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(&amp;waiters);</a:t>
            </a:r>
          </a:p>
          <a:p>
            <a:pPr algn="l"/>
            <a:r>
              <a:rPr lang="en-HK" altLang="zh-CN" sz="1200" b="0" i="0" dirty="0">
                <a:solidFill>
                  <a:srgbClr val="5C5C5C"/>
                </a:solidFill>
                <a:effectLst/>
                <a:latin typeface="Consolas" panose="020B0609020204030204" pitchFamily="49" charset="0"/>
              </a:rPr>
              <a:t>    eat(); </a:t>
            </a:r>
            <a:r>
              <a:rPr lang="en-HK" altLang="zh-CN" sz="1200" b="0" i="1" dirty="0">
                <a:solidFill>
                  <a:srgbClr val="A0A1A7"/>
                </a:solidFill>
                <a:effectLst/>
                <a:latin typeface="Consolas" panose="020B0609020204030204" pitchFamily="49" charset="0"/>
              </a:rPr>
              <a:t>// The customer finishes eating.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pthread_exit</a:t>
            </a:r>
            <a:r>
              <a:rPr lang="en-HK" altLang="zh-CN" sz="1200" b="0" i="0" dirty="0">
                <a:solidFill>
                  <a:srgbClr val="5C5C5C"/>
                </a:solidFill>
                <a:effectLst/>
                <a:latin typeface="Consolas" panose="020B0609020204030204" pitchFamily="49" charset="0"/>
              </a:rPr>
              <a:t>(</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main</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A626A4"/>
                </a:solidFill>
                <a:effectLst/>
                <a:latin typeface="Consolas" panose="020B0609020204030204" pitchFamily="49" charset="0"/>
              </a:rPr>
              <a:t>pthread_t</a:t>
            </a:r>
            <a:r>
              <a:rPr lang="en-HK" altLang="zh-CN" sz="1200" b="0" i="0" dirty="0">
                <a:solidFill>
                  <a:srgbClr val="5C5C5C"/>
                </a:solidFill>
                <a:effectLst/>
                <a:latin typeface="Consolas" panose="020B0609020204030204" pitchFamily="49" charset="0"/>
              </a:rPr>
              <a:t> customers[NUM_CUSTOMERS];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(&amp;seats,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(&amp;waiters,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NUM_WAITERS);</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for</a:t>
            </a:r>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&lt; NUM_CUSTOMERS;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pthread_create</a:t>
            </a:r>
            <a:r>
              <a:rPr lang="en-HK" altLang="zh-CN" sz="1200" b="0" i="0" dirty="0">
                <a:solidFill>
                  <a:srgbClr val="5C5C5C"/>
                </a:solidFill>
                <a:effectLst/>
                <a:latin typeface="Consolas" panose="020B0609020204030204" pitchFamily="49" charset="0"/>
              </a:rPr>
              <a:t>(&amp;customers[</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 customer, &amp;</a:t>
            </a:r>
            <a:r>
              <a:rPr lang="en-HK" altLang="zh-CN" sz="1200" b="0" i="0" dirty="0" err="1">
                <a:solidFill>
                  <a:srgbClr val="5C5C5C"/>
                </a:solidFill>
                <a:effectLst/>
                <a:latin typeface="Consolas" panose="020B0609020204030204" pitchFamily="49" charset="0"/>
              </a:rPr>
              <a:t>customer_types</a:t>
            </a:r>
            <a:r>
              <a:rPr lang="en-HK" altLang="zh-CN" sz="1200" b="0" i="0" dirty="0">
                <a:solidFill>
                  <a:srgbClr val="5C5C5C"/>
                </a:solidFill>
                <a:effectLst/>
                <a:latin typeface="Consolas" panose="020B0609020204030204" pitchFamily="49" charset="0"/>
              </a:rPr>
              <a:t>[</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1" dirty="0">
                <a:solidFill>
                  <a:srgbClr val="A0A1A7"/>
                </a:solidFill>
                <a:effectLst/>
                <a:latin typeface="Consolas" panose="020B0609020204030204" pitchFamily="49" charset="0"/>
              </a:rPr>
              <a:t>/* ... */</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a:t>
            </a:r>
          </a:p>
          <a:p>
            <a:br>
              <a:rPr lang="en-HK" altLang="zh-CN" sz="1200" dirty="0"/>
            </a:br>
            <a:endParaRPr lang="en-HK" altLang="zh-CN" sz="1200" b="0" i="0" dirty="0">
              <a:solidFill>
                <a:srgbClr val="5C5C5C"/>
              </a:solidFill>
              <a:effectLst/>
              <a:latin typeface="Consolas" panose="020B0609020204030204" pitchFamily="49" charset="0"/>
            </a:endParaRPr>
          </a:p>
        </p:txBody>
      </p:sp>
      <p:sp>
        <p:nvSpPr>
          <p:cNvPr id="7" name="TextBox 8">
            <a:extLst>
              <a:ext uri="{FF2B5EF4-FFF2-40B4-BE49-F238E27FC236}">
                <a16:creationId xmlns:a16="http://schemas.microsoft.com/office/drawing/2014/main" id="{0E3DD26D-BBB8-B2A2-69C6-6646F31F2824}"/>
              </a:ext>
            </a:extLst>
          </p:cNvPr>
          <p:cNvSpPr txBox="1"/>
          <p:nvPr/>
        </p:nvSpPr>
        <p:spPr>
          <a:xfrm>
            <a:off x="10451019" y="118273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q4.c</a:t>
            </a:r>
            <a:endParaRPr lang="en-US" dirty="0"/>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6" name="文本框 5">
            <a:extLst>
              <a:ext uri="{FF2B5EF4-FFF2-40B4-BE49-F238E27FC236}">
                <a16:creationId xmlns:a16="http://schemas.microsoft.com/office/drawing/2014/main" id="{07FDE1E9-6D3C-4EAF-2200-AF509DAEC11F}"/>
              </a:ext>
            </a:extLst>
          </p:cNvPr>
          <p:cNvSpPr txBox="1"/>
          <p:nvPr/>
        </p:nvSpPr>
        <p:spPr>
          <a:xfrm>
            <a:off x="362270" y="1242207"/>
            <a:ext cx="4363487"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cs typeface="Helvetica"/>
              </a:rPr>
              <a:t>Requirements: customers must have a seat and then receive service from a waiter before they can begin ordering. When the order is taken, the waiter leaves. When the meal is finished, the customer leaves the seat.</a:t>
            </a:r>
          </a:p>
          <a:p>
            <a:endParaRPr lang="en-US" altLang="zh-CN" dirty="0">
              <a:cs typeface="Helvetica"/>
            </a:endParaRPr>
          </a:p>
          <a:p>
            <a:pPr marL="342900" indent="-342900">
              <a:buAutoNum type="arabicPeriod"/>
            </a:pPr>
            <a:r>
              <a:rPr lang="en-US" altLang="zh-CN" dirty="0">
                <a:cs typeface="Helvetica"/>
              </a:rPr>
              <a:t>Try to get a seat via wait()</a:t>
            </a:r>
          </a:p>
          <a:p>
            <a:pPr marL="342900" indent="-342900">
              <a:buAutoNum type="arabicPeriod"/>
            </a:pPr>
            <a:r>
              <a:rPr lang="en-US" altLang="zh-CN" dirty="0">
                <a:cs typeface="Helvetica"/>
              </a:rPr>
              <a:t>Try to get a waiter via wait()</a:t>
            </a:r>
          </a:p>
          <a:p>
            <a:pPr marL="342900" indent="-342900">
              <a:buAutoNum type="arabicPeriod"/>
            </a:pPr>
            <a:r>
              <a:rPr lang="en-US" altLang="zh-CN" dirty="0">
                <a:cs typeface="Helvetica"/>
              </a:rPr>
              <a:t>Order()</a:t>
            </a:r>
          </a:p>
          <a:p>
            <a:pPr marL="342900" indent="-342900">
              <a:buAutoNum type="arabicPeriod"/>
            </a:pPr>
            <a:r>
              <a:rPr lang="en-US" altLang="zh-CN" dirty="0">
                <a:cs typeface="Helvetica"/>
              </a:rPr>
              <a:t>Release the waiter via post()</a:t>
            </a:r>
          </a:p>
          <a:p>
            <a:pPr marL="342900" indent="-342900">
              <a:buAutoNum type="arabicPeriod"/>
            </a:pPr>
            <a:r>
              <a:rPr lang="en-US" altLang="zh-CN" dirty="0">
                <a:cs typeface="Helvetica"/>
              </a:rPr>
              <a:t>Eat()</a:t>
            </a:r>
          </a:p>
          <a:p>
            <a:pPr marL="342900" indent="-342900">
              <a:buAutoNum type="arabicPeriod"/>
            </a:pPr>
            <a:r>
              <a:rPr lang="en-US" altLang="zh-CN" dirty="0">
                <a:cs typeface="Helvetica"/>
              </a:rPr>
              <a:t>Release the seat via post()</a:t>
            </a:r>
            <a:endParaRPr lang="zh-CN" altLang="en-US" dirty="0"/>
          </a:p>
        </p:txBody>
      </p:sp>
      <p:pic>
        <p:nvPicPr>
          <p:cNvPr id="13" name="图片 12">
            <a:extLst>
              <a:ext uri="{FF2B5EF4-FFF2-40B4-BE49-F238E27FC236}">
                <a16:creationId xmlns:a16="http://schemas.microsoft.com/office/drawing/2014/main" id="{2BEE95F7-2BEC-0019-6DE2-41C04A065226}"/>
              </a:ext>
            </a:extLst>
          </p:cNvPr>
          <p:cNvPicPr>
            <a:picLocks noChangeAspect="1"/>
          </p:cNvPicPr>
          <p:nvPr/>
        </p:nvPicPr>
        <p:blipFill>
          <a:blip r:embed="rId3"/>
          <a:srcRect r="4742"/>
          <a:stretch/>
        </p:blipFill>
        <p:spPr>
          <a:xfrm>
            <a:off x="362270" y="5142170"/>
            <a:ext cx="5526398" cy="1051323"/>
          </a:xfrm>
          <a:prstGeom prst="rect">
            <a:avLst/>
          </a:prstGeom>
        </p:spPr>
      </p:pic>
    </p:spTree>
    <p:extLst>
      <p:ext uri="{BB962C8B-B14F-4D97-AF65-F5344CB8AC3E}">
        <p14:creationId xmlns:p14="http://schemas.microsoft.com/office/powerpoint/2010/main" val="27456399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Quick Solution Check</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Q1 (2x0.5 = 1)</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(a) A; (b) C.</a:t>
            </a:r>
          </a:p>
          <a:p>
            <a:pPr marL="288925" indent="-288925">
              <a:spcBef>
                <a:spcPts val="1200"/>
              </a:spcBef>
              <a:buFont typeface="Wingdings" pitchFamily="2" charset="2"/>
              <a:buChar char="Ø"/>
              <a:defRPr/>
            </a:pPr>
            <a:r>
              <a:rPr lang="en-US" sz="2400" b="1" dirty="0">
                <a:cs typeface="Helvetica"/>
              </a:rPr>
              <a:t>Q2 (0.5 + 2x0.25 = 1)</a:t>
            </a:r>
          </a:p>
          <a:p>
            <a:pPr marL="606425" lvl="1" indent="-288925">
              <a:spcBef>
                <a:spcPts val="1200"/>
              </a:spcBef>
              <a:buFont typeface="Wingdings" pitchFamily="2" charset="2"/>
              <a:buChar char="Ø"/>
              <a:defRPr/>
            </a:pPr>
            <a:r>
              <a:rPr lang="en-US" sz="2400" dirty="0">
                <a:cs typeface="Helvetica"/>
              </a:rPr>
              <a:t>(a) 4; (b) 3, 7.</a:t>
            </a:r>
          </a:p>
          <a:p>
            <a:pPr marL="606425" lvl="1" indent="-288925">
              <a:spcBef>
                <a:spcPts val="1200"/>
              </a:spcBef>
              <a:buFont typeface="Wingdings" pitchFamily="2" charset="2"/>
              <a:buChar char="Ø"/>
              <a:defRPr/>
            </a:pPr>
            <a:endParaRPr lang="en-US" sz="2400" dirty="0">
              <a:cs typeface="Helvetica"/>
            </a:endParaRPr>
          </a:p>
          <a:p>
            <a:pPr marL="288925" indent="-288925">
              <a:spcBef>
                <a:spcPts val="1200"/>
              </a:spcBef>
              <a:buFont typeface="Wingdings" pitchFamily="2" charset="2"/>
              <a:buChar char="Ø"/>
              <a:defRPr/>
            </a:pPr>
            <a:r>
              <a:rPr lang="en-US" altLang="zh-CN" sz="2400" b="1" dirty="0">
                <a:cs typeface="Helvetica"/>
              </a:rPr>
              <a:t>Q4 (0.25x4 = 1)</a:t>
            </a:r>
          </a:p>
          <a:p>
            <a:pPr marL="606425" lvl="1" indent="-288925">
              <a:spcBef>
                <a:spcPts val="1200"/>
              </a:spcBef>
              <a:buFont typeface="Wingdings" pitchFamily="2" charset="2"/>
              <a:buChar char="Ø"/>
              <a:defRPr/>
            </a:pPr>
            <a:r>
              <a:rPr lang="en-US" altLang="zh-CN" sz="2400" dirty="0">
                <a:cs typeface="Helvetica"/>
              </a:rPr>
              <a:t>1. </a:t>
            </a:r>
            <a:r>
              <a:rPr lang="en-US" altLang="zh-CN" sz="2400" dirty="0" err="1">
                <a:cs typeface="Helvetica"/>
              </a:rPr>
              <a:t>sem_wait</a:t>
            </a:r>
            <a:r>
              <a:rPr lang="en-US" altLang="zh-CN" sz="2400" dirty="0">
                <a:cs typeface="Helvetica"/>
              </a:rPr>
              <a:t>(&amp;seats);</a:t>
            </a:r>
          </a:p>
          <a:p>
            <a:pPr marL="606425" lvl="1" indent="-288925">
              <a:spcBef>
                <a:spcPts val="1200"/>
              </a:spcBef>
              <a:buFont typeface="Wingdings" pitchFamily="2" charset="2"/>
              <a:buChar char="Ø"/>
              <a:defRPr/>
            </a:pPr>
            <a:r>
              <a:rPr lang="en-US" altLang="zh-CN" sz="2400" dirty="0">
                <a:cs typeface="Helvetica"/>
              </a:rPr>
              <a:t>2. </a:t>
            </a:r>
            <a:r>
              <a:rPr lang="en-US" altLang="zh-CN" sz="2400" dirty="0" err="1">
                <a:cs typeface="Helvetica"/>
              </a:rPr>
              <a:t>sem_wait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3. </a:t>
            </a:r>
            <a:r>
              <a:rPr lang="en-US" altLang="zh-CN" sz="2400" dirty="0" err="1">
                <a:cs typeface="Helvetica"/>
              </a:rPr>
              <a:t>sem_post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4. </a:t>
            </a:r>
            <a:r>
              <a:rPr lang="en-US" altLang="zh-CN" sz="2400" dirty="0" err="1">
                <a:cs typeface="Helvetica"/>
              </a:rPr>
              <a:t>sem_post</a:t>
            </a:r>
            <a:r>
              <a:rPr lang="en-US" altLang="zh-CN" sz="2400" dirty="0">
                <a:cs typeface="Helvetica"/>
              </a:rPr>
              <a:t>(&amp;seats);</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A1C4AD29-5C15-774F-AE94-FF606DE598BF}"/>
              </a:ext>
            </a:extLst>
          </p:cNvPr>
          <p:cNvSpPr txBox="1"/>
          <p:nvPr/>
        </p:nvSpPr>
        <p:spPr>
          <a:xfrm>
            <a:off x="5572028" y="1809506"/>
            <a:ext cx="6097314" cy="4339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8925" indent="-288925">
              <a:spcBef>
                <a:spcPts val="1200"/>
              </a:spcBef>
              <a:buFont typeface="Wingdings" pitchFamily="2" charset="2"/>
              <a:buChar char="Ø"/>
              <a:defRPr/>
            </a:pPr>
            <a:r>
              <a:rPr lang="en-US" altLang="zh-CN" sz="2400" b="1" dirty="0">
                <a:solidFill>
                  <a:schemeClr val="tx1">
                    <a:lumMod val="50000"/>
                  </a:schemeClr>
                </a:solidFill>
                <a:cs typeface="Helvetica"/>
              </a:rPr>
              <a:t>Q3 (4x0.3 + 2x0.4 = 2)</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1. meat == 0</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2.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3. bread &lt; MAX_BREAD</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4.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5.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 &amp;mutex);</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6.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 &amp;mutex);</a:t>
            </a:r>
            <a:endParaRPr kumimoji="0" lang="en-US" altLang="zh-CN" sz="2400" b="0" i="0" u="none" strike="noStrike" kern="0" cap="none" spc="0" normalizeH="0" baseline="0" noProof="0" dirty="0">
              <a:ln>
                <a:noFill/>
              </a:ln>
              <a:solidFill>
                <a:schemeClr val="tx1">
                  <a:lumMod val="50000"/>
                </a:schemeClr>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Midterm Result Overview</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619655" y="4942251"/>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codes used in this tutorial:</a:t>
            </a:r>
          </a:p>
          <a:p>
            <a:pPr algn="ctr"/>
            <a:r>
              <a:rPr lang="en-US" altLang="zh-CN" b="1" dirty="0">
                <a:solidFill>
                  <a:srgbClr val="202020"/>
                </a:solidFill>
                <a:latin typeface="Gill Sans MT" panose="020B0502020104020203" pitchFamily="34" charset="0"/>
              </a:rPr>
              <a:t>https://github.com/henryhxu/CSCI3150/tree/2024-Fall/tutorial/T08</a:t>
            </a:r>
          </a:p>
        </p:txBody>
      </p:sp>
      <p:graphicFrame>
        <p:nvGraphicFramePr>
          <p:cNvPr id="5" name="表格 4">
            <a:extLst>
              <a:ext uri="{FF2B5EF4-FFF2-40B4-BE49-F238E27FC236}">
                <a16:creationId xmlns:a16="http://schemas.microsoft.com/office/drawing/2014/main" id="{1BCF8D07-9BFC-89D5-A55E-4E8F371E501B}"/>
              </a:ext>
            </a:extLst>
          </p:cNvPr>
          <p:cNvGraphicFramePr>
            <a:graphicFrameLocks noGrp="1"/>
          </p:cNvGraphicFramePr>
          <p:nvPr>
            <p:extLst>
              <p:ext uri="{D42A27DB-BD31-4B8C-83A1-F6EECF244321}">
                <p14:modId xmlns:p14="http://schemas.microsoft.com/office/powerpoint/2010/main" val="3763385271"/>
              </p:ext>
            </p:extLst>
          </p:nvPr>
        </p:nvGraphicFramePr>
        <p:xfrm>
          <a:off x="1237735" y="1354457"/>
          <a:ext cx="9630938" cy="3174630"/>
        </p:xfrm>
        <a:graphic>
          <a:graphicData uri="http://schemas.openxmlformats.org/drawingml/2006/table">
            <a:tbl>
              <a:tblPr firstRow="1">
                <a:tableStyleId>{93296810-A885-4BE3-A3E7-6D5BEEA58F35}</a:tableStyleId>
              </a:tblPr>
              <a:tblGrid>
                <a:gridCol w="1568604">
                  <a:extLst>
                    <a:ext uri="{9D8B030D-6E8A-4147-A177-3AD203B41FA5}">
                      <a16:colId xmlns:a16="http://schemas.microsoft.com/office/drawing/2014/main" val="1661489971"/>
                    </a:ext>
                  </a:extLst>
                </a:gridCol>
                <a:gridCol w="1454910">
                  <a:extLst>
                    <a:ext uri="{9D8B030D-6E8A-4147-A177-3AD203B41FA5}">
                      <a16:colId xmlns:a16="http://schemas.microsoft.com/office/drawing/2014/main" val="3119120759"/>
                    </a:ext>
                  </a:extLst>
                </a:gridCol>
                <a:gridCol w="1651856">
                  <a:extLst>
                    <a:ext uri="{9D8B030D-6E8A-4147-A177-3AD203B41FA5}">
                      <a16:colId xmlns:a16="http://schemas.microsoft.com/office/drawing/2014/main" val="3411736431"/>
                    </a:ext>
                  </a:extLst>
                </a:gridCol>
                <a:gridCol w="1651856">
                  <a:extLst>
                    <a:ext uri="{9D8B030D-6E8A-4147-A177-3AD203B41FA5}">
                      <a16:colId xmlns:a16="http://schemas.microsoft.com/office/drawing/2014/main" val="93603139"/>
                    </a:ext>
                  </a:extLst>
                </a:gridCol>
                <a:gridCol w="1651856">
                  <a:extLst>
                    <a:ext uri="{9D8B030D-6E8A-4147-A177-3AD203B41FA5}">
                      <a16:colId xmlns:a16="http://schemas.microsoft.com/office/drawing/2014/main" val="1846544663"/>
                    </a:ext>
                  </a:extLst>
                </a:gridCol>
                <a:gridCol w="1651856">
                  <a:extLst>
                    <a:ext uri="{9D8B030D-6E8A-4147-A177-3AD203B41FA5}">
                      <a16:colId xmlns:a16="http://schemas.microsoft.com/office/drawing/2014/main" val="561210070"/>
                    </a:ext>
                  </a:extLst>
                </a:gridCol>
              </a:tblGrid>
              <a:tr h="634926">
                <a:tc>
                  <a:txBody>
                    <a:bodyPr/>
                    <a:lstStyle/>
                    <a:p>
                      <a:pPr rtl="0" fontAlgn="b"/>
                      <a:r>
                        <a:rPr kumimoji="0" lang="en-HK" sz="2400" b="1" i="0" u="none" strike="noStrike" kern="0" cap="none" spc="0" normalizeH="0" baseline="0" dirty="0">
                          <a:ln>
                            <a:noFill/>
                          </a:ln>
                          <a:solidFill>
                            <a:schemeClr val="bg1"/>
                          </a:solidFill>
                          <a:effectLst/>
                          <a:uLnTx/>
                          <a:uFillTx/>
                          <a:latin typeface="Gill Sans MT" panose="020B0502020104020203" pitchFamily="34" charset="0"/>
                          <a:ea typeface="+mn-ea"/>
                          <a:cs typeface="Helvetica"/>
                          <a:sym typeface="Helvetica"/>
                        </a:rPr>
                        <a:t>Question</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1</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2</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3</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4</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Total</a:t>
                      </a:r>
                    </a:p>
                  </a:txBody>
                  <a:tcPr marL="63500" marR="63500" marT="63500" marB="63500" anchor="b"/>
                </a:tc>
                <a:extLst>
                  <a:ext uri="{0D108BD9-81ED-4DB2-BD59-A6C34878D82A}">
                    <a16:rowId xmlns:a16="http://schemas.microsoft.com/office/drawing/2014/main" val="999924216"/>
                  </a:ext>
                </a:extLst>
              </a:tr>
              <a:tr h="634926">
                <a:tc>
                  <a:txBody>
                    <a:bodyPr/>
                    <a:lstStyle/>
                    <a:p>
                      <a:pPr rtl="0" fontAlgn="b"/>
                      <a:r>
                        <a:rPr kumimoji="0" lang="en-HK" sz="2400" b="1" i="0" u="none" strike="noStrike" kern="0" cap="none" spc="0" normalizeH="0" baseline="0" dirty="0" err="1">
                          <a:ln>
                            <a:noFill/>
                          </a:ln>
                          <a:solidFill>
                            <a:srgbClr val="202020"/>
                          </a:solidFill>
                          <a:effectLst/>
                          <a:uLnTx/>
                          <a:uFillTx/>
                          <a:latin typeface="Gill Sans MT" panose="020B0502020104020203" pitchFamily="34" charset="0"/>
                          <a:ea typeface="+mn-ea"/>
                          <a:cs typeface="Helvetica"/>
                          <a:sym typeface="Helvetica"/>
                        </a:rPr>
                        <a:t>Avg</a:t>
                      </a:r>
                      <a:endParaRPr kumimoji="0" lang="en-HK" sz="2400" b="1" i="0" u="none" strike="noStrike" kern="0" cap="none" spc="0" normalizeH="0" baseline="0" dirty="0">
                        <a:ln>
                          <a:noFill/>
                        </a:ln>
                        <a:solidFill>
                          <a:srgbClr val="202020"/>
                        </a:solidFill>
                        <a:effectLst/>
                        <a:uLnTx/>
                        <a:uFillTx/>
                        <a:latin typeface="Gill Sans MT" panose="020B0502020104020203" pitchFamily="34" charset="0"/>
                        <a:ea typeface="+mn-ea"/>
                        <a:cs typeface="Helvetica"/>
                        <a:sym typeface="Helvetica"/>
                      </a:endParaRP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0.35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0.55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1.38</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0.90</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3.18</a:t>
                      </a:r>
                    </a:p>
                  </a:txBody>
                  <a:tcPr marL="63500" marR="63500" marT="63500" marB="63500" anchor="b"/>
                </a:tc>
                <a:extLst>
                  <a:ext uri="{0D108BD9-81ED-4DB2-BD59-A6C34878D82A}">
                    <a16:rowId xmlns:a16="http://schemas.microsoft.com/office/drawing/2014/main" val="2163756806"/>
                  </a:ext>
                </a:extLst>
              </a:tr>
              <a:tr h="634926">
                <a:tc>
                  <a:txBody>
                    <a:bodyPr/>
                    <a:lstStyle/>
                    <a:p>
                      <a:pPr rtl="0" fontAlgn="b"/>
                      <a:r>
                        <a:rPr lang="en-HK" sz="2400" b="1" dirty="0">
                          <a:solidFill>
                            <a:srgbClr val="000000"/>
                          </a:solidFill>
                          <a:effectLst/>
                          <a:latin typeface="Gill Sans MT" panose="020B0502020104020203" pitchFamily="34" charset="0"/>
                        </a:rPr>
                        <a:t>Median</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3.5</a:t>
                      </a:r>
                    </a:p>
                  </a:txBody>
                  <a:tcPr marL="63500" marR="63500" marT="63500" marB="63500" anchor="b"/>
                </a:tc>
                <a:extLst>
                  <a:ext uri="{0D108BD9-81ED-4DB2-BD59-A6C34878D82A}">
                    <a16:rowId xmlns:a16="http://schemas.microsoft.com/office/drawing/2014/main" val="190898832"/>
                  </a:ext>
                </a:extLst>
              </a:tr>
              <a:tr h="634926">
                <a:tc>
                  <a:txBody>
                    <a:bodyPr/>
                    <a:lstStyle/>
                    <a:p>
                      <a:pPr rtl="0" fontAlgn="b"/>
                      <a:r>
                        <a:rPr lang="en-HK" sz="2400" b="1" dirty="0">
                          <a:solidFill>
                            <a:srgbClr val="000000"/>
                          </a:solidFill>
                          <a:effectLst/>
                          <a:latin typeface="Gill Sans MT" panose="020B0502020104020203" pitchFamily="34" charset="0"/>
                        </a:rPr>
                        <a:t>Max</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2</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5</a:t>
                      </a:r>
                    </a:p>
                  </a:txBody>
                  <a:tcPr marL="63500" marR="63500" marT="63500" marB="63500" anchor="b"/>
                </a:tc>
                <a:extLst>
                  <a:ext uri="{0D108BD9-81ED-4DB2-BD59-A6C34878D82A}">
                    <a16:rowId xmlns:a16="http://schemas.microsoft.com/office/drawing/2014/main" val="140639387"/>
                  </a:ext>
                </a:extLst>
              </a:tr>
              <a:tr h="634926">
                <a:tc>
                  <a:txBody>
                    <a:bodyPr/>
                    <a:lstStyle/>
                    <a:p>
                      <a:pPr rtl="0" fontAlgn="b"/>
                      <a:r>
                        <a:rPr lang="en-HK" sz="2400" b="1" dirty="0">
                          <a:solidFill>
                            <a:srgbClr val="000000"/>
                          </a:solidFill>
                          <a:effectLst/>
                          <a:latin typeface="Gill Sans MT" panose="020B0502020104020203" pitchFamily="34" charset="0"/>
                        </a:rPr>
                        <a:t>SD</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0.30</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0.44</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0.73</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0.26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1.12</a:t>
                      </a:r>
                    </a:p>
                  </a:txBody>
                  <a:tcPr marL="63500" marR="63500" marT="63500" marB="63500" anchor="b"/>
                </a:tc>
                <a:extLst>
                  <a:ext uri="{0D108BD9-81ED-4DB2-BD59-A6C34878D82A}">
                    <a16:rowId xmlns:a16="http://schemas.microsoft.com/office/drawing/2014/main" val="295141727"/>
                  </a:ext>
                </a:extLst>
              </a:tr>
            </a:tbl>
          </a:graphicData>
        </a:graphic>
      </p:graphicFrame>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Assessment Policy and Hints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Overall Assessment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4 assignments (50%)</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5 </a:t>
            </a:r>
            <a:r>
              <a:rPr lang="en-US" sz="2400" dirty="0">
                <a:cs typeface="Helvetica"/>
              </a:rPr>
              <a:t>u</a:t>
            </a: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reply quizzes (5%) + midterm (5%)</a:t>
            </a:r>
          </a:p>
          <a:p>
            <a:pPr marL="606425" lvl="1" indent="-288925">
              <a:spcBef>
                <a:spcPts val="1200"/>
              </a:spcBef>
              <a:buFont typeface="Wingdings" pitchFamily="2" charset="2"/>
              <a:buChar char="Ø"/>
              <a:defRPr/>
            </a:pPr>
            <a:r>
              <a:rPr lang="en-US" sz="2400" dirty="0">
                <a:cs typeface="Helvetica"/>
              </a:rPr>
              <a:t>Final (40%)</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Midterm serves as a wake-up quiz</a:t>
            </a:r>
          </a:p>
          <a:p>
            <a:pPr marL="288925" indent="-288925">
              <a:spcBef>
                <a:spcPts val="1200"/>
              </a:spcBef>
              <a:buFont typeface="Wingdings" pitchFamily="2" charset="2"/>
              <a:buChar char="Ø"/>
              <a:defRPr/>
            </a:pPr>
            <a:r>
              <a:rPr kumimoji="0" lang="en-US" altLang="zh-CN" sz="2400" b="1"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Want to do better?</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Try bonus question in assignments</a:t>
            </a:r>
          </a:p>
          <a:p>
            <a:pPr marL="606425" lvl="1" indent="-288925">
              <a:spcBef>
                <a:spcPts val="1200"/>
              </a:spcBef>
              <a:buFont typeface="Wingdings" pitchFamily="2" charset="2"/>
              <a:buChar char="Ø"/>
              <a:defRPr/>
            </a:pPr>
            <a:r>
              <a:rPr lang="en-US" altLang="zh-CN" sz="2400" dirty="0">
                <a:cs typeface="Helvetica"/>
              </a:rPr>
              <a:t>Don’t miss the following </a:t>
            </a:r>
            <a:r>
              <a:rPr lang="en-US" altLang="zh-CN" sz="2400" dirty="0" err="1">
                <a:cs typeface="Helvetica"/>
              </a:rPr>
              <a:t>ureply</a:t>
            </a:r>
            <a:r>
              <a:rPr lang="en-US" altLang="zh-CN" sz="2400" dirty="0">
                <a:cs typeface="Helvetica"/>
              </a:rPr>
              <a:t> quizzes in tutorial</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Prepare better for final exam</a:t>
            </a:r>
          </a:p>
        </p:txBody>
      </p:sp>
    </p:spTree>
    <p:extLst>
      <p:ext uri="{BB962C8B-B14F-4D97-AF65-F5344CB8AC3E}">
        <p14:creationId xmlns:p14="http://schemas.microsoft.com/office/powerpoint/2010/main" val="22641829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Grade Appeal Policy</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Policy</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Only accept appeals for incorrect judgement(The correct answer was accidentally judged as wrong)</a:t>
            </a:r>
          </a:p>
          <a:p>
            <a:pPr marL="606425" lvl="1" indent="-288925">
              <a:spcBef>
                <a:spcPts val="1200"/>
              </a:spcBef>
              <a:buFont typeface="Wingdings" pitchFamily="2" charset="2"/>
              <a:buChar char="Ø"/>
              <a:defRPr/>
            </a:pPr>
            <a:r>
              <a:rPr lang="en-US" sz="2400" dirty="0">
                <a:cs typeface="Helvetica"/>
              </a:rPr>
              <a:t>Time limit: before Fri</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 Nov </a:t>
            </a:r>
            <a:r>
              <a:rPr lang="en-US" altLang="zh-CN" sz="2400" dirty="0">
                <a:cs typeface="Helvetica"/>
              </a:rPr>
              <a:t>1</a:t>
            </a:r>
            <a:r>
              <a:rPr lang="en-US" altLang="zh-CN" sz="2400" baseline="30000" dirty="0">
                <a:cs typeface="Helvetica"/>
              </a:rPr>
              <a:t>st</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Contact TAs</a:t>
            </a:r>
          </a:p>
          <a:p>
            <a:pPr marL="606425" lvl="1" indent="-288925">
              <a:spcBef>
                <a:spcPts val="1200"/>
              </a:spcBef>
              <a:buFont typeface="Wingdings" pitchFamily="2" charset="2"/>
              <a:buChar char="Ø"/>
              <a:defRPr/>
            </a:pPr>
            <a:r>
              <a:rPr lang="en-US" altLang="zh-CN" sz="2400" dirty="0">
                <a:cs typeface="Helvetica"/>
              </a:rPr>
              <a:t>LI Jianqiang &amp; CHEN </a:t>
            </a:r>
            <a:r>
              <a:rPr lang="en-US" altLang="zh-CN" sz="2400" dirty="0" err="1">
                <a:cs typeface="Helvetica"/>
              </a:rPr>
              <a:t>Yuetao</a:t>
            </a:r>
            <a:endParaRPr lang="en-US" altLang="zh-CN" sz="2400" dirty="0">
              <a:cs typeface="Helvetica"/>
            </a:endParaRPr>
          </a:p>
        </p:txBody>
      </p:sp>
    </p:spTree>
    <p:extLst>
      <p:ext uri="{BB962C8B-B14F-4D97-AF65-F5344CB8AC3E}">
        <p14:creationId xmlns:p14="http://schemas.microsoft.com/office/powerpoint/2010/main" val="14931933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1(a)</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41F10996-45A7-224B-DBE9-2583EF72972C}"/>
              </a:ext>
            </a:extLst>
          </p:cNvPr>
          <p:cNvPicPr>
            <a:picLocks noChangeAspect="1"/>
          </p:cNvPicPr>
          <p:nvPr/>
        </p:nvPicPr>
        <p:blipFill>
          <a:blip r:embed="rId3"/>
          <a:stretch>
            <a:fillRect/>
          </a:stretch>
        </p:blipFill>
        <p:spPr>
          <a:xfrm>
            <a:off x="2388124" y="1218337"/>
            <a:ext cx="7356461" cy="4009271"/>
          </a:xfrm>
          <a:prstGeom prst="rect">
            <a:avLst/>
          </a:prstGeom>
        </p:spPr>
      </p:pic>
      <p:sp>
        <p:nvSpPr>
          <p:cNvPr id="6" name="文本框 30">
            <a:extLst>
              <a:ext uri="{FF2B5EF4-FFF2-40B4-BE49-F238E27FC236}">
                <a16:creationId xmlns:a16="http://schemas.microsoft.com/office/drawing/2014/main" id="{14824D63-9D36-7F96-67CB-798D693398C1}"/>
              </a:ext>
            </a:extLst>
          </p:cNvPr>
          <p:cNvSpPr txBox="1"/>
          <p:nvPr/>
        </p:nvSpPr>
        <p:spPr>
          <a:xfrm>
            <a:off x="333471" y="3493570"/>
            <a:ext cx="2474345" cy="3057247"/>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3200" baseline="2495" dirty="0">
                <a:solidFill>
                  <a:schemeClr val="tx1">
                    <a:lumMod val="50000"/>
                  </a:schemeClr>
                </a:solidFill>
                <a:latin typeface="Gill Sans MT" panose="020B0502020104020203" pitchFamily="34" charset="0"/>
                <a:sym typeface="Helvetica"/>
              </a:rPr>
              <a:t>B:</a:t>
            </a:r>
          </a:p>
          <a:p>
            <a:pPr marL="0" marR="0" indent="0" defTabSz="584200" rtl="0" fontAlgn="auto" latinLnBrk="0" hangingPunct="0">
              <a:lnSpc>
                <a:spcPct val="100000"/>
              </a:lnSpc>
              <a:spcBef>
                <a:spcPts val="0"/>
              </a:spcBef>
              <a:spcAft>
                <a:spcPts val="0"/>
              </a:spcAft>
              <a:buClrTx/>
              <a:buSzTx/>
              <a:buFontTx/>
              <a:buNone/>
              <a:tabLst/>
            </a:pPr>
            <a:r>
              <a:rPr lang="en-US" altLang="zh-CN" sz="3200" baseline="2495" dirty="0">
                <a:solidFill>
                  <a:schemeClr val="tx1">
                    <a:lumMod val="50000"/>
                  </a:schemeClr>
                </a:solidFill>
                <a:latin typeface="Gill Sans MT" panose="020B0502020104020203" pitchFamily="34" charset="0"/>
                <a:sym typeface="Helvetica"/>
              </a:rPr>
              <a:t>The </a:t>
            </a:r>
            <a:r>
              <a:rPr lang="en-US" altLang="zh-CN" sz="3200" b="1" baseline="2495" dirty="0">
                <a:solidFill>
                  <a:schemeClr val="tx1">
                    <a:lumMod val="50000"/>
                  </a:schemeClr>
                </a:solidFill>
                <a:latin typeface="Gill Sans MT" panose="020B0502020104020203" pitchFamily="34" charset="0"/>
                <a:sym typeface="Helvetica"/>
              </a:rPr>
              <a:t>exec() </a:t>
            </a:r>
            <a:r>
              <a:rPr lang="en-US" altLang="zh-CN" sz="3200" baseline="2495" dirty="0">
                <a:solidFill>
                  <a:schemeClr val="tx1">
                    <a:lumMod val="50000"/>
                  </a:schemeClr>
                </a:solidFill>
                <a:latin typeface="Gill Sans MT" panose="020B0502020104020203" pitchFamily="34" charset="0"/>
                <a:sym typeface="Helvetica"/>
              </a:rPr>
              <a:t>functions replaces the current process image with a new program. This means the entire memory space of the process, including the stack, is replaced. </a:t>
            </a:r>
          </a:p>
        </p:txBody>
      </p:sp>
      <p:cxnSp>
        <p:nvCxnSpPr>
          <p:cNvPr id="7" name="直接箭头连接符 31">
            <a:extLst>
              <a:ext uri="{FF2B5EF4-FFF2-40B4-BE49-F238E27FC236}">
                <a16:creationId xmlns:a16="http://schemas.microsoft.com/office/drawing/2014/main" id="{F6BF1B47-96A1-D867-0746-EB098E6CC42B}"/>
              </a:ext>
            </a:extLst>
          </p:cNvPr>
          <p:cNvCxnSpPr>
            <a:cxnSpLocks/>
          </p:cNvCxnSpPr>
          <p:nvPr/>
        </p:nvCxnSpPr>
        <p:spPr>
          <a:xfrm flipV="1">
            <a:off x="2558186" y="3794234"/>
            <a:ext cx="468793" cy="30014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1" name="文本框 4">
            <a:extLst>
              <a:ext uri="{FF2B5EF4-FFF2-40B4-BE49-F238E27FC236}">
                <a16:creationId xmlns:a16="http://schemas.microsoft.com/office/drawing/2014/main" id="{99D8DC3C-D5E2-BFA1-7874-CCE829104617}"/>
              </a:ext>
            </a:extLst>
          </p:cNvPr>
          <p:cNvSpPr txBox="1"/>
          <p:nvPr/>
        </p:nvSpPr>
        <p:spPr>
          <a:xfrm>
            <a:off x="9384183" y="1932317"/>
            <a:ext cx="2301938" cy="2308324"/>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sz="2400" dirty="0">
                <a:solidFill>
                  <a:srgbClr val="0E0E0E"/>
                </a:solidFill>
                <a:effectLst/>
                <a:latin typeface=".SF NS"/>
              </a:rPr>
              <a:t>C:</a:t>
            </a:r>
            <a:br>
              <a:rPr lang="en-HK" altLang="zh-HK" sz="2400" dirty="0">
                <a:solidFill>
                  <a:srgbClr val="0E0E0E"/>
                </a:solidFill>
                <a:effectLst/>
                <a:latin typeface=".SF NS"/>
              </a:rPr>
            </a:br>
            <a:r>
              <a:rPr lang="en-HK" altLang="zh-HK" sz="2400" dirty="0">
                <a:solidFill>
                  <a:srgbClr val="0E0E0E"/>
                </a:solidFill>
                <a:effectLst/>
                <a:latin typeface=".SF NS"/>
              </a:rPr>
              <a:t>File locks are associated with the </a:t>
            </a:r>
            <a:r>
              <a:rPr lang="en-HK" altLang="zh-HK" sz="2400" b="1" dirty="0">
                <a:solidFill>
                  <a:srgbClr val="0E0E0E"/>
                </a:solidFill>
                <a:effectLst/>
                <a:latin typeface=".SF NS"/>
              </a:rPr>
              <a:t>process’s PID , </a:t>
            </a:r>
            <a:r>
              <a:rPr lang="en-HK" altLang="zh-HK" sz="2400" dirty="0">
                <a:solidFill>
                  <a:srgbClr val="0E0E0E"/>
                </a:solidFill>
                <a:effectLst/>
                <a:latin typeface=".SF NS"/>
              </a:rPr>
              <a:t>not with file descriptors.</a:t>
            </a:r>
          </a:p>
        </p:txBody>
      </p:sp>
      <p:cxnSp>
        <p:nvCxnSpPr>
          <p:cNvPr id="12" name="直接箭头连接符 5">
            <a:extLst>
              <a:ext uri="{FF2B5EF4-FFF2-40B4-BE49-F238E27FC236}">
                <a16:creationId xmlns:a16="http://schemas.microsoft.com/office/drawing/2014/main" id="{97095900-A699-7A89-9036-6ED787763AA5}"/>
              </a:ext>
            </a:extLst>
          </p:cNvPr>
          <p:cNvCxnSpPr>
            <a:cxnSpLocks/>
            <a:stCxn id="11" idx="1"/>
          </p:cNvCxnSpPr>
          <p:nvPr/>
        </p:nvCxnSpPr>
        <p:spPr>
          <a:xfrm flipH="1">
            <a:off x="6216160" y="3086479"/>
            <a:ext cx="3168023" cy="9560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30">
            <a:extLst>
              <a:ext uri="{FF2B5EF4-FFF2-40B4-BE49-F238E27FC236}">
                <a16:creationId xmlns:a16="http://schemas.microsoft.com/office/drawing/2014/main" id="{60ABDEC1-2509-F551-2F4F-1BBBB7732109}"/>
              </a:ext>
            </a:extLst>
          </p:cNvPr>
          <p:cNvSpPr txBox="1"/>
          <p:nvPr/>
        </p:nvSpPr>
        <p:spPr>
          <a:xfrm>
            <a:off x="6130384" y="4615152"/>
            <a:ext cx="4584969" cy="207236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3200" baseline="2495" dirty="0">
                <a:solidFill>
                  <a:schemeClr val="tx1">
                    <a:lumMod val="50000"/>
                  </a:schemeClr>
                </a:solidFill>
                <a:latin typeface="Gill Sans MT" panose="020B0502020104020203" pitchFamily="34" charset="0"/>
                <a:sym typeface="Helvetica"/>
              </a:rPr>
              <a:t>D:</a:t>
            </a:r>
          </a:p>
          <a:p>
            <a:pPr marL="0" marR="0" indent="0" defTabSz="584200" rtl="0" fontAlgn="auto" latinLnBrk="0" hangingPunct="0">
              <a:lnSpc>
                <a:spcPct val="100000"/>
              </a:lnSpc>
              <a:spcBef>
                <a:spcPts val="0"/>
              </a:spcBef>
              <a:spcAft>
                <a:spcPts val="0"/>
              </a:spcAft>
              <a:buClrTx/>
              <a:buSzTx/>
              <a:buFontTx/>
              <a:buNone/>
              <a:tabLst/>
            </a:pPr>
            <a:r>
              <a:rPr lang="en-US" altLang="zh-CN" sz="3200" baseline="2495" dirty="0">
                <a:solidFill>
                  <a:schemeClr val="tx1">
                    <a:lumMod val="50000"/>
                  </a:schemeClr>
                </a:solidFill>
                <a:latin typeface="Gill Sans MT" panose="020B0502020104020203" pitchFamily="34" charset="0"/>
                <a:sym typeface="Helvetica"/>
              </a:rPr>
              <a:t>dup2() changes where the output is sent, </a:t>
            </a:r>
          </a:p>
          <a:p>
            <a:pPr marL="0" marR="0" indent="0" defTabSz="584200" rtl="0" fontAlgn="auto" latinLnBrk="0" hangingPunct="0">
              <a:lnSpc>
                <a:spcPct val="100000"/>
              </a:lnSpc>
              <a:spcBef>
                <a:spcPts val="0"/>
              </a:spcBef>
              <a:spcAft>
                <a:spcPts val="0"/>
              </a:spcAft>
              <a:buClrTx/>
              <a:buSzTx/>
              <a:buFontTx/>
              <a:buNone/>
              <a:tabLst/>
            </a:pPr>
            <a:r>
              <a:rPr lang="en-US" altLang="zh-CN" sz="3200" baseline="2495" dirty="0">
                <a:solidFill>
                  <a:schemeClr val="tx1">
                    <a:lumMod val="50000"/>
                  </a:schemeClr>
                </a:solidFill>
                <a:latin typeface="Gill Sans MT" panose="020B0502020104020203" pitchFamily="34" charset="0"/>
                <a:sym typeface="Helvetica"/>
              </a:rPr>
              <a:t>but the process can still write to standard output—it will just go to the new location (new file) and can be redirected again</a:t>
            </a:r>
          </a:p>
        </p:txBody>
      </p:sp>
      <p:cxnSp>
        <p:nvCxnSpPr>
          <p:cNvPr id="17" name="直接箭头连接符 31">
            <a:extLst>
              <a:ext uri="{FF2B5EF4-FFF2-40B4-BE49-F238E27FC236}">
                <a16:creationId xmlns:a16="http://schemas.microsoft.com/office/drawing/2014/main" id="{14AAD3D6-D842-B830-7816-B52F7BE79C25}"/>
              </a:ext>
            </a:extLst>
          </p:cNvPr>
          <p:cNvCxnSpPr>
            <a:cxnSpLocks/>
          </p:cNvCxnSpPr>
          <p:nvPr/>
        </p:nvCxnSpPr>
        <p:spPr>
          <a:xfrm flipH="1" flipV="1">
            <a:off x="5471585" y="4615152"/>
            <a:ext cx="594769" cy="430525"/>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 name="文本框 30">
            <a:extLst>
              <a:ext uri="{FF2B5EF4-FFF2-40B4-BE49-F238E27FC236}">
                <a16:creationId xmlns:a16="http://schemas.microsoft.com/office/drawing/2014/main" id="{D424D539-00F0-1C3E-6046-143488804D4A}"/>
              </a:ext>
            </a:extLst>
          </p:cNvPr>
          <p:cNvSpPr txBox="1"/>
          <p:nvPr/>
        </p:nvSpPr>
        <p:spPr>
          <a:xfrm>
            <a:off x="2602632" y="79460"/>
            <a:ext cx="5337573" cy="231858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2400" dirty="0">
                <a:latin typeface="Gill Sans MT"/>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sz="2400" b="1" dirty="0">
                <a:solidFill>
                  <a:srgbClr val="0E0E0E"/>
                </a:solidFill>
                <a:effectLst/>
                <a:latin typeface=".SF NS"/>
              </a:rPr>
              <a:t>correct</a:t>
            </a:r>
            <a:r>
              <a:rPr lang="en-HK" altLang="zh-HK" sz="2400"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p:txBody>
      </p:sp>
      <p:cxnSp>
        <p:nvCxnSpPr>
          <p:cNvPr id="8" name="直接箭头连接符 31">
            <a:extLst>
              <a:ext uri="{FF2B5EF4-FFF2-40B4-BE49-F238E27FC236}">
                <a16:creationId xmlns:a16="http://schemas.microsoft.com/office/drawing/2014/main" id="{59B11CAD-5A04-2373-5CBE-863D2507B7E3}"/>
              </a:ext>
            </a:extLst>
          </p:cNvPr>
          <p:cNvCxnSpPr>
            <a:cxnSpLocks/>
          </p:cNvCxnSpPr>
          <p:nvPr/>
        </p:nvCxnSpPr>
        <p:spPr>
          <a:xfrm>
            <a:off x="4265750" y="2398043"/>
            <a:ext cx="547790" cy="68510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77546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1(b)</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53FB03D5-AB09-D37A-9B04-E6C329A24EE3}"/>
              </a:ext>
            </a:extLst>
          </p:cNvPr>
          <p:cNvPicPr>
            <a:picLocks noChangeAspect="1"/>
          </p:cNvPicPr>
          <p:nvPr/>
        </p:nvPicPr>
        <p:blipFill>
          <a:blip r:embed="rId3"/>
          <a:stretch>
            <a:fillRect/>
          </a:stretch>
        </p:blipFill>
        <p:spPr>
          <a:xfrm>
            <a:off x="778882" y="1056603"/>
            <a:ext cx="10634235" cy="3319455"/>
          </a:xfrm>
          <a:prstGeom prst="rect">
            <a:avLst/>
          </a:prstGeom>
        </p:spPr>
      </p:pic>
      <p:sp>
        <p:nvSpPr>
          <p:cNvPr id="7" name="文本框 30">
            <a:extLst>
              <a:ext uri="{FF2B5EF4-FFF2-40B4-BE49-F238E27FC236}">
                <a16:creationId xmlns:a16="http://schemas.microsoft.com/office/drawing/2014/main" id="{0CBF8105-41BA-4233-41C9-4D6B97E2FDF5}"/>
              </a:ext>
            </a:extLst>
          </p:cNvPr>
          <p:cNvSpPr txBox="1"/>
          <p:nvPr/>
        </p:nvSpPr>
        <p:spPr>
          <a:xfrm>
            <a:off x="4226943" y="1823339"/>
            <a:ext cx="6866627" cy="469872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3200" baseline="2495" dirty="0">
                <a:solidFill>
                  <a:schemeClr val="tx1">
                    <a:lumMod val="50000"/>
                  </a:schemeClr>
                </a:solidFill>
                <a:latin typeface="Gill Sans MT" panose="020B0502020104020203" pitchFamily="34" charset="0"/>
                <a:sym typeface="Helvetica"/>
              </a:rPr>
              <a:t>Explanation</a:t>
            </a:r>
          </a:p>
          <a:p>
            <a:pPr defTabSz="584200" hangingPunct="0"/>
            <a:r>
              <a:rPr lang="en-US" altLang="zh-CN" sz="3200" baseline="2495" dirty="0">
                <a:solidFill>
                  <a:schemeClr val="tx1">
                    <a:lumMod val="50000"/>
                  </a:schemeClr>
                </a:solidFill>
                <a:latin typeface="Gill Sans MT" panose="020B0502020104020203" pitchFamily="34" charset="0"/>
                <a:sym typeface="Helvetica"/>
              </a:rPr>
              <a:t>A: </a:t>
            </a:r>
            <a:r>
              <a:rPr lang="zh-CN" altLang="en-US" sz="3200" baseline="2495" dirty="0">
                <a:solidFill>
                  <a:schemeClr val="tx1">
                    <a:lumMod val="50000"/>
                  </a:schemeClr>
                </a:solidFill>
                <a:latin typeface="Gill Sans MT" panose="020B0502020104020203" pitchFamily="34" charset="0"/>
                <a:sym typeface="Helvetica"/>
              </a:rPr>
              <a:t> </a:t>
            </a:r>
            <a:r>
              <a:rPr lang="en-US" altLang="zh-CN" sz="3200" baseline="2495" dirty="0">
                <a:solidFill>
                  <a:schemeClr val="tx1">
                    <a:lumMod val="50000"/>
                  </a:schemeClr>
                </a:solidFill>
                <a:latin typeface="Gill Sans MT" panose="020B0502020104020203" pitchFamily="34" charset="0"/>
                <a:sym typeface="Helvetica"/>
              </a:rPr>
              <a:t>The heap is a region of a process’s memory used for dynamic memory allocation. It is accessible by all threads of the same process, facilitating data sharing and communication within the process.</a:t>
            </a:r>
          </a:p>
          <a:p>
            <a:pPr defTabSz="584200" hangingPunct="0"/>
            <a:r>
              <a:rPr lang="en-US" altLang="zh-CN" sz="3200" baseline="2495" dirty="0">
                <a:solidFill>
                  <a:schemeClr val="tx1">
                    <a:lumMod val="50000"/>
                  </a:schemeClr>
                </a:solidFill>
                <a:latin typeface="Gill Sans MT" panose="020B0502020104020203" pitchFamily="34" charset="0"/>
                <a:sym typeface="Helvetica"/>
              </a:rPr>
              <a:t>B:</a:t>
            </a:r>
            <a:r>
              <a:rPr lang="zh-CN" altLang="en-US" sz="3200" baseline="2495" dirty="0">
                <a:solidFill>
                  <a:schemeClr val="tx1">
                    <a:lumMod val="50000"/>
                  </a:schemeClr>
                </a:solidFill>
                <a:latin typeface="Gill Sans MT" panose="020B0502020104020203" pitchFamily="34" charset="0"/>
                <a:sym typeface="Helvetica"/>
              </a:rPr>
              <a:t> </a:t>
            </a:r>
            <a:r>
              <a:rPr lang="en-US" altLang="zh-CN" sz="3200" baseline="2495" dirty="0">
                <a:solidFill>
                  <a:schemeClr val="tx1">
                    <a:lumMod val="50000"/>
                  </a:schemeClr>
                </a:solidFill>
                <a:latin typeface="Gill Sans MT" panose="020B0502020104020203" pitchFamily="34" charset="0"/>
                <a:sym typeface="Helvetica"/>
              </a:rPr>
              <a:t>File descriptors are handles used by a process to access files or I/O resources. In a multi-threaded process, all threads share the same set of file descriptors.</a:t>
            </a:r>
          </a:p>
          <a:p>
            <a:pPr defTabSz="584200" hangingPunct="0"/>
            <a:r>
              <a:rPr lang="en-US" altLang="zh-CN" sz="3200" baseline="2495" dirty="0">
                <a:solidFill>
                  <a:schemeClr val="tx1">
                    <a:lumMod val="50000"/>
                  </a:schemeClr>
                </a:solidFill>
                <a:latin typeface="Gill Sans MT" panose="020B0502020104020203" pitchFamily="34" charset="0"/>
                <a:sym typeface="Helvetica"/>
              </a:rPr>
              <a:t>C:</a:t>
            </a:r>
            <a:r>
              <a:rPr lang="zh-CN" altLang="en-US" sz="3200" baseline="2495" dirty="0">
                <a:solidFill>
                  <a:schemeClr val="tx1">
                    <a:lumMod val="50000"/>
                  </a:schemeClr>
                </a:solidFill>
                <a:latin typeface="Gill Sans MT" panose="020B0502020104020203" pitchFamily="34" charset="0"/>
                <a:sym typeface="Helvetica"/>
              </a:rPr>
              <a:t> </a:t>
            </a:r>
            <a:r>
              <a:rPr lang="en-US" altLang="zh-CN" sz="3200" baseline="2495" dirty="0">
                <a:solidFill>
                  <a:schemeClr val="tx1">
                    <a:lumMod val="50000"/>
                  </a:schemeClr>
                </a:solidFill>
                <a:latin typeface="Gill Sans MT" panose="020B0502020104020203" pitchFamily="34" charset="0"/>
                <a:sym typeface="Helvetica"/>
              </a:rPr>
              <a:t>The stack is used to store a thread’s execution history, including function calls, return addresses, and local variables. The stack pointer points to the top of the current thread’s stack.</a:t>
            </a:r>
          </a:p>
          <a:p>
            <a:pPr defTabSz="584200" hangingPunct="0"/>
            <a:r>
              <a:rPr lang="en-US" altLang="zh-CN" sz="3200" baseline="2495" dirty="0">
                <a:solidFill>
                  <a:schemeClr val="tx1">
                    <a:lumMod val="50000"/>
                  </a:schemeClr>
                </a:solidFill>
                <a:latin typeface="Gill Sans MT" panose="020B0502020104020203" pitchFamily="34" charset="0"/>
                <a:sym typeface="Helvetica"/>
              </a:rPr>
              <a:t>D: Global variables are stored in the process’s data segment. </a:t>
            </a:r>
          </a:p>
          <a:p>
            <a:pPr defTabSz="584200" hangingPunct="0"/>
            <a:r>
              <a:rPr lang="en-US" altLang="zh-CN" sz="3200" baseline="2495" dirty="0">
                <a:solidFill>
                  <a:schemeClr val="tx1">
                    <a:lumMod val="50000"/>
                  </a:schemeClr>
                </a:solidFill>
                <a:latin typeface="Gill Sans MT" panose="020B0502020104020203" pitchFamily="34" charset="0"/>
                <a:sym typeface="Helvetica"/>
              </a:rPr>
              <a:t>(You can also refer to page 7-8 in lec4-threads)</a:t>
            </a:r>
          </a:p>
        </p:txBody>
      </p:sp>
    </p:spTree>
    <p:extLst>
      <p:ext uri="{BB962C8B-B14F-4D97-AF65-F5344CB8AC3E}">
        <p14:creationId xmlns:p14="http://schemas.microsoft.com/office/powerpoint/2010/main" val="26666014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2</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684859E8-BCEA-48B6-18FC-BDF076567EE0}"/>
              </a:ext>
            </a:extLst>
          </p:cNvPr>
          <p:cNvPicPr>
            <a:picLocks noChangeAspect="1"/>
          </p:cNvPicPr>
          <p:nvPr/>
        </p:nvPicPr>
        <p:blipFill>
          <a:blip r:embed="rId3"/>
          <a:stretch>
            <a:fillRect/>
          </a:stretch>
        </p:blipFill>
        <p:spPr>
          <a:xfrm>
            <a:off x="4804110" y="1214438"/>
            <a:ext cx="7100019" cy="4590938"/>
          </a:xfrm>
          <a:prstGeom prst="rect">
            <a:avLst/>
          </a:prstGeom>
        </p:spPr>
      </p:pic>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657267" y="1052624"/>
            <a:ext cx="4600317" cy="5348176"/>
          </a:xfrm>
        </p:spPr>
        <p:txBody>
          <a:bodyPr lIns="25400" tIns="25400" rIns="25400" bIns="25400" anchor="t">
            <a:normAutofit/>
          </a:bodyPr>
          <a:lstStyle/>
          <a:p>
            <a:pPr marL="0" indent="0">
              <a:buNone/>
              <a:defRPr/>
            </a:pPr>
            <a:r>
              <a:rPr lang="en-US" altLang="zh-CN" sz="2400" b="1" dirty="0">
                <a:cs typeface="Helvetica"/>
              </a:rPr>
              <a:t>A quick review of fork():</a:t>
            </a:r>
          </a:p>
          <a:p>
            <a:pPr marL="288925" indent="-288925">
              <a:buFont typeface="Wingdings" pitchFamily="2" charset="2"/>
              <a:buChar char="Ø"/>
              <a:defRPr/>
            </a:pPr>
            <a:r>
              <a:rPr lang="en-US" altLang="zh-CN" sz="2400" dirty="0">
                <a:cs typeface="Helvetica"/>
              </a:rPr>
              <a:t>The fork() creates a </a:t>
            </a:r>
            <a:r>
              <a:rPr lang="en-US" altLang="zh-CN" sz="2400" dirty="0"/>
              <a:t>new </a:t>
            </a:r>
            <a:r>
              <a:rPr lang="en-US" altLang="zh-CN" sz="2400" dirty="0">
                <a:cs typeface="Helvetica"/>
              </a:rPr>
              <a:t>child  </a:t>
            </a:r>
            <a:r>
              <a:rPr lang="en-US" altLang="zh-CN" sz="2400" dirty="0"/>
              <a:t>process</a:t>
            </a:r>
            <a:r>
              <a:rPr lang="en-US" altLang="zh-CN" sz="2400" dirty="0">
                <a:cs typeface="Helvetica"/>
              </a:rPr>
              <a:t>, by duplicating the parent process. </a:t>
            </a:r>
          </a:p>
          <a:p>
            <a:pPr marL="606425" lvl="1" indent="-288925">
              <a:buFont typeface="Wingdings" pitchFamily="2" charset="2"/>
              <a:buChar char="Ø"/>
              <a:defRPr/>
            </a:pPr>
            <a:r>
              <a:rPr lang="en-US" altLang="zh-CN" sz="2400" dirty="0">
                <a:cs typeface="Helvetica"/>
              </a:rPr>
              <a:t>Child Process Start Point: After a successful fork(), both the parent and child processes continue execution independently from the point immediately following the fork() call.</a:t>
            </a:r>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288925" lvl="1" indent="-288925">
              <a:buFont typeface="Wingdings" pitchFamily="2" charset="2"/>
              <a:buChar char="Ø"/>
              <a:defRPr/>
            </a:pPr>
            <a:endParaRPr lang="en-US" altLang="zh-CN" sz="2500" dirty="0"/>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p:txBody>
      </p:sp>
    </p:spTree>
    <p:extLst>
      <p:ext uri="{BB962C8B-B14F-4D97-AF65-F5344CB8AC3E}">
        <p14:creationId xmlns:p14="http://schemas.microsoft.com/office/powerpoint/2010/main" val="2777384990"/>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3633</TotalTime>
  <Words>3091</Words>
  <Application>Microsoft Macintosh PowerPoint</Application>
  <PresentationFormat>寬螢幕</PresentationFormat>
  <Paragraphs>442</Paragraphs>
  <Slides>22</Slides>
  <Notes>19</Notes>
  <HiddenSlides>0</HiddenSlides>
  <MMClips>0</MMClips>
  <ScaleCrop>false</ScaleCrop>
  <HeadingPairs>
    <vt:vector size="6" baseType="variant">
      <vt:variant>
        <vt:lpstr>使用字型</vt:lpstr>
      </vt:variant>
      <vt:variant>
        <vt:i4>16</vt:i4>
      </vt:variant>
      <vt:variant>
        <vt:lpstr>佈景主題</vt:lpstr>
      </vt:variant>
      <vt:variant>
        <vt:i4>2</vt:i4>
      </vt:variant>
      <vt:variant>
        <vt:lpstr>投影片標題</vt:lpstr>
      </vt:variant>
      <vt:variant>
        <vt:i4>22</vt:i4>
      </vt:variant>
    </vt:vector>
  </HeadingPairs>
  <TitlesOfParts>
    <vt:vector size="40" baseType="lpstr">
      <vt:lpstr>.AppleSystemUIFontMonospaced</vt:lpstr>
      <vt:lpstr>.SF NS</vt:lpstr>
      <vt:lpstr>굴림</vt:lpstr>
      <vt:lpstr>HY견고딕</vt:lpstr>
      <vt:lpstr>맑은 고딕</vt:lpstr>
      <vt:lpstr>맑은 고딕</vt:lpstr>
      <vt:lpstr>Arial</vt:lpstr>
      <vt:lpstr>Calibri</vt:lpstr>
      <vt:lpstr>Consolas</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Quick Solution Check</vt:lpstr>
      <vt:lpstr>Midterm Result Overview</vt:lpstr>
      <vt:lpstr>Assessment Policy and Hints</vt:lpstr>
      <vt:lpstr>Grade Appeal Policy</vt:lpstr>
      <vt:lpstr>Question 1(a)</vt:lpstr>
      <vt:lpstr>Question 1(b)</vt:lpstr>
      <vt:lpstr>Question 2</vt:lpstr>
      <vt:lpstr>Question 2(cont.)</vt:lpstr>
      <vt:lpstr>Question 2(cont.)</vt:lpstr>
      <vt:lpstr>Question 3</vt:lpstr>
      <vt:lpstr>Recap: pthread_cond_wait (from T05)</vt:lpstr>
      <vt:lpstr>Recap: pthread_cond_signal (from T05)</vt:lpstr>
      <vt:lpstr>Question 3 Solution</vt:lpstr>
      <vt:lpstr>Question 3 Wrong Answer</vt:lpstr>
      <vt:lpstr>Question 3 Wrong Answer</vt:lpstr>
      <vt:lpstr>Question 4</vt:lpstr>
      <vt:lpstr>Recap: sem_wait (from lec7)</vt:lpstr>
      <vt:lpstr>Recap: sem_post (from lec7)</vt:lpstr>
      <vt:lpstr>Question 4 Solution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2024-10-24T06:05:28Z</dcterms:modified>
</cp:coreProperties>
</file>