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37"/>
  </p:notesMasterIdLst>
  <p:sldIdLst>
    <p:sldId id="2966" r:id="rId2"/>
    <p:sldId id="2967" r:id="rId3"/>
    <p:sldId id="2737" r:id="rId4"/>
    <p:sldId id="2808" r:id="rId5"/>
    <p:sldId id="2810" r:id="rId6"/>
    <p:sldId id="2809" r:id="rId7"/>
    <p:sldId id="2969" r:id="rId8"/>
    <p:sldId id="2814" r:id="rId9"/>
    <p:sldId id="2811" r:id="rId10"/>
    <p:sldId id="2812" r:id="rId11"/>
    <p:sldId id="2813" r:id="rId12"/>
    <p:sldId id="2815" r:id="rId13"/>
    <p:sldId id="2816" r:id="rId14"/>
    <p:sldId id="2817" r:id="rId15"/>
    <p:sldId id="2818" r:id="rId16"/>
    <p:sldId id="2819" r:id="rId17"/>
    <p:sldId id="2888" r:id="rId18"/>
    <p:sldId id="2820" r:id="rId19"/>
    <p:sldId id="2821" r:id="rId20"/>
    <p:sldId id="2968" r:id="rId21"/>
    <p:sldId id="2184" r:id="rId22"/>
    <p:sldId id="2185" r:id="rId23"/>
    <p:sldId id="2186" r:id="rId24"/>
    <p:sldId id="2187" r:id="rId25"/>
    <p:sldId id="2188" r:id="rId26"/>
    <p:sldId id="2189" r:id="rId27"/>
    <p:sldId id="2191" r:id="rId28"/>
    <p:sldId id="2192" r:id="rId29"/>
    <p:sldId id="2193" r:id="rId30"/>
    <p:sldId id="2194" r:id="rId31"/>
    <p:sldId id="2195" r:id="rId32"/>
    <p:sldId id="2196" r:id="rId33"/>
    <p:sldId id="2197" r:id="rId34"/>
    <p:sldId id="2198" r:id="rId35"/>
    <p:sldId id="2199" r:id="rId3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9" autoAdjust="0"/>
    <p:restoredTop sz="96327" autoAdjust="0"/>
  </p:normalViewPr>
  <p:slideViewPr>
    <p:cSldViewPr>
      <p:cViewPr varScale="1">
        <p:scale>
          <a:sx n="146" d="100"/>
          <a:sy n="146" d="100"/>
        </p:scale>
        <p:origin x="3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2023. 3. 2.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 err="1"/>
              <a:t>말그대로</a:t>
            </a:r>
            <a:r>
              <a:rPr lang="ko-KR" altLang="en-US" dirty="0"/>
              <a:t> </a:t>
            </a:r>
            <a:r>
              <a:rPr lang="ko-KR" altLang="en-US" dirty="0" err="1"/>
              <a:t>파풀러한</a:t>
            </a:r>
            <a:r>
              <a:rPr lang="ko-KR" altLang="en-US" dirty="0"/>
              <a:t> 애들을 캐시해주는 거니까 그림이 </a:t>
            </a:r>
            <a:r>
              <a:rPr lang="ko-KR" altLang="en-US" dirty="0" err="1"/>
              <a:t>잘못됬음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1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9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7" r:id="rId5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II: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Paging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35696" y="1700808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79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en-US" altLang="zh-CN"/>
              <a:t>a</a:t>
            </a:r>
            <a:r>
              <a:rPr lang="en-US" altLang="ko-KR"/>
              <a:t>re </a:t>
            </a:r>
            <a:r>
              <a:rPr lang="en-US" altLang="ko-KR" dirty="0"/>
              <a:t>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</a:t>
                </a:r>
                <a:r>
                  <a:rPr lang="en-US" altLang="zh-CN" dirty="0"/>
                  <a:t>!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:r>
                  <a:rPr lang="en-US" altLang="ko-KR" b="0" dirty="0">
                    <a:latin typeface="Cambria Math" panose="02040503050406030204" pitchFamily="18" charset="0"/>
                  </a:rPr>
                  <a:t>Page offset for 4 Kbyte page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12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bit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 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4MB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process!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Page tables for each process are stored in memory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7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 The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880070"/>
            <a:ext cx="8424937" cy="5501258"/>
          </a:xfrm>
        </p:spPr>
        <p:txBody>
          <a:bodyPr/>
          <a:lstStyle/>
          <a:p>
            <a:r>
              <a:rPr lang="en-US" altLang="ko-KR" dirty="0"/>
              <a:t>The page table is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</a:t>
            </a:r>
            <a:r>
              <a:rPr lang="zh-CN" altLang="en-US" dirty="0"/>
              <a:t> </a:t>
            </a:r>
            <a:r>
              <a:rPr lang="en-US" altLang="zh-CN" dirty="0"/>
              <a:t>(PTE)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6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</a:t>
            </a:r>
            <a:r>
              <a:rPr lang="en-US" altLang="zh-CN" dirty="0"/>
              <a:t>o</a:t>
            </a:r>
            <a:r>
              <a:rPr lang="en-US" altLang="ko-KR" dirty="0"/>
              <a:t>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80070"/>
            <a:ext cx="8424936" cy="5501258"/>
          </a:xfrm>
        </p:spPr>
        <p:txBody>
          <a:bodyPr/>
          <a:lstStyle/>
          <a:p>
            <a:pPr latinLnBrk="0"/>
            <a:r>
              <a:rPr lang="en-US" altLang="ko-KR" sz="1800" b="1" dirty="0"/>
              <a:t>Valid Bit</a:t>
            </a:r>
            <a:r>
              <a:rPr lang="en-US" altLang="ko-KR" sz="1800" dirty="0"/>
              <a:t>: Indicating whether the particular translation is valid</a:t>
            </a:r>
            <a:r>
              <a:rPr lang="zh-CN" altLang="en-US" sz="1800" dirty="0"/>
              <a:t> </a:t>
            </a:r>
            <a:r>
              <a:rPr lang="en-US" altLang="zh-CN" sz="1800" dirty="0"/>
              <a:t>(unused</a:t>
            </a:r>
            <a:r>
              <a:rPr lang="zh-CN" altLang="en-US" sz="1800" dirty="0"/>
              <a:t> </a:t>
            </a:r>
            <a:r>
              <a:rPr lang="en-US" altLang="zh-CN" sz="1800" dirty="0"/>
              <a:t>space)</a:t>
            </a:r>
            <a:endParaRPr lang="en-US" altLang="ko-KR" sz="1800" dirty="0"/>
          </a:p>
          <a:p>
            <a:pPr latinLnBrk="0"/>
            <a:r>
              <a:rPr lang="en-US" altLang="ko-KR" sz="1800" b="1" dirty="0"/>
              <a:t>Protection Bit</a:t>
            </a:r>
            <a:r>
              <a:rPr lang="en-US" altLang="ko-KR" sz="1800" dirty="0"/>
              <a:t>: Indicating whether the page could be read from, written to, or executed from</a:t>
            </a:r>
          </a:p>
          <a:p>
            <a:pPr latinLnBrk="0"/>
            <a:r>
              <a:rPr lang="en-US" altLang="ko-KR" sz="1800" b="1" dirty="0"/>
              <a:t>Present Bit</a:t>
            </a:r>
            <a:r>
              <a:rPr lang="en-US" altLang="ko-KR" sz="1800" dirty="0"/>
              <a:t>: Indicating whether this page is in physical memory or on disk</a:t>
            </a:r>
            <a:r>
              <a:rPr lang="zh-CN" altLang="en-US" sz="1800" dirty="0"/>
              <a:t> </a:t>
            </a:r>
            <a:r>
              <a:rPr lang="en-US" altLang="ko-KR" sz="1800" dirty="0"/>
              <a:t>(swapped out)</a:t>
            </a:r>
          </a:p>
          <a:p>
            <a:pPr latinLnBrk="0"/>
            <a:r>
              <a:rPr lang="en-US" altLang="ko-KR" sz="1800" b="1" dirty="0"/>
              <a:t>Dirty Bit</a:t>
            </a:r>
            <a:r>
              <a:rPr lang="en-US" altLang="ko-KR" sz="1800" dirty="0"/>
              <a:t>: Indicating whether the page has been modified since it was brought into memory</a:t>
            </a:r>
          </a:p>
          <a:p>
            <a:pPr latinLnBrk="0"/>
            <a:r>
              <a:rPr lang="en-US" altLang="ko-KR" sz="1800" b="1" dirty="0"/>
              <a:t>Reference Bit</a:t>
            </a:r>
            <a:r>
              <a:rPr lang="zh-CN" altLang="en-US" sz="1800" b="1" dirty="0"/>
              <a:t> </a:t>
            </a:r>
            <a:r>
              <a:rPr lang="en-US" altLang="ko-KR" sz="1800" b="1" dirty="0"/>
              <a:t>(Accessed Bit): </a:t>
            </a:r>
            <a:r>
              <a:rPr lang="en-US" altLang="ko-KR" sz="1800" dirty="0"/>
              <a:t>Indicating that a page has been accessed</a:t>
            </a:r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3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0106" y="3284984"/>
            <a:ext cx="4141663" cy="2520280"/>
          </a:xfrm>
        </p:spPr>
        <p:txBody>
          <a:bodyPr/>
          <a:lstStyle/>
          <a:p>
            <a:r>
              <a:rPr lang="en-US" altLang="ko-KR" sz="1600"/>
              <a:t>P</a:t>
            </a:r>
            <a:r>
              <a:rPr lang="en-US" altLang="ko-KR" sz="1600" dirty="0"/>
              <a:t>: present</a:t>
            </a:r>
          </a:p>
          <a:p>
            <a:r>
              <a:rPr lang="en-US" altLang="ko-KR" sz="1600" dirty="0"/>
              <a:t>R/W: read/write bit</a:t>
            </a:r>
          </a:p>
          <a:p>
            <a:r>
              <a:rPr lang="en-US" altLang="ko-KR" sz="1600" dirty="0"/>
              <a:t>U/S: supervisor</a:t>
            </a:r>
          </a:p>
          <a:p>
            <a:r>
              <a:rPr lang="en-US" altLang="ko-KR" sz="1600" dirty="0"/>
              <a:t>A: accessed bit</a:t>
            </a:r>
          </a:p>
          <a:p>
            <a:r>
              <a:rPr lang="en-US" altLang="ko-KR" sz="1600" dirty="0"/>
              <a:t>D: dirty bit</a:t>
            </a:r>
          </a:p>
          <a:p>
            <a:r>
              <a:rPr lang="en-US" altLang="ko-KR" sz="1600" dirty="0"/>
              <a:t>PFN: the page frame number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28958" y="1484784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12130" y="2464559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1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en-US" altLang="ko-KR" dirty="0"/>
              <a:t>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 dirty="0"/>
              <a:t>needed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</a:t>
            </a:r>
            <a:r>
              <a:rPr lang="en-US" altLang="ko-KR" dirty="0"/>
              <a:t>memory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4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1420787"/>
            <a:ext cx="7992888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VPN from the virtual address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VPN =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VPN_MASK)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 the address of the page-table entry (PTE)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PTBR + (VPN *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(PTE))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PTE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PTE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36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401446"/>
            <a:ext cx="8893621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process can access the page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PTE.Valid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(SEGMENTATION_FAULT)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CanAccess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PTE.ProtectBits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is OK: form physical address and fetch it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offset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(PTE.PFN &lt;&lt; PFN_SHIFT) | offset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Register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b="1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3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Memory Trace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5880" y="1243087"/>
            <a:ext cx="4897412" cy="100811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altLang="ko-K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array[</a:t>
            </a:r>
            <a:r>
              <a:rPr lang="nn-NO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nn-NO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nn-NO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nn-NO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</a:t>
            </a:r>
            <a:r>
              <a:rPr lang="nn-NO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nn-NO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nn-NO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</a:p>
          <a:p>
            <a:r>
              <a:rPr lang="nn-NO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array[i] = </a:t>
            </a:r>
            <a:r>
              <a:rPr lang="nn-NO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b="1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3004" y="2956922"/>
            <a:ext cx="5399608" cy="7920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prompt&gt; gcc –o array array.c –Wall –o</a:t>
            </a:r>
          </a:p>
          <a:p>
            <a:r>
              <a:rPr lang="nn-NO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prompt&gt;./array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4174" y="4365104"/>
            <a:ext cx="7890274" cy="178257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0x1024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$0x0,(%edi,%eax,4)</a:t>
            </a:r>
            <a:r>
              <a:rPr lang="ko-KR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edi+eax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*4]= 0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0x1028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0x102c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$0x03e8,%eax //0000 0011 1110 1000</a:t>
            </a:r>
            <a:r>
              <a:rPr lang="en-US" altLang="ko-KR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  <a:r>
              <a:rPr lang="en-US" altLang="ko-KR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0x1030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0x1024 </a:t>
            </a:r>
            <a:endParaRPr lang="nn-NO" altLang="ko-K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95880" y="2564904"/>
            <a:ext cx="754852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3004" y="4077072"/>
            <a:ext cx="754852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AA0546-3295-D444-95B4-A7A91D282953}"/>
              </a:ext>
            </a:extLst>
          </p:cNvPr>
          <p:cNvSpPr/>
          <p:nvPr/>
        </p:nvSpPr>
        <p:spPr>
          <a:xfrm>
            <a:off x="827584" y="4365104"/>
            <a:ext cx="7200800" cy="57606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E979-A756-ED44-9D1D-D5FCDD84E62B}"/>
              </a:ext>
            </a:extLst>
          </p:cNvPr>
          <p:cNvSpPr txBox="1"/>
          <p:nvPr/>
        </p:nvSpPr>
        <p:spPr>
          <a:xfrm>
            <a:off x="7124139" y="4098184"/>
            <a:ext cx="146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Memory access</a:t>
            </a:r>
            <a:endParaRPr kumimoji="1" lang="ko-KR" alt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0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Virtual</a:t>
            </a:r>
            <a:r>
              <a:rPr lang="zh-CN" altLang="en-US" dirty="0"/>
              <a:t> </a:t>
            </a:r>
            <a:r>
              <a:rPr lang="en-US" altLang="ko-KR" dirty="0"/>
              <a:t>(</a:t>
            </a:r>
            <a:r>
              <a:rPr lang="en-US" altLang="zh-CN" dirty="0"/>
              <a:t>a</a:t>
            </a:r>
            <a:r>
              <a:rPr lang="en-US" altLang="ko-KR" dirty="0"/>
              <a:t>nd Physical) Memory Trace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832241" y="997438"/>
            <a:ext cx="6995622" cy="1999514"/>
            <a:chOff x="832241" y="775737"/>
            <a:chExt cx="6995622" cy="1999514"/>
          </a:xfrm>
        </p:grpSpPr>
        <p:grpSp>
          <p:nvGrpSpPr>
            <p:cNvPr id="47" name="그룹 46"/>
            <p:cNvGrpSpPr/>
            <p:nvPr/>
          </p:nvGrpSpPr>
          <p:grpSpPr>
            <a:xfrm>
              <a:off x="2138561" y="1196752"/>
              <a:ext cx="4788520" cy="1440000"/>
              <a:chOff x="2138561" y="1052896"/>
              <a:chExt cx="4788520" cy="1440000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138561" y="1052896"/>
                <a:ext cx="4788520" cy="1440000"/>
                <a:chOff x="2138561" y="1052896"/>
                <a:chExt cx="4788520" cy="1440000"/>
              </a:xfrm>
            </p:grpSpPr>
            <p:cxnSp>
              <p:nvCxnSpPr>
                <p:cNvPr id="22" name="직선 화살표 연결선 21"/>
                <p:cNvCxnSpPr/>
                <p:nvPr/>
              </p:nvCxnSpPr>
              <p:spPr>
                <a:xfrm>
                  <a:off x="2138561" y="2492896"/>
                  <a:ext cx="478852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그룹 36"/>
                <p:cNvGrpSpPr/>
                <p:nvPr/>
              </p:nvGrpSpPr>
              <p:grpSpPr>
                <a:xfrm>
                  <a:off x="6818262" y="1052896"/>
                  <a:ext cx="108819" cy="1440000"/>
                  <a:chOff x="6818262" y="1052896"/>
                  <a:chExt cx="108819" cy="1440000"/>
                </a:xfrm>
              </p:grpSpPr>
              <p:cxnSp>
                <p:nvCxnSpPr>
                  <p:cNvPr id="23" name="직선 화살표 연결선 22"/>
                  <p:cNvCxnSpPr/>
                  <p:nvPr/>
                </p:nvCxnSpPr>
                <p:spPr>
                  <a:xfrm>
                    <a:off x="6818262" y="1052896"/>
                    <a:ext cx="0" cy="14400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/>
                  <p:cNvCxnSpPr/>
                  <p:nvPr/>
                </p:nvCxnSpPr>
                <p:spPr>
                  <a:xfrm>
                    <a:off x="6819081" y="1414232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/>
                  <p:cNvCxnSpPr/>
                  <p:nvPr/>
                </p:nvCxnSpPr>
                <p:spPr>
                  <a:xfrm>
                    <a:off x="6819081" y="1774232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/>
                  <p:cNvCxnSpPr/>
                  <p:nvPr/>
                </p:nvCxnSpPr>
                <p:spPr>
                  <a:xfrm>
                    <a:off x="6819081" y="2134232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6" name="직선 연결선 45"/>
              <p:cNvCxnSpPr/>
              <p:nvPr/>
            </p:nvCxnSpPr>
            <p:spPr>
              <a:xfrm>
                <a:off x="6819081" y="1057428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직사각형 66"/>
            <p:cNvSpPr/>
            <p:nvPr/>
          </p:nvSpPr>
          <p:spPr>
            <a:xfrm>
              <a:off x="2138562" y="2536264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55776" y="2536264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735808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915816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095848" y="2536264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491880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71912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851920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31952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81897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561929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741937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921969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192168" y="253718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372200" y="2537488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552208" y="2537488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292080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472112" y="253718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52120" y="253718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832152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321768" y="150053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275856" y="150053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153520" y="150355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054109" y="150053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012160" y="150355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8109" y="775737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Page Table[39]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6" name="직선 화살표 연결선 105"/>
            <p:cNvCxnSpPr>
              <a:stCxn id="104" idx="2"/>
            </p:cNvCxnSpPr>
            <p:nvPr/>
          </p:nvCxnSpPr>
          <p:spPr>
            <a:xfrm>
              <a:off x="1844173" y="1052736"/>
              <a:ext cx="402389" cy="450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32241" y="1809673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Page Table[1]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9" name="직선 화살표 연결선 108"/>
            <p:cNvCxnSpPr>
              <a:stCxn id="108" idx="2"/>
            </p:cNvCxnSpPr>
            <p:nvPr/>
          </p:nvCxnSpPr>
          <p:spPr>
            <a:xfrm>
              <a:off x="1408305" y="2086672"/>
              <a:ext cx="684065" cy="450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932761" y="249825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32761" y="213958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1074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32761" y="177825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932761" y="142260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1174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932761" y="106278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52320" y="1305979"/>
              <a:ext cx="375543" cy="1224217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Page Table(PA)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2321768" y="552738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1180598" y="4726440"/>
            <a:ext cx="6647265" cy="1250758"/>
            <a:chOff x="1180598" y="4946444"/>
            <a:chExt cx="6647265" cy="1250758"/>
          </a:xfrm>
        </p:grpSpPr>
        <p:sp>
          <p:nvSpPr>
            <p:cNvPr id="135" name="TextBox 134"/>
            <p:cNvSpPr txBox="1"/>
            <p:nvPr/>
          </p:nvSpPr>
          <p:spPr>
            <a:xfrm>
              <a:off x="7452320" y="5084667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Code(PA)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960274" y="56664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4096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960274" y="53077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4146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960274" y="49464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4196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556141" y="56803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56141" y="53216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1074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556141" y="49603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80598" y="5070766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Code(VA)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2138561" y="5085024"/>
              <a:ext cx="4788520" cy="796119"/>
              <a:chOff x="2138561" y="5085024"/>
              <a:chExt cx="4788520" cy="796119"/>
            </a:xfrm>
          </p:grpSpPr>
          <p:cxnSp>
            <p:nvCxnSpPr>
              <p:cNvPr id="63" name="직선 화살표 연결선 62"/>
              <p:cNvCxnSpPr/>
              <p:nvPr/>
            </p:nvCxnSpPr>
            <p:spPr>
              <a:xfrm>
                <a:off x="2138561" y="5804944"/>
                <a:ext cx="47885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/>
              <p:nvPr/>
            </p:nvCxnSpPr>
            <p:spPr>
              <a:xfrm>
                <a:off x="6819081" y="5085024"/>
                <a:ext cx="0" cy="7961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6819081" y="508628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6819081" y="544628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 flipH="1">
                <a:off x="2245742" y="5085024"/>
                <a:ext cx="818" cy="7961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2138561" y="5088677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2138561" y="544628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>
                <a:off x="31609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40753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49897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9041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2102546" y="58976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969816" y="5897664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95342" y="5897664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795949" y="5897663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24142" y="5920203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638242" y="5904130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2669157" y="5486704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849736" y="5446440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3023816" y="540278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221856" y="5527996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569245" y="548731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749824" y="544704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923904" y="5403396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4129707" y="5527996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4477096" y="548731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657675" y="544704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831755" y="5403396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5054109" y="5522467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5401498" y="5481783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5582077" y="5441519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5756157" y="5397867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976182" y="551789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6323571" y="547720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6504150" y="5436944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6678230" y="539329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1180597" y="3284984"/>
            <a:ext cx="6647265" cy="998295"/>
            <a:chOff x="1180597" y="3284984"/>
            <a:chExt cx="6647265" cy="998295"/>
          </a:xfrm>
        </p:grpSpPr>
        <p:grpSp>
          <p:nvGrpSpPr>
            <p:cNvPr id="57" name="그룹 56"/>
            <p:cNvGrpSpPr/>
            <p:nvPr/>
          </p:nvGrpSpPr>
          <p:grpSpPr>
            <a:xfrm>
              <a:off x="2138561" y="3424860"/>
              <a:ext cx="4788520" cy="719920"/>
              <a:chOff x="2138561" y="3501008"/>
              <a:chExt cx="4788520" cy="719920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2138561" y="3501008"/>
                <a:ext cx="4788520" cy="719920"/>
                <a:chOff x="2138561" y="3501008"/>
                <a:chExt cx="4788520" cy="719920"/>
              </a:xfrm>
            </p:grpSpPr>
            <p:cxnSp>
              <p:nvCxnSpPr>
                <p:cNvPr id="40" name="직선 화살표 연결선 39"/>
                <p:cNvCxnSpPr/>
                <p:nvPr/>
              </p:nvCxnSpPr>
              <p:spPr>
                <a:xfrm>
                  <a:off x="2138561" y="4220928"/>
                  <a:ext cx="478852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6818263" y="3501008"/>
                  <a:ext cx="818" cy="7199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6819081" y="3502264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6819081" y="3862264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직선 화살표 연결선 53"/>
              <p:cNvCxnSpPr/>
              <p:nvPr/>
            </p:nvCxnSpPr>
            <p:spPr>
              <a:xfrm flipH="1">
                <a:off x="2245742" y="3501008"/>
                <a:ext cx="818" cy="7199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2138561" y="35046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2138561" y="3862264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>
              <a:off x="7452319" y="3424860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Array(PA)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60274" y="40062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7232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60274" y="3647616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7282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960274" y="32862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7132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80597" y="3404135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Array(VA)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55880" y="4004984"/>
              <a:ext cx="633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40000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455880" y="3646320"/>
              <a:ext cx="633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40050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55880" y="3284984"/>
              <a:ext cx="633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40100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528168" y="4085931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275856" y="4045628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224616" y="4012647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054109" y="3964283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012076" y="3889880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450952" y="3392841"/>
              <a:ext cx="229397" cy="401003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noAutofit/>
            </a:bodyPr>
            <a:lstStyle/>
            <a:p>
              <a:r>
                <a:rPr lang="en-US" altLang="ko-KR" sz="1100" dirty="0" err="1"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mov</a:t>
              </a:r>
              <a:endParaRPr lang="ko-KR" altLang="en-US" sz="1100" dirty="0"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2261069" y="4793172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620339" y="4793172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inc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801117" y="4793171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cmp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993265" y="4793172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jne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733263" y="5998651"/>
            <a:ext cx="1595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Memory Access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79FA9-15EF-9745-A802-FEE08F8489A9}"/>
              </a:ext>
            </a:extLst>
          </p:cNvPr>
          <p:cNvSpPr txBox="1"/>
          <p:nvPr/>
        </p:nvSpPr>
        <p:spPr>
          <a:xfrm>
            <a:off x="2517698" y="982097"/>
            <a:ext cx="3206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Helvetica" pitchFamily="2" charset="0"/>
              </a:rPr>
              <a:t>(PTE for data: 40000 / 1024)</a:t>
            </a:r>
            <a:endParaRPr kumimoji="1" lang="ko-KR" altLang="en-US" sz="1600" dirty="0">
              <a:latin typeface="Helvetica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7712D62-20C2-184A-A3B8-7FF50C237254}"/>
              </a:ext>
            </a:extLst>
          </p:cNvPr>
          <p:cNvSpPr txBox="1"/>
          <p:nvPr/>
        </p:nvSpPr>
        <p:spPr>
          <a:xfrm>
            <a:off x="1897399" y="2003951"/>
            <a:ext cx="370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Helvetica" pitchFamily="2" charset="0"/>
              </a:rPr>
              <a:t>(PTE for code: 1024 / 1024)</a:t>
            </a:r>
            <a:endParaRPr kumimoji="1" lang="ko-KR" alt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2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Paging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Translation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lookaside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buffer,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TLB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Lookaside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(TLB)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8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chip’s memory-management unit</a:t>
            </a:r>
            <a:r>
              <a:rPr lang="zh-CN" altLang="en-US" dirty="0"/>
              <a:t> </a:t>
            </a:r>
            <a:r>
              <a:rPr lang="en-US" altLang="ko-KR" dirty="0"/>
              <a:t>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translation.</a:t>
            </a:r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26360" y="2716646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7273" y="4014456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08340" y="391690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4531" y="398890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61411" y="3123466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4531" y="431601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4531" y="465841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6" idx="0"/>
            <a:endCxn id="16" idx="2"/>
          </p:cNvCxnSpPr>
          <p:nvPr/>
        </p:nvCxnSpPr>
        <p:spPr>
          <a:xfrm flipV="1">
            <a:off x="1407333" y="3664005"/>
            <a:ext cx="0" cy="3504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5277635" y="3205678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5280" y="2814382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6393" y="5441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5751" y="5573085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54531" y="521455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9721" y="487600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5265" y="2794700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0665" y="2936965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stCxn id="16" idx="3"/>
          </p:cNvCxnSpPr>
          <p:nvPr/>
        </p:nvCxnSpPr>
        <p:spPr>
          <a:xfrm flipV="1">
            <a:off x="2019401" y="3229351"/>
            <a:ext cx="1221368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1657" y="2652720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81014" y="4080598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4289126" y="3788460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4432" y="3729634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23890" y="2771025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0458" y="2913289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7248400" y="3633733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97238" y="4216973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30089" y="3521740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6030089" y="3521740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9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967" y="980728"/>
            <a:ext cx="8263966" cy="341632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 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 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 (Success,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TRUE){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 ){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5:           offset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8:   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(PROTECTION_ERROR)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00928" y="1916832"/>
            <a:ext cx="5400600" cy="0"/>
          </a:xfrm>
          <a:prstGeom prst="line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30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5197499"/>
            <a:ext cx="8786812" cy="1080120"/>
          </a:xfrm>
        </p:spPr>
        <p:txBody>
          <a:bodyPr/>
          <a:lstStyle/>
          <a:p>
            <a:pPr lvl="1"/>
            <a:r>
              <a:rPr lang="en-US" altLang="ko-KR" dirty="0"/>
              <a:t>(11-12 lines)  The hardware accesses the page table to find the translation.</a:t>
            </a:r>
          </a:p>
          <a:p>
            <a:pPr lvl="1"/>
            <a:r>
              <a:rPr lang="en-US" altLang="ko-KR" dirty="0"/>
              <a:t>(16 lines) updates the TLB with the translation.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1" y="827675"/>
            <a:ext cx="8461573" cy="424731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//TLB Miss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PTBR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        PTE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        </a:t>
            </a:r>
            <a:r>
              <a:rPr lang="en-US" altLang="ko-KR" b="1" dirty="0">
                <a:solidFill>
                  <a:srgbClr val="C0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SEGFAULT) 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 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VPN , PTE.PFN 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       }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   }</a:t>
            </a:r>
          </a:p>
        </p:txBody>
      </p:sp>
    </p:spTree>
    <p:extLst>
      <p:ext uri="{BB962C8B-B14F-4D97-AF65-F5344CB8AC3E}">
        <p14:creationId xmlns:p14="http://schemas.microsoft.com/office/powerpoint/2010/main" val="2948367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How a TLB can improve performance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1115616" y="1620319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1733252"/>
            <a:ext cx="4824536" cy="193899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2000" b="1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20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+=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a[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07719" y="4615539"/>
            <a:ext cx="3600399" cy="646331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2339" y="5386008"/>
            <a:ext cx="3600400" cy="62167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7A43E-2A54-B9A4-7E97-568BBC419699}"/>
              </a:ext>
            </a:extLst>
          </p:cNvPr>
          <p:cNvSpPr txBox="1"/>
          <p:nvPr/>
        </p:nvSpPr>
        <p:spPr>
          <a:xfrm>
            <a:off x="4552950" y="3906626"/>
            <a:ext cx="3859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First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access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miss,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but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subsequent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are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hits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50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</a:t>
            </a:r>
            <a:r>
              <a:rPr lang="en-US" altLang="zh-CN" dirty="0"/>
              <a:t>again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441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2325" y="1982322"/>
            <a:ext cx="217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page1.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also page1.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3396078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26813" y="4488059"/>
            <a:ext cx="3112132" cy="1605237"/>
            <a:chOff x="1619672" y="2074344"/>
            <a:chExt cx="5097229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4047456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 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5752967" y="4758661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5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104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handles the TLB miss</a:t>
            </a:r>
            <a:r>
              <a:rPr lang="en-US" altLang="zh-CN" dirty="0"/>
              <a:t>es</a:t>
            </a:r>
            <a:r>
              <a:rPr lang="en-US" altLang="ko-KR" dirty="0"/>
              <a:t> entirely on </a:t>
            </a:r>
            <a:r>
              <a:rPr lang="en-US" altLang="ko-KR" dirty="0">
                <a:solidFill>
                  <a:schemeClr val="accent6"/>
                </a:solidFill>
              </a:rPr>
              <a:t>CISC</a:t>
            </a:r>
          </a:p>
          <a:p>
            <a:pPr lvl="1"/>
            <a:r>
              <a:rPr lang="en-US" altLang="ko-KR" dirty="0"/>
              <a:t>The hardware has to know exactly where the page tables are located in memory.</a:t>
            </a:r>
          </a:p>
          <a:p>
            <a:pPr lvl="1"/>
            <a:r>
              <a:rPr lang="en-US" altLang="ko-KR" dirty="0"/>
              <a:t>The hardware would “walk” the page table, find the correct page-table entry and </a:t>
            </a:r>
            <a:r>
              <a:rPr lang="en-US" altLang="ko-KR" dirty="0">
                <a:solidFill>
                  <a:schemeClr val="accent6"/>
                </a:solidFill>
              </a:rPr>
              <a:t>extract</a:t>
            </a:r>
            <a:r>
              <a:rPr lang="en-US" altLang="ko-KR" dirty="0"/>
              <a:t> the desired translation, </a:t>
            </a:r>
            <a:r>
              <a:rPr lang="en-US" altLang="ko-KR" dirty="0">
                <a:solidFill>
                  <a:schemeClr val="accent6"/>
                </a:solidFill>
              </a:rPr>
              <a:t>update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/>
                </a:solidFill>
              </a:rPr>
              <a:t>retry</a:t>
            </a:r>
            <a:r>
              <a:rPr lang="en-US" altLang="ko-KR" dirty="0"/>
              <a:t> instruction.</a:t>
            </a:r>
          </a:p>
          <a:p>
            <a:pPr lvl="1"/>
            <a:r>
              <a:rPr lang="en-US" altLang="ko-KR" b="1" dirty="0"/>
              <a:t>hardware-managed TLB.</a:t>
            </a:r>
          </a:p>
          <a:p>
            <a:pPr lvl="1"/>
            <a:r>
              <a:rPr lang="en-US" altLang="ko-KR" b="1" dirty="0"/>
              <a:t>Intel x86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RISC</a:t>
            </a:r>
            <a:r>
              <a:rPr lang="en-US" altLang="ko-KR" dirty="0"/>
              <a:t> has what is known as a </a:t>
            </a:r>
            <a:r>
              <a:rPr lang="en-US" altLang="ko-KR" b="1" u="sng" dirty="0"/>
              <a:t>software-managed TLB</a:t>
            </a:r>
          </a:p>
          <a:p>
            <a:pPr lvl="1"/>
            <a:r>
              <a:rPr lang="en-US" altLang="ko-KR" dirty="0"/>
              <a:t>On a TLB miss, the hardware raises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exception (trap handler)</a:t>
            </a:r>
          </a:p>
          <a:p>
            <a:pPr lvl="2"/>
            <a:r>
              <a:rPr lang="en-US" altLang="ko-KR" b="1" u="sng" dirty="0"/>
              <a:t>Trap handler is code </a:t>
            </a:r>
            <a:r>
              <a:rPr lang="en-US" altLang="ko-KR" dirty="0"/>
              <a:t>within the OS that is written with the express purpose of </a:t>
            </a:r>
            <a:r>
              <a:rPr lang="en-US" altLang="ko-KR" dirty="0">
                <a:solidFill>
                  <a:schemeClr val="accent6"/>
                </a:solidFill>
              </a:rPr>
              <a:t>handling TLB miss.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91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Control Flow algorithm</a:t>
            </a:r>
            <a:r>
              <a:rPr lang="zh-CN" altLang="en-US" dirty="0"/>
              <a:t> </a:t>
            </a:r>
            <a:r>
              <a:rPr lang="en-US" altLang="ko-KR" dirty="0"/>
              <a:t>(OS Handled)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996" y="908720"/>
            <a:ext cx="7992888" cy="41242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VPN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VPN_MASK) &gt;&gt; SHIFT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(Success,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	 Offset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OFFSET_MASK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 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 Register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(PROTECTION_FAULT)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TLB_MISS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69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TLB is managed by </a:t>
            </a:r>
            <a:r>
              <a:rPr lang="en-US" altLang="ko-KR" b="1" dirty="0"/>
              <a:t>Full Associative </a:t>
            </a:r>
            <a:r>
              <a:rPr lang="en-US" altLang="ko-KR" dirty="0"/>
              <a:t>method.</a:t>
            </a:r>
          </a:p>
          <a:p>
            <a:pPr lvl="1"/>
            <a:r>
              <a:rPr lang="en-US" altLang="ko-KR" dirty="0"/>
              <a:t>A typical TLB has 32,</a:t>
            </a:r>
            <a:r>
              <a:rPr lang="zh-CN" altLang="en-US" dirty="0"/>
              <a:t> </a:t>
            </a:r>
            <a:r>
              <a:rPr lang="en-US" altLang="ko-KR" dirty="0"/>
              <a:t>64, or 128 entries.</a:t>
            </a:r>
          </a:p>
          <a:p>
            <a:pPr lvl="1"/>
            <a:r>
              <a:rPr lang="en-US" altLang="ko-KR" dirty="0"/>
              <a:t>Hardware searches the entire TLB in parallel to find the desired translation.</a:t>
            </a:r>
          </a:p>
          <a:p>
            <a:pPr lvl="1"/>
            <a:r>
              <a:rPr lang="en-US" altLang="ko-KR" dirty="0"/>
              <a:t>other bits: valid bits , protection bits, address-space identifier, dirty bit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75744" y="3429000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66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2123728" y="2384884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5696" y="2060848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4688829" y="2023210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6056" y="201032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2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Paging:</a:t>
            </a:r>
            <a:r>
              <a:rPr lang="en-US" altLang="ko-KR" dirty="0"/>
              <a:t> </a:t>
            </a:r>
            <a:r>
              <a:rPr lang="en-US" altLang="zh-CN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2123728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4688829" y="3936318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3159079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526529" y="2384883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35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93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20677" y="1195118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49948" y="3111455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9948" y="3760341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0814" y="4637568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Distinguish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4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Solve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an address space identifier(ASID) field in the TLB.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24338" y="1739573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39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5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93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93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98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38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24338" y="5926511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5256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8119614" y="3140280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383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Process 1 is sharing physical page 101 with Process2.</a:t>
            </a:r>
          </a:p>
          <a:p>
            <a:pPr lvl="1"/>
            <a:r>
              <a:rPr lang="en-US" altLang="ko-KR" dirty="0"/>
              <a:t>P1 maps this page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  <a:p>
            <a:pPr lvl="1"/>
            <a:r>
              <a:rPr lang="en-US" altLang="ko-KR" dirty="0"/>
              <a:t>P2 maps this page 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938980" y="3269986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653172" y="3252691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36243" y="3212976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pages in use.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6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LRU(Least Recently Used)</a:t>
            </a:r>
          </a:p>
          <a:p>
            <a:pPr lvl="1"/>
            <a:r>
              <a:rPr lang="en-US" altLang="ko-KR" dirty="0"/>
              <a:t>Evict an entry that has not recently been used.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memory-reference stream.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Replacement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3189090"/>
            <a:ext cx="6840760" cy="859408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                                                                    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64" y="3040385"/>
            <a:ext cx="192490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 Row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0614" y="4162764"/>
            <a:ext cx="303321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2628" y="4230590"/>
            <a:ext cx="30130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0614" y="4590506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0" y="4715112"/>
            <a:ext cx="14792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Frame: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56796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67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56796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6797" y="4946240"/>
            <a:ext cx="30599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614" y="4959054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5495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54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5495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5496" y="494624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0564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30564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0564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0564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17968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17968" y="4226284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7968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17969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3168" y="4158458"/>
            <a:ext cx="311594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3167" y="4226284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7357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2041" y="4946240"/>
            <a:ext cx="298532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49771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49770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53960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49771" y="4946240"/>
            <a:ext cx="31627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15144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15143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15143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15144" y="4946240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901" y="4158458"/>
            <a:ext cx="3162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1902" y="4226284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11901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11901" y="494624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4302" y="4158458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84302" y="4226284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84302" y="4586200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84303" y="4946240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19240" y="4167983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19240" y="4235809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19240" y="4595725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19241" y="4955765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64088" y="5536482"/>
            <a:ext cx="3577616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11 TLB miss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5397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94576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7375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5727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4078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430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0782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9134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485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58374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41891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0892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25408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9244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7595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5947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64299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6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929583" y="182226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3" name="내용 개체 틀 11"/>
          <p:cNvGraphicFramePr>
            <a:graphicFrameLocks/>
          </p:cNvGraphicFramePr>
          <p:nvPr/>
        </p:nvGraphicFramePr>
        <p:xfrm>
          <a:off x="929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01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3902" y="1510767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9642" y="1505148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2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6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3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2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09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9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6140" y="1124744"/>
            <a:ext cx="562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entry(example of MIPS R4000)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04582" y="2708920"/>
          <a:ext cx="72266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19-bit 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 rest reserved for the kernel.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24-bit PFN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Systems can support with up to 64GB of main memory(   pages ).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Global bit(G)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Used for pages that are globally-shared among processes.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OS can use to distinguish between address spaces.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Coherence bit(C)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determine how a page is cached by the hardware.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85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Dirty bit(D)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marking when the page has been written.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Valid bit(V)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tells the hardware if there is a valid translation present in the entry.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2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divides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variable</a:t>
            </a:r>
            <a:r>
              <a:rPr lang="en-US" altLang="ko-KR" dirty="0"/>
              <a:t> size</a:t>
            </a:r>
            <a:r>
              <a:rPr lang="en-US" altLang="zh-CN" dirty="0"/>
              <a:t>s</a:t>
            </a:r>
            <a:r>
              <a:rPr lang="en-US" altLang="ko-KR" dirty="0"/>
              <a:t> of segments</a:t>
            </a:r>
          </a:p>
          <a:p>
            <a:r>
              <a:rPr lang="en-US" altLang="ko-KR" dirty="0"/>
              <a:t>Paging splits up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address space into </a:t>
            </a:r>
            <a:r>
              <a:rPr lang="en-US" altLang="ko-KR" dirty="0">
                <a:solidFill>
                  <a:srgbClr val="C00000"/>
                </a:solidFill>
              </a:rPr>
              <a:t>fixed-</a:t>
            </a:r>
            <a:r>
              <a:rPr lang="en-US" altLang="zh-CN" dirty="0">
                <a:solidFill>
                  <a:srgbClr val="C00000"/>
                </a:solidFill>
              </a:rPr>
              <a:t>si</a:t>
            </a:r>
            <a:r>
              <a:rPr lang="en-US" altLang="ko-KR" dirty="0">
                <a:solidFill>
                  <a:srgbClr val="C00000"/>
                </a:solidFill>
              </a:rPr>
              <a:t>zed</a:t>
            </a:r>
            <a:r>
              <a:rPr lang="en-US" altLang="ko-KR" dirty="0"/>
              <a:t> unit</a:t>
            </a:r>
            <a:r>
              <a:rPr lang="en-US" altLang="zh-CN" dirty="0"/>
              <a:t>s,</a:t>
            </a:r>
            <a:r>
              <a:rPr lang="en-US" altLang="ko-KR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page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endParaRPr lang="en-US" altLang="ko-KR" dirty="0"/>
          </a:p>
          <a:p>
            <a:r>
              <a:rPr lang="en-US" altLang="ko-KR" dirty="0"/>
              <a:t>With paging, </a:t>
            </a:r>
            <a:r>
              <a:rPr lang="en-US" altLang="ko-KR" b="1" dirty="0"/>
              <a:t>physical memory</a:t>
            </a:r>
            <a:r>
              <a:rPr lang="en-US" altLang="ko-KR" dirty="0"/>
              <a:t> is also split into some number of pages called a </a:t>
            </a:r>
            <a:r>
              <a:rPr lang="en-US" altLang="ko-KR" b="1" dirty="0"/>
              <a:t>page frame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7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1184477"/>
          </a:xfrm>
        </p:spPr>
        <p:txBody>
          <a:bodyPr/>
          <a:lstStyle/>
          <a:p>
            <a:r>
              <a:rPr lang="en-US" altLang="ko-KR" dirty="0"/>
              <a:t>128-byte physical memory with 16</a:t>
            </a:r>
            <a:r>
              <a:rPr lang="en-US" altLang="zh-CN" dirty="0"/>
              <a:t>-</a:t>
            </a:r>
            <a:r>
              <a:rPr lang="en-US" altLang="ko-KR" dirty="0"/>
              <a:t>byte page frames</a:t>
            </a:r>
            <a:endParaRPr lang="ko-KR" altLang="en-US" dirty="0"/>
          </a:p>
          <a:p>
            <a:r>
              <a:rPr lang="en-US" altLang="ko-KR" dirty="0"/>
              <a:t>64-byte address space with 16</a:t>
            </a:r>
            <a:r>
              <a:rPr lang="en-US" altLang="zh-CN" dirty="0"/>
              <a:t>-</a:t>
            </a:r>
            <a:r>
              <a:rPr lang="en-US" altLang="ko-KR" dirty="0"/>
              <a:t>byte pages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5576" y="2924944"/>
            <a:ext cx="4021772" cy="2332746"/>
            <a:chOff x="2017433" y="3207007"/>
            <a:chExt cx="406861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433" y="5219444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432559" y="1844824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</a:t>
            </a:r>
            <a:r>
              <a:rPr lang="en-US" altLang="zh-CN" dirty="0"/>
              <a:t>o</a:t>
            </a:r>
            <a:r>
              <a:rPr lang="en-US" altLang="ko-KR" dirty="0"/>
              <a:t>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sz="2000" b="1" dirty="0"/>
              <a:t>Flexibility: </a:t>
            </a:r>
            <a:r>
              <a:rPr lang="en-US" altLang="ko-KR" sz="2000" dirty="0"/>
              <a:t>Supporting the abstraction of address space effectively</a:t>
            </a:r>
            <a:endParaRPr lang="ko-KR" altLang="en-US" sz="2000" dirty="0"/>
          </a:p>
          <a:p>
            <a:pPr lvl="1"/>
            <a:r>
              <a:rPr lang="en-US" altLang="ko-KR" dirty="0"/>
              <a:t>Don’t need assumption how heap and stack grow and are used.</a:t>
            </a:r>
          </a:p>
          <a:p>
            <a:endParaRPr lang="en-US" altLang="ko-KR" dirty="0"/>
          </a:p>
          <a:p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address space and the page frame are the same size.</a:t>
            </a:r>
          </a:p>
          <a:p>
            <a:pPr lvl="1"/>
            <a:r>
              <a:rPr lang="en-US" altLang="ko-KR" dirty="0"/>
              <a:t>Easy to allocate and keep a free list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2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7728-AA9E-1D7A-7BF7-541BAC49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C8EB-FA1F-5360-9F03-322B5097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</a:t>
            </a:r>
            <a:r>
              <a:rPr lang="en-US" altLang="ko-KR" b="1" dirty="0"/>
              <a:t>age table</a:t>
            </a:r>
            <a:r>
              <a:rPr lang="en-US" altLang="ko-KR" dirty="0"/>
              <a:t> is needed to translate the virtual address to physical address</a:t>
            </a:r>
          </a:p>
          <a:p>
            <a:pPr lvl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memory!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ko-KR" dirty="0"/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ko-KR" dirty="0"/>
              <a:t>per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1BC1-9871-CFFA-6186-2C39AEC69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D56F-100B-EC24-5EA2-D8CCAB12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그룹 47">
            <a:extLst>
              <a:ext uri="{FF2B5EF4-FFF2-40B4-BE49-F238E27FC236}">
                <a16:creationId xmlns:a16="http://schemas.microsoft.com/office/drawing/2014/main" id="{91E0195E-FEF6-58BA-87D4-F752715AD990}"/>
              </a:ext>
            </a:extLst>
          </p:cNvPr>
          <p:cNvGrpSpPr/>
          <p:nvPr/>
        </p:nvGrpSpPr>
        <p:grpSpPr>
          <a:xfrm>
            <a:off x="4582174" y="2852936"/>
            <a:ext cx="3704081" cy="3319724"/>
            <a:chOff x="2713521" y="1733326"/>
            <a:chExt cx="3875039" cy="42682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4F2D2-E736-87AB-053D-3D310CE4622E}"/>
                </a:ext>
              </a:extLst>
            </p:cNvPr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3C63DF-4DF0-15CF-0CA3-4C7DA9B097A1}"/>
                </a:ext>
              </a:extLst>
            </p:cNvPr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50">
              <a:extLst>
                <a:ext uri="{FF2B5EF4-FFF2-40B4-BE49-F238E27FC236}">
                  <a16:creationId xmlns:a16="http://schemas.microsoft.com/office/drawing/2014/main" id="{27C4C41D-C599-812D-B4E4-C7F69CC1DE96}"/>
                </a:ext>
              </a:extLst>
            </p:cNvPr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51">
              <a:extLst>
                <a:ext uri="{FF2B5EF4-FFF2-40B4-BE49-F238E27FC236}">
                  <a16:creationId xmlns:a16="http://schemas.microsoft.com/office/drawing/2014/main" id="{8B13700F-8966-A035-E03C-69BDC891F453}"/>
                </a:ext>
              </a:extLst>
            </p:cNvPr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52">
              <a:extLst>
                <a:ext uri="{FF2B5EF4-FFF2-40B4-BE49-F238E27FC236}">
                  <a16:creationId xmlns:a16="http://schemas.microsoft.com/office/drawing/2014/main" id="{A7899D69-57CF-BD02-6C53-515A341B0709}"/>
                </a:ext>
              </a:extLst>
            </p:cNvPr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53">
              <a:extLst>
                <a:ext uri="{FF2B5EF4-FFF2-40B4-BE49-F238E27FC236}">
                  <a16:creationId xmlns:a16="http://schemas.microsoft.com/office/drawing/2014/main" id="{CBB7C679-4A5D-47B3-1D8A-F0837B7AFA16}"/>
                </a:ext>
              </a:extLst>
            </p:cNvPr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54">
              <a:extLst>
                <a:ext uri="{FF2B5EF4-FFF2-40B4-BE49-F238E27FC236}">
                  <a16:creationId xmlns:a16="http://schemas.microsoft.com/office/drawing/2014/main" id="{8E976340-F9A9-4E3E-FC09-8AD5D723232F}"/>
                </a:ext>
              </a:extLst>
            </p:cNvPr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55">
              <a:extLst>
                <a:ext uri="{FF2B5EF4-FFF2-40B4-BE49-F238E27FC236}">
                  <a16:creationId xmlns:a16="http://schemas.microsoft.com/office/drawing/2014/main" id="{CDDF96D3-5EB3-6418-2C08-6F5A7CB950D4}"/>
                </a:ext>
              </a:extLst>
            </p:cNvPr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57">
              <a:extLst>
                <a:ext uri="{FF2B5EF4-FFF2-40B4-BE49-F238E27FC236}">
                  <a16:creationId xmlns:a16="http://schemas.microsoft.com/office/drawing/2014/main" id="{5707BF77-3876-7E13-B706-AAF3F2ED24B2}"/>
                </a:ext>
              </a:extLst>
            </p:cNvPr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58">
              <a:extLst>
                <a:ext uri="{FF2B5EF4-FFF2-40B4-BE49-F238E27FC236}">
                  <a16:creationId xmlns:a16="http://schemas.microsoft.com/office/drawing/2014/main" id="{9927C472-C4BF-06C5-49B5-37EED7CC829A}"/>
                </a:ext>
              </a:extLst>
            </p:cNvPr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D00D93-9547-7587-4BD0-B25279CA0D38}"/>
                </a:ext>
              </a:extLst>
            </p:cNvPr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F6F09A-0319-7EE5-A38D-1E9F19DA82E8}"/>
                </a:ext>
              </a:extLst>
            </p:cNvPr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EA8784-DB86-A213-9981-BD2FA5297EA2}"/>
                </a:ext>
              </a:extLst>
            </p:cNvPr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F541A-FCB9-8BBE-E208-938E4B23575A}"/>
                </a:ext>
              </a:extLst>
            </p:cNvPr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37228-3533-94D9-2176-168A7DB78A12}"/>
                </a:ext>
              </a:extLst>
            </p:cNvPr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48481-51B8-28A7-C66C-86E3622FAF13}"/>
                </a:ext>
              </a:extLst>
            </p:cNvPr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9590B-62AC-64E6-D3BA-CD32BFC3E2A5}"/>
                </a:ext>
              </a:extLst>
            </p:cNvPr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C27641-2494-42F2-7C9D-827107DD47B1}"/>
                </a:ext>
              </a:extLst>
            </p:cNvPr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959047-F87A-8520-8BEE-DFB67DFB7F56}"/>
                </a:ext>
              </a:extLst>
            </p:cNvPr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BEE68C-014A-C881-847F-259A0F87C2C3}"/>
                </a:ext>
              </a:extLst>
            </p:cNvPr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FBBCDD-DE25-CDBD-8A8E-76611405A47E}"/>
                </a:ext>
              </a:extLst>
            </p:cNvPr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069BCB-8E0C-4CAD-323D-96F2EC1EEC85}"/>
                </a:ext>
              </a:extLst>
            </p:cNvPr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2F2A54-25D4-C0AC-B1D8-4EAA6FF38E3D}"/>
                </a:ext>
              </a:extLst>
            </p:cNvPr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B19E2E-7CCB-2EF9-F73C-888E122AA2CA}"/>
                </a:ext>
              </a:extLst>
            </p:cNvPr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9AA9DB-54B2-138E-7726-F21994F2B7EF}"/>
                </a:ext>
              </a:extLst>
            </p:cNvPr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48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Kernel Physical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7234" y="1412776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189708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2204" y="1567150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2204" y="257008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82204" y="206602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2204" y="3068960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2204" y="356783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2204" y="407189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5680993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82203" y="4570770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82204" y="5074826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9" y="239956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70" y="293046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342933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72" y="393339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72" y="443227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769" y="493958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3768" y="54039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165643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15790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2040" y="2659365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0" y="3158242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365970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416117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040" y="466264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516669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25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VPN Client Connect For Windows | OpenVPN">
            <a:extLst>
              <a:ext uri="{FF2B5EF4-FFF2-40B4-BE49-F238E27FC236}">
                <a16:creationId xmlns:a16="http://schemas.microsoft.com/office/drawing/2014/main" id="{9116BD47-0A9C-D840-6EE7-0FEA97EF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37" y="808131"/>
            <a:ext cx="3320644" cy="24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602" y="836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VPN: virtual page number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43808" y="2437398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291581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19872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23928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27984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32040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3609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915816" y="4744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995936" y="4744640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59832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44988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9AD77-46E8-ADA9-A3DF-BC864CFB7254}"/>
              </a:ext>
            </a:extLst>
          </p:cNvPr>
          <p:cNvSpPr txBox="1"/>
          <p:nvPr/>
        </p:nvSpPr>
        <p:spPr>
          <a:xfrm rot="-1200000">
            <a:off x="6748732" y="1722236"/>
            <a:ext cx="2007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99FF"/>
                </a:solidFill>
              </a:rPr>
              <a:t>(</a:t>
            </a:r>
            <a:r>
              <a:rPr lang="en-US" altLang="zh-CN" sz="2000" b="1" i="1" dirty="0">
                <a:solidFill>
                  <a:srgbClr val="6699FF"/>
                </a:solidFill>
              </a:rPr>
              <a:t>not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this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one…</a:t>
            </a:r>
            <a:r>
              <a:rPr lang="en-US" altLang="zh-CN" sz="2000" b="1" dirty="0">
                <a:solidFill>
                  <a:srgbClr val="6699FF"/>
                </a:solidFill>
              </a:rPr>
              <a:t>)</a:t>
            </a:r>
            <a:endParaRPr lang="en-US" sz="2000" b="1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110515</TotalTime>
  <Words>2883</Words>
  <Application>Microsoft Macintosh PowerPoint</Application>
  <PresentationFormat>On-screen Show (4:3)</PresentationFormat>
  <Paragraphs>807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Courier</vt:lpstr>
      <vt:lpstr>Courier New</vt:lpstr>
      <vt:lpstr>Helvetica</vt:lpstr>
      <vt:lpstr>Wingdings</vt:lpstr>
      <vt:lpstr>2_양식_공청회_발표자료-총괄-양식</vt:lpstr>
      <vt:lpstr>Operating Systems CSCI 3150 </vt:lpstr>
      <vt:lpstr>Overview </vt:lpstr>
      <vt:lpstr>PowerPoint Presentation</vt:lpstr>
      <vt:lpstr>Concept of Paging</vt:lpstr>
      <vt:lpstr>Example: A Simple Paging Scheme</vt:lpstr>
      <vt:lpstr>Advantages of Paging</vt:lpstr>
      <vt:lpstr>Page table</vt:lpstr>
      <vt:lpstr>Example: Page Table in Kernel Physical Memory</vt:lpstr>
      <vt:lpstr>Address Translation</vt:lpstr>
      <vt:lpstr>Example: Address Translation</vt:lpstr>
      <vt:lpstr>Where are Page Tables Stored?</vt:lpstr>
      <vt:lpstr>What Is In The Page Table?</vt:lpstr>
      <vt:lpstr>Common Flags of Page Table Entry</vt:lpstr>
      <vt:lpstr>Example: x86 Page Table Entry</vt:lpstr>
      <vt:lpstr>Paging: Also Too Slow</vt:lpstr>
      <vt:lpstr>Accessing Memory With Paging</vt:lpstr>
      <vt:lpstr>Accessing Memory With Paging</vt:lpstr>
      <vt:lpstr>A Memory Trace</vt:lpstr>
      <vt:lpstr>A Virtual (and Physical) Memory Trace</vt:lpstr>
      <vt:lpstr>PowerPoint Presentation</vt:lpstr>
      <vt:lpstr>TLB</vt:lpstr>
      <vt:lpstr>TLB Basic Algorithms</vt:lpstr>
      <vt:lpstr>TLB Basic Algorithms (Cont.)</vt:lpstr>
      <vt:lpstr>Example: Accessing An Array</vt:lpstr>
      <vt:lpstr>Locality</vt:lpstr>
      <vt:lpstr>Who Handles The TLB Miss?</vt:lpstr>
      <vt:lpstr>TLB Control Flow algorithm (OS Handled)</vt:lpstr>
      <vt:lpstr>TLB entry</vt:lpstr>
      <vt:lpstr>TLB Issue: Context Switching</vt:lpstr>
      <vt:lpstr>TLB Issue: Context Switching</vt:lpstr>
      <vt:lpstr>TLB Issue: Context Switching</vt:lpstr>
      <vt:lpstr>To Solve Problem</vt:lpstr>
      <vt:lpstr>Another Case</vt:lpstr>
      <vt:lpstr>TLB Replacement Policy</vt:lpstr>
      <vt:lpstr>A Real TLB Entry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4366</cp:revision>
  <cp:lastPrinted>2019-09-09T02:10:38Z</cp:lastPrinted>
  <dcterms:created xsi:type="dcterms:W3CDTF">2011-05-01T06:09:10Z</dcterms:created>
  <dcterms:modified xsi:type="dcterms:W3CDTF">2023-03-02T02:39:43Z</dcterms:modified>
  <cp:category/>
</cp:coreProperties>
</file>