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  <p:sldMasterId id="2147483686" r:id="rId2"/>
    <p:sldMasterId id="2147483696" r:id="rId3"/>
    <p:sldMasterId id="2147483699" r:id="rId4"/>
  </p:sldMasterIdLst>
  <p:notesMasterIdLst>
    <p:notesMasterId r:id="rId62"/>
  </p:notesMasterIdLst>
  <p:sldIdLst>
    <p:sldId id="2991" r:id="rId5"/>
    <p:sldId id="2967" r:id="rId6"/>
    <p:sldId id="2737" r:id="rId7"/>
    <p:sldId id="2808" r:id="rId8"/>
    <p:sldId id="2810" r:id="rId9"/>
    <p:sldId id="2809" r:id="rId10"/>
    <p:sldId id="2969" r:id="rId11"/>
    <p:sldId id="2814" r:id="rId12"/>
    <p:sldId id="2811" r:id="rId13"/>
    <p:sldId id="2812" r:id="rId14"/>
    <p:sldId id="2813" r:id="rId15"/>
    <p:sldId id="2815" r:id="rId16"/>
    <p:sldId id="2816" r:id="rId17"/>
    <p:sldId id="2817" r:id="rId18"/>
    <p:sldId id="2818" r:id="rId19"/>
    <p:sldId id="2819" r:id="rId20"/>
    <p:sldId id="2888" r:id="rId21"/>
    <p:sldId id="2968" r:id="rId22"/>
    <p:sldId id="2184" r:id="rId23"/>
    <p:sldId id="2185" r:id="rId24"/>
    <p:sldId id="2186" r:id="rId25"/>
    <p:sldId id="2187" r:id="rId26"/>
    <p:sldId id="2188" r:id="rId27"/>
    <p:sldId id="2189" r:id="rId28"/>
    <p:sldId id="2191" r:id="rId29"/>
    <p:sldId id="2192" r:id="rId30"/>
    <p:sldId id="2193" r:id="rId31"/>
    <p:sldId id="2194" r:id="rId32"/>
    <p:sldId id="2195" r:id="rId33"/>
    <p:sldId id="2196" r:id="rId34"/>
    <p:sldId id="2197" r:id="rId35"/>
    <p:sldId id="2971" r:id="rId36"/>
    <p:sldId id="2198" r:id="rId37"/>
    <p:sldId id="2199" r:id="rId38"/>
    <p:sldId id="2970" r:id="rId39"/>
    <p:sldId id="2200" r:id="rId40"/>
    <p:sldId id="2201" r:id="rId41"/>
    <p:sldId id="2202" r:id="rId42"/>
    <p:sldId id="2203" r:id="rId43"/>
    <p:sldId id="2204" r:id="rId44"/>
    <p:sldId id="2206" r:id="rId45"/>
    <p:sldId id="2207" r:id="rId46"/>
    <p:sldId id="2208" r:id="rId47"/>
    <p:sldId id="2209" r:id="rId48"/>
    <p:sldId id="2210" r:id="rId49"/>
    <p:sldId id="2972" r:id="rId50"/>
    <p:sldId id="2941" r:id="rId51"/>
    <p:sldId id="2213" r:id="rId52"/>
    <p:sldId id="2947" r:id="rId53"/>
    <p:sldId id="2214" r:id="rId54"/>
    <p:sldId id="2948" r:id="rId55"/>
    <p:sldId id="2215" r:id="rId56"/>
    <p:sldId id="2943" r:id="rId57"/>
    <p:sldId id="2219" r:id="rId58"/>
    <p:sldId id="2220" r:id="rId59"/>
    <p:sldId id="2221" r:id="rId60"/>
    <p:sldId id="2222" r:id="rId6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3333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6327" autoAdjust="0"/>
  </p:normalViewPr>
  <p:slideViewPr>
    <p:cSldViewPr>
      <p:cViewPr varScale="1">
        <p:scale>
          <a:sx n="128" d="100"/>
          <a:sy n="128" d="100"/>
        </p:scale>
        <p:origin x="176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5178" y="120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2024. 10. 29.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ED1A8-8C93-4BD0-9402-1D92621696D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002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33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095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lecture, we will explain the basic API’s that deal with the virtual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216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r>
              <a:rPr lang="ko-KR" altLang="en-US" dirty="0"/>
              <a:t>여백 감소 페이지 사이의 간격을 없애기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36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081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r>
              <a:rPr lang="ko-KR" altLang="en-US" dirty="0"/>
              <a:t>여백 감소 페이지 사이의 간격을 없애기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37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081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58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lecture, we will explain the basic API’s that deal with the virtual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1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lecture, we will explain the basic API’s that deal with the virtual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9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r>
              <a:rPr lang="ko-KR" altLang="en-US" dirty="0" err="1"/>
              <a:t>말그대로</a:t>
            </a:r>
            <a:r>
              <a:rPr lang="ko-KR" altLang="en-US" dirty="0"/>
              <a:t> </a:t>
            </a:r>
            <a:r>
              <a:rPr lang="ko-KR" altLang="en-US" dirty="0" err="1"/>
              <a:t>파풀러한</a:t>
            </a:r>
            <a:r>
              <a:rPr lang="ko-KR" altLang="en-US" dirty="0"/>
              <a:t> 애들을 캐시해주는 거니까 그림이 </a:t>
            </a:r>
            <a:r>
              <a:rPr lang="ko-KR" altLang="en-US" dirty="0" err="1"/>
              <a:t>잘못됬음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623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517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r>
              <a:rPr lang="ko-KR" altLang="en-US" dirty="0"/>
              <a:t>현재 프로세스 </a:t>
            </a:r>
            <a:r>
              <a:rPr lang="en-US" altLang="ko-KR" dirty="0"/>
              <a:t>A,</a:t>
            </a:r>
            <a:r>
              <a:rPr lang="en-US" altLang="ko-KR" baseline="0" dirty="0"/>
              <a:t> B</a:t>
            </a:r>
            <a:r>
              <a:rPr lang="ko-KR" altLang="en-US" baseline="0" dirty="0"/>
              <a:t>의 주소공간을 가상공간으로 변경 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559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r>
              <a:rPr lang="ko-KR" altLang="en-US" dirty="0"/>
              <a:t>현재 프로세스 </a:t>
            </a:r>
            <a:r>
              <a:rPr lang="en-US" altLang="ko-KR" dirty="0"/>
              <a:t>A,</a:t>
            </a:r>
            <a:r>
              <a:rPr lang="en-US" altLang="ko-KR" baseline="0" dirty="0"/>
              <a:t> B</a:t>
            </a:r>
            <a:r>
              <a:rPr lang="ko-KR" altLang="en-US" baseline="0" dirty="0"/>
              <a:t>의 주소공간을 가상공간으로 변경 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28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559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r>
              <a:rPr lang="ko-KR" altLang="en-US" dirty="0"/>
              <a:t>현재 프로세스 </a:t>
            </a:r>
            <a:r>
              <a:rPr lang="en-US" altLang="ko-KR" dirty="0"/>
              <a:t>A,</a:t>
            </a:r>
            <a:r>
              <a:rPr lang="en-US" altLang="ko-KR" baseline="0" dirty="0"/>
              <a:t> B</a:t>
            </a:r>
            <a:r>
              <a:rPr lang="ko-KR" altLang="en-US" baseline="0" dirty="0"/>
              <a:t>의 주소공간을 가상공간으로 변경 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29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559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0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83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 userDrawn="1"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954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341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16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4" y="6593998"/>
            <a:ext cx="768052" cy="2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71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313" y="64880"/>
            <a:ext cx="8786812" cy="58578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304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189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/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lang="ko-KR" altLang="en-US" sz="4000" b="1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https://github.com/henryhxu/CSCI3150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3099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 lIns="90000"/>
          <a:lstStyle>
            <a:lvl1pPr latinLnBrk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3347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44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49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4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 userDrawn="1"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43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02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/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lang="ko-KR" altLang="en-US" sz="4000" b="1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https://github.com/henryhxu/CSCI3150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333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 lIns="90000"/>
          <a:lstStyle>
            <a:lvl1pPr latinLnBrk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40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96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4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80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7" r:id="rId5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/>
              <a:t>CSCI3150 Intro to Operating Systems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98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0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 smtClean="0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0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/>
              <a:t>CSCI3150 Intro to Operating Systems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6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0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csillustrated.berkeley.edu/PDFs/handouts/cache-3-associativity-handout.pdf" TargetMode="Externa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2813239/how-many-bits-there-are-in-a-tlb-asid-tag-for-intel-processors-and-how-to-handl" TargetMode="Externa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1484786"/>
            <a:ext cx="7772400" cy="1326009"/>
          </a:xfrm>
        </p:spPr>
        <p:txBody>
          <a:bodyPr/>
          <a:lstStyle/>
          <a:p>
            <a:pPr latinLnBrk="0"/>
            <a:r>
              <a:rPr lang="en-US" altLang="zh-CN" sz="3600" dirty="0"/>
              <a:t>CSCI3150</a:t>
            </a:r>
            <a:r>
              <a:rPr lang="zh-CN" altLang="en-US" sz="3600" dirty="0"/>
              <a:t> </a:t>
            </a:r>
            <a:r>
              <a:rPr lang="en-US" altLang="zh-CN" sz="3600" dirty="0"/>
              <a:t>Introduction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sz="3600" dirty="0"/>
              <a:t>Operating Systems</a:t>
            </a:r>
            <a:endParaRPr lang="en-US" sz="16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F8FA8-3607-FC4B-303A-4C5A91BC53F8}"/>
              </a:ext>
            </a:extLst>
          </p:cNvPr>
          <p:cNvSpPr txBox="1"/>
          <p:nvPr/>
        </p:nvSpPr>
        <p:spPr>
          <a:xfrm>
            <a:off x="683568" y="3933058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Lecture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11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Memory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Management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Part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II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Paging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30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Address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virtual address 21 in 64-byte address space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835696" y="1700808"/>
            <a:ext cx="4680520" cy="3979936"/>
            <a:chOff x="1403648" y="1465288"/>
            <a:chExt cx="4680520" cy="3979936"/>
          </a:xfrm>
        </p:grpSpPr>
        <p:sp>
          <p:nvSpPr>
            <p:cNvPr id="46" name="직사각형 45"/>
            <p:cNvSpPr/>
            <p:nvPr/>
          </p:nvSpPr>
          <p:spPr>
            <a:xfrm>
              <a:off x="3059832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563888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67944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572000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076056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580112" y="2078849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3059832" y="1844824"/>
              <a:ext cx="936104" cy="162022"/>
              <a:chOff x="1763688" y="3699031"/>
              <a:chExt cx="1008112" cy="162022"/>
            </a:xfrm>
          </p:grpSpPr>
          <p:sp>
            <p:nvSpPr>
              <p:cNvPr id="85" name="왼쪽 대괄호 84"/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6" name="직선 연결선 85"/>
              <p:cNvCxnSpPr>
                <a:stCxn id="85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4139952" y="1844824"/>
              <a:ext cx="1944216" cy="162023"/>
              <a:chOff x="2771800" y="3700791"/>
              <a:chExt cx="2016224" cy="160263"/>
            </a:xfrm>
          </p:grpSpPr>
          <p:sp>
            <p:nvSpPr>
              <p:cNvPr id="83" name="왼쪽 대괄호 82"/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4" name="직선 연결선 83"/>
              <p:cNvCxnSpPr>
                <a:stCxn id="83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3203848" y="1465288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VPN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9004" y="1465288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059832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563888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067944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572000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076056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580112" y="4344935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 rot="10800000">
              <a:off x="2555776" y="4902990"/>
              <a:ext cx="1440160" cy="180518"/>
              <a:chOff x="1763688" y="3699031"/>
              <a:chExt cx="1008112" cy="162022"/>
            </a:xfrm>
          </p:grpSpPr>
          <p:sp>
            <p:nvSpPr>
              <p:cNvPr id="81" name="왼쪽 대괄호 80"/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2" name="직선 연결선 81"/>
              <p:cNvCxnSpPr>
                <a:stCxn id="81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/>
            <p:cNvGrpSpPr/>
            <p:nvPr/>
          </p:nvGrpSpPr>
          <p:grpSpPr>
            <a:xfrm rot="10800000">
              <a:off x="4139952" y="4902991"/>
              <a:ext cx="1944216" cy="162023"/>
              <a:chOff x="2771800" y="3700791"/>
              <a:chExt cx="2016224" cy="160263"/>
            </a:xfrm>
          </p:grpSpPr>
          <p:sp>
            <p:nvSpPr>
              <p:cNvPr id="79" name="왼쪽 대괄호 78"/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0" name="직선 연결선 79"/>
              <p:cNvCxnSpPr>
                <a:stCxn id="79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2951821" y="5124915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PFN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89004" y="5119965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555776" y="4346443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979713" y="2061778"/>
              <a:ext cx="972108" cy="5381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</a:t>
              </a: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Address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03648" y="4327864"/>
              <a:ext cx="972108" cy="5381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Physical</a:t>
              </a:r>
            </a:p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Address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555777" y="2996952"/>
              <a:ext cx="1440160" cy="93610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Address Translation</a:t>
              </a:r>
              <a:endParaRPr lang="ko-KR" altLang="en-US" sz="1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cxnSp>
          <p:nvCxnSpPr>
            <p:cNvPr id="70" name="직선 화살표 연결선 69"/>
            <p:cNvCxnSpPr>
              <a:stCxn id="51" idx="2"/>
              <a:endCxn id="61" idx="0"/>
            </p:cNvCxnSpPr>
            <p:nvPr/>
          </p:nvCxnSpPr>
          <p:spPr>
            <a:xfrm>
              <a:off x="5832140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50" idx="2"/>
              <a:endCxn id="60" idx="0"/>
            </p:cNvCxnSpPr>
            <p:nvPr/>
          </p:nvCxnSpPr>
          <p:spPr>
            <a:xfrm>
              <a:off x="5328084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stCxn id="49" idx="2"/>
              <a:endCxn id="59" idx="0"/>
            </p:cNvCxnSpPr>
            <p:nvPr/>
          </p:nvCxnSpPr>
          <p:spPr>
            <a:xfrm>
              <a:off x="4824028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48" idx="2"/>
              <a:endCxn id="58" idx="0"/>
            </p:cNvCxnSpPr>
            <p:nvPr/>
          </p:nvCxnSpPr>
          <p:spPr>
            <a:xfrm>
              <a:off x="4319972" y="2662998"/>
              <a:ext cx="0" cy="1601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>
              <a:off x="3815916" y="2635529"/>
              <a:ext cx="0" cy="3169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/>
            <p:nvPr/>
          </p:nvCxnSpPr>
          <p:spPr>
            <a:xfrm>
              <a:off x="3311860" y="2635529"/>
              <a:ext cx="0" cy="316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>
              <a:off x="2807804" y="3976634"/>
              <a:ext cx="0" cy="3013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>
              <a:off x="3311860" y="3976181"/>
              <a:ext cx="0" cy="316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>
              <a:off x="3815916" y="3975516"/>
              <a:ext cx="0" cy="3169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179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Where </a:t>
            </a:r>
            <a:r>
              <a:rPr lang="en-US" altLang="zh-CN"/>
              <a:t>a</a:t>
            </a:r>
            <a:r>
              <a:rPr lang="en-US" altLang="ko-KR"/>
              <a:t>re </a:t>
            </a:r>
            <a:r>
              <a:rPr lang="en-US" altLang="ko-KR" dirty="0"/>
              <a:t>Page Tables Stored?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Page tables can get awfully large</a:t>
                </a:r>
                <a:r>
                  <a:rPr lang="en-US" altLang="zh-CN" dirty="0"/>
                  <a:t>!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32-bit address space with 4-KB pages, 20 bits for VPN</a:t>
                </a:r>
              </a:p>
              <a:p>
                <a:pPr lvl="2"/>
                <a:r>
                  <a:rPr lang="en-US" altLang="ko-KR" b="0" dirty="0">
                    <a:latin typeface="Cambria Math" panose="02040503050406030204" pitchFamily="18" charset="0"/>
                  </a:rPr>
                  <a:t>Page offset for 4 Kbyte page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s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: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12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 bit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s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 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20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𝑒𝑛𝑡𝑟𝑖𝑒𝑠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 4 </m:t>
                    </m:r>
                    <m:r>
                      <a:rPr lang="en-US" altLang="ko-KR" b="0" i="1" smtClean="0">
                        <a:latin typeface="Cambria Math"/>
                      </a:rPr>
                      <m:t>𝐵𝑦𝑡𝑒𝑠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𝑝𝑒𝑟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𝑝𝑎𝑔𝑒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𝑡𝑎𝑏𝑙𝑒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𝑒𝑛𝑡𝑟𝑦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=&gt;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4MB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process!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r>
                  <a:rPr lang="en-US" altLang="ko-KR" dirty="0"/>
                  <a:t>Page tables for each process are stored in memory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871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</a:t>
            </a:r>
            <a:r>
              <a:rPr lang="en-US" altLang="zh-CN" dirty="0"/>
              <a:t>i</a:t>
            </a:r>
            <a:r>
              <a:rPr lang="en-US" altLang="ko-KR" dirty="0"/>
              <a:t>s </a:t>
            </a:r>
            <a:r>
              <a:rPr lang="en-US" altLang="zh-CN" dirty="0"/>
              <a:t>i</a:t>
            </a:r>
            <a:r>
              <a:rPr lang="en-US" altLang="ko-KR" dirty="0"/>
              <a:t>n </a:t>
            </a:r>
            <a:r>
              <a:rPr lang="en-US" altLang="zh-CN" dirty="0"/>
              <a:t>t</a:t>
            </a:r>
            <a:r>
              <a:rPr lang="en-US" altLang="ko-KR" dirty="0"/>
              <a:t>he Page Table?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5" y="880070"/>
            <a:ext cx="8424937" cy="5501258"/>
          </a:xfrm>
        </p:spPr>
        <p:txBody>
          <a:bodyPr/>
          <a:lstStyle/>
          <a:p>
            <a:r>
              <a:rPr lang="en-US" altLang="ko-KR" dirty="0"/>
              <a:t>The page table is a </a:t>
            </a:r>
            <a:r>
              <a:rPr lang="en-US" altLang="ko-KR" b="1" dirty="0"/>
              <a:t>data structure</a:t>
            </a:r>
            <a:r>
              <a:rPr lang="en-US" altLang="ko-KR" dirty="0"/>
              <a:t> that is used to map the virtual address to physical address.</a:t>
            </a:r>
          </a:p>
          <a:p>
            <a:pPr lvl="1"/>
            <a:r>
              <a:rPr lang="en-US" altLang="ko-KR" dirty="0"/>
              <a:t>Simplest form: a linear page table, an array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OS </a:t>
            </a:r>
            <a:r>
              <a:rPr lang="en-US" altLang="ko-KR" b="1" dirty="0"/>
              <a:t>indexes</a:t>
            </a:r>
            <a:r>
              <a:rPr lang="en-US" altLang="ko-KR" dirty="0"/>
              <a:t> the array by VPN, and looks up the page-table entry</a:t>
            </a:r>
            <a:r>
              <a:rPr lang="zh-CN" altLang="en-US" dirty="0"/>
              <a:t> </a:t>
            </a:r>
            <a:r>
              <a:rPr lang="en-US" altLang="zh-CN" dirty="0"/>
              <a:t>(PTE)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68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Flags </a:t>
            </a:r>
            <a:r>
              <a:rPr lang="en-US" altLang="zh-CN" dirty="0"/>
              <a:t>o</a:t>
            </a:r>
            <a:r>
              <a:rPr lang="en-US" altLang="ko-KR" dirty="0"/>
              <a:t>f Page Table Entry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880070"/>
            <a:ext cx="8424936" cy="5501258"/>
          </a:xfrm>
        </p:spPr>
        <p:txBody>
          <a:bodyPr/>
          <a:lstStyle/>
          <a:p>
            <a:pPr latinLnBrk="0"/>
            <a:r>
              <a:rPr lang="en-US" altLang="ko-KR" sz="1800" b="1" dirty="0"/>
              <a:t>Valid Bit</a:t>
            </a:r>
            <a:r>
              <a:rPr lang="en-US" altLang="ko-KR" sz="1800" dirty="0"/>
              <a:t>: Indicating whether the particular translation is valid</a:t>
            </a:r>
            <a:r>
              <a:rPr lang="zh-CN" altLang="en-US" sz="1800" dirty="0"/>
              <a:t> </a:t>
            </a:r>
            <a:r>
              <a:rPr lang="en-US" altLang="zh-CN" sz="1800" dirty="0"/>
              <a:t>(unused</a:t>
            </a:r>
            <a:r>
              <a:rPr lang="zh-CN" altLang="en-US" sz="1800" dirty="0"/>
              <a:t> </a:t>
            </a:r>
            <a:r>
              <a:rPr lang="en-US" altLang="zh-CN" sz="1800" dirty="0"/>
              <a:t>space)</a:t>
            </a:r>
            <a:endParaRPr lang="en-US" altLang="ko-KR" sz="1800" dirty="0"/>
          </a:p>
          <a:p>
            <a:pPr latinLnBrk="0"/>
            <a:r>
              <a:rPr lang="en-US" altLang="ko-KR" sz="1800" b="1" dirty="0"/>
              <a:t>Protection Bit</a:t>
            </a:r>
            <a:r>
              <a:rPr lang="en-US" altLang="ko-KR" sz="1800" dirty="0"/>
              <a:t>: Indicating whether the page could be read from, written to, or executed from</a:t>
            </a:r>
          </a:p>
          <a:p>
            <a:pPr latinLnBrk="0"/>
            <a:r>
              <a:rPr lang="en-US" altLang="ko-KR" sz="1800" b="1" dirty="0"/>
              <a:t>Present Bit</a:t>
            </a:r>
            <a:r>
              <a:rPr lang="en-US" altLang="ko-KR" sz="1800" dirty="0"/>
              <a:t>: Indicating whether this page is in physical memory or on disk</a:t>
            </a:r>
            <a:r>
              <a:rPr lang="zh-CN" altLang="en-US" sz="1800" dirty="0"/>
              <a:t> </a:t>
            </a:r>
            <a:r>
              <a:rPr lang="en-US" altLang="ko-KR" sz="1800" dirty="0"/>
              <a:t>(swapped out)</a:t>
            </a:r>
          </a:p>
          <a:p>
            <a:pPr latinLnBrk="0"/>
            <a:r>
              <a:rPr lang="en-US" altLang="ko-KR" sz="1800" b="1" dirty="0"/>
              <a:t>Dirty Bit</a:t>
            </a:r>
            <a:r>
              <a:rPr lang="en-US" altLang="ko-KR" sz="1800" dirty="0"/>
              <a:t>: Indicating whether the page has been modified since it was brought into memory</a:t>
            </a:r>
          </a:p>
          <a:p>
            <a:pPr latinLnBrk="0"/>
            <a:r>
              <a:rPr lang="en-US" altLang="ko-KR" sz="1800" b="1" dirty="0"/>
              <a:t>Reference Bit</a:t>
            </a:r>
            <a:r>
              <a:rPr lang="zh-CN" altLang="en-US" sz="1800" b="1" dirty="0"/>
              <a:t> </a:t>
            </a:r>
            <a:r>
              <a:rPr lang="en-US" altLang="ko-KR" sz="1800" b="1" dirty="0"/>
              <a:t>(Accessed Bit): </a:t>
            </a:r>
            <a:r>
              <a:rPr lang="en-US" altLang="ko-KR" sz="1800" dirty="0"/>
              <a:t>Indicating that a page has been accessed</a:t>
            </a:r>
          </a:p>
          <a:p>
            <a:pPr latinLnBrk="0"/>
            <a:endParaRPr lang="en-US" altLang="ko-KR" sz="1800" dirty="0"/>
          </a:p>
          <a:p>
            <a:pPr latinLnBrk="0"/>
            <a:endParaRPr lang="en-US" altLang="ko-KR" sz="1800" dirty="0"/>
          </a:p>
          <a:p>
            <a:pPr latinLnBrk="0"/>
            <a:endParaRPr lang="en-US" altLang="ko-KR" sz="1800" dirty="0"/>
          </a:p>
          <a:p>
            <a:pPr latinLnBrk="0"/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437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x86 Page Table Entry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0106" y="3284984"/>
            <a:ext cx="4141663" cy="2520280"/>
          </a:xfrm>
        </p:spPr>
        <p:txBody>
          <a:bodyPr/>
          <a:lstStyle/>
          <a:p>
            <a:r>
              <a:rPr lang="en-US" altLang="ko-KR" sz="1600"/>
              <a:t>P</a:t>
            </a:r>
            <a:r>
              <a:rPr lang="en-US" altLang="ko-KR" sz="1600" dirty="0"/>
              <a:t>: present</a:t>
            </a:r>
          </a:p>
          <a:p>
            <a:r>
              <a:rPr lang="en-US" altLang="ko-KR" sz="1600" dirty="0"/>
              <a:t>R/W: read/write bit</a:t>
            </a:r>
          </a:p>
          <a:p>
            <a:r>
              <a:rPr lang="en-US" altLang="ko-KR" sz="1600" dirty="0"/>
              <a:t>U/S: supervisor</a:t>
            </a:r>
          </a:p>
          <a:p>
            <a:r>
              <a:rPr lang="en-US" altLang="ko-KR" sz="1600" dirty="0"/>
              <a:t>A: accessed bit</a:t>
            </a:r>
          </a:p>
          <a:p>
            <a:r>
              <a:rPr lang="en-US" altLang="ko-KR" sz="1600" dirty="0"/>
              <a:t>D: dirty bit</a:t>
            </a:r>
          </a:p>
          <a:p>
            <a:r>
              <a:rPr lang="en-US" altLang="ko-KR" sz="1600" dirty="0"/>
              <a:t>PFN: the page frame number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028958" y="1484784"/>
            <a:ext cx="7029456" cy="763136"/>
            <a:chOff x="899592" y="1657752"/>
            <a:chExt cx="7029456" cy="763136"/>
          </a:xfrm>
        </p:grpSpPr>
        <p:graphicFrame>
          <p:nvGraphicFramePr>
            <p:cNvPr id="18" name="내용 개체 틀 11"/>
            <p:cNvGraphicFramePr>
              <a:graphicFrameLocks/>
            </p:cNvGraphicFramePr>
            <p:nvPr/>
          </p:nvGraphicFramePr>
          <p:xfrm>
            <a:off x="899592" y="1657752"/>
            <a:ext cx="7029456" cy="27432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1967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2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3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4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5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6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7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18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19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0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1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2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3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4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5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6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7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28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29"/>
                      </a:ext>
                    </a:extLst>
                  </a:gridCol>
                  <a:gridCol w="219671">
                    <a:extLst>
                      <a:ext uri="{9D8B030D-6E8A-4147-A177-3AD203B41FA5}">
                        <a16:colId xmlns:a16="http://schemas.microsoft.com/office/drawing/2014/main" val="20030"/>
                      </a:ext>
                    </a:extLst>
                  </a:gridCol>
                  <a:gridCol w="219670">
                    <a:extLst>
                      <a:ext uri="{9D8B030D-6E8A-4147-A177-3AD203B41FA5}">
                        <a16:colId xmlns:a16="http://schemas.microsoft.com/office/drawing/2014/main" val="20031"/>
                      </a:ext>
                    </a:extLst>
                  </a:gridCol>
                </a:tblGrid>
                <a:tr h="216024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31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30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29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28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27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26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25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24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23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22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19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18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17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16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15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14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13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12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9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8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7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6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5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4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3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2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1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200" b="0" spc="-15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rPr>
                          <a:t>0</a:t>
                        </a:r>
                        <a:endParaRPr lang="ko-KR" altLang="en-US" sz="1200" b="0" spc="-15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endParaRPr>
                      </a:p>
                    </a:txBody>
                    <a:tcPr marL="36000" marR="36000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9" name="직사각형 18"/>
            <p:cNvSpPr/>
            <p:nvPr/>
          </p:nvSpPr>
          <p:spPr>
            <a:xfrm>
              <a:off x="899592" y="1916832"/>
              <a:ext cx="4392488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PFN</a:t>
              </a:r>
              <a:endParaRPr lang="ko-KR" altLang="en-US" sz="14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292079" y="1916832"/>
              <a:ext cx="658800" cy="50405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9508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G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1704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PAT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3900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D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6096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A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8292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PCD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0488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PWT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2684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U/S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4880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R/W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707679" y="1916832"/>
              <a:ext cx="219600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wrap="square" lIns="0" rIns="0" rtlCol="0" anchor="ctr">
              <a:noAutofit/>
            </a:bodyPr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P</a:t>
              </a:r>
              <a:endPara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912130" y="2464559"/>
            <a:ext cx="3281639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An x86 Page Table Entry(PTE)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112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Paging: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en-US" altLang="ko-KR" dirty="0"/>
              <a:t> Too Slow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find a location of the desired PTE, the </a:t>
            </a:r>
            <a:r>
              <a:rPr lang="en-US" altLang="ko-KR" b="1" dirty="0"/>
              <a:t>starting location</a:t>
            </a:r>
            <a:r>
              <a:rPr lang="en-US" altLang="ko-KR" dirty="0"/>
              <a:t> of the page table is </a:t>
            </a:r>
            <a:r>
              <a:rPr lang="en-US" altLang="ko-KR" b="1" dirty="0"/>
              <a:t>needed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For every memory reference, paging requires the OS to perform one </a:t>
            </a:r>
            <a:r>
              <a:rPr lang="en-US" altLang="ko-KR" b="1" dirty="0"/>
              <a:t>extra </a:t>
            </a:r>
            <a:r>
              <a:rPr lang="en-US" altLang="ko-KR" dirty="0"/>
              <a:t>memory reference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046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Memory With Paging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275" y="1420787"/>
            <a:ext cx="7992888" cy="439248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Extract the VPN from the virtual address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VPN = 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VirtualAddress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VPN_MASK) &gt;&gt; SHIFT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Form the address of the page-table entry (PTE)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PTEAddr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PTBR + (VPN * </a:t>
            </a:r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(PTE))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Fetch the PTE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PTE =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AccessMemory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PTEAddr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1362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Memory With Paging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401446"/>
            <a:ext cx="8893621" cy="439248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Check if process can access the page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PTE.Valid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False)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RaiseException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(SEGMENTATION_FAULT)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CanAccess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PTE.ProtectBits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False)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RaiseException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(PROTECTION_FAULT)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Access is OK: form physical address and fetch it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 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offset =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VirtualAddress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OFFSET_MASK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PhysAddr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(PTE.PFN &lt;&lt; PFN_SHIFT) | offset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Register =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AccessMemory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PhysAddr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b="1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539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Translation</a:t>
            </a:r>
            <a:r>
              <a:rPr lang="zh-CN" altLang="en-US" dirty="0"/>
              <a:t> </a:t>
            </a:r>
            <a:r>
              <a:rPr lang="en-US" altLang="zh-CN" dirty="0"/>
              <a:t>Lookaside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(TLB)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6B9F-25BC-AE7E-ECFA-BF6ED3FAF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086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Part of the chip’s memory-management unit</a:t>
            </a:r>
            <a:r>
              <a:rPr lang="zh-CN" altLang="en-US" dirty="0"/>
              <a:t> </a:t>
            </a:r>
            <a:r>
              <a:rPr lang="en-US" altLang="ko-KR" dirty="0"/>
              <a:t>(MMU).</a:t>
            </a:r>
          </a:p>
          <a:p>
            <a:r>
              <a:rPr lang="en-US" altLang="ko-KR" dirty="0"/>
              <a:t>A hardware cache of </a:t>
            </a:r>
            <a:r>
              <a:rPr lang="en-US" altLang="ko-KR" b="1" dirty="0"/>
              <a:t>popular</a:t>
            </a:r>
            <a:r>
              <a:rPr lang="en-US" altLang="ko-KR" dirty="0"/>
              <a:t> virtual-to-physical address translation.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19</a:t>
            </a:fld>
            <a:r>
              <a:rPr lang="en-US" altLang="ko-KR" dirty="0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126360" y="2716646"/>
            <a:ext cx="2286327" cy="2143629"/>
          </a:xfrm>
          <a:prstGeom prst="roundRect">
            <a:avLst>
              <a:gd name="adj" fmla="val 5556"/>
            </a:avLst>
          </a:prstGeom>
          <a:solidFill>
            <a:schemeClr val="accent3"/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MMU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867273" y="4014456"/>
            <a:ext cx="1080120" cy="724345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20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08340" y="391690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54531" y="398890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61411" y="3123466"/>
            <a:ext cx="2016224" cy="658203"/>
          </a:xfrm>
          <a:prstGeom prst="roundRect">
            <a:avLst>
              <a:gd name="adj" fmla="val 10966"/>
            </a:avLst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TLB</a:t>
            </a:r>
          </a:p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popular v to p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754531" y="431601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54531" y="465841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1" name="Straight Arrow Connector 20"/>
          <p:cNvCxnSpPr>
            <a:stCxn id="6" idx="0"/>
            <a:endCxn id="16" idx="2"/>
          </p:cNvCxnSpPr>
          <p:nvPr/>
        </p:nvCxnSpPr>
        <p:spPr>
          <a:xfrm flipV="1">
            <a:off x="1407333" y="3664005"/>
            <a:ext cx="0" cy="35045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0"/>
          <p:cNvCxnSpPr/>
          <p:nvPr/>
        </p:nvCxnSpPr>
        <p:spPr>
          <a:xfrm>
            <a:off x="5277635" y="3205678"/>
            <a:ext cx="125651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35280" y="2814382"/>
            <a:ext cx="180067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TLB Hit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56393" y="5441108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Translation with MMU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65751" y="5573085"/>
            <a:ext cx="178274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754531" y="521455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89721" y="487600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95265" y="2794700"/>
            <a:ext cx="1224136" cy="8693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0665" y="2936965"/>
            <a:ext cx="93333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Logical 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Address</a:t>
            </a:r>
          </a:p>
        </p:txBody>
      </p:sp>
      <p:cxnSp>
        <p:nvCxnSpPr>
          <p:cNvPr id="27" name="Straight Arrow Connector 20"/>
          <p:cNvCxnSpPr>
            <a:stCxn id="16" idx="3"/>
          </p:cNvCxnSpPr>
          <p:nvPr/>
        </p:nvCxnSpPr>
        <p:spPr>
          <a:xfrm flipV="1">
            <a:off x="2019401" y="3229351"/>
            <a:ext cx="1221368" cy="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41657" y="2652720"/>
            <a:ext cx="93333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</a:t>
            </a:r>
          </a:p>
          <a:p>
            <a:pPr algn="ctr"/>
            <a:r>
              <a:rPr lang="en-US" sz="1600" i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Lookup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281014" y="4080598"/>
            <a:ext cx="2016224" cy="658203"/>
          </a:xfrm>
          <a:prstGeom prst="roundRect">
            <a:avLst>
              <a:gd name="adj" fmla="val 10966"/>
            </a:avLst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Page Table</a:t>
            </a:r>
          </a:p>
          <a:p>
            <a:pPr algn="ctr"/>
            <a:r>
              <a:rPr lang="en-US" altLang="ko-KR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all v to p entries</a:t>
            </a:r>
          </a:p>
        </p:txBody>
      </p:sp>
      <p:cxnSp>
        <p:nvCxnSpPr>
          <p:cNvPr id="33" name="Straight Arrow Connector 20"/>
          <p:cNvCxnSpPr>
            <a:endCxn id="32" idx="0"/>
          </p:cNvCxnSpPr>
          <p:nvPr/>
        </p:nvCxnSpPr>
        <p:spPr>
          <a:xfrm>
            <a:off x="4289126" y="3788460"/>
            <a:ext cx="0" cy="29213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74432" y="3729634"/>
            <a:ext cx="20882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i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Miss </a:t>
            </a:r>
            <a:endParaRPr lang="en-US" sz="1600" i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623890" y="2771025"/>
            <a:ext cx="1224136" cy="8693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90458" y="2913289"/>
            <a:ext cx="93333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Physical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Address</a:t>
            </a:r>
          </a:p>
        </p:txBody>
      </p:sp>
      <p:cxnSp>
        <p:nvCxnSpPr>
          <p:cNvPr id="43" name="Straight Arrow Connector 20"/>
          <p:cNvCxnSpPr>
            <a:endCxn id="9" idx="0"/>
          </p:cNvCxnSpPr>
          <p:nvPr/>
        </p:nvCxnSpPr>
        <p:spPr>
          <a:xfrm flipH="1">
            <a:off x="7248400" y="3633733"/>
            <a:ext cx="2173" cy="28316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297238" y="4216973"/>
            <a:ext cx="73285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030089" y="3521740"/>
            <a:ext cx="0" cy="695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20"/>
          <p:cNvCxnSpPr/>
          <p:nvPr/>
        </p:nvCxnSpPr>
        <p:spPr>
          <a:xfrm>
            <a:off x="6030089" y="3521740"/>
            <a:ext cx="504056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99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Paging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Courier New" charset="0"/>
            </a:endParaRPr>
          </a:p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Translation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lookaside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buffer,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TLB</a:t>
            </a:r>
          </a:p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Advanced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page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tables</a:t>
            </a:r>
          </a:p>
          <a:p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1847-7751-AE23-B51F-C41E541B5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76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Basic Algorithms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0967" y="980728"/>
            <a:ext cx="8263966" cy="341632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1: VPN = 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VPN_MASK ) &gt;&gt; SHIFT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2: (Success,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TLB_Lookup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(VPN)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3:</a:t>
            </a:r>
            <a:r>
              <a:rPr lang="en-US" altLang="ko-KR" b="1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(Success == TRUE){ </a:t>
            </a:r>
            <a:r>
              <a:rPr lang="en-US" altLang="ko-KR" b="1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TLB Hit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4:</a:t>
            </a:r>
            <a:r>
              <a:rPr lang="en-US" altLang="ko-KR" b="1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</a:t>
            </a:r>
            <a:r>
              <a:rPr lang="en-US" altLang="ko-KR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CanAccess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TlbEntry.ProtectBit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True ){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5:           offset =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OFFSET_MASK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6:          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PhysAddr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TlbEntry.PFN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&lt;&lt; SHIFT) | Offset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7:          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PhysAddr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8:       }</a:t>
            </a:r>
            <a:r>
              <a:rPr lang="en-US" altLang="ko-KR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(PROTECTION_ERROR)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00928" y="1916832"/>
            <a:ext cx="5400600" cy="0"/>
          </a:xfrm>
          <a:prstGeom prst="line">
            <a:avLst/>
          </a:prstGeom>
          <a:ln w="381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430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Basic Algorithms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5197499"/>
            <a:ext cx="8786812" cy="1080120"/>
          </a:xfrm>
        </p:spPr>
        <p:txBody>
          <a:bodyPr/>
          <a:lstStyle/>
          <a:p>
            <a:pPr lvl="1"/>
            <a:r>
              <a:rPr lang="en-US" altLang="ko-KR" dirty="0"/>
              <a:t>(11-12 lines)  The hardware accesses the page table to find the translation.</a:t>
            </a:r>
          </a:p>
          <a:p>
            <a:pPr lvl="1"/>
            <a:r>
              <a:rPr lang="en-US" altLang="ko-KR" dirty="0"/>
              <a:t>(16 lines) updates the TLB with the translation.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1" y="827675"/>
            <a:ext cx="8461573" cy="4247317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11:    }</a:t>
            </a:r>
            <a:r>
              <a:rPr lang="en-US" altLang="ko-KR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{ </a:t>
            </a:r>
            <a:r>
              <a:rPr lang="en-US" altLang="ko-KR" b="1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//TLB Miss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12:       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PTEAddr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PTBR + (VPN *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(PTE))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13:        PTE =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PTEAddr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14:        </a:t>
            </a:r>
            <a:r>
              <a:rPr lang="en-US" altLang="ko-KR" b="1" dirty="0">
                <a:solidFill>
                  <a:srgbClr val="C0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PTE.Valid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False)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	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SEGFAULT) ;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15:        </a:t>
            </a:r>
            <a:r>
              <a:rPr lang="en-US" altLang="ko-KR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16:          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TLB_Insert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 VPN , PTE.PFN ,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PTE.ProtectBits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17:          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RetryInstruction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18:       }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19:   }</a:t>
            </a:r>
          </a:p>
        </p:txBody>
      </p:sp>
    </p:spTree>
    <p:extLst>
      <p:ext uri="{BB962C8B-B14F-4D97-AF65-F5344CB8AC3E}">
        <p14:creationId xmlns:p14="http://schemas.microsoft.com/office/powerpoint/2010/main" val="2948367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14313" y="880070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How a TLB can improve performance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Accessing An Array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1115616" y="1620319"/>
          <a:ext cx="2448273" cy="4594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4144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OFFSET</a:t>
                      </a:r>
                    </a:p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00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04      08      12      16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b="1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a[0]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a[1]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a[2]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07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a[3]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a[4]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a[5]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a[6]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08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a[7]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a[8]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a[9]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09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038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23928" y="1733252"/>
            <a:ext cx="4824536" cy="193899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0:	</a:t>
            </a:r>
            <a:r>
              <a:rPr lang="en-US" altLang="ko-KR" sz="2000" b="1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2000" b="1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sum = 0 ; 	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1:	</a:t>
            </a:r>
            <a:r>
              <a:rPr lang="en-US" altLang="ko-KR" sz="2000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=0; 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&lt;10; 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++){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2:		sum</a:t>
            </a:r>
            <a:r>
              <a:rPr lang="zh-CN" altLang="en-US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+=</a:t>
            </a:r>
            <a:r>
              <a:rPr lang="zh-CN" altLang="en-US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a[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3:	}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607719" y="4615539"/>
            <a:ext cx="3600399" cy="646331"/>
          </a:xfrm>
          <a:prstGeom prst="roundRect">
            <a:avLst/>
          </a:prstGeom>
          <a:noFill/>
          <a:ln w="1587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 misses and 7 hits. 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Thus </a:t>
            </a:r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TLB hit rate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is 70%.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82339" y="5386008"/>
            <a:ext cx="3600400" cy="62167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The TLB improves performance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due to 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spatial locality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7A43E-2A54-B9A4-7E97-568BBC419699}"/>
              </a:ext>
            </a:extLst>
          </p:cNvPr>
          <p:cNvSpPr txBox="1"/>
          <p:nvPr/>
        </p:nvSpPr>
        <p:spPr>
          <a:xfrm>
            <a:off x="4552950" y="3906626"/>
            <a:ext cx="38591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/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First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access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to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is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miss,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but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the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subsequent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ones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are</a:t>
            </a:r>
            <a:r>
              <a:rPr lang="zh-CN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hits</a:t>
            </a:r>
            <a:endParaRPr lang="en-US" altLang="ko-KR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650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Temporal Locality</a:t>
            </a:r>
          </a:p>
          <a:p>
            <a:pPr lvl="1"/>
            <a:r>
              <a:rPr lang="en-US" altLang="ko-KR" dirty="0"/>
              <a:t>An instruction or data item that has been recently accessed will likely be re-accessed soon </a:t>
            </a:r>
            <a:r>
              <a:rPr lang="en-US" altLang="zh-CN" dirty="0"/>
              <a:t>again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Spatial Locality</a:t>
            </a:r>
            <a:endParaRPr lang="en-US" altLang="ko-KR" i="1" dirty="0"/>
          </a:p>
          <a:p>
            <a:pPr lvl="1"/>
            <a:r>
              <a:rPr lang="en-US" altLang="ko-KR" dirty="0"/>
              <a:t>If a program accesses memory at address </a:t>
            </a:r>
            <a:r>
              <a:rPr lang="en-US" altLang="ko-KR" dirty="0">
                <a:latin typeface="Courier" pitchFamily="49" charset="0"/>
              </a:rPr>
              <a:t>x</a:t>
            </a:r>
            <a:r>
              <a:rPr lang="en-US" altLang="ko-KR" dirty="0"/>
              <a:t>, it will likely soon access memory near </a:t>
            </a:r>
            <a:r>
              <a:rPr lang="en-US" altLang="ko-KR" dirty="0">
                <a:latin typeface="Courier" pitchFamily="49" charset="0"/>
              </a:rPr>
              <a:t>x.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5441486" y="2360372"/>
            <a:ext cx="131894" cy="290340"/>
          </a:xfrm>
          <a:prstGeom prst="downArrow">
            <a:avLst/>
          </a:prstGeom>
          <a:solidFill>
            <a:srgbClr val="FF00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02325" y="1982322"/>
            <a:ext cx="2179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400" baseline="30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access is page1.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400" baseline="30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nd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access is also page1.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56176" y="3396078"/>
            <a:ext cx="1541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Virtual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326813" y="4488059"/>
            <a:ext cx="3112132" cy="1605237"/>
            <a:chOff x="1619672" y="2074344"/>
            <a:chExt cx="5097229" cy="2388716"/>
          </a:xfrm>
        </p:grpSpPr>
        <p:sp>
          <p:nvSpPr>
            <p:cNvPr id="35" name="직사각형 34"/>
            <p:cNvSpPr/>
            <p:nvPr/>
          </p:nvSpPr>
          <p:spPr>
            <a:xfrm rot="5400000">
              <a:off x="3527884" y="944724"/>
              <a:ext cx="1080120" cy="48965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 rot="5400000">
              <a:off x="1452669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5400000">
              <a:off x="1939610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5400000">
              <a:off x="2460781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 rot="5400000">
              <a:off x="2964837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5400000">
              <a:off x="3468893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 rot="5400000">
              <a:off x="5598114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아래쪽 화살표 41"/>
            <p:cNvSpPr/>
            <p:nvPr/>
          </p:nvSpPr>
          <p:spPr>
            <a:xfrm>
              <a:off x="1823097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69445" y="2074344"/>
              <a:ext cx="4047456" cy="778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400" baseline="30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st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access is page1.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400" baseline="30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nd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access is near by 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page1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78050" y="4005064"/>
              <a:ext cx="2524251" cy="45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Virtual Memory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44007" y="3140968"/>
              <a:ext cx="1058778" cy="4121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48" name="아래쪽 화살표 47"/>
          <p:cNvSpPr/>
          <p:nvPr/>
        </p:nvSpPr>
        <p:spPr>
          <a:xfrm>
            <a:off x="5752967" y="4758661"/>
            <a:ext cx="131894" cy="290340"/>
          </a:xfrm>
          <a:prstGeom prst="downArrow">
            <a:avLst/>
          </a:prstGeom>
          <a:solidFill>
            <a:srgbClr val="0070C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345862" y="2621838"/>
            <a:ext cx="2980074" cy="725850"/>
            <a:chOff x="5345862" y="2621838"/>
            <a:chExt cx="2980074" cy="725850"/>
          </a:xfrm>
        </p:grpSpPr>
        <p:sp>
          <p:nvSpPr>
            <p:cNvPr id="19" name="직사각형 18"/>
            <p:cNvSpPr/>
            <p:nvPr/>
          </p:nvSpPr>
          <p:spPr>
            <a:xfrm rot="5400000">
              <a:off x="6472974" y="1494726"/>
              <a:ext cx="725850" cy="29800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 rot="5400000">
              <a:off x="5185449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 rot="5400000">
              <a:off x="5494608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5400000">
              <a:off x="5803767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 rot="5400000">
              <a:off x="6112926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 rot="5400000">
              <a:off x="6422085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 rot="5400000">
              <a:off x="7833941" y="2852868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52320" y="2815397"/>
              <a:ext cx="646441" cy="27699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6731244" y="2850840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7040401" y="2850840"/>
              <a:ext cx="653265" cy="263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7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7" name="아래쪽 화살표 47">
            <a:extLst>
              <a:ext uri="{FF2B5EF4-FFF2-40B4-BE49-F238E27FC236}">
                <a16:creationId xmlns:a16="http://schemas.microsoft.com/office/drawing/2014/main" id="{F0413BD6-31AF-C969-22BD-8B385084B1B1}"/>
              </a:ext>
            </a:extLst>
          </p:cNvPr>
          <p:cNvSpPr/>
          <p:nvPr/>
        </p:nvSpPr>
        <p:spPr>
          <a:xfrm>
            <a:off x="5441486" y="2354779"/>
            <a:ext cx="131894" cy="290340"/>
          </a:xfrm>
          <a:prstGeom prst="downArrow">
            <a:avLst/>
          </a:prstGeom>
          <a:solidFill>
            <a:srgbClr val="0070C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10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Who Handles a TLB Miss?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Hardware handles the TLB miss</a:t>
            </a:r>
            <a:r>
              <a:rPr lang="en-US" altLang="zh-CN" dirty="0"/>
              <a:t>es</a:t>
            </a:r>
            <a:r>
              <a:rPr lang="en-US" altLang="ko-KR" dirty="0"/>
              <a:t> entirely on </a:t>
            </a:r>
            <a:r>
              <a:rPr lang="en-US" altLang="ko-KR" dirty="0">
                <a:solidFill>
                  <a:schemeClr val="accent6"/>
                </a:solidFill>
              </a:rPr>
              <a:t>CISC</a:t>
            </a:r>
          </a:p>
          <a:p>
            <a:pPr lvl="1"/>
            <a:r>
              <a:rPr lang="en-US" altLang="ko-KR" dirty="0"/>
              <a:t>The hardware has to know exactly where the page tables are located in memory.</a:t>
            </a:r>
          </a:p>
          <a:p>
            <a:pPr lvl="1"/>
            <a:r>
              <a:rPr lang="en-US" altLang="ko-KR" dirty="0"/>
              <a:t>The hardware would “walk” the page table, find the correct page-table entry and </a:t>
            </a:r>
            <a:r>
              <a:rPr lang="en-US" altLang="ko-KR" dirty="0">
                <a:solidFill>
                  <a:schemeClr val="accent6"/>
                </a:solidFill>
              </a:rPr>
              <a:t>extract</a:t>
            </a:r>
            <a:r>
              <a:rPr lang="en-US" altLang="ko-KR" dirty="0"/>
              <a:t> the desired translation, </a:t>
            </a:r>
            <a:r>
              <a:rPr lang="en-US" altLang="ko-KR" dirty="0">
                <a:solidFill>
                  <a:schemeClr val="accent6"/>
                </a:solidFill>
              </a:rPr>
              <a:t>update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chemeClr val="accent6"/>
                </a:solidFill>
              </a:rPr>
              <a:t>retry</a:t>
            </a:r>
            <a:r>
              <a:rPr lang="en-US" altLang="ko-KR" dirty="0"/>
              <a:t> instruction.</a:t>
            </a:r>
          </a:p>
          <a:p>
            <a:pPr lvl="1"/>
            <a:r>
              <a:rPr lang="en-US" altLang="ko-KR" b="1" dirty="0"/>
              <a:t>hardware-managed TLB.</a:t>
            </a:r>
          </a:p>
          <a:p>
            <a:pPr lvl="1"/>
            <a:r>
              <a:rPr lang="en-US" altLang="ko-KR" b="1" dirty="0"/>
              <a:t>Intel x86</a:t>
            </a:r>
          </a:p>
          <a:p>
            <a:r>
              <a:rPr lang="en-US" altLang="ko-KR" dirty="0">
                <a:solidFill>
                  <a:schemeClr val="accent6"/>
                </a:solidFill>
              </a:rPr>
              <a:t>RISC</a:t>
            </a:r>
            <a:r>
              <a:rPr lang="en-US" altLang="ko-KR" dirty="0"/>
              <a:t> has what is known as a </a:t>
            </a:r>
            <a:r>
              <a:rPr lang="en-US" altLang="ko-KR" b="1" u="sng" dirty="0"/>
              <a:t>software-managed TLB</a:t>
            </a:r>
          </a:p>
          <a:p>
            <a:pPr lvl="1"/>
            <a:r>
              <a:rPr lang="en-US" altLang="ko-KR" dirty="0"/>
              <a:t>On a TLB miss, the hardware raises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ko-KR" dirty="0"/>
              <a:t>exception (trap handler)</a:t>
            </a:r>
          </a:p>
          <a:p>
            <a:pPr lvl="2"/>
            <a:r>
              <a:rPr lang="en-US" altLang="ko-KR" b="1" u="sng" dirty="0"/>
              <a:t>Trap handler is code </a:t>
            </a:r>
            <a:r>
              <a:rPr lang="en-US" altLang="ko-KR" dirty="0"/>
              <a:t>within the OS that is written with the express purpose of </a:t>
            </a:r>
            <a:r>
              <a:rPr lang="en-US" altLang="ko-KR" dirty="0">
                <a:solidFill>
                  <a:schemeClr val="accent6"/>
                </a:solidFill>
              </a:rPr>
              <a:t>handling TLB miss.</a:t>
            </a:r>
          </a:p>
          <a:p>
            <a:pPr lvl="1"/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191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Control Flow algorithm</a:t>
            </a:r>
            <a:r>
              <a:rPr lang="zh-CN" altLang="en-US" dirty="0"/>
              <a:t> </a:t>
            </a:r>
            <a:r>
              <a:rPr lang="en-US" altLang="ko-KR" dirty="0"/>
              <a:t>(OS Handled)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5996" y="908720"/>
            <a:ext cx="7992888" cy="412420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1:	 VPN = 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VirtualAddress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 VPN_MASK) &gt;&gt; SHIFT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2:	 (Success,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TLB_Lookup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(VPN)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3:	 </a:t>
            </a:r>
            <a:r>
              <a:rPr lang="en-US" altLang="ko-KR" sz="1600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(Success == True) </a:t>
            </a:r>
            <a:r>
              <a:rPr lang="en-US" altLang="ko-KR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TLB Hit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4:	 </a:t>
            </a:r>
            <a:r>
              <a:rPr lang="en-US" altLang="ko-KR" sz="1600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CanAccess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TlbEntry.ProtectBits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== True)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5:		 Offset =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VirtualAddress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 OFFSET_MASK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6: 	 	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PhysAddr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TlbEntry.PFN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SHIFT) | Offset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7:	 	 Register =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AccessMemory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PhysAddr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8:	 </a:t>
            </a:r>
            <a:r>
              <a:rPr lang="en-US" altLang="ko-KR" sz="1600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9:		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(PROTECTION_FAULT)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10:	 </a:t>
            </a:r>
            <a:r>
              <a:rPr lang="en-US" altLang="ko-KR" sz="1600" b="1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TLB Miss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11:		 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TLB_MISS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altLang="ko-KR" sz="1600" b="1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669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entry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TLB is managed by </a:t>
            </a:r>
            <a:r>
              <a:rPr lang="en-US" altLang="zh-CN" b="1" dirty="0"/>
              <a:t>f</a:t>
            </a:r>
            <a:r>
              <a:rPr lang="en-US" altLang="ko-KR" b="1" dirty="0"/>
              <a:t>ull</a:t>
            </a:r>
            <a:r>
              <a:rPr lang="en-US" altLang="zh-CN" b="1" dirty="0"/>
              <a:t>y-a</a:t>
            </a:r>
            <a:r>
              <a:rPr lang="en-US" altLang="ko-KR" b="1" dirty="0"/>
              <a:t>ssociative</a:t>
            </a:r>
            <a:r>
              <a:rPr lang="zh-CN" altLang="en-US" b="1" dirty="0"/>
              <a:t>*</a:t>
            </a:r>
            <a:r>
              <a:rPr lang="en-US" altLang="ko-KR" b="1" dirty="0"/>
              <a:t> </a:t>
            </a:r>
            <a:r>
              <a:rPr lang="en-US" altLang="ko-KR" dirty="0"/>
              <a:t>method.</a:t>
            </a:r>
          </a:p>
          <a:p>
            <a:pPr lvl="1"/>
            <a:r>
              <a:rPr lang="en-US" altLang="ko-KR" dirty="0"/>
              <a:t>A typical TLB has 32,</a:t>
            </a:r>
            <a:r>
              <a:rPr lang="zh-CN" altLang="en-US" dirty="0"/>
              <a:t> </a:t>
            </a:r>
            <a:r>
              <a:rPr lang="en-US" altLang="ko-KR" dirty="0"/>
              <a:t>64, or 128 entries.</a:t>
            </a:r>
          </a:p>
          <a:p>
            <a:pPr lvl="1"/>
            <a:r>
              <a:rPr lang="en-US" altLang="ko-KR" dirty="0"/>
              <a:t>Hardware searches the entire TLB in parallel to find the desired translation.</a:t>
            </a:r>
          </a:p>
          <a:p>
            <a:pPr lvl="1"/>
            <a:r>
              <a:rPr lang="en-US" altLang="zh-CN" dirty="0"/>
              <a:t>O</a:t>
            </a:r>
            <a:r>
              <a:rPr lang="en-US" altLang="ko-KR" dirty="0"/>
              <a:t>ther bits: valid bits, protection bits, address-space identifier, dirty bit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475744" y="3429000"/>
            <a:ext cx="6154412" cy="792088"/>
            <a:chOff x="580855" y="2636912"/>
            <a:chExt cx="6154412" cy="792088"/>
          </a:xfrm>
          <a:effectLst/>
        </p:grpSpPr>
        <p:sp>
          <p:nvSpPr>
            <p:cNvPr id="6" name="직사각형 5"/>
            <p:cNvSpPr/>
            <p:nvPr/>
          </p:nvSpPr>
          <p:spPr>
            <a:xfrm>
              <a:off x="580855" y="2636912"/>
              <a:ext cx="6151386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80856" y="2636912"/>
              <a:ext cx="1830905" cy="792088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VPN</a:t>
              </a:r>
              <a:endParaRPr lang="ko-KR" altLang="en-US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1" y="2636912"/>
              <a:ext cx="2451298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PFN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63059" y="2636912"/>
              <a:ext cx="1872208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O</a:t>
              </a:r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ther bits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78914DF-6153-5A8E-2015-159D3E515CAA}"/>
              </a:ext>
            </a:extLst>
          </p:cNvPr>
          <p:cNvSpPr txBox="1"/>
          <p:nvPr/>
        </p:nvSpPr>
        <p:spPr>
          <a:xfrm>
            <a:off x="755576" y="486916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*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More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on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cache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associativity: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HK" altLang="zh-CN" dirty="0"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http://csillustrated.berkeley.edu/PDFs/handouts/cache-3-associativity-handout.pdf</a:t>
            </a:r>
            <a:endParaRPr lang="en-HK" altLang="zh-CN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066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ko-KR" dirty="0"/>
              <a:t>TLB Issue: Context Switching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effectLst/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9552" y="1916832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9552" y="4092307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420888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608709" y="1195118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54900" y="126712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62788" y="1594233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62788" y="19366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20677" y="2851302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667699" y="249277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90090" y="2154221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cxnSp>
        <p:nvCxnSpPr>
          <p:cNvPr id="27" name="Straight Arrow Connector 20"/>
          <p:cNvCxnSpPr>
            <a:stCxn id="7" idx="3"/>
          </p:cNvCxnSpPr>
          <p:nvPr/>
        </p:nvCxnSpPr>
        <p:spPr>
          <a:xfrm>
            <a:off x="2123728" y="2384884"/>
            <a:ext cx="1484981" cy="0"/>
          </a:xfrm>
          <a:prstGeom prst="straightConnector1">
            <a:avLst/>
          </a:prstGeom>
          <a:ln w="15875">
            <a:solidFill>
              <a:schemeClr val="tx2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35696" y="2060848"/>
            <a:ext cx="2003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access </a:t>
            </a:r>
            <a:r>
              <a:rPr lang="en-US" altLang="ko-KR" sz="1400" b="1" dirty="0" err="1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VPN10</a:t>
            </a:r>
            <a:endParaRPr lang="ko-KR" altLang="en-US" sz="1400" b="1" dirty="0">
              <a:solidFill>
                <a:srgbClr val="1F497D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08709" y="370832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54900" y="378032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62788" y="41074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62788" y="444983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67699" y="500597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90090" y="466742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3490" y="5364505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30" name="내용 개체 틀 5"/>
          <p:cNvGraphicFramePr>
            <a:graphicFrameLocks/>
          </p:cNvGraphicFramePr>
          <p:nvPr/>
        </p:nvGraphicFramePr>
        <p:xfrm>
          <a:off x="5364088" y="276071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꺾인 연결선 13"/>
          <p:cNvCxnSpPr>
            <a:stCxn id="19" idx="3"/>
          </p:cNvCxnSpPr>
          <p:nvPr/>
        </p:nvCxnSpPr>
        <p:spPr>
          <a:xfrm>
            <a:off x="4688829" y="2023210"/>
            <a:ext cx="675259" cy="1252719"/>
          </a:xfrm>
          <a:prstGeom prst="bentConnector3">
            <a:avLst/>
          </a:prstGeom>
          <a:ln w="1587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76056" y="2010326"/>
            <a:ext cx="20033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Insert TLB Entry</a:t>
            </a:r>
            <a:endParaRPr lang="ko-KR" altLang="en-US" sz="1600" b="1" dirty="0">
              <a:solidFill>
                <a:srgbClr val="1F497D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4820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ko-KR" dirty="0"/>
              <a:t>TLB Issue: Context Switching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effectLst/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9552" y="1916832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9552" y="4092307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420888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608709" y="1195118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54900" y="126712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62788" y="1594233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62788" y="19366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20677" y="2851302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667699" y="249277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90090" y="2154221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cxnSp>
        <p:nvCxnSpPr>
          <p:cNvPr id="27" name="Straight Arrow Connector 20"/>
          <p:cNvCxnSpPr/>
          <p:nvPr/>
        </p:nvCxnSpPr>
        <p:spPr>
          <a:xfrm>
            <a:off x="2123728" y="4581128"/>
            <a:ext cx="148498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608709" y="370832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54900" y="378032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62788" y="41074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62788" y="444983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67699" y="500597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90090" y="466742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3490" y="5364505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30" name="내용 개체 틀 5"/>
          <p:cNvGraphicFramePr>
            <a:graphicFrameLocks/>
          </p:cNvGraphicFramePr>
          <p:nvPr/>
        </p:nvGraphicFramePr>
        <p:xfrm>
          <a:off x="5364088" y="276071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꺾인 연결선 13"/>
          <p:cNvCxnSpPr>
            <a:stCxn id="32" idx="3"/>
          </p:cNvCxnSpPr>
          <p:nvPr/>
        </p:nvCxnSpPr>
        <p:spPr>
          <a:xfrm flipV="1">
            <a:off x="4688829" y="3936318"/>
            <a:ext cx="675259" cy="600095"/>
          </a:xfrm>
          <a:prstGeom prst="bentConnector3">
            <a:avLst/>
          </a:prstGeom>
          <a:ln w="19050"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1520" y="3159079"/>
            <a:ext cx="1350211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Context</a:t>
            </a:r>
          </a:p>
          <a:p>
            <a:r>
              <a:rPr 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Switching</a:t>
            </a:r>
          </a:p>
        </p:txBody>
      </p:sp>
      <p:cxnSp>
        <p:nvCxnSpPr>
          <p:cNvPr id="36" name="구부러진 연결선 35"/>
          <p:cNvCxnSpPr/>
          <p:nvPr/>
        </p:nvCxnSpPr>
        <p:spPr>
          <a:xfrm rot="10800000" flipV="1">
            <a:off x="526529" y="2384883"/>
            <a:ext cx="12700" cy="2175475"/>
          </a:xfrm>
          <a:prstGeom prst="curvedConnector3">
            <a:avLst>
              <a:gd name="adj1" fmla="val 2475000"/>
            </a:avLst>
          </a:prstGeom>
          <a:ln w="158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35696" y="4221088"/>
            <a:ext cx="20033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9BBB5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access </a:t>
            </a:r>
            <a:r>
              <a:rPr lang="en-US" altLang="ko-KR" sz="1600" b="1" dirty="0" err="1">
                <a:solidFill>
                  <a:srgbClr val="9BBB5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VPN10</a:t>
            </a:r>
            <a:endParaRPr lang="ko-KR" altLang="en-US" sz="1600" b="1" dirty="0">
              <a:solidFill>
                <a:srgbClr val="9BBB59">
                  <a:lumMod val="75000"/>
                </a:srgbClr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32040" y="4530606"/>
            <a:ext cx="20033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9BBB5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Insert TLB Entry</a:t>
            </a:r>
            <a:endParaRPr lang="ko-KR" altLang="en-US" sz="1600" b="1" dirty="0">
              <a:solidFill>
                <a:srgbClr val="9BBB59">
                  <a:lumMod val="7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393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ko-KR" dirty="0"/>
              <a:t>TLB Issue: Context Switching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effectLst/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9552" y="1916832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39552" y="4092307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080" y="2420888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320677" y="1195118"/>
            <a:ext cx="1755379" cy="1963961"/>
            <a:chOff x="3320677" y="1195118"/>
            <a:chExt cx="1755379" cy="1963961"/>
          </a:xfrm>
        </p:grpSpPr>
        <p:sp>
          <p:nvSpPr>
            <p:cNvPr id="19" name="직사각형 18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 Memory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3608709" y="3708321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54900" y="378032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62788" y="410743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62788" y="4449839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67699" y="5005978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90090" y="4667424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3490" y="5364505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30" name="내용 개체 틀 5"/>
          <p:cNvGraphicFramePr>
            <a:graphicFrameLocks/>
          </p:cNvGraphicFramePr>
          <p:nvPr/>
        </p:nvGraphicFramePr>
        <p:xfrm>
          <a:off x="5364088" y="276071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349948" y="3111455"/>
            <a:ext cx="3614539" cy="31754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49948" y="3760341"/>
            <a:ext cx="3614539" cy="31754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210814" y="4637568"/>
            <a:ext cx="3825682" cy="880825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Can’t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Distinguish 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which entry is 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meant for which process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94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Paging:</a:t>
            </a:r>
            <a:r>
              <a:rPr lang="en-US" altLang="ko-KR" dirty="0"/>
              <a:t> </a:t>
            </a:r>
            <a:r>
              <a:rPr lang="en-US" altLang="zh-CN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6B9F-25BC-AE7E-ECFA-BF6ED3FAF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499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</a:t>
            </a:r>
            <a:r>
              <a:rPr lang="en-US" altLang="ko-KR" dirty="0"/>
              <a:t> an address space identifier</a:t>
            </a:r>
            <a:r>
              <a:rPr lang="zh-CN" altLang="en-US" dirty="0"/>
              <a:t> </a:t>
            </a:r>
            <a:r>
              <a:rPr lang="en-US" altLang="ko-KR" dirty="0"/>
              <a:t>(ASID) field in the TLB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11560" y="2426720"/>
            <a:ext cx="1584176" cy="936104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11560" y="4654313"/>
            <a:ext cx="1584176" cy="936104"/>
          </a:xfrm>
          <a:prstGeom prst="roundRect">
            <a:avLst/>
          </a:prstGeom>
          <a:ln/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2120" y="2838289"/>
            <a:ext cx="1404156" cy="33855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Table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924338" y="1739573"/>
            <a:ext cx="1755379" cy="1963961"/>
            <a:chOff x="3320677" y="1195118"/>
            <a:chExt cx="1755379" cy="1963961"/>
          </a:xfrm>
        </p:grpSpPr>
        <p:sp>
          <p:nvSpPr>
            <p:cNvPr id="10" name="직사각형 9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 Memory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239557" y="4270327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85748" y="434233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93636" y="4669442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93636" y="5011845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98547" y="5567984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20938" y="5229430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24338" y="5926511"/>
            <a:ext cx="175537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Memory</a:t>
            </a:r>
          </a:p>
        </p:txBody>
      </p:sp>
      <p:graphicFrame>
        <p:nvGraphicFramePr>
          <p:cNvPr id="24" name="내용 개체 틀 5"/>
          <p:cNvGraphicFramePr>
            <a:graphicFrameLocks/>
          </p:cNvGraphicFramePr>
          <p:nvPr/>
        </p:nvGraphicFramePr>
        <p:xfrm>
          <a:off x="5256076" y="316169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2" name="모서리가 둥근 직사각형 71"/>
          <p:cNvSpPr/>
          <p:nvPr/>
        </p:nvSpPr>
        <p:spPr>
          <a:xfrm>
            <a:off x="8119614" y="3140280"/>
            <a:ext cx="753645" cy="1695169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2383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Case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Two processes </a:t>
            </a:r>
            <a:r>
              <a:rPr lang="en-US" altLang="ko-KR" dirty="0">
                <a:solidFill>
                  <a:schemeClr val="accent6"/>
                </a:solidFill>
              </a:rPr>
              <a:t>share a page</a:t>
            </a:r>
            <a:endParaRPr lang="en-US" altLang="ko-KR" dirty="0"/>
          </a:p>
          <a:p>
            <a:pPr lvl="1"/>
            <a:r>
              <a:rPr lang="en-US" altLang="ko-KR" dirty="0"/>
              <a:t>Process 1 is sharing physical </a:t>
            </a:r>
            <a:r>
              <a:rPr lang="en-US" altLang="zh-CN" dirty="0"/>
              <a:t>frame</a:t>
            </a:r>
            <a:r>
              <a:rPr lang="en-US" altLang="ko-KR" dirty="0"/>
              <a:t> 101 with Process</a:t>
            </a:r>
            <a:r>
              <a:rPr lang="zh-CN" altLang="en-US" dirty="0"/>
              <a:t> </a:t>
            </a:r>
            <a:r>
              <a:rPr lang="en-US" altLang="ko-KR" dirty="0"/>
              <a:t>2.</a:t>
            </a:r>
          </a:p>
          <a:p>
            <a:pPr lvl="1"/>
            <a:r>
              <a:rPr lang="en-US" altLang="ko-KR" dirty="0"/>
              <a:t>P1 maps this </a:t>
            </a:r>
            <a:r>
              <a:rPr lang="en-US" altLang="zh-CN" dirty="0"/>
              <a:t>frame</a:t>
            </a:r>
            <a:r>
              <a:rPr lang="en-US" altLang="ko-KR" dirty="0"/>
              <a:t> into the 10</a:t>
            </a:r>
            <a:r>
              <a:rPr lang="en-US" altLang="ko-KR" baseline="30000" dirty="0"/>
              <a:t>th</a:t>
            </a:r>
            <a:r>
              <a:rPr lang="en-US" altLang="ko-KR" dirty="0"/>
              <a:t> page of its address space.</a:t>
            </a:r>
          </a:p>
          <a:p>
            <a:pPr lvl="1"/>
            <a:r>
              <a:rPr lang="en-US" altLang="ko-KR" dirty="0"/>
              <a:t>P2 maps this </a:t>
            </a:r>
            <a:r>
              <a:rPr lang="en-US" altLang="zh-CN" dirty="0"/>
              <a:t>frame</a:t>
            </a:r>
            <a:r>
              <a:rPr lang="en-US" altLang="ko-KR" dirty="0"/>
              <a:t> to the 50</a:t>
            </a:r>
            <a:r>
              <a:rPr lang="en-US" altLang="ko-KR" baseline="30000" dirty="0"/>
              <a:t>th</a:t>
            </a:r>
            <a:r>
              <a:rPr lang="en-US" altLang="ko-KR" dirty="0"/>
              <a:t> page of its address space.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내용 개체 틀 5"/>
          <p:cNvGraphicFramePr>
            <a:graphicFrameLocks/>
          </p:cNvGraphicFramePr>
          <p:nvPr/>
        </p:nvGraphicFramePr>
        <p:xfrm>
          <a:off x="938980" y="3269986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1653172" y="3252691"/>
            <a:ext cx="724238" cy="1678385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036243" y="3212976"/>
            <a:ext cx="3064149" cy="1760201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Sharing of pages is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useful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as it reduces the number of physical pages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/frames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in use.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36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DA48-4F79-E826-AC6F-DD1DB411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side:</a:t>
            </a:r>
            <a:r>
              <a:rPr lang="zh-CN" altLang="en-US" dirty="0"/>
              <a:t> </a:t>
            </a:r>
            <a:r>
              <a:rPr lang="en-US" altLang="zh-CN" dirty="0"/>
              <a:t>ASID</a:t>
            </a:r>
            <a:r>
              <a:rPr lang="zh-CN" altLang="en-US" dirty="0"/>
              <a:t> </a:t>
            </a:r>
            <a:r>
              <a:rPr lang="en-US" altLang="zh-CN" dirty="0"/>
              <a:t>vs.</a:t>
            </a:r>
            <a:r>
              <a:rPr lang="zh-CN" altLang="en-US" dirty="0"/>
              <a:t> </a:t>
            </a:r>
            <a:r>
              <a:rPr lang="en-US" altLang="zh-CN" dirty="0"/>
              <a:t>PID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D18A2-F157-BC02-6881-4FD5DB44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zh-CN" dirty="0"/>
              <a:t>ASID</a:t>
            </a:r>
            <a:r>
              <a:rPr lang="zh-CN" altLang="en-US" dirty="0"/>
              <a:t> </a:t>
            </a:r>
            <a:r>
              <a:rPr lang="en-US" altLang="zh-CN" dirty="0"/>
              <a:t>seems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PID</a:t>
            </a:r>
            <a:r>
              <a:rPr lang="zh-CN" altLang="en-US" dirty="0"/>
              <a:t> </a:t>
            </a:r>
            <a:r>
              <a:rPr lang="en-US" altLang="zh-CN" dirty="0"/>
              <a:t>right?</a:t>
            </a:r>
          </a:p>
          <a:p>
            <a:pPr lvl="1" latinLnBrk="0"/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distinguish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</a:p>
          <a:p>
            <a:pPr lvl="1" latinLnBrk="0"/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related,</a:t>
            </a:r>
            <a:r>
              <a:rPr lang="zh-CN" altLang="en-US" dirty="0"/>
              <a:t> </a:t>
            </a:r>
            <a:r>
              <a:rPr lang="en-US" altLang="zh-CN" dirty="0"/>
              <a:t>yes</a:t>
            </a:r>
          </a:p>
          <a:p>
            <a:pPr latinLnBrk="0"/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PID</a:t>
            </a:r>
            <a:r>
              <a:rPr lang="zh-CN" altLang="en-US" dirty="0"/>
              <a:t> </a:t>
            </a:r>
            <a:r>
              <a:rPr lang="en-US" altLang="zh-CN" dirty="0"/>
              <a:t>then?</a:t>
            </a:r>
          </a:p>
          <a:p>
            <a:pPr lvl="1" latinLnBrk="0"/>
            <a:r>
              <a:rPr lang="en-US" altLang="zh-CN" dirty="0"/>
              <a:t>Obviously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(otherwise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won’t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/>
              <a:t>ASID…)</a:t>
            </a:r>
          </a:p>
          <a:p>
            <a:pPr lvl="1" latinLnBrk="0"/>
            <a:r>
              <a:rPr lang="en-US" altLang="zh-CN" dirty="0"/>
              <a:t>ASID</a:t>
            </a:r>
            <a:r>
              <a:rPr lang="zh-CN" altLang="en-US" dirty="0"/>
              <a:t> </a:t>
            </a:r>
            <a:r>
              <a:rPr lang="en-US" altLang="zh-CN" dirty="0"/>
              <a:t>(hardware)</a:t>
            </a:r>
            <a:r>
              <a:rPr lang="zh-CN" altLang="en-US" dirty="0"/>
              <a:t> </a:t>
            </a:r>
            <a:r>
              <a:rPr lang="en-US" altLang="zh-CN" dirty="0"/>
              <a:t>uses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fewer</a:t>
            </a:r>
            <a:r>
              <a:rPr lang="zh-CN" altLang="en-US" dirty="0"/>
              <a:t> </a:t>
            </a:r>
            <a:r>
              <a:rPr lang="en-US" altLang="zh-CN" dirty="0"/>
              <a:t>bits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PID</a:t>
            </a:r>
            <a:r>
              <a:rPr lang="zh-CN" altLang="en-US" dirty="0"/>
              <a:t> </a:t>
            </a:r>
            <a:r>
              <a:rPr lang="en-US" altLang="zh-CN" dirty="0"/>
              <a:t>(OS)</a:t>
            </a:r>
          </a:p>
          <a:p>
            <a:pPr latinLnBrk="0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ASID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PID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bigger?</a:t>
            </a:r>
          </a:p>
          <a:p>
            <a:pPr lvl="1" latinLnBrk="0"/>
            <a:r>
              <a:rPr lang="en-US" dirty="0">
                <a:hlinkClick r:id="rId2"/>
              </a:rPr>
              <a:t>https://stackoverflow.com/questions/52813239/how-many-bits-there-are-in-a-tlb-asid-tag-for-intel-processors-and-how-to-handl</a:t>
            </a:r>
            <a:endParaRPr lang="en-US" dirty="0"/>
          </a:p>
          <a:p>
            <a:pPr lvl="1" latinLnBrk="0"/>
            <a:r>
              <a:rPr lang="en-US" altLang="zh-CN" dirty="0"/>
              <a:t>Caveat:</a:t>
            </a:r>
            <a:r>
              <a:rPr lang="zh-CN" altLang="en-US" dirty="0"/>
              <a:t> </a:t>
            </a:r>
            <a:r>
              <a:rPr lang="en-US" altLang="zh-CN" dirty="0"/>
              <a:t>ASID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needed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active</a:t>
            </a:r>
            <a:r>
              <a:rPr lang="zh-CN" altLang="en-US" dirty="0"/>
              <a:t> </a:t>
            </a:r>
            <a:r>
              <a:rPr lang="en-US" altLang="zh-CN" dirty="0"/>
              <a:t>(from</a:t>
            </a:r>
            <a:r>
              <a:rPr lang="zh-CN" altLang="en-US" dirty="0"/>
              <a:t> </a:t>
            </a:r>
            <a:r>
              <a:rPr lang="en-US" altLang="zh-CN" dirty="0"/>
              <a:t>TLB’s</a:t>
            </a:r>
            <a:r>
              <a:rPr lang="zh-CN" altLang="en-US" dirty="0"/>
              <a:t> </a:t>
            </a:r>
            <a:r>
              <a:rPr lang="en-US" altLang="zh-CN" dirty="0"/>
              <a:t>perspective)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27628-CA92-B0F6-D75B-54AD6ABA72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90BC8-5BE0-19AF-7BD2-E54C75014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558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Replacement Policy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Least Recently Used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ko-KR" dirty="0"/>
              <a:t>LRU</a:t>
            </a:r>
          </a:p>
          <a:p>
            <a:pPr lvl="1"/>
            <a:r>
              <a:rPr lang="en-US" altLang="ko-KR" dirty="0"/>
              <a:t>Evict an entry that has not recently been used</a:t>
            </a:r>
          </a:p>
          <a:p>
            <a:pPr lvl="1"/>
            <a:r>
              <a:rPr lang="en-US" altLang="ko-KR" dirty="0"/>
              <a:t>Take advantage of </a:t>
            </a:r>
            <a:r>
              <a:rPr lang="en-US" altLang="ko-KR" i="1" dirty="0"/>
              <a:t>locality</a:t>
            </a:r>
            <a:r>
              <a:rPr lang="en-US" altLang="ko-KR" dirty="0"/>
              <a:t> in the memory-reference stream.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331640" y="3189090"/>
            <a:ext cx="6840760" cy="859408"/>
          </a:xfrm>
          <a:prstGeom prst="roundRect">
            <a:avLst>
              <a:gd name="adj" fmla="val 555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                                                                         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4964" y="3040385"/>
            <a:ext cx="1924907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Reference Row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80614" y="4162764"/>
            <a:ext cx="303321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82628" y="4230590"/>
            <a:ext cx="301307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80614" y="4590506"/>
            <a:ext cx="303321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120" y="4715112"/>
            <a:ext cx="147927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Frame: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956796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56796" y="4226284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56796" y="4586200"/>
            <a:ext cx="305991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56797" y="4946240"/>
            <a:ext cx="30599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80614" y="4959054"/>
            <a:ext cx="303321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35495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35496" y="4226284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335495" y="4586200"/>
            <a:ext cx="305991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35496" y="4946240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30564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30564" y="4226284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30564" y="4586200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30564" y="4946240"/>
            <a:ext cx="30598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517968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17968" y="4226284"/>
            <a:ext cx="30598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17968" y="4586200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17969" y="4946240"/>
            <a:ext cx="30598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73168" y="4158458"/>
            <a:ext cx="311594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273167" y="4226284"/>
            <a:ext cx="307405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77357" y="4586200"/>
            <a:ext cx="307405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82041" y="4946240"/>
            <a:ext cx="298532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49771" y="4158458"/>
            <a:ext cx="316278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49770" y="4226284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53960" y="4586200"/>
            <a:ext cx="307405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649771" y="4946240"/>
            <a:ext cx="316277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15144" y="4158458"/>
            <a:ext cx="316278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15143" y="4226284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015143" y="4586200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015144" y="4946240"/>
            <a:ext cx="3162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411901" y="4158458"/>
            <a:ext cx="316279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411902" y="4226284"/>
            <a:ext cx="3162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411901" y="4586200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11901" y="4946240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84302" y="4158458"/>
            <a:ext cx="338179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84302" y="4226284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584302" y="4586200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584303" y="4946240"/>
            <a:ext cx="3381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19240" y="4167983"/>
            <a:ext cx="338179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319240" y="4235809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319240" y="4595725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319241" y="4955765"/>
            <a:ext cx="3381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364088" y="5536482"/>
            <a:ext cx="3577616" cy="77283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Total 11 TLB miss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15397" y="3462908"/>
            <a:ext cx="433753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894576" y="3462908"/>
            <a:ext cx="433753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273755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657272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040789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424306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807823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191340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4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574857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958374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341891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108925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25408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92442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875959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259476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642992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2864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214313" y="880070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buFont typeface="Wingdings" pitchFamily="2" charset="2"/>
              <a:buNone/>
            </a:pP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Real TLB Entry</a:t>
            </a:r>
            <a:endParaRPr lang="ko-KR" altLang="en-US" dirty="0"/>
          </a:p>
        </p:txBody>
      </p:sp>
      <p:graphicFrame>
        <p:nvGraphicFramePr>
          <p:cNvPr id="12" name="내용 개체 틀 11"/>
          <p:cNvGraphicFramePr>
            <a:graphicFrameLocks noGrp="1"/>
          </p:cNvGraphicFramePr>
          <p:nvPr>
            <p:ph idx="1"/>
          </p:nvPr>
        </p:nvGraphicFramePr>
        <p:xfrm>
          <a:off x="929583" y="1822267"/>
          <a:ext cx="7029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13" name="내용 개체 틀 11"/>
          <p:cNvGraphicFramePr>
            <a:graphicFrameLocks/>
          </p:cNvGraphicFramePr>
          <p:nvPr/>
        </p:nvGraphicFramePr>
        <p:xfrm>
          <a:off x="929583" y="2182307"/>
          <a:ext cx="7029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801791" y="1868838"/>
            <a:ext cx="50405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3902" y="1510767"/>
            <a:ext cx="2396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0  1  2  3  4  5  6  7  8  9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9642" y="1505148"/>
            <a:ext cx="5277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 11  …                     19     …                                  31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12153" y="1868838"/>
            <a:ext cx="203812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06247" y="1862652"/>
            <a:ext cx="64807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ASID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93879" y="2229993"/>
            <a:ext cx="648072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2435" y="2223807"/>
            <a:ext cx="527848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09149" y="2223807"/>
            <a:ext cx="203812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29963" y="2222905"/>
            <a:ext cx="203812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35696" y="1124744"/>
            <a:ext cx="571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All 64 bits of this TLB entry</a:t>
            </a:r>
            <a:r>
              <a:rPr lang="zh-CN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(example of MIPS R4000)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904582" y="2708920"/>
          <a:ext cx="722665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Flag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19-bit 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The rest reserved for the kernel.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24-bit PFN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Systems can support with up to 64GB of main memory(   pages ).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72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Global bit(G)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Used for pages that are globally-shared among processes.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ASID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OS can use to distinguish between address spaces.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Coherence bit(C)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determine how a page is cached by the hardware.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85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Dirty bit(D)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marking when the page has been written.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Valid bit(V)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tells the hardware if there is a valid translation present in the entry.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723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Advanced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Tables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6B9F-25BC-AE7E-ECFA-BF6ED3FAF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563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Paging: Linear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67192"/>
            <a:ext cx="8786812" cy="5501258"/>
          </a:xfrm>
        </p:spPr>
        <p:txBody>
          <a:bodyPr/>
          <a:lstStyle/>
          <a:p>
            <a:r>
              <a:rPr lang="en-US" altLang="ko-KR" dirty="0"/>
              <a:t>We usually have one page table for every process in the system.</a:t>
            </a:r>
          </a:p>
          <a:p>
            <a:pPr lvl="1"/>
            <a:r>
              <a:rPr lang="en-US" altLang="ko-KR" dirty="0"/>
              <a:t>Assume 32-bit address space with 4KB pages and 4-byte page-table entry.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142095" y="4797152"/>
                <a:ext cx="4950185" cy="483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Page table size = </a:t>
                </a:r>
                <a:r>
                  <a:rPr lang="en-US" altLang="ko-KR" sz="16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𝟑𝟐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𝟏𝟐</m:t>
                            </m:r>
                          </m:sup>
                        </m:sSup>
                      </m:den>
                    </m:f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𝟒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𝑩𝒚𝒕𝒆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𝟒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𝑴𝑩</m:t>
                    </m:r>
                    <m:r>
                      <a:rPr lang="en-US" altLang="ko-KR" sz="1600" b="1" smtClean="0">
                        <a:solidFill>
                          <a:srgbClr val="FF0000"/>
                        </a:solidFill>
                        <a:latin typeface="Cambria Math"/>
                      </a:rPr>
                      <m:t>𝐲𝐭𝐞</m:t>
                    </m:r>
                  </m:oMath>
                </a14:m>
                <a:endParaRPr lang="ko-KR" altLang="en-US" sz="16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095" y="4797152"/>
                <a:ext cx="4950185" cy="483530"/>
              </a:xfrm>
              <a:prstGeom prst="rect">
                <a:avLst/>
              </a:prstGeom>
              <a:blipFill rotWithShape="1">
                <a:blip r:embed="rId3"/>
                <a:stretch>
                  <a:fillRect l="-616" b="-3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그룹 30"/>
          <p:cNvGrpSpPr/>
          <p:nvPr/>
        </p:nvGrpSpPr>
        <p:grpSpPr>
          <a:xfrm>
            <a:off x="4499992" y="2579418"/>
            <a:ext cx="1755379" cy="1963961"/>
            <a:chOff x="3320677" y="1195118"/>
            <a:chExt cx="1755379" cy="1963961"/>
          </a:xfrm>
        </p:grpSpPr>
        <p:sp>
          <p:nvSpPr>
            <p:cNvPr id="32" name="직사각형 31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Physical Memory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2825663" y="2565662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826711" y="256855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07044" y="3395716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826711" y="279875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26711" y="3014780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826712" y="400871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10444" y="4238916"/>
            <a:ext cx="175537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Table of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267744" y="2556023"/>
            <a:ext cx="504056" cy="23236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947054" y="2664304"/>
            <a:ext cx="1080119" cy="2302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4KB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83568" y="5517231"/>
            <a:ext cx="7539501" cy="693369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table are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too big 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and thus consume too much memory. 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555776" y="2565662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699792" y="2568556"/>
            <a:ext cx="0" cy="22978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554727" y="2798756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572216" y="2667884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716232" y="2670778"/>
            <a:ext cx="0" cy="22978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571167" y="2900978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7337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Paging: Smaller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67192"/>
            <a:ext cx="8786812" cy="5501258"/>
          </a:xfrm>
        </p:spPr>
        <p:txBody>
          <a:bodyPr/>
          <a:lstStyle/>
          <a:p>
            <a:r>
              <a:rPr lang="en-US" altLang="ko-KR" dirty="0"/>
              <a:t>Page tables are too big and thus consume too much memory. </a:t>
            </a:r>
          </a:p>
          <a:p>
            <a:pPr lvl="1"/>
            <a:r>
              <a:rPr lang="en-US" altLang="ko-KR" dirty="0"/>
              <a:t>Assume that 32-bit address space with </a:t>
            </a:r>
            <a:r>
              <a:rPr lang="en-US" altLang="ko-KR" dirty="0" err="1">
                <a:solidFill>
                  <a:srgbClr val="FF0000"/>
                </a:solidFill>
              </a:rPr>
              <a:t>16KB</a:t>
            </a:r>
            <a:r>
              <a:rPr lang="en-US" altLang="ko-KR" dirty="0"/>
              <a:t> pages and 4-byte page-table entry.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499992" y="2579418"/>
            <a:ext cx="1755379" cy="1963961"/>
            <a:chOff x="3320677" y="1195118"/>
            <a:chExt cx="1755379" cy="1963961"/>
          </a:xfrm>
        </p:grpSpPr>
        <p:sp>
          <p:nvSpPr>
            <p:cNvPr id="32" name="직사각형 31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Physical Memory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2825663" y="2565662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826711" y="256855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07044" y="3395716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826711" y="279875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26711" y="3014780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826712" y="4008716"/>
            <a:ext cx="1080119" cy="23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entry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10444" y="4238916"/>
            <a:ext cx="175537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Table of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267744" y="2556023"/>
            <a:ext cx="504056" cy="23236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4B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555776" y="2565662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699792" y="2568556"/>
            <a:ext cx="0" cy="22978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554727" y="2798756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572216" y="2667884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716232" y="2670778"/>
            <a:ext cx="0" cy="22978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571167" y="2900978"/>
            <a:ext cx="27093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900925" y="2666368"/>
            <a:ext cx="1080119" cy="2302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16KB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2718159" y="4797152"/>
                <a:ext cx="4950185" cy="483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𝟑𝟐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6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den>
                    </m:f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∗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𝟒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</a:rPr>
                      <m:t>𝑴𝑩</m:t>
                    </m:r>
                  </m:oMath>
                </a14:m>
                <a:r>
                  <a:rPr lang="ko-KR" altLang="en-US" sz="16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  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per page table</a:t>
                </a:r>
                <a:endParaRPr lang="ko-KR" altLang="en-US" sz="16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159" y="4797152"/>
                <a:ext cx="4950185" cy="483530"/>
              </a:xfrm>
              <a:prstGeom prst="rect">
                <a:avLst/>
              </a:prstGeom>
              <a:blipFill>
                <a:blip r:embed="rId3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모서리가 둥근 직사각형 49"/>
          <p:cNvSpPr/>
          <p:nvPr/>
        </p:nvSpPr>
        <p:spPr>
          <a:xfrm>
            <a:off x="683568" y="5517231"/>
            <a:ext cx="7539501" cy="693369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Big pages lead to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internal fragmentation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6875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내용 개체 틀 2"/>
          <p:cNvSpPr txBox="1">
            <a:spLocks/>
          </p:cNvSpPr>
          <p:nvPr/>
        </p:nvSpPr>
        <p:spPr bwMode="auto">
          <a:xfrm>
            <a:off x="254939" y="788615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Single page table for the address space of process.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3511" y="223201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62" y="3168121"/>
            <a:ext cx="5293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1650" y="5256353"/>
            <a:ext cx="5357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018363" y="1893599"/>
            <a:ext cx="1008112" cy="4128854"/>
            <a:chOff x="5364088" y="1540769"/>
            <a:chExt cx="2016224" cy="4028981"/>
          </a:xfrm>
        </p:grpSpPr>
        <p:grpSp>
          <p:nvGrpSpPr>
            <p:cNvPr id="29" name="그룹 28"/>
            <p:cNvGrpSpPr/>
            <p:nvPr/>
          </p:nvGrpSpPr>
          <p:grpSpPr>
            <a:xfrm>
              <a:off x="5364088" y="1540769"/>
              <a:ext cx="2016224" cy="2336302"/>
              <a:chOff x="5364088" y="1464476"/>
              <a:chExt cx="1872208" cy="436109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5364088" y="14644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364088" y="175250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5364088" y="204054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5364088" y="2328571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5364088" y="261660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5364088" y="2904635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364088" y="319266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364088" y="348070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364088" y="3768732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364088" y="4056764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5364088" y="434571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364088" y="463374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364088" y="49217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364088" y="5208892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5364088" y="3695867"/>
              <a:ext cx="2016224" cy="1873883"/>
              <a:chOff x="5364088" y="1464476"/>
              <a:chExt cx="1872208" cy="3497915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5364088" y="14644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364088" y="1752508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5364088" y="2040539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364088" y="232857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364088" y="261660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5364088" y="290463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364088" y="319266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364088" y="348069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5364088" y="376873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5364088" y="4056763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364088" y="434571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</p:grpSp>
      <p:sp>
        <p:nvSpPr>
          <p:cNvPr id="56" name="직사각형 55"/>
          <p:cNvSpPr/>
          <p:nvPr/>
        </p:nvSpPr>
        <p:spPr>
          <a:xfrm>
            <a:off x="3018363" y="5858887"/>
            <a:ext cx="1008112" cy="1635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761447" y="1803648"/>
            <a:ext cx="612068" cy="4455066"/>
          </a:xfrm>
          <a:prstGeom prst="rect">
            <a:avLst/>
          </a:prstGeom>
          <a:noFill/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5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6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8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9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15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17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18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19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25</a:t>
            </a:r>
          </a:p>
          <a:p>
            <a:pPr algn="ctr"/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87" name="직선 화살표 연결선 86"/>
          <p:cNvCxnSpPr>
            <a:endCxn id="50" idx="1"/>
          </p:cNvCxnSpPr>
          <p:nvPr/>
        </p:nvCxnSpPr>
        <p:spPr>
          <a:xfrm>
            <a:off x="2058195" y="2413486"/>
            <a:ext cx="960168" cy="91441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V="1">
            <a:off x="2082852" y="2379133"/>
            <a:ext cx="935511" cy="323297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2058195" y="3352264"/>
            <a:ext cx="960168" cy="93555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V="1">
            <a:off x="2161063" y="5619357"/>
            <a:ext cx="849514" cy="201284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073140" y="2454038"/>
            <a:ext cx="1080119" cy="2302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</a:t>
            </a:r>
            <a:endParaRPr lang="ko-KR" altLang="en-US" sz="11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5643" y="1757581"/>
            <a:ext cx="186503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Virtual Address</a:t>
            </a:r>
          </a:p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Space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613200" y="1631989"/>
            <a:ext cx="1755379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97499" y="6022453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16KB Address Space with 1KB Pages</a:t>
            </a:r>
          </a:p>
        </p:txBody>
      </p:sp>
      <p:graphicFrame>
        <p:nvGraphicFramePr>
          <p:cNvPr id="101" name="표 100"/>
          <p:cNvGraphicFramePr>
            <a:graphicFrameLocks noGrp="1"/>
          </p:cNvGraphicFramePr>
          <p:nvPr/>
        </p:nvGraphicFramePr>
        <p:xfrm>
          <a:off x="4720134" y="2085461"/>
          <a:ext cx="3744415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9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present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dirty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r-x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4607719" y="4995697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Page Table For 16KB Address Space</a:t>
            </a:r>
          </a:p>
        </p:txBody>
      </p:sp>
      <p:graphicFrame>
        <p:nvGraphicFramePr>
          <p:cNvPr id="59" name="내용 개체 틀 7"/>
          <p:cNvGraphicFramePr>
            <a:graphicFrameLocks/>
          </p:cNvGraphicFramePr>
          <p:nvPr/>
        </p:nvGraphicFramePr>
        <p:xfrm>
          <a:off x="1011204" y="2245960"/>
          <a:ext cx="1224136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3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4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5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6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7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8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9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10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11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12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13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8894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14</a:t>
                      </a:r>
                    </a:p>
                    <a:p>
                      <a:pPr latinLnBrk="1"/>
                      <a:endParaRPr lang="en-US" altLang="ko-KR" sz="900" b="1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15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971600" y="5702344"/>
            <a:ext cx="871297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011204" y="5227411"/>
            <a:ext cx="831693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705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내용 개체 틀 2"/>
          <p:cNvSpPr txBox="1">
            <a:spLocks/>
          </p:cNvSpPr>
          <p:nvPr/>
        </p:nvSpPr>
        <p:spPr bwMode="auto">
          <a:xfrm>
            <a:off x="214313" y="681014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Most of the page table is </a:t>
            </a:r>
            <a:r>
              <a:rPr lang="en-US" altLang="ko-KR" b="1" dirty="0">
                <a:solidFill>
                  <a:srgbClr val="FF0000"/>
                </a:solidFill>
              </a:rPr>
              <a:t>unused</a:t>
            </a:r>
            <a:r>
              <a:rPr lang="en-US" altLang="ko-KR" dirty="0">
                <a:solidFill>
                  <a:prstClr val="black"/>
                </a:solidFill>
              </a:rPr>
              <a:t>, full of invalid entries.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Problem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3511" y="223201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062" y="3168121"/>
            <a:ext cx="5293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1650" y="5256353"/>
            <a:ext cx="5357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018363" y="1893599"/>
            <a:ext cx="1008112" cy="4128854"/>
            <a:chOff x="5364088" y="1540769"/>
            <a:chExt cx="2016224" cy="4028981"/>
          </a:xfrm>
        </p:grpSpPr>
        <p:grpSp>
          <p:nvGrpSpPr>
            <p:cNvPr id="29" name="그룹 28"/>
            <p:cNvGrpSpPr/>
            <p:nvPr/>
          </p:nvGrpSpPr>
          <p:grpSpPr>
            <a:xfrm>
              <a:off x="5364088" y="1540769"/>
              <a:ext cx="2016224" cy="2336302"/>
              <a:chOff x="5364088" y="1464476"/>
              <a:chExt cx="1872208" cy="436109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5364088" y="14644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364088" y="175250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5364088" y="204054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5364088" y="2328571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5364088" y="261660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5364088" y="2904635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364088" y="319266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364088" y="348070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364088" y="3768732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364088" y="4056764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5364088" y="434571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364088" y="463374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364088" y="49217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364088" y="5208892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5364088" y="3695867"/>
              <a:ext cx="2016224" cy="1873883"/>
              <a:chOff x="5364088" y="1464476"/>
              <a:chExt cx="1872208" cy="3497915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5364088" y="146447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364088" y="1752508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5364088" y="2040539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364088" y="232857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364088" y="2616603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5364088" y="2904636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364088" y="319266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364088" y="3480698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5364088" y="3768731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5364088" y="4056763"/>
                <a:ext cx="1872208" cy="6166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364088" y="4345710"/>
                <a:ext cx="1872208" cy="616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/>
              <a:p>
                <a:pPr algn="ctr"/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</p:grpSp>
      <p:sp>
        <p:nvSpPr>
          <p:cNvPr id="56" name="직사각형 55"/>
          <p:cNvSpPr/>
          <p:nvPr/>
        </p:nvSpPr>
        <p:spPr>
          <a:xfrm>
            <a:off x="3018363" y="5858887"/>
            <a:ext cx="1008112" cy="1635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no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761447" y="1803648"/>
            <a:ext cx="612068" cy="4455066"/>
          </a:xfrm>
          <a:prstGeom prst="rect">
            <a:avLst/>
          </a:prstGeom>
          <a:noFill/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5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6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8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9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15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16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17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18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19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20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21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22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23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24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25</a:t>
            </a:r>
          </a:p>
          <a:p>
            <a:pPr algn="ctr"/>
            <a:endParaRPr lang="ko-KR" altLang="en-US" sz="10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87" name="직선 화살표 연결선 86"/>
          <p:cNvCxnSpPr>
            <a:endCxn id="50" idx="1"/>
          </p:cNvCxnSpPr>
          <p:nvPr/>
        </p:nvCxnSpPr>
        <p:spPr>
          <a:xfrm>
            <a:off x="2058195" y="2413486"/>
            <a:ext cx="960168" cy="91441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V="1">
            <a:off x="2161063" y="2379132"/>
            <a:ext cx="857300" cy="301030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2073140" y="3352264"/>
            <a:ext cx="945223" cy="93555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cxnSpLocks/>
          </p:cNvCxnSpPr>
          <p:nvPr/>
        </p:nvCxnSpPr>
        <p:spPr>
          <a:xfrm flipV="1">
            <a:off x="2161151" y="5613143"/>
            <a:ext cx="826673" cy="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073140" y="2454038"/>
            <a:ext cx="1080119" cy="23020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</a:t>
            </a:r>
            <a:endParaRPr lang="ko-KR" altLang="en-US" sz="11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5583" y="1749619"/>
            <a:ext cx="1865036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Virtual Address</a:t>
            </a:r>
          </a:p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Space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613200" y="1631989"/>
            <a:ext cx="1755379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97499" y="6022453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16KB Address Space with 1KB Pages</a:t>
            </a:r>
          </a:p>
        </p:txBody>
      </p:sp>
      <p:graphicFrame>
        <p:nvGraphicFramePr>
          <p:cNvPr id="101" name="표 100"/>
          <p:cNvGraphicFramePr>
            <a:graphicFrameLocks noGrp="1"/>
          </p:cNvGraphicFramePr>
          <p:nvPr/>
        </p:nvGraphicFramePr>
        <p:xfrm>
          <a:off x="4720134" y="2085461"/>
          <a:ext cx="3744415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9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present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itchFamily="50" charset="-127"/>
                          <a:ea typeface="맑은 고딕" pitchFamily="50" charset="-127"/>
                        </a:rPr>
                        <a:t>dirty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r-x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4607719" y="4995697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Page Table For 16KB Address Space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719383" y="3796802"/>
            <a:ext cx="3744416" cy="55221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13632" y="2692327"/>
            <a:ext cx="3744416" cy="84709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graphicFrame>
        <p:nvGraphicFramePr>
          <p:cNvPr id="59" name="내용 개체 틀 7"/>
          <p:cNvGraphicFramePr>
            <a:graphicFrameLocks/>
          </p:cNvGraphicFramePr>
          <p:nvPr/>
        </p:nvGraphicFramePr>
        <p:xfrm>
          <a:off x="1032422" y="2199773"/>
          <a:ext cx="1224136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3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4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5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6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7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8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9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10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11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12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24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13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8894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14</a:t>
                      </a:r>
                    </a:p>
                    <a:p>
                      <a:pPr latinLnBrk="1"/>
                      <a:endParaRPr lang="en-US" altLang="ko-KR" sz="900" b="1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15</a:t>
                      </a:r>
                      <a:endParaRPr lang="ko-KR" altLang="en-US" sz="9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992818" y="5656157"/>
            <a:ext cx="871297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032422" y="5181224"/>
            <a:ext cx="831693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28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 of 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Segmentation</a:t>
            </a:r>
            <a:r>
              <a:rPr lang="zh-CN" altLang="en-US" dirty="0"/>
              <a:t> </a:t>
            </a:r>
            <a:r>
              <a:rPr lang="en-US" altLang="zh-CN" dirty="0"/>
              <a:t>divides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C00000"/>
                </a:solidFill>
              </a:rPr>
              <a:t>variable</a:t>
            </a:r>
            <a:r>
              <a:rPr lang="en-US" altLang="ko-KR" dirty="0"/>
              <a:t> size</a:t>
            </a:r>
            <a:r>
              <a:rPr lang="en-US" altLang="zh-CN" dirty="0"/>
              <a:t>s</a:t>
            </a:r>
            <a:r>
              <a:rPr lang="en-US" altLang="ko-KR" dirty="0"/>
              <a:t> of segments</a:t>
            </a:r>
          </a:p>
          <a:p>
            <a:r>
              <a:rPr lang="en-US" altLang="ko-KR" dirty="0"/>
              <a:t>Paging splits up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ko-KR" dirty="0"/>
              <a:t>address space into </a:t>
            </a:r>
            <a:r>
              <a:rPr lang="en-US" altLang="ko-KR" dirty="0">
                <a:solidFill>
                  <a:srgbClr val="C00000"/>
                </a:solidFill>
              </a:rPr>
              <a:t>fixed-</a:t>
            </a:r>
            <a:r>
              <a:rPr lang="en-US" altLang="zh-CN" dirty="0">
                <a:solidFill>
                  <a:srgbClr val="C00000"/>
                </a:solidFill>
              </a:rPr>
              <a:t>si</a:t>
            </a:r>
            <a:r>
              <a:rPr lang="en-US" altLang="ko-KR" dirty="0">
                <a:solidFill>
                  <a:srgbClr val="C00000"/>
                </a:solidFill>
              </a:rPr>
              <a:t>zed</a:t>
            </a:r>
            <a:r>
              <a:rPr lang="en-US" altLang="ko-KR" dirty="0"/>
              <a:t> unit</a:t>
            </a:r>
            <a:r>
              <a:rPr lang="en-US" altLang="zh-CN" dirty="0"/>
              <a:t>s,</a:t>
            </a:r>
            <a:r>
              <a:rPr lang="en-US" altLang="ko-KR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page</a:t>
            </a:r>
            <a:r>
              <a:rPr lang="en-US" altLang="zh-CN" b="1" dirty="0">
                <a:solidFill>
                  <a:srgbClr val="C00000"/>
                </a:solidFill>
              </a:rPr>
              <a:t>s</a:t>
            </a:r>
            <a:endParaRPr lang="en-US" altLang="ko-KR" dirty="0"/>
          </a:p>
          <a:p>
            <a:r>
              <a:rPr lang="en-US" altLang="ko-KR" dirty="0"/>
              <a:t>With paging, </a:t>
            </a:r>
            <a:r>
              <a:rPr lang="en-US" altLang="ko-KR" b="1" dirty="0"/>
              <a:t>physical memory</a:t>
            </a:r>
            <a:r>
              <a:rPr lang="en-US" altLang="ko-KR" dirty="0"/>
              <a:t> is also split into some number of pages called a </a:t>
            </a:r>
            <a:r>
              <a:rPr lang="en-US" altLang="ko-KR" b="1" dirty="0"/>
              <a:t>page frame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0717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Hybrid Approach: Paging and Segments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Page table for each segment</a:t>
            </a:r>
          </a:p>
          <a:p>
            <a:pPr lvl="1"/>
            <a:r>
              <a:rPr lang="en-US" altLang="zh-CN" sz="1600" dirty="0"/>
              <a:t>T</a:t>
            </a:r>
            <a:r>
              <a:rPr lang="en-US" altLang="ko-KR" sz="1600" dirty="0"/>
              <a:t>he base register for each of these segments contains the physical address of a linear page table for that segment.</a:t>
            </a:r>
          </a:p>
          <a:p>
            <a:pPr lvl="1"/>
            <a:r>
              <a:rPr lang="en-US" altLang="ko-KR" sz="1600" dirty="0"/>
              <a:t>The bound register: indicate the end of the page table.</a:t>
            </a:r>
          </a:p>
          <a:p>
            <a:r>
              <a:rPr lang="en-US" altLang="ko-KR" sz="1800" dirty="0"/>
              <a:t>Example: </a:t>
            </a:r>
            <a:r>
              <a:rPr lang="en-US" altLang="ko-KR" sz="1800" dirty="0">
                <a:cs typeface="Courier New" pitchFamily="49" charset="0"/>
              </a:rPr>
              <a:t>Each process has </a:t>
            </a:r>
            <a:r>
              <a:rPr lang="en-US" altLang="ko-KR" sz="1800" dirty="0">
                <a:solidFill>
                  <a:srgbClr val="FF0000"/>
                </a:solidFill>
                <a:cs typeface="Courier New" pitchFamily="49" charset="0"/>
              </a:rPr>
              <a:t>three</a:t>
            </a:r>
            <a:r>
              <a:rPr lang="en-US" altLang="ko-KR" sz="1800" dirty="0">
                <a:cs typeface="Courier New" pitchFamily="49" charset="0"/>
              </a:rPr>
              <a:t> page tables associated with it.</a:t>
            </a:r>
          </a:p>
          <a:p>
            <a:pPr lvl="1"/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내용 개체 틀 11">
            <a:extLst>
              <a:ext uri="{FF2B5EF4-FFF2-40B4-BE49-F238E27FC236}">
                <a16:creationId xmlns:a16="http://schemas.microsoft.com/office/drawing/2014/main" id="{F1CE6711-EC03-7847-9292-E1D0F08ECDE1}"/>
              </a:ext>
            </a:extLst>
          </p:cNvPr>
          <p:cNvGraphicFramePr>
            <a:graphicFrameLocks/>
          </p:cNvGraphicFramePr>
          <p:nvPr/>
        </p:nvGraphicFramePr>
        <p:xfrm>
          <a:off x="1031132" y="3413611"/>
          <a:ext cx="7029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3F9B4BD-5A39-AE4D-BF29-714A34652DD5}"/>
              </a:ext>
            </a:extLst>
          </p:cNvPr>
          <p:cNvSpPr txBox="1"/>
          <p:nvPr/>
        </p:nvSpPr>
        <p:spPr>
          <a:xfrm>
            <a:off x="923120" y="3881545"/>
            <a:ext cx="648072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Seg</a:t>
            </a:r>
            <a:endParaRPr lang="en-US" sz="11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8">
            <a:extLst>
              <a:ext uri="{FF2B5EF4-FFF2-40B4-BE49-F238E27FC236}">
                <a16:creationId xmlns:a16="http://schemas.microsoft.com/office/drawing/2014/main" id="{BCB3AF49-8240-6646-9585-FB11403007F5}"/>
              </a:ext>
            </a:extLst>
          </p:cNvPr>
          <p:cNvCxnSpPr/>
          <p:nvPr/>
        </p:nvCxnSpPr>
        <p:spPr>
          <a:xfrm>
            <a:off x="1031132" y="3773651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0">
            <a:extLst>
              <a:ext uri="{FF2B5EF4-FFF2-40B4-BE49-F238E27FC236}">
                <a16:creationId xmlns:a16="http://schemas.microsoft.com/office/drawing/2014/main" id="{C4B9BDF4-5BB3-7341-A625-A6ABDD7320EE}"/>
              </a:ext>
            </a:extLst>
          </p:cNvPr>
          <p:cNvCxnSpPr/>
          <p:nvPr/>
        </p:nvCxnSpPr>
        <p:spPr>
          <a:xfrm>
            <a:off x="1463180" y="3778442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6CF2F28-33C1-7145-AC07-9E7699338610}"/>
              </a:ext>
            </a:extLst>
          </p:cNvPr>
          <p:cNvCxnSpPr/>
          <p:nvPr/>
        </p:nvCxnSpPr>
        <p:spPr>
          <a:xfrm>
            <a:off x="1031132" y="387192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FAFE8BF-CC8C-9348-9F49-EFE3A7A67028}"/>
              </a:ext>
            </a:extLst>
          </p:cNvPr>
          <p:cNvCxnSpPr/>
          <p:nvPr/>
        </p:nvCxnSpPr>
        <p:spPr>
          <a:xfrm>
            <a:off x="1463180" y="3881545"/>
            <a:ext cx="3972916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6">
            <a:extLst>
              <a:ext uri="{FF2B5EF4-FFF2-40B4-BE49-F238E27FC236}">
                <a16:creationId xmlns:a16="http://schemas.microsoft.com/office/drawing/2014/main" id="{5A34E402-4A2A-2C46-BAD5-467C9CA93BE7}"/>
              </a:ext>
            </a:extLst>
          </p:cNvPr>
          <p:cNvCxnSpPr/>
          <p:nvPr/>
        </p:nvCxnSpPr>
        <p:spPr>
          <a:xfrm>
            <a:off x="5436096" y="3791545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E3DB94-8C1A-8940-8019-1ADEA7D19EC7}"/>
              </a:ext>
            </a:extLst>
          </p:cNvPr>
          <p:cNvSpPr txBox="1"/>
          <p:nvPr/>
        </p:nvSpPr>
        <p:spPr>
          <a:xfrm>
            <a:off x="2903340" y="3881545"/>
            <a:ext cx="648072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</a:p>
        </p:txBody>
      </p:sp>
      <p:cxnSp>
        <p:nvCxnSpPr>
          <p:cNvPr id="14" name="직선 연결선 18">
            <a:extLst>
              <a:ext uri="{FF2B5EF4-FFF2-40B4-BE49-F238E27FC236}">
                <a16:creationId xmlns:a16="http://schemas.microsoft.com/office/drawing/2014/main" id="{CB928FDB-7838-4341-A8B1-6B8F78E7712F}"/>
              </a:ext>
            </a:extLst>
          </p:cNvPr>
          <p:cNvCxnSpPr/>
          <p:nvPr/>
        </p:nvCxnSpPr>
        <p:spPr>
          <a:xfrm>
            <a:off x="8059341" y="3799914"/>
            <a:ext cx="0" cy="18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0B17D32-5885-834C-9332-A125A94A1447}"/>
              </a:ext>
            </a:extLst>
          </p:cNvPr>
          <p:cNvCxnSpPr/>
          <p:nvPr/>
        </p:nvCxnSpPr>
        <p:spPr>
          <a:xfrm>
            <a:off x="5436096" y="3881545"/>
            <a:ext cx="2623245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8165934-741C-0E42-9EA1-EE9BBD1537D4}"/>
              </a:ext>
            </a:extLst>
          </p:cNvPr>
          <p:cNvSpPr txBox="1"/>
          <p:nvPr/>
        </p:nvSpPr>
        <p:spPr>
          <a:xfrm>
            <a:off x="6309432" y="3871922"/>
            <a:ext cx="648072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AE0F0D-267F-E34D-88C9-7574D6B570D5}"/>
              </a:ext>
            </a:extLst>
          </p:cNvPr>
          <p:cNvSpPr txBox="1"/>
          <p:nvPr/>
        </p:nvSpPr>
        <p:spPr>
          <a:xfrm>
            <a:off x="932221" y="3152001"/>
            <a:ext cx="7279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31 30 29 28 27 26 25 24 23 22 21 20 19 18 17 16 15 14 13 12 11 10 9   8   7  6  5   4   3  2  1   0 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AD0DBE2-6E2D-C64B-A4F6-CBC7843455FE}"/>
              </a:ext>
            </a:extLst>
          </p:cNvPr>
          <p:cNvGraphicFramePr>
            <a:graphicFrameLocks noGrp="1"/>
          </p:cNvGraphicFramePr>
          <p:nvPr/>
        </p:nvGraphicFramePr>
        <p:xfrm>
          <a:off x="3009972" y="4872554"/>
          <a:ext cx="345399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맑은 고딕" pitchFamily="50" charset="-127"/>
                          <a:ea typeface="맑은 고딕" pitchFamily="50" charset="-127"/>
                        </a:rPr>
                        <a:t>Seg</a:t>
                      </a:r>
                      <a:r>
                        <a:rPr lang="en-US" altLang="ko-KR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 value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Content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00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unused</a:t>
                      </a:r>
                      <a:r>
                        <a:rPr lang="en-US" altLang="ko-KR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 segment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code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맑은 고딕" pitchFamily="50" charset="-127"/>
                          <a:ea typeface="맑은 고딕" pitchFamily="50" charset="-127"/>
                        </a:rPr>
                        <a:t>heap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stack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7620898-D58A-8E4A-BF72-FD782E8A7F13}"/>
              </a:ext>
            </a:extLst>
          </p:cNvPr>
          <p:cNvSpPr txBox="1"/>
          <p:nvPr/>
        </p:nvSpPr>
        <p:spPr>
          <a:xfrm>
            <a:off x="2339752" y="4213283"/>
            <a:ext cx="403244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32-bit </a:t>
            </a:r>
            <a:r>
              <a:rPr lang="en-US" altLang="zh-CN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irtual address space with 4KB pages</a:t>
            </a:r>
          </a:p>
        </p:txBody>
      </p:sp>
    </p:spTree>
    <p:extLst>
      <p:ext uri="{BB962C8B-B14F-4D97-AF65-F5344CB8AC3E}">
        <p14:creationId xmlns:p14="http://schemas.microsoft.com/office/powerpoint/2010/main" val="5027895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miss on Hybrid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The hardware gets </a:t>
            </a:r>
            <a:r>
              <a:rPr lang="en-US" altLang="ko-KR" sz="1800" b="1" dirty="0"/>
              <a:t>physical address </a:t>
            </a:r>
            <a:r>
              <a:rPr lang="en-US" altLang="ko-KR" sz="1800" dirty="0"/>
              <a:t>from </a:t>
            </a:r>
            <a:r>
              <a:rPr lang="en-US" altLang="ko-KR" sz="1800" b="1" dirty="0"/>
              <a:t>page table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600" dirty="0"/>
              <a:t>The hardware uses the segment bits</a:t>
            </a:r>
            <a:r>
              <a:rPr lang="zh-CN" altLang="en-US" sz="1600" dirty="0"/>
              <a:t> </a:t>
            </a:r>
            <a:r>
              <a:rPr lang="en-US" altLang="ko-KR" sz="1600" dirty="0"/>
              <a:t>(SN) to determine which base</a:t>
            </a:r>
            <a:r>
              <a:rPr lang="en-US" altLang="zh-CN" sz="1600" dirty="0"/>
              <a:t>-</a:t>
            </a:r>
            <a:r>
              <a:rPr lang="en-US" altLang="ko-KR" sz="1600" dirty="0"/>
              <a:t>and</a:t>
            </a:r>
            <a:r>
              <a:rPr lang="en-US" altLang="zh-CN" sz="1600" dirty="0"/>
              <a:t>-</a:t>
            </a:r>
            <a:r>
              <a:rPr lang="en-US" altLang="ko-KR" sz="1600" dirty="0"/>
              <a:t>bounds pair to use.</a:t>
            </a:r>
          </a:p>
          <a:p>
            <a:pPr lvl="1"/>
            <a:r>
              <a:rPr lang="en-US" altLang="ko-KR" sz="1600" dirty="0"/>
              <a:t>The hardware then takes the </a:t>
            </a:r>
            <a:r>
              <a:rPr lang="en-US" altLang="ko-KR" sz="1600" dirty="0">
                <a:solidFill>
                  <a:schemeClr val="accent6"/>
                </a:solidFill>
              </a:rPr>
              <a:t>physical address</a:t>
            </a:r>
            <a:r>
              <a:rPr lang="en-US" altLang="ko-KR" sz="1600" dirty="0">
                <a:solidFill>
                  <a:srgbClr val="7030A0"/>
                </a:solidFill>
              </a:rPr>
              <a:t> </a:t>
            </a:r>
            <a:r>
              <a:rPr lang="en-US" altLang="ko-KR" sz="1600" dirty="0"/>
              <a:t>therein and </a:t>
            </a:r>
            <a:r>
              <a:rPr lang="en-US" altLang="ko-KR" sz="1600" dirty="0">
                <a:solidFill>
                  <a:schemeClr val="accent6"/>
                </a:solidFill>
              </a:rPr>
              <a:t>combines</a:t>
            </a:r>
            <a:r>
              <a:rPr lang="en-US" altLang="ko-KR" sz="1600" dirty="0"/>
              <a:t> it with the VPN as follows to form the address of the page table entry</a:t>
            </a:r>
            <a:r>
              <a:rPr lang="zh-CN" altLang="en-US" sz="1600" dirty="0"/>
              <a:t> </a:t>
            </a:r>
            <a:r>
              <a:rPr lang="en-US" altLang="ko-KR" sz="1600" dirty="0"/>
              <a:t>(PTE)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4518" y="3861048"/>
            <a:ext cx="7776864" cy="133882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01:	SN = 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SEG_MASK) &gt;&gt; SN_SHIFT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02:	VPN = (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VPN_MASK) &gt;&gt; VPN_SHIFT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03:	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AddressOfPTE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Base[SN] + (VPN * </a:t>
            </a:r>
            <a:r>
              <a:rPr lang="en-US" altLang="ko-KR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(PTE))</a:t>
            </a:r>
          </a:p>
        </p:txBody>
      </p:sp>
    </p:spTree>
    <p:extLst>
      <p:ext uri="{BB962C8B-B14F-4D97-AF65-F5344CB8AC3E}">
        <p14:creationId xmlns:p14="http://schemas.microsoft.com/office/powerpoint/2010/main" val="12579132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en-US" altLang="ko-KR" dirty="0"/>
              <a:t> Hybrid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Hybrid </a:t>
            </a:r>
            <a:r>
              <a:rPr lang="en-US" altLang="zh-CN" sz="1800" dirty="0"/>
              <a:t>a</a:t>
            </a:r>
            <a:r>
              <a:rPr lang="en-US" altLang="ko-KR" sz="1800" dirty="0"/>
              <a:t>pproach is not without problems.</a:t>
            </a:r>
          </a:p>
          <a:p>
            <a:pPr lvl="1"/>
            <a:r>
              <a:rPr lang="en-US" altLang="ko-KR" sz="1600" dirty="0"/>
              <a:t>If we have a large but sparsely-used heap, we can still end up with a lot of page table waste.</a:t>
            </a:r>
          </a:p>
          <a:p>
            <a:pPr lvl="1"/>
            <a:r>
              <a:rPr lang="en-US" altLang="ko-KR" sz="1600" dirty="0"/>
              <a:t>Causing external fragmentation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ko-KR" sz="1600" dirty="0"/>
              <a:t>again</a:t>
            </a:r>
            <a:r>
              <a:rPr lang="en-US" altLang="zh-CN" sz="1600" dirty="0"/>
              <a:t>!</a:t>
            </a:r>
            <a:endParaRPr lang="en-US" altLang="ko-KR" sz="1600" dirty="0"/>
          </a:p>
          <a:p>
            <a:pPr lvl="1"/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740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</a:t>
            </a:r>
            <a:r>
              <a:rPr lang="en-US" altLang="zh-CN" dirty="0"/>
              <a:t>L</a:t>
            </a:r>
            <a:r>
              <a:rPr lang="en-US" altLang="ko-KR" dirty="0"/>
              <a:t>evel Page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606159" cy="5501258"/>
          </a:xfrm>
        </p:spPr>
        <p:txBody>
          <a:bodyPr/>
          <a:lstStyle/>
          <a:p>
            <a:r>
              <a:rPr lang="en-US" altLang="ko-KR" dirty="0"/>
              <a:t>Turn the linear page table into something like a tree.</a:t>
            </a:r>
          </a:p>
          <a:p>
            <a:pPr lvl="1"/>
            <a:r>
              <a:rPr lang="en-US" altLang="ko-KR" dirty="0"/>
              <a:t>Chop up the page table into page-sized units.</a:t>
            </a:r>
          </a:p>
          <a:p>
            <a:pPr lvl="1"/>
            <a:r>
              <a:rPr lang="en-US" altLang="ko-KR" dirty="0"/>
              <a:t>If an entire page of page-table entries is invalid, don’t allocate that page of the page table at all.</a:t>
            </a:r>
          </a:p>
          <a:p>
            <a:pPr lvl="1"/>
            <a:r>
              <a:rPr lang="en-US" altLang="ko-KR" dirty="0"/>
              <a:t>To track whether a page of the page table is valid, use a new structure, called </a:t>
            </a:r>
            <a:r>
              <a:rPr lang="en-US" altLang="ko-KR" dirty="0">
                <a:solidFill>
                  <a:schemeClr val="accent6"/>
                </a:solidFill>
              </a:rPr>
              <a:t>page directory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575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1075" y="1120851"/>
            <a:ext cx="1779910" cy="2845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201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7402" y="1070329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PT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434" y="760811"/>
            <a:ext cx="2309627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Linear Page Table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66560" y="1052736"/>
            <a:ext cx="231760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Multi-level Page Table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99170" y="1481858"/>
            <a:ext cx="587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valid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958044" y="1478890"/>
            <a:ext cx="546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50798" y="211311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8" name="표 87"/>
          <p:cNvGraphicFramePr>
            <a:graphicFrameLocks noGrp="1"/>
          </p:cNvGraphicFramePr>
          <p:nvPr/>
        </p:nvGraphicFramePr>
        <p:xfrm>
          <a:off x="892369" y="1902582"/>
          <a:ext cx="163699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90" name="직선 연결선 89"/>
          <p:cNvCxnSpPr/>
          <p:nvPr/>
        </p:nvCxnSpPr>
        <p:spPr>
          <a:xfrm>
            <a:off x="626413" y="2992594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626412" y="4094919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26411" y="5194422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2653516" y="1263129"/>
            <a:ext cx="32874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2982264" y="1258953"/>
            <a:ext cx="0" cy="76003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flipH="1">
            <a:off x="2557489" y="2018983"/>
            <a:ext cx="435001" cy="208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 rot="16200000">
            <a:off x="2249379" y="2289735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2243215" y="3386794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PFN202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 rot="16200000">
            <a:off x="2257480" y="4434689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PFN203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5818123" y="1563242"/>
            <a:ext cx="20976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026265" y="1562142"/>
            <a:ext cx="0" cy="97856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H="1">
            <a:off x="5494752" y="2532575"/>
            <a:ext cx="531514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3759515" y="2551625"/>
            <a:ext cx="173523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416552"/>
              </p:ext>
            </p:extLst>
          </p:nvPr>
        </p:nvGraphicFramePr>
        <p:xfrm>
          <a:off x="4237160" y="2568514"/>
          <a:ext cx="113294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lang="en-US" altLang="zh-CN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4" name="직선 연결선 123"/>
          <p:cNvCxnSpPr/>
          <p:nvPr/>
        </p:nvCxnSpPr>
        <p:spPr>
          <a:xfrm>
            <a:off x="3759515" y="3678148"/>
            <a:ext cx="173523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3419872" y="3704188"/>
            <a:ext cx="237626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Page Directory</a:t>
            </a:r>
          </a:p>
        </p:txBody>
      </p:sp>
      <p:cxnSp>
        <p:nvCxnSpPr>
          <p:cNvPr id="128" name="직선 연결선 127"/>
          <p:cNvCxnSpPr/>
          <p:nvPr/>
        </p:nvCxnSpPr>
        <p:spPr>
          <a:xfrm>
            <a:off x="5436096" y="2680690"/>
            <a:ext cx="1037071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16200000">
            <a:off x="3585935" y="2958447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PFN200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 rot="16200000">
            <a:off x="4051164" y="2156648"/>
            <a:ext cx="587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valid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651210" y="22571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1" name="표 140"/>
          <p:cNvGraphicFramePr>
            <a:graphicFrameLocks noGrp="1"/>
          </p:cNvGraphicFramePr>
          <p:nvPr/>
        </p:nvGraphicFramePr>
        <p:xfrm>
          <a:off x="6617183" y="2573258"/>
          <a:ext cx="16369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7" name="TextBox 146"/>
          <p:cNvSpPr txBox="1"/>
          <p:nvPr/>
        </p:nvSpPr>
        <p:spPr>
          <a:xfrm rot="16200000">
            <a:off x="8009104" y="3023850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 rot="16200000">
            <a:off x="6427967" y="2150717"/>
            <a:ext cx="587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valid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 rot="16200000">
            <a:off x="6814673" y="2172841"/>
            <a:ext cx="546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552903" y="220953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300192" y="3815835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[Page 1 of PT:</a:t>
            </a:r>
            <a:r>
              <a:rPr lang="zh-CN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Not Allocated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300192" y="4391899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[Page 2 of PT: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Not Allocated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5486047" y="3518856"/>
            <a:ext cx="984379" cy="1432978"/>
            <a:chOff x="6081232" y="3909161"/>
            <a:chExt cx="984379" cy="1432978"/>
          </a:xfrm>
        </p:grpSpPr>
        <p:cxnSp>
          <p:nvCxnSpPr>
            <p:cNvPr id="136" name="직선 연결선 135"/>
            <p:cNvCxnSpPr/>
            <p:nvPr/>
          </p:nvCxnSpPr>
          <p:spPr>
            <a:xfrm>
              <a:off x="6568243" y="5332614"/>
              <a:ext cx="497368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6081232" y="3909161"/>
              <a:ext cx="48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>
              <a:off x="6563232" y="3909161"/>
              <a:ext cx="0" cy="143297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9" name="표 158"/>
          <p:cNvGraphicFramePr>
            <a:graphicFrameLocks noGrp="1"/>
          </p:cNvGraphicFramePr>
          <p:nvPr/>
        </p:nvGraphicFramePr>
        <p:xfrm>
          <a:off x="6587257" y="4843616"/>
          <a:ext cx="16369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0" name="TextBox 159"/>
          <p:cNvSpPr txBox="1"/>
          <p:nvPr/>
        </p:nvSpPr>
        <p:spPr>
          <a:xfrm rot="16200000">
            <a:off x="8013564" y="5236469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PFN204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6456167" y="3660062"/>
            <a:ext cx="206201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451650" y="4248491"/>
            <a:ext cx="206201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455625" y="4830306"/>
            <a:ext cx="206201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26410" y="6430602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476964" y="2564904"/>
            <a:ext cx="20013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6476376" y="5949280"/>
            <a:ext cx="206201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4035606" y="1419865"/>
            <a:ext cx="1779910" cy="2845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200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21933" y="1369343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en-US" altLang="zh-CN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7" name="표 87"/>
          <p:cNvGraphicFramePr>
            <a:graphicFrameLocks noGrp="1"/>
          </p:cNvGraphicFramePr>
          <p:nvPr/>
        </p:nvGraphicFramePr>
        <p:xfrm>
          <a:off x="892369" y="5194422"/>
          <a:ext cx="1636997" cy="1236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 rot="16200000">
            <a:off x="2265315" y="5639671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PFN204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409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6" grpId="0"/>
      <p:bldP spid="138" grpId="0"/>
      <p:bldP spid="139" grpId="0"/>
      <p:bldP spid="140" grpId="0"/>
      <p:bldP spid="147" grpId="0"/>
      <p:bldP spid="148" grpId="0"/>
      <p:bldP spid="149" grpId="0"/>
      <p:bldP spid="150" grpId="0"/>
      <p:bldP spid="151" grpId="0"/>
      <p:bldP spid="160" grpId="0"/>
      <p:bldP spid="73" grpId="0" animBg="1"/>
      <p:bldP spid="7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678371"/>
            <a:ext cx="8786812" cy="5501258"/>
          </a:xfrm>
        </p:spPr>
        <p:txBody>
          <a:bodyPr/>
          <a:lstStyle/>
          <a:p>
            <a:r>
              <a:rPr lang="en-US" altLang="ko-KR" dirty="0"/>
              <a:t>Page Directory</a:t>
            </a:r>
          </a:p>
          <a:p>
            <a:pPr lvl="1"/>
            <a:r>
              <a:rPr lang="en-US" altLang="ko-KR" dirty="0"/>
              <a:t>The page directory contains one entry per page of the page table.</a:t>
            </a:r>
          </a:p>
          <a:p>
            <a:pPr lvl="1"/>
            <a:r>
              <a:rPr lang="en-US" altLang="ko-KR" dirty="0"/>
              <a:t>It consists of a number of</a:t>
            </a:r>
            <a:r>
              <a:rPr lang="en-US" altLang="ko-KR" dirty="0">
                <a:solidFill>
                  <a:schemeClr val="accent6"/>
                </a:solidFill>
              </a:rPr>
              <a:t> entries</a:t>
            </a:r>
            <a:r>
              <a:rPr lang="en-US" altLang="zh-CN" dirty="0">
                <a:solidFill>
                  <a:schemeClr val="accent6"/>
                </a:solidFill>
              </a:rPr>
              <a:t>,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i.e.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page directory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entries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(PDE).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ko-KR" dirty="0"/>
              <a:t>PDE has a valid bit and page frame number</a:t>
            </a:r>
            <a:r>
              <a:rPr lang="zh-CN" altLang="en-US" dirty="0"/>
              <a:t> </a:t>
            </a:r>
            <a:r>
              <a:rPr lang="en-US" altLang="ko-KR" dirty="0"/>
              <a:t>(PFN).</a:t>
            </a:r>
          </a:p>
          <a:p>
            <a:r>
              <a:rPr lang="en-US" altLang="ko-KR" dirty="0"/>
              <a:t>Advantage</a:t>
            </a:r>
          </a:p>
          <a:p>
            <a:pPr lvl="1"/>
            <a:r>
              <a:rPr lang="en-US" altLang="ko-KR" dirty="0"/>
              <a:t>Only allocates page-table space in proportion to the amount of address space you are using.</a:t>
            </a:r>
          </a:p>
          <a:p>
            <a:pPr lvl="1"/>
            <a:r>
              <a:rPr lang="en-US" altLang="ko-KR" dirty="0"/>
              <a:t>The OS can grab the next free page when it needs to allocate or grow a page table.</a:t>
            </a:r>
          </a:p>
          <a:p>
            <a:r>
              <a:rPr lang="en-US" altLang="ko-KR" dirty="0"/>
              <a:t>Disadvantage</a:t>
            </a:r>
          </a:p>
          <a:p>
            <a:pPr lvl="1"/>
            <a:r>
              <a:rPr lang="en-US" altLang="ko-KR" dirty="0"/>
              <a:t>Multi-level table is a small example of a </a:t>
            </a:r>
            <a:r>
              <a:rPr lang="en-US" altLang="ko-KR" dirty="0">
                <a:solidFill>
                  <a:schemeClr val="accent6"/>
                </a:solidFill>
              </a:rPr>
              <a:t>time-space trade-off.</a:t>
            </a:r>
          </a:p>
          <a:p>
            <a:pPr lvl="1"/>
            <a:r>
              <a:rPr lang="en-US" altLang="ko-KR" dirty="0">
                <a:solidFill>
                  <a:schemeClr val="accent6"/>
                </a:solidFill>
              </a:rPr>
              <a:t>Complexity.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6975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DB53-D6C1-2CA3-2801-0143EDA97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On-the-side:</a:t>
            </a:r>
            <a:r>
              <a:rPr lang="zh-CN" altLang="en-US" dirty="0"/>
              <a:t> </a:t>
            </a:r>
            <a:r>
              <a:rPr lang="en-US" altLang="zh-CN" dirty="0"/>
              <a:t>Indirection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78BB9-DBA2-3E5E-8345-7DA3BCC58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2044874"/>
          </a:xfrm>
        </p:spPr>
        <p:txBody>
          <a:bodyPr/>
          <a:lstStyle/>
          <a:p>
            <a:pPr latinLnBrk="0"/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remind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something</a:t>
            </a:r>
            <a:r>
              <a:rPr lang="zh-CN" altLang="en-US" dirty="0"/>
              <a:t> </a:t>
            </a:r>
            <a:r>
              <a:rPr lang="en-US" altLang="zh-CN" dirty="0"/>
              <a:t>familiar?</a:t>
            </a:r>
          </a:p>
          <a:p>
            <a:pPr latinLnBrk="0"/>
            <a:r>
              <a:rPr lang="en-US" altLang="zh-CN" dirty="0"/>
              <a:t>Adding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=&gt;</a:t>
            </a:r>
            <a:r>
              <a:rPr lang="zh-CN" altLang="en-US" dirty="0"/>
              <a:t> </a:t>
            </a:r>
            <a:r>
              <a:rPr lang="en-US" altLang="zh-CN" dirty="0"/>
              <a:t>adding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indirection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ED9BA-04B4-7BBD-5620-05DFE60AC6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B0167-6758-4CF1-BEFE-90D91FBDE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BF966C-7948-60F4-4597-22C091DCF0B6}"/>
              </a:ext>
            </a:extLst>
          </p:cNvPr>
          <p:cNvSpPr txBox="1"/>
          <p:nvPr/>
        </p:nvSpPr>
        <p:spPr>
          <a:xfrm>
            <a:off x="1755130" y="3429000"/>
            <a:ext cx="6417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All problems in computer science can be solved by another level of indirection.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5C92A-E199-A21F-3259-737825990A2F}"/>
              </a:ext>
            </a:extLst>
          </p:cNvPr>
          <p:cNvSpPr txBox="1"/>
          <p:nvPr/>
        </p:nvSpPr>
        <p:spPr>
          <a:xfrm>
            <a:off x="5198839" y="4383107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zh-CN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David</a:t>
            </a:r>
            <a:r>
              <a:rPr lang="zh-CN" alt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Wheeler</a:t>
            </a:r>
            <a:endParaRPr lang="en-US" sz="28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487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0BBA508-5D64-2D4B-865E-BEA2F8F4E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291" y="1974596"/>
            <a:ext cx="3816424" cy="1827020"/>
          </a:xfrm>
        </p:spPr>
        <p:txBody>
          <a:bodyPr/>
          <a:lstStyle/>
          <a:p>
            <a:r>
              <a:rPr lang="en-US" altLang="ko-KR" sz="1600" dirty="0">
                <a:latin typeface="Helvetica" pitchFamily="2" charset="0"/>
              </a:rPr>
              <a:t>Page 0,1: code</a:t>
            </a:r>
          </a:p>
          <a:p>
            <a:r>
              <a:rPr lang="en-US" altLang="ko-KR" sz="1600" dirty="0">
                <a:latin typeface="Helvetica" pitchFamily="2" charset="0"/>
              </a:rPr>
              <a:t>Page 4,5: heap</a:t>
            </a:r>
          </a:p>
          <a:p>
            <a:r>
              <a:rPr lang="en-US" altLang="ko-KR" sz="1600" dirty="0">
                <a:latin typeface="Helvetica" pitchFamily="2" charset="0"/>
              </a:rPr>
              <a:t>Page 254, 255: stack</a:t>
            </a:r>
            <a:endParaRPr lang="ko-KR" altLang="en-US" sz="1600" dirty="0">
              <a:latin typeface="Helvetica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555776" y="2051129"/>
          <a:ext cx="115212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code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code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(free)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(free)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heap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heap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(free)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(free)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stack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stack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92683" y="2128889"/>
            <a:ext cx="918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0000 0000</a:t>
            </a:r>
          </a:p>
          <a:p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92682" y="2336638"/>
            <a:ext cx="918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0000 0001</a:t>
            </a:r>
          </a:p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  ...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9859" y="4306911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1111 1110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1111 1111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3E9B5D-4F61-E240-AEDC-AB5C6B69A99A}"/>
              </a:ext>
            </a:extLst>
          </p:cNvPr>
          <p:cNvSpPr txBox="1"/>
          <p:nvPr/>
        </p:nvSpPr>
        <p:spPr>
          <a:xfrm>
            <a:off x="1582783" y="3125821"/>
            <a:ext cx="91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0000 0100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0000 0101</a:t>
            </a:r>
          </a:p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10886441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graphicFrame>
        <p:nvGraphicFramePr>
          <p:cNvPr id="14" name="내용 개체 틀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155597"/>
              </p:ext>
            </p:extLst>
          </p:nvPr>
        </p:nvGraphicFramePr>
        <p:xfrm>
          <a:off x="2411760" y="1103170"/>
          <a:ext cx="4392488" cy="2127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Flag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Detail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Address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space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 KB (2^14 Byte)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size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zh-CN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Virtual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address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 bit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 bit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Offset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 bit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 table entry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 Byte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9772" y="3293057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16-KB Address Space With 64-byte Pages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403648" y="3924879"/>
          <a:ext cx="645604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13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9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elvetica" pitchFamily="2" charset="0"/>
                          <a:ea typeface="맑은 고딕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elvetica" pitchFamily="2" charset="0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978562" y="4428936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92656" y="4390005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1408673" y="4283175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095288" y="4279615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427722" y="4385835"/>
            <a:ext cx="3659846" cy="356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110572" y="4390005"/>
            <a:ext cx="2766260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7869458" y="4283784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6">
            <a:extLst>
              <a:ext uri="{FF2B5EF4-FFF2-40B4-BE49-F238E27FC236}">
                <a16:creationId xmlns:a16="http://schemas.microsoft.com/office/drawing/2014/main" id="{38D36BB2-1C33-CC49-8D4D-CE9BDF668D91}"/>
              </a:ext>
            </a:extLst>
          </p:cNvPr>
          <p:cNvSpPr txBox="1">
            <a:spLocks/>
          </p:cNvSpPr>
          <p:nvPr/>
        </p:nvSpPr>
        <p:spPr bwMode="auto">
          <a:xfrm>
            <a:off x="607696" y="4753253"/>
            <a:ext cx="7357229" cy="1578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600" kern="0" dirty="0"/>
              <a:t>Single level paging</a:t>
            </a:r>
          </a:p>
          <a:p>
            <a:pPr lvl="1"/>
            <a:r>
              <a:rPr lang="en-US" altLang="ko-KR" sz="1400" kern="0" dirty="0"/>
              <a:t>256 page table entries: 2^8 entries</a:t>
            </a:r>
          </a:p>
          <a:p>
            <a:pPr lvl="1"/>
            <a:r>
              <a:rPr lang="en-US" altLang="ko-KR" sz="1400" kern="0" dirty="0"/>
              <a:t>Page table size: 256 * 4 Byte = 1 Kbyte</a:t>
            </a:r>
          </a:p>
          <a:p>
            <a:pPr lvl="1"/>
            <a:r>
              <a:rPr lang="en-US" altLang="zh-CN" sz="1400" kern="0" dirty="0"/>
              <a:t>Page</a:t>
            </a:r>
            <a:r>
              <a:rPr lang="zh-CN" altLang="en-US" sz="1400" kern="0" dirty="0"/>
              <a:t> </a:t>
            </a:r>
            <a:r>
              <a:rPr lang="en-US" altLang="zh-CN" sz="1400" kern="0" dirty="0"/>
              <a:t>table</a:t>
            </a:r>
            <a:r>
              <a:rPr lang="zh-CN" altLang="en-US" sz="1400" kern="0" dirty="0"/>
              <a:t> </a:t>
            </a:r>
            <a:r>
              <a:rPr lang="en-US" altLang="zh-CN" sz="1400" kern="0" dirty="0"/>
              <a:t>needs</a:t>
            </a:r>
            <a:r>
              <a:rPr lang="zh-CN" altLang="en-US" sz="1400" kern="0" dirty="0"/>
              <a:t> </a:t>
            </a:r>
            <a:r>
              <a:rPr lang="en-US" altLang="zh-CN" sz="1400" kern="0" dirty="0"/>
              <a:t>16</a:t>
            </a:r>
            <a:r>
              <a:rPr lang="en-US" altLang="ko-KR" sz="1400" kern="0" dirty="0"/>
              <a:t> pages</a:t>
            </a:r>
            <a:r>
              <a:rPr lang="zh-CN" altLang="en-US" sz="1400" kern="0" dirty="0"/>
              <a:t> </a:t>
            </a:r>
            <a:r>
              <a:rPr lang="en-US" altLang="zh-CN" sz="1400" kern="0" dirty="0"/>
              <a:t>of</a:t>
            </a:r>
            <a:r>
              <a:rPr lang="zh-CN" altLang="en-US" sz="1400" kern="0" dirty="0"/>
              <a:t> </a:t>
            </a:r>
            <a:r>
              <a:rPr lang="en-US" altLang="zh-CN" sz="1400" kern="0" dirty="0"/>
              <a:t>physical</a:t>
            </a:r>
            <a:r>
              <a:rPr lang="zh-CN" altLang="en-US" sz="1400" kern="0" dirty="0"/>
              <a:t> </a:t>
            </a:r>
            <a:r>
              <a:rPr lang="en-US" altLang="zh-CN" sz="1400" kern="0" dirty="0"/>
              <a:t>memory</a:t>
            </a:r>
            <a:r>
              <a:rPr lang="en-US" altLang="ko-KR" sz="1400" kern="0" dirty="0"/>
              <a:t> (64</a:t>
            </a:r>
            <a:r>
              <a:rPr lang="en-US" altLang="zh-CN" sz="1400" kern="0" dirty="0"/>
              <a:t>B</a:t>
            </a:r>
            <a:r>
              <a:rPr lang="en-US" altLang="ko-KR" sz="1400" kern="0" dirty="0"/>
              <a:t> each): 1024/64 = 16</a:t>
            </a:r>
          </a:p>
        </p:txBody>
      </p:sp>
    </p:spTree>
    <p:extLst>
      <p:ext uri="{BB962C8B-B14F-4D97-AF65-F5344CB8AC3E}">
        <p14:creationId xmlns:p14="http://schemas.microsoft.com/office/powerpoint/2010/main" val="27499978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5D795-73AA-8843-903F-AF0DE103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kumimoji="1" lang="en-US" altLang="ko-KR" dirty="0"/>
              <a:t>xample: single level page table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15A042-5A53-954D-A6A0-8E54DC825B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8384-A243-4B43-82AF-BB5CE1D84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D39A19-E8AF-794C-AA01-4661FFC8984D}"/>
              </a:ext>
            </a:extLst>
          </p:cNvPr>
          <p:cNvSpPr/>
          <p:nvPr/>
        </p:nvSpPr>
        <p:spPr>
          <a:xfrm>
            <a:off x="4283968" y="1124744"/>
            <a:ext cx="1152128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706971-86CA-784E-84C6-26B53911C875}"/>
              </a:ext>
            </a:extLst>
          </p:cNvPr>
          <p:cNvSpPr/>
          <p:nvPr/>
        </p:nvSpPr>
        <p:spPr>
          <a:xfrm>
            <a:off x="4283968" y="1124744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5967D5-6390-444E-91A2-01355AAE6966}"/>
              </a:ext>
            </a:extLst>
          </p:cNvPr>
          <p:cNvSpPr/>
          <p:nvPr/>
        </p:nvSpPr>
        <p:spPr>
          <a:xfrm>
            <a:off x="4283968" y="1556792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69E507-FC35-3942-8E8E-3B7A3135A5DC}"/>
              </a:ext>
            </a:extLst>
          </p:cNvPr>
          <p:cNvSpPr/>
          <p:nvPr/>
        </p:nvSpPr>
        <p:spPr>
          <a:xfrm>
            <a:off x="4283968" y="5805264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053B13-FCA2-574E-ACA8-19161F8CA84E}"/>
              </a:ext>
            </a:extLst>
          </p:cNvPr>
          <p:cNvSpPr/>
          <p:nvPr/>
        </p:nvSpPr>
        <p:spPr>
          <a:xfrm>
            <a:off x="4283968" y="1988840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F7A46E4-C50D-6044-92A6-082418CF1FEF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4283968" y="1340768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C09034FE-3856-DA4E-8677-4A2C8B1C4C4F}"/>
              </a:ext>
            </a:extLst>
          </p:cNvPr>
          <p:cNvCxnSpPr/>
          <p:nvPr/>
        </p:nvCxnSpPr>
        <p:spPr>
          <a:xfrm>
            <a:off x="4283968" y="1772816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A5066C1C-F412-2E46-9308-8BA2AF0DE0ED}"/>
              </a:ext>
            </a:extLst>
          </p:cNvPr>
          <p:cNvCxnSpPr/>
          <p:nvPr/>
        </p:nvCxnSpPr>
        <p:spPr>
          <a:xfrm>
            <a:off x="4283968" y="2204864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AF58445E-5736-C649-8C55-53C6CAD42864}"/>
              </a:ext>
            </a:extLst>
          </p:cNvPr>
          <p:cNvCxnSpPr/>
          <p:nvPr/>
        </p:nvCxnSpPr>
        <p:spPr>
          <a:xfrm>
            <a:off x="4283968" y="6021288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334719DF-723D-C846-A27C-D028216EAC61}"/>
              </a:ext>
            </a:extLst>
          </p:cNvPr>
          <p:cNvCxnSpPr>
            <a:cxnSpLocks/>
          </p:cNvCxnSpPr>
          <p:nvPr/>
        </p:nvCxnSpPr>
        <p:spPr>
          <a:xfrm>
            <a:off x="4139952" y="1124744"/>
            <a:ext cx="0" cy="5112568"/>
          </a:xfrm>
          <a:prstGeom prst="line">
            <a:avLst/>
          </a:prstGeom>
          <a:ln w="127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0606C70D-7AF1-1C47-B3B7-48B6778CFC88}"/>
              </a:ext>
            </a:extLst>
          </p:cNvPr>
          <p:cNvCxnSpPr/>
          <p:nvPr/>
        </p:nvCxnSpPr>
        <p:spPr>
          <a:xfrm>
            <a:off x="4067944" y="1124744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7D028880-16AD-BF46-8441-8290587ACE72}"/>
              </a:ext>
            </a:extLst>
          </p:cNvPr>
          <p:cNvCxnSpPr/>
          <p:nvPr/>
        </p:nvCxnSpPr>
        <p:spPr>
          <a:xfrm>
            <a:off x="4067944" y="6237312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165F11D-F0AA-624E-9ED6-78CD82DA998D}"/>
              </a:ext>
            </a:extLst>
          </p:cNvPr>
          <p:cNvSpPr txBox="1"/>
          <p:nvPr/>
        </p:nvSpPr>
        <p:spPr>
          <a:xfrm>
            <a:off x="2033052" y="3087078"/>
            <a:ext cx="2088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2^8 page table entries</a:t>
            </a:r>
            <a:endParaRPr kumimoji="1" lang="ko-KR" altLang="en-US" sz="1400" dirty="0">
              <a:latin typeface="Helvetica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E8EF40-2B26-EC4C-AAB8-5EF4AB0695A0}"/>
              </a:ext>
            </a:extLst>
          </p:cNvPr>
          <p:cNvSpPr txBox="1"/>
          <p:nvPr/>
        </p:nvSpPr>
        <p:spPr>
          <a:xfrm>
            <a:off x="4370529" y="1083010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10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A3766D-D289-774F-B3A8-D2EAC6AC6EE2}"/>
              </a:ext>
            </a:extLst>
          </p:cNvPr>
          <p:cNvSpPr txBox="1"/>
          <p:nvPr/>
        </p:nvSpPr>
        <p:spPr>
          <a:xfrm>
            <a:off x="4370749" y="1306249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23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F7F80F-7A7A-5146-A407-187A59D3518A}"/>
              </a:ext>
            </a:extLst>
          </p:cNvPr>
          <p:cNvSpPr txBox="1"/>
          <p:nvPr/>
        </p:nvSpPr>
        <p:spPr>
          <a:xfrm>
            <a:off x="4394855" y="1943531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80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826C1A-3AD8-6A4D-8B9B-19147A9DD6B8}"/>
              </a:ext>
            </a:extLst>
          </p:cNvPr>
          <p:cNvSpPr txBox="1"/>
          <p:nvPr/>
        </p:nvSpPr>
        <p:spPr>
          <a:xfrm>
            <a:off x="4395966" y="2160521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59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4CC17E-B24C-D54C-9F9A-1F721801FA1E}"/>
              </a:ext>
            </a:extLst>
          </p:cNvPr>
          <p:cNvSpPr txBox="1"/>
          <p:nvPr/>
        </p:nvSpPr>
        <p:spPr>
          <a:xfrm>
            <a:off x="4406190" y="5761634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55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0F7099-59B3-9747-973E-3DDE0E4142A7}"/>
              </a:ext>
            </a:extLst>
          </p:cNvPr>
          <p:cNvSpPr txBox="1"/>
          <p:nvPr/>
        </p:nvSpPr>
        <p:spPr>
          <a:xfrm>
            <a:off x="4406190" y="5988310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45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78FB6-E476-1748-B758-FB393676FC2F}"/>
              </a:ext>
            </a:extLst>
          </p:cNvPr>
          <p:cNvSpPr/>
          <p:nvPr/>
        </p:nvSpPr>
        <p:spPr>
          <a:xfrm>
            <a:off x="4283968" y="1124744"/>
            <a:ext cx="1152128" cy="158417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EDA56D1-9568-1E4C-B5B6-D257E15CE60B}"/>
              </a:ext>
            </a:extLst>
          </p:cNvPr>
          <p:cNvSpPr/>
          <p:nvPr/>
        </p:nvSpPr>
        <p:spPr>
          <a:xfrm>
            <a:off x="4283968" y="2702039"/>
            <a:ext cx="1152128" cy="158417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ED2548-5803-8940-9BC9-61E68CD252C5}"/>
              </a:ext>
            </a:extLst>
          </p:cNvPr>
          <p:cNvSpPr txBox="1"/>
          <p:nvPr/>
        </p:nvSpPr>
        <p:spPr>
          <a:xfrm>
            <a:off x="5471757" y="167932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0</a:t>
            </a:r>
            <a:endParaRPr kumimoji="1"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CF6FD5-5C7B-0248-8E84-431FEE38DBFB}"/>
              </a:ext>
            </a:extLst>
          </p:cNvPr>
          <p:cNvSpPr txBox="1"/>
          <p:nvPr/>
        </p:nvSpPr>
        <p:spPr>
          <a:xfrm>
            <a:off x="5460422" y="3025067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1</a:t>
            </a:r>
            <a:endParaRPr kumimoji="1"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90BCC5-8D63-5A41-B460-91A61AD004FB}"/>
              </a:ext>
            </a:extLst>
          </p:cNvPr>
          <p:cNvSpPr txBox="1"/>
          <p:nvPr/>
        </p:nvSpPr>
        <p:spPr>
          <a:xfrm>
            <a:off x="5619235" y="5607745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15</a:t>
            </a:r>
            <a:endParaRPr kumimoji="1"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E310555-5AD5-544C-938B-DE2726F0E80E}"/>
              </a:ext>
            </a:extLst>
          </p:cNvPr>
          <p:cNvSpPr/>
          <p:nvPr/>
        </p:nvSpPr>
        <p:spPr>
          <a:xfrm>
            <a:off x="4283968" y="4653136"/>
            <a:ext cx="1152128" cy="158417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1424F9-BCF2-9E4C-AA0E-6BE0840EA657}"/>
              </a:ext>
            </a:extLst>
          </p:cNvPr>
          <p:cNvSpPr txBox="1"/>
          <p:nvPr/>
        </p:nvSpPr>
        <p:spPr>
          <a:xfrm>
            <a:off x="4555558" y="419228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. . .</a:t>
            </a:r>
            <a:endParaRPr kumimoji="1" lang="ko-KR" altLang="en-US" dirty="0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5E7BB407-09C9-F24F-9587-5064F4D9CC97}"/>
              </a:ext>
            </a:extLst>
          </p:cNvPr>
          <p:cNvCxnSpPr>
            <a:cxnSpLocks/>
          </p:cNvCxnSpPr>
          <p:nvPr/>
        </p:nvCxnSpPr>
        <p:spPr>
          <a:xfrm flipV="1">
            <a:off x="5460422" y="1124744"/>
            <a:ext cx="910235" cy="396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7EE8A8E-3294-8D43-89AC-8A4BEC16C701}"/>
              </a:ext>
            </a:extLst>
          </p:cNvPr>
          <p:cNvCxnSpPr>
            <a:cxnSpLocks/>
          </p:cNvCxnSpPr>
          <p:nvPr/>
        </p:nvCxnSpPr>
        <p:spPr>
          <a:xfrm>
            <a:off x="6300192" y="1124744"/>
            <a:ext cx="0" cy="155551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91DF117-E28D-6249-88F4-C356CA1DC7A5}"/>
              </a:ext>
            </a:extLst>
          </p:cNvPr>
          <p:cNvSpPr txBox="1"/>
          <p:nvPr/>
        </p:nvSpPr>
        <p:spPr>
          <a:xfrm>
            <a:off x="6253449" y="1716718"/>
            <a:ext cx="1198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16 entries</a:t>
            </a:r>
            <a:endParaRPr kumimoji="1" lang="ko-KR" altLang="en-US" sz="1600" dirty="0"/>
          </a:p>
        </p:txBody>
      </p: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6F7B7132-6BB0-3D48-8671-3EC1BCD27B01}"/>
              </a:ext>
            </a:extLst>
          </p:cNvPr>
          <p:cNvCxnSpPr>
            <a:cxnSpLocks/>
          </p:cNvCxnSpPr>
          <p:nvPr/>
        </p:nvCxnSpPr>
        <p:spPr>
          <a:xfrm flipV="1">
            <a:off x="5477034" y="2704957"/>
            <a:ext cx="910235" cy="396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67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A Simple Paging</a:t>
            </a:r>
            <a:r>
              <a:rPr lang="zh-CN" altLang="en-US" dirty="0"/>
              <a:t> </a:t>
            </a:r>
            <a:r>
              <a:rPr lang="en-US" altLang="zh-CN" dirty="0"/>
              <a:t>Scheme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1184477"/>
          </a:xfrm>
        </p:spPr>
        <p:txBody>
          <a:bodyPr/>
          <a:lstStyle/>
          <a:p>
            <a:r>
              <a:rPr lang="en-US" altLang="ko-KR" dirty="0"/>
              <a:t>128-byte physical memory with 16</a:t>
            </a:r>
            <a:r>
              <a:rPr lang="en-US" altLang="zh-CN" dirty="0"/>
              <a:t>-</a:t>
            </a:r>
            <a:r>
              <a:rPr lang="en-US" altLang="ko-KR" dirty="0"/>
              <a:t>byte page frames</a:t>
            </a:r>
            <a:endParaRPr lang="ko-KR" altLang="en-US" dirty="0"/>
          </a:p>
          <a:p>
            <a:r>
              <a:rPr lang="en-US" altLang="ko-KR" dirty="0"/>
              <a:t>64-byte address space with 16</a:t>
            </a:r>
            <a:r>
              <a:rPr lang="en-US" altLang="zh-CN" dirty="0"/>
              <a:t>-</a:t>
            </a:r>
            <a:r>
              <a:rPr lang="en-US" altLang="ko-KR" dirty="0"/>
              <a:t>byte pages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755576" y="2924944"/>
            <a:ext cx="4021772" cy="2332746"/>
            <a:chOff x="2017433" y="3207007"/>
            <a:chExt cx="4068610" cy="2332746"/>
          </a:xfrm>
        </p:grpSpPr>
        <p:sp>
          <p:nvSpPr>
            <p:cNvPr id="6" name="직사각형 5"/>
            <p:cNvSpPr/>
            <p:nvPr/>
          </p:nvSpPr>
          <p:spPr>
            <a:xfrm>
              <a:off x="2726259" y="3367162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26259" y="3799210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26259" y="4227458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26259" y="4659506"/>
              <a:ext cx="158417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endParaRPr lang="ko-KR" alt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66219" y="3207007"/>
              <a:ext cx="36004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94211" y="3600480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94211" y="4067303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94211" y="4499351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48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94211" y="4931399"/>
              <a:ext cx="43204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1043" y="3357219"/>
              <a:ext cx="1715000" cy="49775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0 of                            the address space)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04373" y="3855079"/>
              <a:ext cx="85342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1)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93697" y="4283326"/>
              <a:ext cx="85342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2)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04373" y="4715374"/>
              <a:ext cx="853420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(page 3)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17433" y="5219444"/>
              <a:ext cx="300182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 Simple 64-byte Address Space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432559" y="1844824"/>
            <a:ext cx="4531929" cy="4536504"/>
            <a:chOff x="2024895" y="1733326"/>
            <a:chExt cx="4896544" cy="4536504"/>
          </a:xfrm>
        </p:grpSpPr>
        <p:sp>
          <p:nvSpPr>
            <p:cNvPr id="49" name="TextBox 48"/>
            <p:cNvSpPr txBox="1"/>
            <p:nvPr/>
          </p:nvSpPr>
          <p:spPr>
            <a:xfrm>
              <a:off x="2746987" y="1733326"/>
              <a:ext cx="602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13522" y="221763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411957" y="1887700"/>
              <a:ext cx="1456785" cy="4988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reserved for OS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411957" y="289063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411957" y="238657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411957" y="3389510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411957" y="388838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411957" y="439244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24895" y="5962053"/>
              <a:ext cx="48965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64-Byte Address Space Placed In Physical Memory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411956" y="4891320"/>
              <a:ext cx="1455993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411957" y="5395376"/>
              <a:ext cx="1456784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713522" y="272011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13523" y="325101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13521" y="374988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713525" y="425394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13525" y="475282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96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713522" y="5260138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112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13521" y="5724544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903546" y="1838483"/>
              <a:ext cx="1685014" cy="5176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0 of                           physical memory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960116" y="2478450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60116" y="2979915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960116" y="3478792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960116" y="398025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960116" y="4481726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960116" y="4983193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60116" y="548724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7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68079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two level 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3" y="880070"/>
            <a:ext cx="8533581" cy="5501258"/>
          </a:xfrm>
        </p:spPr>
        <p:txBody>
          <a:bodyPr/>
          <a:lstStyle/>
          <a:p>
            <a:r>
              <a:rPr lang="en-US" altLang="ko-KR" sz="1800" dirty="0"/>
              <a:t>Page directory index </a:t>
            </a:r>
          </a:p>
          <a:p>
            <a:pPr lvl="1"/>
            <a:r>
              <a:rPr lang="en-US" altLang="zh-CN" sz="1600" dirty="0"/>
              <a:t>The</a:t>
            </a:r>
            <a:r>
              <a:rPr lang="en-US" altLang="ko-KR" sz="1600" dirty="0"/>
              <a:t> page table </a:t>
            </a:r>
            <a:r>
              <a:rPr lang="en-US" altLang="zh-CN" sz="1600" dirty="0"/>
              <a:t>has</a:t>
            </a:r>
            <a:r>
              <a:rPr lang="zh-CN" altLang="en-US" sz="1600" dirty="0"/>
              <a:t> </a:t>
            </a:r>
            <a:r>
              <a:rPr lang="en-US" altLang="ko-KR" sz="1600" dirty="0"/>
              <a:t>16 pages.</a:t>
            </a:r>
          </a:p>
          <a:p>
            <a:pPr lvl="1"/>
            <a:r>
              <a:rPr lang="en-US" altLang="ko-KR" sz="1600" dirty="0"/>
              <a:t>16 entries for page directory: one entry per page of the page table.</a:t>
            </a:r>
          </a:p>
          <a:p>
            <a:pPr lvl="1"/>
            <a:r>
              <a:rPr lang="en-US" altLang="ko-KR" sz="1600" dirty="0"/>
              <a:t>16*4</a:t>
            </a:r>
            <a:r>
              <a:rPr lang="en-US" altLang="zh-CN" sz="1600" dirty="0"/>
              <a:t>B</a:t>
            </a:r>
            <a:r>
              <a:rPr lang="en-US" altLang="ko-KR" sz="1600" dirty="0"/>
              <a:t> = 64</a:t>
            </a:r>
            <a:r>
              <a:rPr lang="en-US" altLang="zh-CN" sz="1600" dirty="0"/>
              <a:t>B</a:t>
            </a:r>
            <a:r>
              <a:rPr lang="zh-CN" altLang="en-US" sz="1600" dirty="0"/>
              <a:t> </a:t>
            </a:r>
            <a:r>
              <a:rPr lang="en-US" altLang="ko-KR" sz="1600" dirty="0"/>
              <a:t>is required for page directory. </a:t>
            </a:r>
            <a:r>
              <a:rPr lang="en-US" altLang="ko-KR" sz="1600" dirty="0">
                <a:sym typeface="Wingdings" pitchFamily="2" charset="2"/>
              </a:rPr>
              <a:t> </a:t>
            </a:r>
            <a:r>
              <a:rPr lang="en-US" altLang="zh-CN" sz="1600" dirty="0">
                <a:sym typeface="Wingdings" pitchFamily="2" charset="2"/>
              </a:rPr>
              <a:t>One</a:t>
            </a:r>
            <a:r>
              <a:rPr lang="zh-CN" altLang="en-US" sz="1600" dirty="0">
                <a:sym typeface="Wingdings" pitchFamily="2" charset="2"/>
              </a:rPr>
              <a:t> </a:t>
            </a:r>
            <a:r>
              <a:rPr lang="en-US" altLang="ko-KR" sz="1600" dirty="0">
                <a:sym typeface="Wingdings" pitchFamily="2" charset="2"/>
              </a:rPr>
              <a:t>page</a:t>
            </a:r>
            <a:endParaRPr lang="en-US" altLang="ko-KR" sz="1600" dirty="0"/>
          </a:p>
          <a:p>
            <a:pPr lvl="1"/>
            <a:r>
              <a:rPr lang="en-US" altLang="ko-KR" sz="1600" dirty="0"/>
              <a:t>4 bits for page directory index.</a:t>
            </a:r>
          </a:p>
          <a:p>
            <a:pPr lvl="1"/>
            <a:endParaRPr lang="en-US" altLang="ko-KR" sz="1400" dirty="0"/>
          </a:p>
          <a:p>
            <a:pPr marL="457200" lvl="1" indent="0" algn="ctr">
              <a:buNone/>
            </a:pP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PDEAddr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PageDirBase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PDIndex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(PDE))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If the page-directory entry is 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</a:rPr>
              <a:t>invalid, </a:t>
            </a:r>
            <a:r>
              <a:rPr lang="en-US" altLang="ko-KR" sz="1800" dirty="0"/>
              <a:t>raise an exception (The access is invalid).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362942" y="4345358"/>
          <a:ext cx="64560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937856" y="4849415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51950" y="4810484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1367967" y="4703654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5054582" y="4700094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387016" y="4806314"/>
            <a:ext cx="3659846" cy="356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069866" y="4810484"/>
            <a:ext cx="2766260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7828752" y="4704263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1366361" y="4156511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3216939" y="4134160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366362" y="4232062"/>
            <a:ext cx="1850578" cy="178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13993" y="3849464"/>
            <a:ext cx="1734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Directory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7842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5D795-73AA-8843-903F-AF0DE103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kumimoji="1" lang="en-US" altLang="ko-KR" dirty="0"/>
              <a:t>xample: two level paging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15A042-5A53-954D-A6A0-8E54DC825B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8384-A243-4B43-82AF-BB5CE1D84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97CF14-4E4F-0A47-9928-C385F1E7DBD9}"/>
              </a:ext>
            </a:extLst>
          </p:cNvPr>
          <p:cNvSpPr/>
          <p:nvPr/>
        </p:nvSpPr>
        <p:spPr>
          <a:xfrm>
            <a:off x="5652120" y="1340768"/>
            <a:ext cx="1008112" cy="8640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44783CA-F2CA-DE44-A2D6-D8D144880057}"/>
              </a:ext>
            </a:extLst>
          </p:cNvPr>
          <p:cNvSpPr/>
          <p:nvPr/>
        </p:nvSpPr>
        <p:spPr>
          <a:xfrm>
            <a:off x="5652120" y="2398367"/>
            <a:ext cx="1008112" cy="8640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7DD296B-EA8F-3F49-B587-EC81AC3D9E43}"/>
              </a:ext>
            </a:extLst>
          </p:cNvPr>
          <p:cNvSpPr/>
          <p:nvPr/>
        </p:nvSpPr>
        <p:spPr>
          <a:xfrm>
            <a:off x="5652120" y="3502597"/>
            <a:ext cx="1008112" cy="8640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9CBF70F-1B1F-B04E-9DFC-ED2918B35897}"/>
              </a:ext>
            </a:extLst>
          </p:cNvPr>
          <p:cNvSpPr/>
          <p:nvPr/>
        </p:nvSpPr>
        <p:spPr>
          <a:xfrm>
            <a:off x="2771800" y="2758543"/>
            <a:ext cx="1008112" cy="8640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27CD079-0CAF-774D-B0DF-6D241277DA70}"/>
              </a:ext>
            </a:extLst>
          </p:cNvPr>
          <p:cNvSpPr/>
          <p:nvPr/>
        </p:nvSpPr>
        <p:spPr>
          <a:xfrm>
            <a:off x="5652120" y="5301208"/>
            <a:ext cx="1008112" cy="8640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FB00D3-BB83-D247-8E41-869C4A0D3FA1}"/>
              </a:ext>
            </a:extLst>
          </p:cNvPr>
          <p:cNvSpPr txBox="1"/>
          <p:nvPr/>
        </p:nvSpPr>
        <p:spPr>
          <a:xfrm>
            <a:off x="6660232" y="167920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0</a:t>
            </a:r>
            <a:endParaRPr kumimoji="1"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85C893-DE87-9C41-A01C-337E1B616789}"/>
              </a:ext>
            </a:extLst>
          </p:cNvPr>
          <p:cNvSpPr txBox="1"/>
          <p:nvPr/>
        </p:nvSpPr>
        <p:spPr>
          <a:xfrm>
            <a:off x="6660232" y="267652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1</a:t>
            </a:r>
            <a:endParaRPr kumimoji="1"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C73776-B701-D542-AA00-5EA9B618B16F}"/>
              </a:ext>
            </a:extLst>
          </p:cNvPr>
          <p:cNvSpPr txBox="1"/>
          <p:nvPr/>
        </p:nvSpPr>
        <p:spPr>
          <a:xfrm>
            <a:off x="6660232" y="372225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2</a:t>
            </a:r>
            <a:endParaRPr kumimoji="1"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CA2FBB-CDB8-C946-94E9-C8235A44D53F}"/>
              </a:ext>
            </a:extLst>
          </p:cNvPr>
          <p:cNvSpPr txBox="1"/>
          <p:nvPr/>
        </p:nvSpPr>
        <p:spPr>
          <a:xfrm>
            <a:off x="6660232" y="5579367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Page 15</a:t>
            </a:r>
            <a:endParaRPr kumimoji="1"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A562DF-2A52-9043-BB82-566B97B9D4CC}"/>
              </a:ext>
            </a:extLst>
          </p:cNvPr>
          <p:cNvSpPr txBox="1"/>
          <p:nvPr/>
        </p:nvSpPr>
        <p:spPr>
          <a:xfrm>
            <a:off x="5419756" y="943779"/>
            <a:ext cx="1989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Page Table pages</a:t>
            </a:r>
            <a:endParaRPr kumimoji="1" lang="ko-KR" altLang="en-US" sz="1400" dirty="0">
              <a:latin typeface="Helvetica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C45955-543B-E348-8D87-14DE3E2C2CBB}"/>
              </a:ext>
            </a:extLst>
          </p:cNvPr>
          <p:cNvSpPr txBox="1"/>
          <p:nvPr/>
        </p:nvSpPr>
        <p:spPr>
          <a:xfrm>
            <a:off x="2497171" y="2368749"/>
            <a:ext cx="1989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Page page directory</a:t>
            </a:r>
            <a:endParaRPr kumimoji="1" lang="ko-KR" altLang="en-US" sz="1400" dirty="0">
              <a:latin typeface="Helvetica" pitchFamily="2" charset="0"/>
            </a:endParaRPr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00775AB2-7774-5942-9638-126566293143}"/>
              </a:ext>
            </a:extLst>
          </p:cNvPr>
          <p:cNvCxnSpPr>
            <a:cxnSpLocks/>
          </p:cNvCxnSpPr>
          <p:nvPr/>
        </p:nvCxnSpPr>
        <p:spPr>
          <a:xfrm flipV="1">
            <a:off x="3275856" y="1340770"/>
            <a:ext cx="2353117" cy="15774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oval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FB9918F0-240D-CF40-B79A-07CB807EE293}"/>
              </a:ext>
            </a:extLst>
          </p:cNvPr>
          <p:cNvCxnSpPr>
            <a:cxnSpLocks/>
          </p:cNvCxnSpPr>
          <p:nvPr/>
        </p:nvCxnSpPr>
        <p:spPr>
          <a:xfrm flipV="1">
            <a:off x="3275856" y="2398367"/>
            <a:ext cx="2376264" cy="657318"/>
          </a:xfrm>
          <a:prstGeom prst="bentConnector3">
            <a:avLst>
              <a:gd name="adj1" fmla="val 53754"/>
            </a:avLst>
          </a:prstGeom>
          <a:ln w="12700">
            <a:solidFill>
              <a:schemeClr val="tx1"/>
            </a:solidFill>
            <a:headEnd type="oval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8EAA2579-1A0A-F84E-881B-3FC8EFA0DF3A}"/>
              </a:ext>
            </a:extLst>
          </p:cNvPr>
          <p:cNvCxnSpPr>
            <a:cxnSpLocks/>
          </p:cNvCxnSpPr>
          <p:nvPr/>
        </p:nvCxnSpPr>
        <p:spPr>
          <a:xfrm>
            <a:off x="3275856" y="3208085"/>
            <a:ext cx="2376264" cy="2842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oval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C32409B0-91CC-7142-9F4D-986A3754A79B}"/>
              </a:ext>
            </a:extLst>
          </p:cNvPr>
          <p:cNvCxnSpPr>
            <a:cxnSpLocks/>
          </p:cNvCxnSpPr>
          <p:nvPr/>
        </p:nvCxnSpPr>
        <p:spPr>
          <a:xfrm>
            <a:off x="3275856" y="3501008"/>
            <a:ext cx="2376264" cy="1794480"/>
          </a:xfrm>
          <a:prstGeom prst="bentConnector3">
            <a:avLst>
              <a:gd name="adj1" fmla="val 45307"/>
            </a:avLst>
          </a:prstGeom>
          <a:ln w="12700">
            <a:solidFill>
              <a:schemeClr val="tx1"/>
            </a:solidFill>
            <a:headEnd type="oval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85103BFC-9882-9944-B77A-578E1D6EB7AC}"/>
              </a:ext>
            </a:extLst>
          </p:cNvPr>
          <p:cNvCxnSpPr/>
          <p:nvPr/>
        </p:nvCxnSpPr>
        <p:spPr>
          <a:xfrm>
            <a:off x="2497171" y="2758543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A7E9CDDC-1CCE-9E42-B348-23200E64F3A6}"/>
              </a:ext>
            </a:extLst>
          </p:cNvPr>
          <p:cNvCxnSpPr/>
          <p:nvPr/>
        </p:nvCxnSpPr>
        <p:spPr>
          <a:xfrm>
            <a:off x="2497171" y="3645024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3BC505A-C471-F848-91DD-269F832A487F}"/>
              </a:ext>
            </a:extLst>
          </p:cNvPr>
          <p:cNvCxnSpPr/>
          <p:nvPr/>
        </p:nvCxnSpPr>
        <p:spPr>
          <a:xfrm>
            <a:off x="2627784" y="2758543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934E8E3-2C2D-F74C-A357-CE17AC3A18BA}"/>
              </a:ext>
            </a:extLst>
          </p:cNvPr>
          <p:cNvSpPr txBox="1"/>
          <p:nvPr/>
        </p:nvSpPr>
        <p:spPr>
          <a:xfrm>
            <a:off x="1562210" y="2984303"/>
            <a:ext cx="1065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16 entries</a:t>
            </a:r>
            <a:endParaRPr kumimoji="1" lang="ko-KR" altLang="en-US" sz="1400" dirty="0"/>
          </a:p>
        </p:txBody>
      </p: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B826C8BB-2C62-3643-AA4F-74B485387977}"/>
              </a:ext>
            </a:extLst>
          </p:cNvPr>
          <p:cNvCxnSpPr/>
          <p:nvPr/>
        </p:nvCxnSpPr>
        <p:spPr>
          <a:xfrm>
            <a:off x="5305483" y="1340768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DFB1AA8C-8667-F44A-9F6D-91DBA66BB813}"/>
              </a:ext>
            </a:extLst>
          </p:cNvPr>
          <p:cNvCxnSpPr/>
          <p:nvPr/>
        </p:nvCxnSpPr>
        <p:spPr>
          <a:xfrm>
            <a:off x="5377491" y="2204864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C0C912D-CA2B-AD43-A719-04A503579406}"/>
              </a:ext>
            </a:extLst>
          </p:cNvPr>
          <p:cNvCxnSpPr/>
          <p:nvPr/>
        </p:nvCxnSpPr>
        <p:spPr>
          <a:xfrm>
            <a:off x="5508104" y="134076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E53D50E-56AD-3A45-AA1C-97827FCC8AAF}"/>
              </a:ext>
            </a:extLst>
          </p:cNvPr>
          <p:cNvSpPr txBox="1"/>
          <p:nvPr/>
        </p:nvSpPr>
        <p:spPr>
          <a:xfrm>
            <a:off x="4526111" y="1566528"/>
            <a:ext cx="119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16 entries</a:t>
            </a:r>
            <a:endParaRPr kumimoji="1" lang="ko-KR" altLang="en-US" sz="1400" dirty="0"/>
          </a:p>
        </p:txBody>
      </p: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1102C8A4-4A9F-D745-A955-1D765E6B3102}"/>
              </a:ext>
            </a:extLst>
          </p:cNvPr>
          <p:cNvCxnSpPr/>
          <p:nvPr/>
        </p:nvCxnSpPr>
        <p:spPr>
          <a:xfrm>
            <a:off x="5377491" y="3284984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0E1D200-1955-204C-B81D-99FB6E166270}"/>
              </a:ext>
            </a:extLst>
          </p:cNvPr>
          <p:cNvCxnSpPr/>
          <p:nvPr/>
        </p:nvCxnSpPr>
        <p:spPr>
          <a:xfrm>
            <a:off x="5508104" y="242088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BADCAD2-AADC-2741-86C4-62B500D25BD2}"/>
              </a:ext>
            </a:extLst>
          </p:cNvPr>
          <p:cNvSpPr txBox="1"/>
          <p:nvPr/>
        </p:nvSpPr>
        <p:spPr>
          <a:xfrm>
            <a:off x="4526111" y="2646648"/>
            <a:ext cx="119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16 entries</a:t>
            </a:r>
            <a:endParaRPr kumimoji="1" lang="ko-KR" altLang="en-US" sz="1400" dirty="0"/>
          </a:p>
        </p:txBody>
      </p: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DB6E01A1-BC0A-5D4A-AE68-4045D08E1EA4}"/>
              </a:ext>
            </a:extLst>
          </p:cNvPr>
          <p:cNvCxnSpPr/>
          <p:nvPr/>
        </p:nvCxnSpPr>
        <p:spPr>
          <a:xfrm>
            <a:off x="5434954" y="3501008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EC49EA6F-3803-F74D-869D-FF8FC3A2463A}"/>
              </a:ext>
            </a:extLst>
          </p:cNvPr>
          <p:cNvCxnSpPr/>
          <p:nvPr/>
        </p:nvCxnSpPr>
        <p:spPr>
          <a:xfrm>
            <a:off x="5364088" y="4365104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1EFF099-6196-E54E-BDC9-D2F4CC047D6E}"/>
              </a:ext>
            </a:extLst>
          </p:cNvPr>
          <p:cNvCxnSpPr/>
          <p:nvPr/>
        </p:nvCxnSpPr>
        <p:spPr>
          <a:xfrm>
            <a:off x="5508104" y="350100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BABB660-C527-2149-B120-CB6B90B8916C}"/>
              </a:ext>
            </a:extLst>
          </p:cNvPr>
          <p:cNvSpPr txBox="1"/>
          <p:nvPr/>
        </p:nvSpPr>
        <p:spPr>
          <a:xfrm>
            <a:off x="4499992" y="3704383"/>
            <a:ext cx="119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16 entries</a:t>
            </a:r>
            <a:endParaRPr kumimoji="1" lang="ko-KR" altLang="en-US" sz="1400" dirty="0"/>
          </a:p>
        </p:txBody>
      </p: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7EA1C908-24CE-4D48-B0F8-3509E68E446F}"/>
              </a:ext>
            </a:extLst>
          </p:cNvPr>
          <p:cNvCxnSpPr/>
          <p:nvPr/>
        </p:nvCxnSpPr>
        <p:spPr>
          <a:xfrm>
            <a:off x="5449499" y="5301208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87522092-A105-D04D-A2A0-F681513B3166}"/>
              </a:ext>
            </a:extLst>
          </p:cNvPr>
          <p:cNvCxnSpPr/>
          <p:nvPr/>
        </p:nvCxnSpPr>
        <p:spPr>
          <a:xfrm>
            <a:off x="5364088" y="6165304"/>
            <a:ext cx="274629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95A173E-4C07-2B46-87E9-B6FC9DD121F0}"/>
              </a:ext>
            </a:extLst>
          </p:cNvPr>
          <p:cNvCxnSpPr/>
          <p:nvPr/>
        </p:nvCxnSpPr>
        <p:spPr>
          <a:xfrm>
            <a:off x="5508104" y="5301208"/>
            <a:ext cx="0" cy="8640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384428C-4B5F-D34A-8E8C-3F0AFB8C2D4B}"/>
              </a:ext>
            </a:extLst>
          </p:cNvPr>
          <p:cNvSpPr txBox="1"/>
          <p:nvPr/>
        </p:nvSpPr>
        <p:spPr>
          <a:xfrm>
            <a:off x="4427984" y="5526968"/>
            <a:ext cx="119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16 entries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619574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Page Table </a:t>
            </a:r>
            <a:r>
              <a:rPr lang="en-US" altLang="zh-CN" dirty="0"/>
              <a:t>I</a:t>
            </a:r>
            <a:r>
              <a:rPr lang="en-US" altLang="ko-KR" dirty="0"/>
              <a:t>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Page table index</a:t>
            </a:r>
          </a:p>
          <a:p>
            <a:pPr lvl="1"/>
            <a:r>
              <a:rPr lang="en-US" altLang="ko-KR" dirty="0"/>
              <a:t>It is used to find the address of the page table entry.</a:t>
            </a:r>
          </a:p>
          <a:p>
            <a:pPr lvl="1"/>
            <a:endParaRPr lang="en-US" altLang="ko-KR" dirty="0"/>
          </a:p>
          <a:p>
            <a:pPr marL="457200" lvl="1" indent="0" algn="ctr">
              <a:buNone/>
            </a:pP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PTEAddr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(PDE.PFN &lt;&lt;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SHIFT) + 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PTIndex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(PTE))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40498" y="4845706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14-bits Virtual address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331640" y="4072803"/>
          <a:ext cx="64560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11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906554" y="4576860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20648" y="4537929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Offset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1336665" y="4431099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023280" y="4427539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355714" y="4533759"/>
            <a:ext cx="3659846" cy="356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038564" y="4537929"/>
            <a:ext cx="2766260" cy="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7797450" y="4431708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1335059" y="3852696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3185637" y="3853790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335060" y="3959507"/>
            <a:ext cx="1850578" cy="178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3648" y="3656057"/>
            <a:ext cx="1734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Directory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3181758" y="3961287"/>
            <a:ext cx="1850578" cy="178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5023279" y="3847375"/>
            <a:ext cx="1" cy="21244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24574" y="3653752"/>
            <a:ext cx="1435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Page Table Index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9445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3AFE4-29D5-A64B-8BB6-185F2FB4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kumimoji="1" lang="en-US" altLang="ko-KR" dirty="0"/>
              <a:t>xamples</a:t>
            </a:r>
            <a:endParaRPr kumimoji="1"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69F8BD63-5E14-0C48-992A-7B2A0DA2B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44" y="1104917"/>
            <a:ext cx="5559890" cy="3744416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8F15B-C0CF-6A4E-A477-3542151F52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12A6FB-E4C0-2245-B557-F0A297A43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7439D3-737F-7848-BD2B-0CC1B430E586}"/>
              </a:ext>
            </a:extLst>
          </p:cNvPr>
          <p:cNvSpPr/>
          <p:nvPr/>
        </p:nvSpPr>
        <p:spPr>
          <a:xfrm>
            <a:off x="7308304" y="1124744"/>
            <a:ext cx="1152128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543552-57F9-A540-A226-7AB1BB74DAA2}"/>
              </a:ext>
            </a:extLst>
          </p:cNvPr>
          <p:cNvSpPr/>
          <p:nvPr/>
        </p:nvSpPr>
        <p:spPr>
          <a:xfrm>
            <a:off x="7308304" y="1124744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4EA8FE-591B-994D-8B71-29D1D2F2D556}"/>
              </a:ext>
            </a:extLst>
          </p:cNvPr>
          <p:cNvSpPr/>
          <p:nvPr/>
        </p:nvSpPr>
        <p:spPr>
          <a:xfrm>
            <a:off x="7308304" y="1556792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0DA4D1-2376-BF4F-A363-7C20A278C9F5}"/>
              </a:ext>
            </a:extLst>
          </p:cNvPr>
          <p:cNvSpPr/>
          <p:nvPr/>
        </p:nvSpPr>
        <p:spPr>
          <a:xfrm>
            <a:off x="7308304" y="5805264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4C99138-A18A-9E4E-B663-64E87582E351}"/>
              </a:ext>
            </a:extLst>
          </p:cNvPr>
          <p:cNvSpPr/>
          <p:nvPr/>
        </p:nvSpPr>
        <p:spPr>
          <a:xfrm>
            <a:off x="7308304" y="1988840"/>
            <a:ext cx="115212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kumimoji="1"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9E1256D5-A4C5-EC46-B359-DD5C17A2E730}"/>
              </a:ext>
            </a:extLst>
          </p:cNvPr>
          <p:cNvCxnSpPr>
            <a:stCxn id="13" idx="1"/>
            <a:endCxn id="13" idx="3"/>
          </p:cNvCxnSpPr>
          <p:nvPr/>
        </p:nvCxnSpPr>
        <p:spPr>
          <a:xfrm>
            <a:off x="7308304" y="1340768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88C2BF26-002F-604C-8A83-7FC9B3296EFA}"/>
              </a:ext>
            </a:extLst>
          </p:cNvPr>
          <p:cNvCxnSpPr/>
          <p:nvPr/>
        </p:nvCxnSpPr>
        <p:spPr>
          <a:xfrm>
            <a:off x="7308304" y="1772816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E1D0FA2D-F53F-744C-98AD-D003FFC57B6F}"/>
              </a:ext>
            </a:extLst>
          </p:cNvPr>
          <p:cNvCxnSpPr/>
          <p:nvPr/>
        </p:nvCxnSpPr>
        <p:spPr>
          <a:xfrm>
            <a:off x="7308304" y="2204864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C0D04E7F-299E-4C4D-B586-6534ACDE9383}"/>
              </a:ext>
            </a:extLst>
          </p:cNvPr>
          <p:cNvCxnSpPr/>
          <p:nvPr/>
        </p:nvCxnSpPr>
        <p:spPr>
          <a:xfrm>
            <a:off x="7308304" y="6021288"/>
            <a:ext cx="1152128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433C7BE0-A34B-1B46-ACB6-DE7391090898}"/>
              </a:ext>
            </a:extLst>
          </p:cNvPr>
          <p:cNvCxnSpPr>
            <a:cxnSpLocks/>
          </p:cNvCxnSpPr>
          <p:nvPr/>
        </p:nvCxnSpPr>
        <p:spPr>
          <a:xfrm>
            <a:off x="7164288" y="1124744"/>
            <a:ext cx="0" cy="432048"/>
          </a:xfrm>
          <a:prstGeom prst="line">
            <a:avLst/>
          </a:prstGeom>
          <a:ln w="127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46BF2C29-9CDD-A44C-9D17-057207AF11F5}"/>
              </a:ext>
            </a:extLst>
          </p:cNvPr>
          <p:cNvCxnSpPr>
            <a:cxnSpLocks/>
          </p:cNvCxnSpPr>
          <p:nvPr/>
        </p:nvCxnSpPr>
        <p:spPr>
          <a:xfrm>
            <a:off x="7164288" y="1988840"/>
            <a:ext cx="0" cy="432048"/>
          </a:xfrm>
          <a:prstGeom prst="line">
            <a:avLst/>
          </a:prstGeom>
          <a:ln w="127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FA332BCC-9E43-6C4A-915F-46129B94D141}"/>
              </a:ext>
            </a:extLst>
          </p:cNvPr>
          <p:cNvCxnSpPr>
            <a:cxnSpLocks/>
          </p:cNvCxnSpPr>
          <p:nvPr/>
        </p:nvCxnSpPr>
        <p:spPr>
          <a:xfrm>
            <a:off x="7172848" y="5805264"/>
            <a:ext cx="0" cy="432048"/>
          </a:xfrm>
          <a:prstGeom prst="line">
            <a:avLst/>
          </a:prstGeom>
          <a:ln w="1270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5E67C16D-6842-6048-91D6-4856A3B8769F}"/>
              </a:ext>
            </a:extLst>
          </p:cNvPr>
          <p:cNvCxnSpPr/>
          <p:nvPr/>
        </p:nvCxnSpPr>
        <p:spPr>
          <a:xfrm>
            <a:off x="7092280" y="1556792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42B830FF-0A97-094E-9147-69A0FD96851E}"/>
              </a:ext>
            </a:extLst>
          </p:cNvPr>
          <p:cNvCxnSpPr/>
          <p:nvPr/>
        </p:nvCxnSpPr>
        <p:spPr>
          <a:xfrm>
            <a:off x="7092280" y="1124744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4E702280-8D77-134D-8504-5A749954DCEB}"/>
              </a:ext>
            </a:extLst>
          </p:cNvPr>
          <p:cNvCxnSpPr/>
          <p:nvPr/>
        </p:nvCxnSpPr>
        <p:spPr>
          <a:xfrm>
            <a:off x="7092280" y="1988840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1015AE9C-BE9A-A348-BE0B-18D52E9AFE98}"/>
              </a:ext>
            </a:extLst>
          </p:cNvPr>
          <p:cNvCxnSpPr/>
          <p:nvPr/>
        </p:nvCxnSpPr>
        <p:spPr>
          <a:xfrm>
            <a:off x="7092280" y="2420888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0DD561E5-069B-6F44-BD02-D6D5DA169838}"/>
              </a:ext>
            </a:extLst>
          </p:cNvPr>
          <p:cNvCxnSpPr/>
          <p:nvPr/>
        </p:nvCxnSpPr>
        <p:spPr>
          <a:xfrm>
            <a:off x="7092280" y="5805264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354F424D-8C3E-CF44-9B61-55EFDB2D0BA7}"/>
              </a:ext>
            </a:extLst>
          </p:cNvPr>
          <p:cNvCxnSpPr/>
          <p:nvPr/>
        </p:nvCxnSpPr>
        <p:spPr>
          <a:xfrm>
            <a:off x="7092280" y="6237312"/>
            <a:ext cx="216024" cy="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54E942D-DBC2-1D43-BA9E-917378E8DBA1}"/>
              </a:ext>
            </a:extLst>
          </p:cNvPr>
          <p:cNvSpPr txBox="1"/>
          <p:nvPr/>
        </p:nvSpPr>
        <p:spPr>
          <a:xfrm>
            <a:off x="6648252" y="1189992"/>
            <a:ext cx="732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code</a:t>
            </a:r>
            <a:endParaRPr kumimoji="1" lang="ko-KR" altLang="en-US" sz="1400" dirty="0">
              <a:latin typeface="Helvetica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CDE6D4-3470-9E43-8337-34CE12CE7216}"/>
              </a:ext>
            </a:extLst>
          </p:cNvPr>
          <p:cNvSpPr txBox="1"/>
          <p:nvPr/>
        </p:nvSpPr>
        <p:spPr>
          <a:xfrm>
            <a:off x="6576244" y="5854147"/>
            <a:ext cx="732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stack</a:t>
            </a:r>
            <a:endParaRPr kumimoji="1" lang="ko-KR" altLang="en-US" sz="1400" dirty="0">
              <a:latin typeface="Helvetica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07E11C-9AF9-894C-9E74-5CCBCA9A4924}"/>
              </a:ext>
            </a:extLst>
          </p:cNvPr>
          <p:cNvSpPr txBox="1"/>
          <p:nvPr/>
        </p:nvSpPr>
        <p:spPr>
          <a:xfrm>
            <a:off x="6648252" y="2030574"/>
            <a:ext cx="732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heap</a:t>
            </a:r>
            <a:endParaRPr kumimoji="1" lang="ko-KR" altLang="en-US" sz="1400" dirty="0">
              <a:latin typeface="Helvetica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10D5CD-2EB4-1340-84E6-7F3C40C5E35B}"/>
              </a:ext>
            </a:extLst>
          </p:cNvPr>
          <p:cNvSpPr txBox="1"/>
          <p:nvPr/>
        </p:nvSpPr>
        <p:spPr>
          <a:xfrm>
            <a:off x="7394865" y="1083010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10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AD5E50-7213-B745-B791-39F2CEE497B0}"/>
              </a:ext>
            </a:extLst>
          </p:cNvPr>
          <p:cNvSpPr txBox="1"/>
          <p:nvPr/>
        </p:nvSpPr>
        <p:spPr>
          <a:xfrm>
            <a:off x="7395085" y="1306249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23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E7B478-B2E5-0A44-AF03-2D9E163C44BC}"/>
              </a:ext>
            </a:extLst>
          </p:cNvPr>
          <p:cNvSpPr txBox="1"/>
          <p:nvPr/>
        </p:nvSpPr>
        <p:spPr>
          <a:xfrm>
            <a:off x="7419191" y="1943531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80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2F4AB8-4D82-4E44-A203-DDCD62F343DC}"/>
              </a:ext>
            </a:extLst>
          </p:cNvPr>
          <p:cNvSpPr txBox="1"/>
          <p:nvPr/>
        </p:nvSpPr>
        <p:spPr>
          <a:xfrm>
            <a:off x="7420302" y="2160521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59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E71DF1-61F4-2F4A-862A-784F3D8306DA}"/>
              </a:ext>
            </a:extLst>
          </p:cNvPr>
          <p:cNvSpPr txBox="1"/>
          <p:nvPr/>
        </p:nvSpPr>
        <p:spPr>
          <a:xfrm>
            <a:off x="7430526" y="5761634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55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4B1183-9426-014A-A1E2-FD9FCE6B5FEB}"/>
              </a:ext>
            </a:extLst>
          </p:cNvPr>
          <p:cNvSpPr txBox="1"/>
          <p:nvPr/>
        </p:nvSpPr>
        <p:spPr>
          <a:xfrm>
            <a:off x="7430526" y="5988310"/>
            <a:ext cx="106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PFN: 45</a:t>
            </a:r>
            <a:endParaRPr kumimoji="1"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DD675D8-0381-E54C-90C4-DEDBE532BA96}"/>
              </a:ext>
            </a:extLst>
          </p:cNvPr>
          <p:cNvCxnSpPr>
            <a:stCxn id="45" idx="0"/>
          </p:cNvCxnSpPr>
          <p:nvPr/>
        </p:nvCxnSpPr>
        <p:spPr>
          <a:xfrm flipH="1" flipV="1">
            <a:off x="7963309" y="5373216"/>
            <a:ext cx="1" cy="3884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FA6E71D-1E8E-AE44-902C-6836874F99C7}"/>
              </a:ext>
            </a:extLst>
          </p:cNvPr>
          <p:cNvCxnSpPr>
            <a:cxnSpLocks/>
          </p:cNvCxnSpPr>
          <p:nvPr/>
        </p:nvCxnSpPr>
        <p:spPr>
          <a:xfrm>
            <a:off x="7884368" y="2420888"/>
            <a:ext cx="1" cy="2554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9211B73-9CAA-E041-AFA5-A8BF90AD9125}"/>
              </a:ext>
            </a:extLst>
          </p:cNvPr>
          <p:cNvSpPr txBox="1"/>
          <p:nvPr/>
        </p:nvSpPr>
        <p:spPr>
          <a:xfrm>
            <a:off x="882082" y="5244259"/>
            <a:ext cx="4049958" cy="880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latin typeface="Helvetica" pitchFamily="2" charset="0"/>
              </a:rPr>
              <a:t>Single level paging: 16 pages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Helvetica" pitchFamily="2" charset="0"/>
                <a:sym typeface="Wingdings" pitchFamily="2" charset="2"/>
              </a:rPr>
              <a:t> </a:t>
            </a:r>
            <a:r>
              <a:rPr kumimoji="1" lang="en-US" altLang="ko-KR" dirty="0">
                <a:latin typeface="Helvetica" pitchFamily="2" charset="0"/>
              </a:rPr>
              <a:t>Two level paging: 3 pages</a:t>
            </a:r>
            <a:endParaRPr kumimoji="1" lang="ko-KR" alt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4347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 Control Flow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1907" y="1052736"/>
            <a:ext cx="7992888" cy="29738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01: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VPN_MASK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&gt;&gt; SHIFT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02:	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Success,TlbEntry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TLB_Lookup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03: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(Success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True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Hit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04:	  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True)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05:		Offset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OFFSET_MASK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06: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PhysAddr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TlbEntry.PFN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&lt;&lt; SHIFT) | Offset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07:		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Register =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PhysAddr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08: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else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7030A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PROTECTION_FAULT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09: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perform the full multi-level lookup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77815" y="4221088"/>
            <a:ext cx="878681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dirty="0">
                <a:solidFill>
                  <a:prstClr val="black"/>
                </a:solidFill>
              </a:rPr>
              <a:t>(1 lines) extract the virtual page number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(VPN)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(2 lines) check if the TLB holds the translation for this VPN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(5-8 lines) extract the page frame number from the relevant </a:t>
            </a:r>
            <a:r>
              <a:rPr lang="en-US" altLang="ko-KR" dirty="0" err="1">
                <a:solidFill>
                  <a:prstClr val="black"/>
                </a:solidFill>
              </a:rPr>
              <a:t>TLB</a:t>
            </a:r>
            <a:r>
              <a:rPr lang="en-US" altLang="ko-KR" dirty="0">
                <a:solidFill>
                  <a:prstClr val="black"/>
                </a:solidFill>
              </a:rPr>
              <a:t> entry, and form the desired physical address and access memory</a:t>
            </a:r>
          </a:p>
        </p:txBody>
      </p:sp>
    </p:spTree>
    <p:extLst>
      <p:ext uri="{BB962C8B-B14F-4D97-AF65-F5344CB8AC3E}">
        <p14:creationId xmlns:p14="http://schemas.microsoft.com/office/powerpoint/2010/main" val="2090870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Page Table Control Flow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1907" y="980728"/>
            <a:ext cx="7992888" cy="20082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11:	</a:t>
            </a:r>
            <a:r>
              <a:rPr lang="en-US" altLang="ko-KR" sz="12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12: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PDIndex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PD_MASK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&gt;&gt;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PD_SHIFT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13: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PDEAddr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PDBR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+ 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PDIndex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14:		</a:t>
            </a:r>
            <a:r>
              <a:rPr lang="en-US" altLang="ko-KR" sz="12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</a:t>
            </a:r>
            <a:r>
              <a:rPr lang="en-US" altLang="ko-KR" sz="12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2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sz="12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PDEAddr</a:t>
            </a:r>
            <a:r>
              <a:rPr lang="en-US" altLang="ko-KR" sz="12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15:		</a:t>
            </a:r>
            <a:r>
              <a:rPr lang="en-US" altLang="ko-KR" sz="12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PDE.Valid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False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16:	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SEGMENTATION_FAULT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17:		</a:t>
            </a:r>
            <a:r>
              <a:rPr lang="en-US" altLang="ko-KR" sz="12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is Valid: now fetch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from PT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11907" y="3068960"/>
            <a:ext cx="878681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dirty="0">
                <a:solidFill>
                  <a:prstClr val="black"/>
                </a:solidFill>
              </a:rPr>
              <a:t>(11 lines) extract the Page Directory Index(</a:t>
            </a:r>
            <a:r>
              <a:rPr lang="en-US" altLang="ko-KR" dirty="0" err="1">
                <a:solidFill>
                  <a:prstClr val="black"/>
                </a:solidFill>
              </a:rPr>
              <a:t>PDIndex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(13 lines) get Page Directory Entry(</a:t>
            </a:r>
            <a:r>
              <a:rPr lang="en-US" altLang="ko-KR" dirty="0" err="1">
                <a:solidFill>
                  <a:prstClr val="black"/>
                </a:solidFill>
              </a:rPr>
              <a:t>PDE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(15-17 lines) Check </a:t>
            </a:r>
            <a:r>
              <a:rPr lang="en-US" altLang="ko-KR" dirty="0" err="1">
                <a:solidFill>
                  <a:prstClr val="black"/>
                </a:solidFill>
              </a:rPr>
              <a:t>PDE</a:t>
            </a:r>
            <a:r>
              <a:rPr lang="en-US" altLang="ko-KR" dirty="0">
                <a:solidFill>
                  <a:prstClr val="black"/>
                </a:solidFill>
              </a:rPr>
              <a:t> valid flag. If valid flag is true, fetch Page Table entry from Page Table</a:t>
            </a:r>
          </a:p>
        </p:txBody>
      </p:sp>
    </p:spTree>
    <p:extLst>
      <p:ext uri="{BB962C8B-B14F-4D97-AF65-F5344CB8AC3E}">
        <p14:creationId xmlns:p14="http://schemas.microsoft.com/office/powerpoint/2010/main" val="24381979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Translation Process: Remember the </a:t>
            </a:r>
            <a:r>
              <a:rPr lang="en-US" altLang="ko-KR" dirty="0" err="1"/>
              <a:t>TLB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980728"/>
            <a:ext cx="7992888" cy="3297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18: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PTIndex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PT_MASK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&gt;&gt;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PT_SHIFT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19: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PDE.PFN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&lt;&lt; SHIFT) +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PTIndex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20:	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AccessMemory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PTEAddr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PTE.Valid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False)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SEGMENTATION_FAULT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== False)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PROTECTION_FAULT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25:	</a:t>
            </a:r>
            <a:r>
              <a:rPr lang="en-US" altLang="ko-KR" sz="14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TLB_Insert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PTE.ProtectBits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RetryInstruction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200152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Inverted Page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Keeping a single page table that has an entry for each </a:t>
            </a:r>
            <a:r>
              <a:rPr lang="en-US" altLang="ko-KR" u="sng" dirty="0"/>
              <a:t>physical page </a:t>
            </a:r>
            <a:r>
              <a:rPr lang="en-US" altLang="ko-KR" dirty="0"/>
              <a:t>of the system.</a:t>
            </a:r>
          </a:p>
          <a:p>
            <a:r>
              <a:rPr lang="en-US" altLang="ko-KR" dirty="0"/>
              <a:t>The entry tells us which process is using this page, and which virtual page of that process maps to this physical page.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47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Advantages </a:t>
            </a:r>
            <a:r>
              <a:rPr lang="en-US" altLang="zh-CN" dirty="0"/>
              <a:t>o</a:t>
            </a:r>
            <a:r>
              <a:rPr lang="en-US" altLang="ko-KR" dirty="0"/>
              <a:t>f 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65000"/>
              <a:buFont typeface="Wingdings" pitchFamily="2" charset="2"/>
              <a:buChar char=""/>
            </a:pPr>
            <a:r>
              <a:rPr lang="en-US" altLang="ko-KR" sz="2000" b="1" dirty="0"/>
              <a:t>Flexibility: </a:t>
            </a:r>
            <a:r>
              <a:rPr lang="en-US" altLang="ko-KR" sz="2000" dirty="0"/>
              <a:t>Supporting the abstraction of address space effectively</a:t>
            </a:r>
            <a:endParaRPr lang="ko-KR" altLang="en-US" sz="2000" dirty="0"/>
          </a:p>
          <a:p>
            <a:pPr lvl="1"/>
            <a:r>
              <a:rPr lang="en-US" altLang="ko-KR" dirty="0"/>
              <a:t>Don’t need assumption how heap and stack grow and are used.</a:t>
            </a:r>
          </a:p>
          <a:p>
            <a:endParaRPr lang="en-US" altLang="ko-KR" dirty="0"/>
          </a:p>
          <a:p>
            <a:r>
              <a:rPr lang="en-US" altLang="ko-KR" b="1" dirty="0"/>
              <a:t>Simplicity</a:t>
            </a:r>
            <a:r>
              <a:rPr lang="en-US" altLang="ko-KR" dirty="0"/>
              <a:t>: ease of free-space management</a:t>
            </a:r>
          </a:p>
          <a:p>
            <a:pPr lvl="1"/>
            <a:r>
              <a:rPr lang="en-US" altLang="ko-KR" dirty="0"/>
              <a:t>The page in address space and the page frame are the same size.</a:t>
            </a:r>
          </a:p>
          <a:p>
            <a:pPr lvl="1"/>
            <a:r>
              <a:rPr lang="en-US" altLang="ko-KR" dirty="0"/>
              <a:t>Easy to allocate and keep a free list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92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7728-AA9E-1D7A-7BF7-541BAC49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CC8EB-FA1F-5360-9F03-322B50978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b="1" dirty="0"/>
              <a:t> </a:t>
            </a:r>
            <a:r>
              <a:rPr lang="en-US" altLang="zh-CN" b="1" dirty="0"/>
              <a:t>p</a:t>
            </a:r>
            <a:r>
              <a:rPr lang="en-US" altLang="ko-KR" b="1" dirty="0"/>
              <a:t>age table</a:t>
            </a:r>
            <a:r>
              <a:rPr lang="en-US" altLang="ko-KR" dirty="0"/>
              <a:t> is needed to translate the virtual address to physical address</a:t>
            </a:r>
          </a:p>
          <a:p>
            <a:pPr lvl="1"/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virtual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memory!</a:t>
            </a:r>
          </a:p>
          <a:p>
            <a:pPr lvl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7,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5,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altLang="ko-KR" dirty="0"/>
          </a:p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per process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61BC1-9871-CFFA-6186-2C39AEC69C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1D56F-100B-EC24-5EA2-D8CCAB123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grpSp>
        <p:nvGrpSpPr>
          <p:cNvPr id="6" name="그룹 47">
            <a:extLst>
              <a:ext uri="{FF2B5EF4-FFF2-40B4-BE49-F238E27FC236}">
                <a16:creationId xmlns:a16="http://schemas.microsoft.com/office/drawing/2014/main" id="{91E0195E-FEF6-58BA-87D4-F752715AD990}"/>
              </a:ext>
            </a:extLst>
          </p:cNvPr>
          <p:cNvGrpSpPr/>
          <p:nvPr/>
        </p:nvGrpSpPr>
        <p:grpSpPr>
          <a:xfrm>
            <a:off x="4582174" y="2852936"/>
            <a:ext cx="3704081" cy="3319724"/>
            <a:chOff x="2713521" y="1733326"/>
            <a:chExt cx="3875039" cy="426821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B4F2D2-E736-87AB-053D-3D310CE4622E}"/>
                </a:ext>
              </a:extLst>
            </p:cNvPr>
            <p:cNvSpPr txBox="1"/>
            <p:nvPr/>
          </p:nvSpPr>
          <p:spPr>
            <a:xfrm>
              <a:off x="2746987" y="1733326"/>
              <a:ext cx="602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3C63DF-4DF0-15CF-0CA3-4C7DA9B097A1}"/>
                </a:ext>
              </a:extLst>
            </p:cNvPr>
            <p:cNvSpPr txBox="1"/>
            <p:nvPr/>
          </p:nvSpPr>
          <p:spPr>
            <a:xfrm>
              <a:off x="2713522" y="221763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50">
              <a:extLst>
                <a:ext uri="{FF2B5EF4-FFF2-40B4-BE49-F238E27FC236}">
                  <a16:creationId xmlns:a16="http://schemas.microsoft.com/office/drawing/2014/main" id="{27C4C41D-C599-812D-B4E4-C7F69CC1DE96}"/>
                </a:ext>
              </a:extLst>
            </p:cNvPr>
            <p:cNvSpPr/>
            <p:nvPr/>
          </p:nvSpPr>
          <p:spPr>
            <a:xfrm>
              <a:off x="3411957" y="1887700"/>
              <a:ext cx="1456785" cy="4988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reserved for OS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51">
              <a:extLst>
                <a:ext uri="{FF2B5EF4-FFF2-40B4-BE49-F238E27FC236}">
                  <a16:creationId xmlns:a16="http://schemas.microsoft.com/office/drawing/2014/main" id="{8B13700F-8966-A035-E03C-69BDC891F453}"/>
                </a:ext>
              </a:extLst>
            </p:cNvPr>
            <p:cNvSpPr/>
            <p:nvPr/>
          </p:nvSpPr>
          <p:spPr>
            <a:xfrm>
              <a:off x="3411957" y="289063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52">
              <a:extLst>
                <a:ext uri="{FF2B5EF4-FFF2-40B4-BE49-F238E27FC236}">
                  <a16:creationId xmlns:a16="http://schemas.microsoft.com/office/drawing/2014/main" id="{A7899D69-57CF-BD02-6C53-515A341B0709}"/>
                </a:ext>
              </a:extLst>
            </p:cNvPr>
            <p:cNvSpPr/>
            <p:nvPr/>
          </p:nvSpPr>
          <p:spPr>
            <a:xfrm>
              <a:off x="3411957" y="238657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53">
              <a:extLst>
                <a:ext uri="{FF2B5EF4-FFF2-40B4-BE49-F238E27FC236}">
                  <a16:creationId xmlns:a16="http://schemas.microsoft.com/office/drawing/2014/main" id="{CBB7C679-4A5D-47B3-1D8A-F0837B7AFA16}"/>
                </a:ext>
              </a:extLst>
            </p:cNvPr>
            <p:cNvSpPr/>
            <p:nvPr/>
          </p:nvSpPr>
          <p:spPr>
            <a:xfrm>
              <a:off x="3411957" y="3389510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54">
              <a:extLst>
                <a:ext uri="{FF2B5EF4-FFF2-40B4-BE49-F238E27FC236}">
                  <a16:creationId xmlns:a16="http://schemas.microsoft.com/office/drawing/2014/main" id="{8E976340-F9A9-4E3E-FC09-8AD5D723232F}"/>
                </a:ext>
              </a:extLst>
            </p:cNvPr>
            <p:cNvSpPr/>
            <p:nvPr/>
          </p:nvSpPr>
          <p:spPr>
            <a:xfrm>
              <a:off x="3411957" y="3888387"/>
              <a:ext cx="1456785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55">
              <a:extLst>
                <a:ext uri="{FF2B5EF4-FFF2-40B4-BE49-F238E27FC236}">
                  <a16:creationId xmlns:a16="http://schemas.microsoft.com/office/drawing/2014/main" id="{CDDF96D3-5EB3-6418-2C08-6F5A7CB950D4}"/>
                </a:ext>
              </a:extLst>
            </p:cNvPr>
            <p:cNvSpPr/>
            <p:nvPr/>
          </p:nvSpPr>
          <p:spPr>
            <a:xfrm>
              <a:off x="3411957" y="4392443"/>
              <a:ext cx="1456785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57">
              <a:extLst>
                <a:ext uri="{FF2B5EF4-FFF2-40B4-BE49-F238E27FC236}">
                  <a16:creationId xmlns:a16="http://schemas.microsoft.com/office/drawing/2014/main" id="{5707BF77-3876-7E13-B706-AAF3F2ED24B2}"/>
                </a:ext>
              </a:extLst>
            </p:cNvPr>
            <p:cNvSpPr/>
            <p:nvPr/>
          </p:nvSpPr>
          <p:spPr>
            <a:xfrm>
              <a:off x="3411956" y="4891320"/>
              <a:ext cx="1455993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(unused)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58">
              <a:extLst>
                <a:ext uri="{FF2B5EF4-FFF2-40B4-BE49-F238E27FC236}">
                  <a16:creationId xmlns:a16="http://schemas.microsoft.com/office/drawing/2014/main" id="{9927C472-C4BF-06C5-49B5-37EED7CC829A}"/>
                </a:ext>
              </a:extLst>
            </p:cNvPr>
            <p:cNvSpPr/>
            <p:nvPr/>
          </p:nvSpPr>
          <p:spPr>
            <a:xfrm>
              <a:off x="3411957" y="5395376"/>
              <a:ext cx="1456784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 of AS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D00D93-9547-7587-4BD0-B25279CA0D38}"/>
                </a:ext>
              </a:extLst>
            </p:cNvPr>
            <p:cNvSpPr txBox="1"/>
            <p:nvPr/>
          </p:nvSpPr>
          <p:spPr>
            <a:xfrm>
              <a:off x="2713522" y="272011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F6F09A-0319-7EE5-A38D-1E9F19DA82E8}"/>
                </a:ext>
              </a:extLst>
            </p:cNvPr>
            <p:cNvSpPr txBox="1"/>
            <p:nvPr/>
          </p:nvSpPr>
          <p:spPr>
            <a:xfrm>
              <a:off x="2713523" y="325101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EA8784-DB86-A213-9981-BD2FA5297EA2}"/>
                </a:ext>
              </a:extLst>
            </p:cNvPr>
            <p:cNvSpPr txBox="1"/>
            <p:nvPr/>
          </p:nvSpPr>
          <p:spPr>
            <a:xfrm>
              <a:off x="2713521" y="3749887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BF541A-FCB9-8BBE-E208-938E4B23575A}"/>
                </a:ext>
              </a:extLst>
            </p:cNvPr>
            <p:cNvSpPr txBox="1"/>
            <p:nvPr/>
          </p:nvSpPr>
          <p:spPr>
            <a:xfrm>
              <a:off x="2713525" y="4253943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F37228-3533-94D9-2176-168A7DB78A12}"/>
                </a:ext>
              </a:extLst>
            </p:cNvPr>
            <p:cNvSpPr txBox="1"/>
            <p:nvPr/>
          </p:nvSpPr>
          <p:spPr>
            <a:xfrm>
              <a:off x="2713525" y="4752820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96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548481-51B8-28A7-C66C-86E3622FAF13}"/>
                </a:ext>
              </a:extLst>
            </p:cNvPr>
            <p:cNvSpPr txBox="1"/>
            <p:nvPr/>
          </p:nvSpPr>
          <p:spPr>
            <a:xfrm>
              <a:off x="2713522" y="5260138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112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F09590B-62AC-64E6-D3BA-CD32BFC3E2A5}"/>
                </a:ext>
              </a:extLst>
            </p:cNvPr>
            <p:cNvSpPr txBox="1"/>
            <p:nvPr/>
          </p:nvSpPr>
          <p:spPr>
            <a:xfrm>
              <a:off x="2713521" y="5724544"/>
              <a:ext cx="66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128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C27641-2494-42F2-7C9D-827107DD47B1}"/>
                </a:ext>
              </a:extLst>
            </p:cNvPr>
            <p:cNvSpPr txBox="1"/>
            <p:nvPr/>
          </p:nvSpPr>
          <p:spPr>
            <a:xfrm>
              <a:off x="4903546" y="1838483"/>
              <a:ext cx="1685014" cy="5176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0 of                           physical memory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E959047-F87A-8520-8BEE-DFB67DFB7F56}"/>
                </a:ext>
              </a:extLst>
            </p:cNvPr>
            <p:cNvSpPr txBox="1"/>
            <p:nvPr/>
          </p:nvSpPr>
          <p:spPr>
            <a:xfrm>
              <a:off x="4960116" y="2478450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1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BEE68C-014A-C881-847F-259A0F87C2C3}"/>
                </a:ext>
              </a:extLst>
            </p:cNvPr>
            <p:cNvSpPr txBox="1"/>
            <p:nvPr/>
          </p:nvSpPr>
          <p:spPr>
            <a:xfrm>
              <a:off x="4960116" y="2979915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2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FBBCDD-DE25-CDBD-8A8E-76611405A47E}"/>
                </a:ext>
              </a:extLst>
            </p:cNvPr>
            <p:cNvSpPr txBox="1"/>
            <p:nvPr/>
          </p:nvSpPr>
          <p:spPr>
            <a:xfrm>
              <a:off x="4960116" y="3478792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8069BCB-8E0C-4CAD-323D-96F2EC1EEC85}"/>
                </a:ext>
              </a:extLst>
            </p:cNvPr>
            <p:cNvSpPr txBox="1"/>
            <p:nvPr/>
          </p:nvSpPr>
          <p:spPr>
            <a:xfrm>
              <a:off x="4960116" y="398025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2F2A54-25D4-C0AC-B1D8-4EAA6FF38E3D}"/>
                </a:ext>
              </a:extLst>
            </p:cNvPr>
            <p:cNvSpPr txBox="1"/>
            <p:nvPr/>
          </p:nvSpPr>
          <p:spPr>
            <a:xfrm>
              <a:off x="4960116" y="4481726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6B19E2E-7CCB-2EF9-F73C-888E122AA2CA}"/>
                </a:ext>
              </a:extLst>
            </p:cNvPr>
            <p:cNvSpPr txBox="1"/>
            <p:nvPr/>
          </p:nvSpPr>
          <p:spPr>
            <a:xfrm>
              <a:off x="4960116" y="4983193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6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9AA9DB-54B2-138E-7726-F21994F2B7EF}"/>
                </a:ext>
              </a:extLst>
            </p:cNvPr>
            <p:cNvSpPr txBox="1"/>
            <p:nvPr/>
          </p:nvSpPr>
          <p:spPr>
            <a:xfrm>
              <a:off x="4960116" y="5487249"/>
              <a:ext cx="1512168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frame 7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48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Page Table in Kernel Physical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7234" y="1412776"/>
            <a:ext cx="602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3769" y="1897087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82204" y="1567150"/>
            <a:ext cx="1456785" cy="4988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table</a:t>
            </a:r>
          </a:p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3 7 5 2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82204" y="2570083"/>
            <a:ext cx="1456785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3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82204" y="2066027"/>
            <a:ext cx="1456785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(unused)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82204" y="3068960"/>
            <a:ext cx="1456785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0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82204" y="3567837"/>
            <a:ext cx="1456785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(unused)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82204" y="4071893"/>
            <a:ext cx="1456785" cy="49887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59832" y="5680993"/>
            <a:ext cx="1740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82203" y="4570770"/>
            <a:ext cx="1455993" cy="504056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(unused)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82204" y="5074826"/>
            <a:ext cx="1456784" cy="50405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 of AS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83769" y="2399563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83770" y="2930460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83768" y="3429337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83772" y="3933393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72" y="4432270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96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83769" y="4939588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112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83768" y="5403994"/>
            <a:ext cx="669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128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60032" y="1656433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0 of physical memory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2040" y="2157900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32040" y="2659365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2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2040" y="3158242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3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32040" y="3659709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4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32040" y="4161176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2040" y="4662643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32040" y="5166699"/>
            <a:ext cx="3024336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frame 7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325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enVPN Client Connect For Windows | OpenVPN">
            <a:extLst>
              <a:ext uri="{FF2B5EF4-FFF2-40B4-BE49-F238E27FC236}">
                <a16:creationId xmlns:a16="http://schemas.microsoft.com/office/drawing/2014/main" id="{9116BD47-0A9C-D840-6EE7-0FEA97EF2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137" y="808131"/>
            <a:ext cx="3320644" cy="246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602" y="836712"/>
            <a:ext cx="8786812" cy="5501258"/>
          </a:xfrm>
        </p:spPr>
        <p:txBody>
          <a:bodyPr/>
          <a:lstStyle/>
          <a:p>
            <a:r>
              <a:rPr lang="en-US" altLang="ko-KR" dirty="0"/>
              <a:t>Two components in the virtual address</a:t>
            </a:r>
          </a:p>
          <a:p>
            <a:pPr lvl="1"/>
            <a:r>
              <a:rPr lang="en-US" altLang="ko-KR" dirty="0"/>
              <a:t>VPN: virtual page number</a:t>
            </a:r>
          </a:p>
          <a:p>
            <a:pPr lvl="1"/>
            <a:r>
              <a:rPr lang="en-US" altLang="ko-KR" dirty="0"/>
              <a:t>Offset: offset within the page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Example: virtual address 21 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altLang="ko-KR" dirty="0"/>
              <a:t> 64-byte address space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843808" y="2437398"/>
            <a:ext cx="3024336" cy="1063610"/>
            <a:chOff x="2915816" y="3429000"/>
            <a:chExt cx="3024336" cy="1063610"/>
          </a:xfrm>
        </p:grpSpPr>
        <p:sp>
          <p:nvSpPr>
            <p:cNvPr id="13" name="직사각형 12"/>
            <p:cNvSpPr/>
            <p:nvPr/>
          </p:nvSpPr>
          <p:spPr>
            <a:xfrm>
              <a:off x="2915816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Va5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419872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Va4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23928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Va3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427984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Va2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932040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Va1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36096" y="398855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anose="02070309020205020404" pitchFamily="49" charset="0"/>
                </a:rPr>
                <a:t>Va0</a:t>
              </a:r>
              <a:endPara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2915816" y="3754529"/>
              <a:ext cx="936104" cy="162022"/>
              <a:chOff x="1763688" y="3699031"/>
              <a:chExt cx="1008112" cy="162022"/>
            </a:xfrm>
          </p:grpSpPr>
          <p:sp>
            <p:nvSpPr>
              <p:cNvPr id="19" name="왼쪽 대괄호 18"/>
              <p:cNvSpPr/>
              <p:nvPr/>
            </p:nvSpPr>
            <p:spPr>
              <a:xfrm rot="5400000">
                <a:off x="2213736" y="3302990"/>
                <a:ext cx="108015" cy="1008112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연결선 21"/>
              <p:cNvCxnSpPr>
                <a:stCxn id="19" idx="1"/>
              </p:cNvCxnSpPr>
              <p:nvPr/>
            </p:nvCxnSpPr>
            <p:spPr>
              <a:xfrm flipH="1" flipV="1">
                <a:off x="2267743" y="3699031"/>
                <a:ext cx="1" cy="5400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/>
            <p:cNvGrpSpPr/>
            <p:nvPr/>
          </p:nvGrpSpPr>
          <p:grpSpPr>
            <a:xfrm>
              <a:off x="3995936" y="3754529"/>
              <a:ext cx="1944216" cy="162023"/>
              <a:chOff x="2771800" y="3700791"/>
              <a:chExt cx="2016224" cy="160263"/>
            </a:xfrm>
          </p:grpSpPr>
          <p:sp>
            <p:nvSpPr>
              <p:cNvPr id="20" name="왼쪽 대괄호 19"/>
              <p:cNvSpPr/>
              <p:nvPr/>
            </p:nvSpPr>
            <p:spPr>
              <a:xfrm rot="5400000">
                <a:off x="3725905" y="2798935"/>
                <a:ext cx="108014" cy="2016224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연결선 24"/>
              <p:cNvCxnSpPr>
                <a:stCxn id="20" idx="1"/>
              </p:cNvCxnSpPr>
              <p:nvPr/>
            </p:nvCxnSpPr>
            <p:spPr>
              <a:xfrm flipV="1">
                <a:off x="3779912" y="3700791"/>
                <a:ext cx="0" cy="5224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3059832" y="3429000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VPN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44988" y="3429000"/>
              <a:ext cx="648072" cy="3203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offset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2915816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419872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923928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427984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932040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0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436096" y="4978665"/>
            <a:ext cx="504056" cy="5040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1</a:t>
            </a:r>
            <a:endParaRPr lang="ko-KR" altLang="en-US" sz="14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2915816" y="4744640"/>
            <a:ext cx="936104" cy="162022"/>
            <a:chOff x="1763688" y="3699031"/>
            <a:chExt cx="1008112" cy="162022"/>
          </a:xfrm>
        </p:grpSpPr>
        <p:sp>
          <p:nvSpPr>
            <p:cNvPr id="95" name="왼쪽 대괄호 94"/>
            <p:cNvSpPr/>
            <p:nvPr/>
          </p:nvSpPr>
          <p:spPr>
            <a:xfrm rot="5400000">
              <a:off x="2213736" y="3302990"/>
              <a:ext cx="108015" cy="1008112"/>
            </a:xfrm>
            <a:prstGeom prst="leftBracket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>
              <a:stCxn id="95" idx="1"/>
            </p:cNvCxnSpPr>
            <p:nvPr/>
          </p:nvCxnSpPr>
          <p:spPr>
            <a:xfrm flipH="1" flipV="1">
              <a:off x="2267743" y="3699031"/>
              <a:ext cx="1" cy="54008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3995936" y="4744640"/>
            <a:ext cx="1944216" cy="162023"/>
            <a:chOff x="2771800" y="3700791"/>
            <a:chExt cx="2016224" cy="160263"/>
          </a:xfrm>
        </p:grpSpPr>
        <p:sp>
          <p:nvSpPr>
            <p:cNvPr id="98" name="왼쪽 대괄호 97"/>
            <p:cNvSpPr/>
            <p:nvPr/>
          </p:nvSpPr>
          <p:spPr>
            <a:xfrm rot="5400000">
              <a:off x="3725905" y="2798935"/>
              <a:ext cx="108014" cy="2016224"/>
            </a:xfrm>
            <a:prstGeom prst="leftBracket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1"/>
            </p:cNvCxnSpPr>
            <p:nvPr/>
          </p:nvCxnSpPr>
          <p:spPr>
            <a:xfrm flipV="1">
              <a:off x="3779912" y="3700791"/>
              <a:ext cx="0" cy="52249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3059832" y="4365104"/>
            <a:ext cx="648072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VPN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44988" y="4365104"/>
            <a:ext cx="648072" cy="3203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offset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29AD77-46E8-ADA9-A3DF-BC864CFB7254}"/>
              </a:ext>
            </a:extLst>
          </p:cNvPr>
          <p:cNvSpPr txBox="1"/>
          <p:nvPr/>
        </p:nvSpPr>
        <p:spPr>
          <a:xfrm rot="-1200000">
            <a:off x="6748732" y="1722236"/>
            <a:ext cx="20071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6699FF"/>
                </a:solidFill>
              </a:rPr>
              <a:t>(</a:t>
            </a:r>
            <a:r>
              <a:rPr lang="en-US" altLang="zh-CN" sz="2000" b="1" i="1" dirty="0">
                <a:solidFill>
                  <a:srgbClr val="6699FF"/>
                </a:solidFill>
              </a:rPr>
              <a:t>not</a:t>
            </a:r>
            <a:r>
              <a:rPr lang="zh-CN" altLang="en-US" sz="2000" b="1" i="1" dirty="0">
                <a:solidFill>
                  <a:srgbClr val="6699FF"/>
                </a:solidFill>
              </a:rPr>
              <a:t> </a:t>
            </a:r>
            <a:r>
              <a:rPr lang="en-US" altLang="zh-CN" sz="2000" b="1" i="1" dirty="0">
                <a:solidFill>
                  <a:srgbClr val="6699FF"/>
                </a:solidFill>
              </a:rPr>
              <a:t>this</a:t>
            </a:r>
            <a:r>
              <a:rPr lang="zh-CN" altLang="en-US" sz="2000" b="1" i="1" dirty="0">
                <a:solidFill>
                  <a:srgbClr val="6699FF"/>
                </a:solidFill>
              </a:rPr>
              <a:t> </a:t>
            </a:r>
            <a:r>
              <a:rPr lang="en-US" altLang="zh-CN" sz="2000" b="1" i="1" dirty="0">
                <a:solidFill>
                  <a:srgbClr val="6699FF"/>
                </a:solidFill>
              </a:rPr>
              <a:t>one…</a:t>
            </a:r>
            <a:r>
              <a:rPr lang="en-US" altLang="zh-CN" sz="2000" b="1" dirty="0">
                <a:solidFill>
                  <a:srgbClr val="6699FF"/>
                </a:solidFill>
              </a:rPr>
              <a:t>)</a:t>
            </a:r>
            <a:endParaRPr lang="en-US" sz="2000" b="1" dirty="0">
              <a:solidFill>
                <a:srgbClr val="66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11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theme/theme1.xml><?xml version="1.0" encoding="utf-8"?>
<a:theme xmlns:a="http://schemas.openxmlformats.org/drawingml/2006/main" name="2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15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3150" id="{A0668890-14E8-504C-BDE5-56F8D213D484}" vid="{C450123E-4AB0-874E-B7E9-094A18E341B6}"/>
    </a:ext>
  </a:extLst>
</a:theme>
</file>

<file path=ppt/theme/theme3.xml><?xml version="1.0" encoding="utf-8"?>
<a:theme xmlns:a="http://schemas.openxmlformats.org/drawingml/2006/main" name="3150-revis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3150-revised" id="{72E33548-5CDA-544A-B5F4-E210C371BE6B}" vid="{AFAE12A1-A27E-B74F-B116-16CE6FFB8377}"/>
    </a:ext>
  </a:extLst>
</a:theme>
</file>

<file path=ppt/theme/theme4.xml><?xml version="1.0" encoding="utf-8"?>
<a:theme xmlns:a="http://schemas.openxmlformats.org/drawingml/2006/main" name="1_315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3150" id="{A0668890-14E8-504C-BDE5-56F8D213D484}" vid="{C450123E-4AB0-874E-B7E9-094A18E341B6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111303</TotalTime>
  <Words>4853</Words>
  <Application>Microsoft Macintosh PowerPoint</Application>
  <PresentationFormat>On-screen Show (4:3)</PresentationFormat>
  <Paragraphs>1413</Paragraphs>
  <Slides>57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57</vt:i4>
      </vt:variant>
    </vt:vector>
  </HeadingPairs>
  <TitlesOfParts>
    <vt:vector size="74" baseType="lpstr">
      <vt:lpstr>Adobe 고딕 Std B</vt:lpstr>
      <vt:lpstr>굴림</vt:lpstr>
      <vt:lpstr>HY견고딕</vt:lpstr>
      <vt:lpstr>Malgun Gothic</vt:lpstr>
      <vt:lpstr>Malgun Gothic</vt:lpstr>
      <vt:lpstr>Arial</vt:lpstr>
      <vt:lpstr>Calibri</vt:lpstr>
      <vt:lpstr>Cambria Math</vt:lpstr>
      <vt:lpstr>Courier</vt:lpstr>
      <vt:lpstr>Courier New</vt:lpstr>
      <vt:lpstr>Helvetica</vt:lpstr>
      <vt:lpstr>Helvetica Neue</vt:lpstr>
      <vt:lpstr>Wingdings</vt:lpstr>
      <vt:lpstr>2_양식_공청회_발표자료-총괄-양식</vt:lpstr>
      <vt:lpstr>3150</vt:lpstr>
      <vt:lpstr>3150-revised</vt:lpstr>
      <vt:lpstr>1_3150</vt:lpstr>
      <vt:lpstr>CSCI3150 Introduction to Operating Systems</vt:lpstr>
      <vt:lpstr>Overview </vt:lpstr>
      <vt:lpstr>PowerPoint Presentation</vt:lpstr>
      <vt:lpstr>Concept of Paging</vt:lpstr>
      <vt:lpstr>Example: A Simple Paging Scheme</vt:lpstr>
      <vt:lpstr>Advantages of Paging</vt:lpstr>
      <vt:lpstr>Page table</vt:lpstr>
      <vt:lpstr>Example: Page Table in Kernel Physical Memory</vt:lpstr>
      <vt:lpstr>Address Translation</vt:lpstr>
      <vt:lpstr>Example: Address Translation</vt:lpstr>
      <vt:lpstr>Where are Page Tables Stored?</vt:lpstr>
      <vt:lpstr>What is in the Page Table?</vt:lpstr>
      <vt:lpstr>Common Flags of Page Table Entry</vt:lpstr>
      <vt:lpstr>Example: x86 Page Table Entry</vt:lpstr>
      <vt:lpstr>Paging: Also Too Slow</vt:lpstr>
      <vt:lpstr>Accessing Memory With Paging</vt:lpstr>
      <vt:lpstr>Accessing Memory With Paging</vt:lpstr>
      <vt:lpstr>PowerPoint Presentation</vt:lpstr>
      <vt:lpstr>TLB</vt:lpstr>
      <vt:lpstr>TLB Basic Algorithms</vt:lpstr>
      <vt:lpstr>TLB Basic Algorithms (Cont.)</vt:lpstr>
      <vt:lpstr>Example: Accessing An Array</vt:lpstr>
      <vt:lpstr>Locality</vt:lpstr>
      <vt:lpstr>Who Handles a TLB Miss?</vt:lpstr>
      <vt:lpstr>TLB Control Flow algorithm (OS Handled)</vt:lpstr>
      <vt:lpstr>TLB entry</vt:lpstr>
      <vt:lpstr>TLB Issue: Context Switching</vt:lpstr>
      <vt:lpstr>TLB Issue: Context Switching</vt:lpstr>
      <vt:lpstr>TLB Issue: Context Switching</vt:lpstr>
      <vt:lpstr>Solution</vt:lpstr>
      <vt:lpstr>Another Case</vt:lpstr>
      <vt:lpstr>On the side: ASID vs. PID</vt:lpstr>
      <vt:lpstr>TLB Replacement Policy</vt:lpstr>
      <vt:lpstr>A Real TLB Entry</vt:lpstr>
      <vt:lpstr>PowerPoint Presentation</vt:lpstr>
      <vt:lpstr>Paging: Linear Tables</vt:lpstr>
      <vt:lpstr>Paging: Smaller Tables</vt:lpstr>
      <vt:lpstr>Problem</vt:lpstr>
      <vt:lpstr>Problem</vt:lpstr>
      <vt:lpstr>Hybrid Approach: Paging and Segments </vt:lpstr>
      <vt:lpstr>TLB miss on Hybrid Approach</vt:lpstr>
      <vt:lpstr>Problem of the Hybrid Approach</vt:lpstr>
      <vt:lpstr>Multi-Level Page Tables</vt:lpstr>
      <vt:lpstr>Multi-level Page Tables</vt:lpstr>
      <vt:lpstr>Multi-level Page Tables</vt:lpstr>
      <vt:lpstr>On-the-side: Indirection</vt:lpstr>
      <vt:lpstr>Example</vt:lpstr>
      <vt:lpstr>Example</vt:lpstr>
      <vt:lpstr>Example: single level page table</vt:lpstr>
      <vt:lpstr>Example: two level paging</vt:lpstr>
      <vt:lpstr>Example: two level paging</vt:lpstr>
      <vt:lpstr>Example: Page Table Index</vt:lpstr>
      <vt:lpstr>Examples</vt:lpstr>
      <vt:lpstr>Multi-level Page Table Control Flow</vt:lpstr>
      <vt:lpstr>Multi-level Page Table Control Flow</vt:lpstr>
      <vt:lpstr>The Translation Process: Remember the TLB</vt:lpstr>
      <vt:lpstr>Inverted Page Tables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subject/>
  <dc:creator>유진수 (jedisty@hanyang.ac.kr)</dc:creator>
  <cp:keywords/>
  <dc:description/>
  <cp:lastModifiedBy>Hong Xu</cp:lastModifiedBy>
  <cp:revision>4446</cp:revision>
  <cp:lastPrinted>2019-09-09T02:10:38Z</cp:lastPrinted>
  <dcterms:created xsi:type="dcterms:W3CDTF">2011-05-01T06:09:10Z</dcterms:created>
  <dcterms:modified xsi:type="dcterms:W3CDTF">2024-10-29T06:31:59Z</dcterms:modified>
  <cp:category/>
</cp:coreProperties>
</file>