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1"/>
    <p:sldMasterId id="2147483777" r:id="rId2"/>
  </p:sldMasterIdLst>
  <p:notesMasterIdLst>
    <p:notesMasterId r:id="rId50"/>
  </p:notesMasterIdLst>
  <p:handoutMasterIdLst>
    <p:handoutMasterId r:id="rId51"/>
  </p:handoutMasterIdLst>
  <p:sldIdLst>
    <p:sldId id="2991" r:id="rId3"/>
    <p:sldId id="349" r:id="rId4"/>
    <p:sldId id="350" r:id="rId5"/>
    <p:sldId id="351" r:id="rId6"/>
    <p:sldId id="353" r:id="rId7"/>
    <p:sldId id="354" r:id="rId8"/>
    <p:sldId id="355" r:id="rId9"/>
    <p:sldId id="357" r:id="rId10"/>
    <p:sldId id="358" r:id="rId11"/>
    <p:sldId id="359" r:id="rId12"/>
    <p:sldId id="356" r:id="rId13"/>
    <p:sldId id="360" r:id="rId14"/>
    <p:sldId id="361" r:id="rId15"/>
    <p:sldId id="362" r:id="rId16"/>
    <p:sldId id="363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64" r:id="rId31"/>
    <p:sldId id="379" r:id="rId32"/>
    <p:sldId id="2993" r:id="rId33"/>
    <p:sldId id="381" r:id="rId34"/>
    <p:sldId id="382" r:id="rId35"/>
    <p:sldId id="383" r:id="rId36"/>
    <p:sldId id="384" r:id="rId37"/>
    <p:sldId id="2992" r:id="rId38"/>
    <p:sldId id="385" r:id="rId39"/>
    <p:sldId id="386" r:id="rId40"/>
    <p:sldId id="396" r:id="rId41"/>
    <p:sldId id="397" r:id="rId42"/>
    <p:sldId id="387" r:id="rId43"/>
    <p:sldId id="399" r:id="rId44"/>
    <p:sldId id="388" r:id="rId45"/>
    <p:sldId id="389" r:id="rId46"/>
    <p:sldId id="390" r:id="rId47"/>
    <p:sldId id="394" r:id="rId48"/>
    <p:sldId id="395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432FF"/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New: really</a:t>
            </a:r>
            <a:r>
              <a:rPr lang="en-US" baseline="0" dirty="0"/>
              <a:t> is the parent process.</a:t>
            </a:r>
          </a:p>
          <a:p>
            <a:r>
              <a:rPr lang="en-US" baseline="0" dirty="0"/>
              <a:t>The moment you do I/O --- waiting.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222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2109832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71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2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1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HK"/>
              <a:t>1/20/13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" TargetMode="External"/><Relationship Id="rId2" Type="http://schemas.openxmlformats.org/officeDocument/2006/relationships/hyperlink" Target="https://stackoverflow.com/questions/8857830/fork-implement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ll-labs.com/usr/dmr/www/his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HK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Pro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cesses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 Graph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FAEA65-87B3-6444-BAC1-FFC3E05A75F2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1890713" y="17357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249340" y="2040547"/>
            <a:ext cx="65434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New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948113" y="17357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226077" y="2040547"/>
            <a:ext cx="81567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Ready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948113" y="3945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4100513" y="4250347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Running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6157913" y="2802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353643" y="3107347"/>
            <a:ext cx="98014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Waiting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1890713" y="3945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1890713" y="4250347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Terminated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3262313" y="2192947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H="1">
            <a:off x="3262313" y="4402747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4" name="AutoShape 22"/>
          <p:cNvSpPr>
            <a:spLocks/>
          </p:cNvSpPr>
          <p:nvPr/>
        </p:nvSpPr>
        <p:spPr bwMode="auto">
          <a:xfrm>
            <a:off x="4710113" y="2650147"/>
            <a:ext cx="152400" cy="1295400"/>
          </a:xfrm>
          <a:prstGeom prst="rightBracket">
            <a:avLst>
              <a:gd name="adj" fmla="val 70833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5" name="AutoShape 23"/>
          <p:cNvSpPr>
            <a:spLocks/>
          </p:cNvSpPr>
          <p:nvPr/>
        </p:nvSpPr>
        <p:spPr bwMode="auto">
          <a:xfrm>
            <a:off x="4481513" y="2650147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accent2"/>
            </a:solidFill>
            <a:round/>
            <a:headEnd type="none" w="lg" len="lg"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V="1">
            <a:off x="5319713" y="3564547"/>
            <a:ext cx="990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5319713" y="2269147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785771" y="1354747"/>
            <a:ext cx="171508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Create Process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2939466" y="4707547"/>
            <a:ext cx="140769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 Exit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583285" y="3990922"/>
            <a:ext cx="2216056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I/O, Page Fault, etc.</a:t>
            </a:r>
          </a:p>
        </p:txBody>
      </p:sp>
      <p:sp>
        <p:nvSpPr>
          <p:cNvPr id="9241" name="Text Box 31"/>
          <p:cNvSpPr txBox="1">
            <a:spLocks noChangeArrowheads="1"/>
          </p:cNvSpPr>
          <p:nvPr/>
        </p:nvSpPr>
        <p:spPr bwMode="auto">
          <a:xfrm>
            <a:off x="5731468" y="2192947"/>
            <a:ext cx="115768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I/O Done</a:t>
            </a:r>
          </a:p>
        </p:txBody>
      </p:sp>
      <p:sp>
        <p:nvSpPr>
          <p:cNvPr id="9242" name="Text Box 32"/>
          <p:cNvSpPr txBox="1">
            <a:spLocks noChangeArrowheads="1"/>
          </p:cNvSpPr>
          <p:nvPr/>
        </p:nvSpPr>
        <p:spPr bwMode="auto">
          <a:xfrm>
            <a:off x="4862512" y="2954947"/>
            <a:ext cx="115768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Schedule Process</a:t>
            </a:r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2903685" y="2954947"/>
            <a:ext cx="150162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</a:t>
            </a:r>
            <a:r>
              <a:rPr lang="en-US" altLang="zh-CN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schedule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Components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Process State </a:t>
            </a:r>
          </a:p>
          <a:p>
            <a:pPr lvl="1"/>
            <a:r>
              <a:rPr lang="en-US" dirty="0"/>
              <a:t>new, ready, running, waiting, terminated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dirty="0"/>
          </a:p>
          <a:p>
            <a:r>
              <a:rPr lang="en-US" dirty="0"/>
              <a:t>Program Counter </a:t>
            </a:r>
          </a:p>
          <a:p>
            <a:pPr lvl="1"/>
            <a:r>
              <a:rPr lang="en-US" dirty="0"/>
              <a:t>the address of the next instruction to be executed for this process; </a:t>
            </a:r>
          </a:p>
          <a:p>
            <a:r>
              <a:rPr lang="en-US" dirty="0"/>
              <a:t>CPU Registers </a:t>
            </a:r>
          </a:p>
          <a:p>
            <a:pPr lvl="1"/>
            <a:r>
              <a:rPr lang="en-US" dirty="0"/>
              <a:t>index registers, stack pointers, general purpose registers; </a:t>
            </a:r>
          </a:p>
          <a:p>
            <a:r>
              <a:rPr lang="en-US" dirty="0"/>
              <a:t>CPU Scheduling Information </a:t>
            </a:r>
          </a:p>
          <a:p>
            <a:pPr lvl="1"/>
            <a:r>
              <a:rPr lang="en-US" dirty="0"/>
              <a:t>process priority; </a:t>
            </a:r>
          </a:p>
          <a:p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11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Components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Memory Management Information </a:t>
            </a:r>
          </a:p>
          <a:p>
            <a:pPr lvl="1"/>
            <a:r>
              <a:rPr lang="en-US" dirty="0"/>
              <a:t>base/limit information, virtual-&gt;physical mapping, etc </a:t>
            </a:r>
          </a:p>
          <a:p>
            <a:r>
              <a:rPr lang="en-US" dirty="0"/>
              <a:t>Accounting Information </a:t>
            </a:r>
          </a:p>
          <a:p>
            <a:pPr lvl="1"/>
            <a:r>
              <a:rPr lang="en-US" dirty="0"/>
              <a:t>time limits, process number; owner </a:t>
            </a:r>
          </a:p>
          <a:p>
            <a:r>
              <a:rPr lang="en-US" dirty="0"/>
              <a:t>I/O Status Information </a:t>
            </a:r>
          </a:p>
          <a:p>
            <a:pPr lvl="1"/>
            <a:r>
              <a:rPr lang="en-US" dirty="0"/>
              <a:t> list of I/O devices allocated to the process;</a:t>
            </a:r>
          </a:p>
          <a:p>
            <a:r>
              <a:rPr lang="en-US" dirty="0"/>
              <a:t>An Address Space</a:t>
            </a:r>
          </a:p>
          <a:p>
            <a:pPr lvl="1"/>
            <a:r>
              <a:rPr lang="en-US" dirty="0"/>
              <a:t>memory space visible to one process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12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49" y="3328136"/>
            <a:ext cx="7651999" cy="1893578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simultaneously </a:t>
            </a:r>
            <a:r>
              <a:rPr lang="en-US" dirty="0"/>
              <a:t>start two instances of this program</a:t>
            </a:r>
          </a:p>
          <a:p>
            <a:pPr lvl="1"/>
            <a:r>
              <a:rPr lang="en-US" dirty="0"/>
              <a:t>Myval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Myval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will the outputs be?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349" y="1022941"/>
            <a:ext cx="8261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dirty="0">
                <a:latin typeface="Courier New"/>
                <a:cs typeface="Courier New"/>
              </a:rPr>
              <a:t>myval;</a:t>
            </a:r>
          </a:p>
          <a:p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1700" dirty="0">
                <a:latin typeface="Courier New"/>
                <a:cs typeface="Courier New"/>
              </a:rPr>
              <a:t>(int argc, char *argv[])</a:t>
            </a:r>
          </a:p>
          <a:p>
            <a:r>
              <a:rPr lang="en-US" sz="1700" dirty="0">
                <a:latin typeface="Courier New"/>
                <a:cs typeface="Courier New"/>
              </a:rPr>
              <a:t>{</a:t>
            </a:r>
          </a:p>
          <a:p>
            <a:r>
              <a:rPr lang="en-US" sz="1700" dirty="0">
                <a:latin typeface="Courier New"/>
                <a:cs typeface="Courier New"/>
              </a:rPr>
              <a:t>  myval =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sz="1700" dirty="0">
                <a:latin typeface="Courier New"/>
                <a:cs typeface="Courier New"/>
              </a:rPr>
              <a:t>(argv[1]);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while </a:t>
            </a:r>
            <a:r>
              <a:rPr lang="en-US" sz="1700" dirty="0">
                <a:latin typeface="Courier New"/>
                <a:cs typeface="Courier New"/>
              </a:rPr>
              <a:t>(1)</a:t>
            </a:r>
          </a:p>
          <a:p>
            <a:r>
              <a:rPr lang="en-US" sz="1700" dirty="0">
                <a:latin typeface="Courier New"/>
                <a:cs typeface="Courier New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printf</a:t>
            </a:r>
            <a:r>
              <a:rPr lang="en-US" sz="1700" dirty="0">
                <a:latin typeface="Courier New"/>
                <a:cs typeface="Courier New"/>
              </a:rPr>
              <a:t>(“myval is %d, loc 0x%lx\n”, myval, (long) &amp;myval);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392652"/>
            <a:ext cx="3820266" cy="596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22" y="392652"/>
            <a:ext cx="3868420" cy="5750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D8EFF-AF96-7887-B678-BB8859419597}"/>
              </a:ext>
            </a:extLst>
          </p:cNvPr>
          <p:cNvSpPr txBox="1"/>
          <p:nvPr/>
        </p:nvSpPr>
        <p:spPr>
          <a:xfrm>
            <a:off x="2739993" y="2270300"/>
            <a:ext cx="215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differs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your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machine!</a:t>
            </a:r>
            <a:endParaRPr 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035681" cy="4772342"/>
          </a:xfrm>
        </p:spPr>
        <p:txBody>
          <a:bodyPr>
            <a:normAutofit/>
          </a:bodyPr>
          <a:lstStyle/>
          <a:p>
            <a:r>
              <a:rPr lang="en-US" dirty="0"/>
              <a:t>The address was always the same</a:t>
            </a:r>
          </a:p>
          <a:p>
            <a:pPr lvl="1"/>
            <a:r>
              <a:rPr lang="en-US" dirty="0"/>
              <a:t>But the values were different</a:t>
            </a:r>
          </a:p>
          <a:p>
            <a:r>
              <a:rPr lang="en-US" dirty="0"/>
              <a:t>Implications?</a:t>
            </a:r>
          </a:p>
          <a:p>
            <a:pPr lvl="1"/>
            <a:r>
              <a:rPr lang="en-US" dirty="0"/>
              <a:t>The programs aren’t seeing each other</a:t>
            </a:r>
          </a:p>
          <a:p>
            <a:pPr lvl="1"/>
            <a:r>
              <a:rPr lang="en-US" dirty="0"/>
              <a:t>But they think they’re using the same address</a:t>
            </a:r>
          </a:p>
          <a:p>
            <a:r>
              <a:rPr lang="en-US" dirty="0"/>
              <a:t>Conclusion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addresses here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altLang="zh-CN" dirty="0" err="1"/>
              <a:t>w.r.t.</a:t>
            </a:r>
            <a:r>
              <a:rPr lang="zh-CN" altLang="en-US" dirty="0"/>
              <a:t> </a:t>
            </a:r>
            <a:r>
              <a:rPr lang="en-US" dirty="0"/>
              <a:t>the physical memory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Memory mapping</a:t>
            </a:r>
          </a:p>
          <a:p>
            <a:r>
              <a:rPr lang="en-US" dirty="0"/>
              <a:t>What is the benefit?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Process’s Address Space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3ABEA-B00B-004A-A7C1-55D832584C1F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07488" y="1298765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507488" y="1298765"/>
            <a:ext cx="3200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07488" y="1527365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Stack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678688" y="5413565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0x00000000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754888" y="1146365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0xFFFFFFFF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07488" y="4651565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507488" y="48039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Code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(Text Segment)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507488" y="3813365"/>
            <a:ext cx="3200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507488" y="39657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Static Data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(Data Segment)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2507488" y="3051365"/>
            <a:ext cx="3200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507488" y="31275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Heap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(Dynamic Memory Alloc)</a:t>
            </a: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107688" y="2060765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107688" y="2670365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135888" y="3203765"/>
            <a:ext cx="12192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Address</a:t>
            </a:r>
          </a:p>
          <a:p>
            <a:pPr algn="ctr"/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Space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745488" y="1451165"/>
            <a:ext cx="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745488" y="3889565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6088888" y="1908365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088888" y="4880165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PC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5707888" y="206076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5707888" y="503256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363" y="2280435"/>
            <a:ext cx="309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•Allows stack growth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•Allows heap growth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•No predetermined division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Data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399"/>
            <a:ext cx="8492009" cy="5353435"/>
          </a:xfrm>
        </p:spPr>
        <p:txBody>
          <a:bodyPr wrap="square">
            <a:noAutofit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represent a process in the kernel?</a:t>
            </a:r>
          </a:p>
          <a:p>
            <a:r>
              <a:rPr lang="en-US" dirty="0"/>
              <a:t>At any time, there are many processes in the system, each in its </a:t>
            </a:r>
            <a:r>
              <a:rPr lang="en-US" altLang="zh-CN" dirty="0"/>
              <a:t>own</a:t>
            </a:r>
            <a:r>
              <a:rPr lang="en-US" dirty="0"/>
              <a:t> state</a:t>
            </a:r>
          </a:p>
          <a:p>
            <a:r>
              <a:rPr lang="en-US" dirty="0"/>
              <a:t>The data structure representing each process is called the </a:t>
            </a:r>
            <a:r>
              <a:rPr lang="en-US" dirty="0">
                <a:solidFill>
                  <a:srgbClr val="FF3300"/>
                </a:solidFill>
              </a:rPr>
              <a:t>Process Control Block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(PCB)</a:t>
            </a:r>
          </a:p>
          <a:p>
            <a:r>
              <a:rPr lang="en-US" dirty="0"/>
              <a:t>The PCB contains all info about a process</a:t>
            </a:r>
          </a:p>
          <a:p>
            <a:r>
              <a:rPr lang="en-US" dirty="0"/>
              <a:t>The PCB also is where the OS keeps a process’ hardware execution state (PC, SP, regs, etc.) when the process is not running</a:t>
            </a:r>
          </a:p>
          <a:p>
            <a:pPr lvl="1" latinLnBrk="0"/>
            <a:r>
              <a:rPr lang="en-US" dirty="0"/>
              <a:t>This state is everything needed to restore the hardware to the same state it was in when the process was switched out of the hardware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D8D1ED-75BA-EB4A-8490-06ADE9B74BA3}" type="slidenum">
              <a:rPr lang="en-US"/>
              <a:pPr/>
              <a:t>17</a:t>
            </a:fld>
            <a:endParaRPr 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 Data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130681"/>
          </a:xfrm>
        </p:spPr>
        <p:txBody>
          <a:bodyPr>
            <a:normAutofit/>
          </a:bodyPr>
          <a:lstStyle/>
          <a:p>
            <a:r>
              <a:rPr lang="en-US" dirty="0"/>
              <a:t>PCB contains a huge amount of information in one big structure</a:t>
            </a:r>
          </a:p>
          <a:p>
            <a:pPr lvl="2"/>
            <a:r>
              <a:rPr lang="en-US" sz="1800" dirty="0"/>
              <a:t>Process ID (PID)</a:t>
            </a:r>
          </a:p>
          <a:p>
            <a:pPr lvl="2"/>
            <a:r>
              <a:rPr lang="en-US" sz="1800" dirty="0"/>
              <a:t>Execution state</a:t>
            </a:r>
          </a:p>
          <a:p>
            <a:pPr lvl="2"/>
            <a:r>
              <a:rPr lang="en-US" sz="1800" dirty="0"/>
              <a:t>Hardware state: PC, SP, regs</a:t>
            </a:r>
          </a:p>
          <a:p>
            <a:pPr lvl="2"/>
            <a:r>
              <a:rPr lang="en-US" sz="1800" dirty="0"/>
              <a:t>Memory management</a:t>
            </a:r>
          </a:p>
          <a:p>
            <a:pPr lvl="2"/>
            <a:r>
              <a:rPr lang="en-US" sz="1800" dirty="0"/>
              <a:t>Scheduling</a:t>
            </a:r>
          </a:p>
          <a:p>
            <a:pPr lvl="2"/>
            <a:r>
              <a:rPr lang="en-US" sz="1800" dirty="0"/>
              <a:t>Pointers for state queues</a:t>
            </a:r>
          </a:p>
          <a:p>
            <a:pPr lvl="2"/>
            <a:r>
              <a:rPr lang="en-US" altLang="zh-CN" sz="1800" dirty="0"/>
              <a:t>e</a:t>
            </a:r>
            <a:r>
              <a:rPr lang="en-US" sz="1800" dirty="0"/>
              <a:t>tc.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01E23C-D40A-4E47-A04F-20EB214C82D5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D59A46-E78A-DD4A-B9ED-5E8B530B3927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790909" y="1089192"/>
            <a:ext cx="4023775" cy="47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*p_pglink;      /* process group hash chain link next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proc    *p_ppglink;     /* process group hash chain link prev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sess    *p_sessp;       /* session information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*p_pidp;        /* process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*p_pgidp;       /* process group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Fields protected by p_lock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p_cv;                /* proc struct's condition variable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p_flag_cv;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p_lwpexit;           /* waiting for some lwp to exit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p_holdlwps;          /* process is waiting for its lwps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                               /* to to be held.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ushort_t p_pad1;                /* unused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uint_t  p_flag;                 /* protected while set.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 flags defined below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p_utime;                /* user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p_stime;                /* system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p_cutime;               /* sum of children's user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p_cstime;               /* sum of children's system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*p_segacct;             /* segment accounting info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p_brkbase;              /* base address of heap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size_t  p_brksize;              /* heap size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Per process signal stuff.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p_sig;               /* signals pending to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p_ignore;            /* ignore when generated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p_siginfo;           /* gets signal info with signal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sigqueue *p_sigqueue;    /* queued siginfo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*p_sigqhdr;      /* hdr to sigqueue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*p_signhdr;      /* hdr to signotify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uchar_t p_stopsig;              /* jobcontrol stop signal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41475" y="1077322"/>
            <a:ext cx="4794897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One structure allocated per active process.  It contains all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data needed about the process while the process may be swapped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out.  Other per-process data (user.h) is also inside the proc structure.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Lightweight-process data (lwp.h) and the kernel stack may be swapped out.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typedef struct  proc {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requiring no explicit locking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vnode *p_exec;          /* pointer to a.out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as *p_as;               /* process address space pointer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plock *p_lockp;         /* ptr to proc struct's mutex 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kmutex_t p_crlock;              /* lock for p_cred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cred    *p_cred;        /* process credentials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protected by pidlock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p_swapcnt;              /* number of swapped out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p_stat;                 /* status of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p_wcode;                /* current wait code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ushort_t p_pidflag;             /* flags protected only by pidlock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p_wdata;                /* current wait return value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pid_t   p_ppid;                 /* process id of parent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*p_link;        /* forward link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*p_parent;      /* ptr to parent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*p_child;       /* ptr to first child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*p_sibling;     /* ptr to next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*p_psibling;    /* ptr to prev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*p_sibling_ns;  /* prt to siblings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*p_child_ns;    /* prt to children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*p_next;        /* active chain link next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*p_prev;        /* active chain link prev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*p_nextofkin;   /* gets accounting info at exit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*p_orphan;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*p_nextorph;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462191" cy="4273123"/>
          </a:xfrm>
        </p:spPr>
        <p:txBody>
          <a:bodyPr>
            <a:noAutofit/>
          </a:bodyPr>
          <a:lstStyle/>
          <a:p>
            <a:r>
              <a:rPr lang="en-US" dirty="0"/>
              <a:t>This lecture starts a class segment that covers </a:t>
            </a:r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threads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synchronization</a:t>
            </a:r>
          </a:p>
          <a:p>
            <a:pPr lvl="1"/>
            <a:r>
              <a:rPr lang="en-US" dirty="0"/>
              <a:t>These topics are perhaps the most important in this </a:t>
            </a:r>
            <a:r>
              <a:rPr lang="en-US" altLang="zh-CN" dirty="0"/>
              <a:t>course</a:t>
            </a:r>
            <a:endParaRPr lang="en-US" dirty="0"/>
          </a:p>
          <a:p>
            <a:pPr lvl="1"/>
            <a:r>
              <a:rPr lang="en-US" dirty="0"/>
              <a:t>You can rest assured that they will be covered in the exams</a:t>
            </a:r>
          </a:p>
          <a:p>
            <a:r>
              <a:rPr lang="en-US" dirty="0"/>
              <a:t>Today’s topics are </a:t>
            </a:r>
            <a:r>
              <a:rPr lang="en-US" u="sng" dirty="0"/>
              <a:t>processes</a:t>
            </a:r>
            <a:r>
              <a:rPr lang="en-US" dirty="0"/>
              <a:t> and </a:t>
            </a:r>
            <a:r>
              <a:rPr lang="en-US" u="sng" dirty="0"/>
              <a:t>process management</a:t>
            </a:r>
          </a:p>
          <a:p>
            <a:pPr lvl="1"/>
            <a:r>
              <a:rPr lang="en-US" dirty="0"/>
              <a:t>What are the units of execution?</a:t>
            </a:r>
          </a:p>
          <a:p>
            <a:pPr lvl="1"/>
            <a:r>
              <a:rPr lang="en-US" dirty="0"/>
              <a:t>How are those units of execution represented in the OS?</a:t>
            </a:r>
          </a:p>
          <a:p>
            <a:pPr lvl="1"/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/>
              <a:t>How does a process move from one state to another?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FD239-119D-404A-8B1B-C639A8770BBC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(2)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0D7BEC-222D-6F45-8FB8-D4A3AC0E9E83}" type="slidenum">
              <a:rPr lang="en-US"/>
              <a:pPr/>
              <a:t>20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419600" y="922123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p_mlreal;              /* elapsed time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p_acct[NMSTATES];      /* microstate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lrusage p_ru;            /* lrusage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itimerval p_rprof_timer; /* ITIMER_REALPROF interval timer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uintptr_t p_rprof_cyclic;       /* ITIMER_REALPROF cyclic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uint_t  p_defunct;              /* number of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profiling. A lock is used in the event of multiple lwp's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using the same profiling base/size.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kmutex_t p_pflock;              /* protects user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prof p_prof;             /*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The user structure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user p_user;             /* (see sys/user.h)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Doors.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        *p_server_threads;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*p_door_list;   /* active doors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*p_unref_list;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kcondvar_t              p_server_cv;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char                    p_unref_thread; /* unref thread created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Kernel probes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        p_tnf_flags;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92" y="922123"/>
            <a:ext cx="3621507" cy="417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Special per-process flag when set will fix misaligned memory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references.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char    p_fixalignment;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endParaRPr lang="en-US" sz="850" dirty="0"/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Per process lwp and kernel thread stuff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p_lwpid;                /* most recently allocated lwpid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p_lwpcnt;               /* number of lwps in this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p_lwprcnt;              /* number of not stopped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p_lwpwait;              /* number of lwps in lwp_wait()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p_zombcnt;              /* number of zombie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p_zomb_max;             /* number of entries in p_zomb_tid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*p_zomb_tid;            /* array of zombie lwpids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*p_tlist;             /* circular list of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/proc (process filesystem) debugger interface stuff.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p_sigmask;           /* mask of traced signals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k_fltset_t p_fltmask;           /* mask of traced faults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*p_trace;         /* pointer to primary /proc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*p_plist;         /* list of /proc vnodes for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*p_agenttp;           /* thread ptr for /proc agent 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watched_area *p_warea;   /* list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ulong_t p_nwarea;               /* number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watched_page *p_wpage;   /* remembered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p_nwpage;               /* number of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p_mapcnt;               /* number of active pr_mappage()s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proc  *p_rlink;         /* linked list for server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p_srwchan_cv;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 p_stksize;              /* process stack size in bytes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Microstate accounting, resource usage, and real-time profiling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p_mstart;              /* hi-res process start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p_mterm;               /* hi-res process termination time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(3)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C6AE47-A690-F746-9D3E-328E734B0038}" type="slidenum">
              <a:rPr lang="en-US"/>
              <a:pPr/>
              <a:t>21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419600" y="1982708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#if defined(__ia64)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caddr_t         p_upstack;      /* base of the upward-growing stack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size_t          p_upstksize;    /* size of that stack,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p_isa;          /* which instruction set is utilized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#endif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void            *p_rce;         /* resource control extension data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task     *p_task;        /* our containing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*p_taskprev;    /* ptr to previous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*p_tasknext;    /* ptr to next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p_lwpdaemon;    /* number of TP_DAEMON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p_lwpdwait;     /* number of daemons in lwp_wait()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**p_tidhash;    /* tid (lwpid) lookup hash table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sc_data  *p_schedctl;    /* available schedctl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} proc_t;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66" y="1822663"/>
            <a:ext cx="3675834" cy="357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C2 Security  (C2_AUDIT)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p_audit_data;           /* per process audit structure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      *p_aslwptp;     /* thread ptr representing "aslwp"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#if defined(i386) || defined(__i386) || defined(__ia64)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LDT support.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p_ldtlock;             /* protects the following fields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*p_ldt;         /* Pointer to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p_ldt_desc;     /* segment descriptor for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p_ldtlimit;                 /* highest selector used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#endif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p_swrss;                 /* resident set size before last swap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aio      *p_aio;         /* pointer to async I/O struct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itimer   **p_itimer;     /* interval timers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     p_notifsigs;    /* signals in notification set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     p_notifcv;      /* notif cv to synchronize with aslwp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timeout_id_t    p_alarmid;      /* alarm's timeout 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p_sc_unblocked; /* number of unblocked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vnode    *p_sc_door;     /* scheduler activations door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        p_usrstack;     /* top of the process stack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p_stkprot;      /* stack memory protection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model_t         p_model;        /* data model determined at exec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lwpchan_data     *p_lcp; /* lwpchan cache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protects unmapping and initilization of robust locks.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       p_lcp_mutexinitlock;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utrap_handler_t *p_utraps;      /* pointer to user trap handlers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refstr_t        *p_corefile;    /* pattern for core file */</a:t>
            </a:r>
          </a:p>
          <a:p>
            <a:endParaRPr lang="en-US" sz="8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switch</a:t>
            </a:r>
            <a:r>
              <a:rPr lang="en-US" altLang="zh-CN" dirty="0"/>
              <a:t>ing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501948" cy="5095017"/>
          </a:xfrm>
        </p:spPr>
        <p:txBody>
          <a:bodyPr>
            <a:noAutofit/>
          </a:bodyPr>
          <a:lstStyle/>
          <a:p>
            <a:r>
              <a:rPr lang="en-US" dirty="0"/>
              <a:t>When a process is running, its hardware state is in the CPU</a:t>
            </a:r>
          </a:p>
          <a:p>
            <a:pPr lvl="1"/>
            <a:r>
              <a:rPr lang="en-US" dirty="0"/>
              <a:t>The hardware registers contain the current values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stops running a process</a:t>
            </a:r>
            <a:r>
              <a:rPr lang="en-US" dirty="0"/>
              <a:t>, it saves the current values of the registers into the process’ PCB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is ready to start executing a new process</a:t>
            </a:r>
            <a:r>
              <a:rPr lang="en-US" dirty="0"/>
              <a:t>, it loads the hardware registers from the values stored in that process’</a:t>
            </a:r>
            <a:r>
              <a:rPr lang="en-US" altLang="zh-CN" dirty="0"/>
              <a:t>s</a:t>
            </a:r>
            <a:r>
              <a:rPr lang="en-US" dirty="0"/>
              <a:t> PCB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dirty="0">
                <a:solidFill>
                  <a:srgbClr val="FF3300"/>
                </a:solidFill>
              </a:rPr>
              <a:t>context switch</a:t>
            </a:r>
          </a:p>
          <a:p>
            <a:pPr lvl="1"/>
            <a:r>
              <a:rPr lang="en-US" dirty="0"/>
              <a:t>This can happen 100 or 1000 times a second!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2D5B6E-89AE-BB4B-8450-328745CD35FD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22435" cy="4935991"/>
          </a:xfrm>
        </p:spPr>
        <p:txBody>
          <a:bodyPr>
            <a:normAutofit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keep track of processes?</a:t>
            </a:r>
          </a:p>
          <a:p>
            <a:r>
              <a:rPr lang="en-US" dirty="0"/>
              <a:t>The OS maintains a collection of queues that represent the state of all processes in the system</a:t>
            </a:r>
          </a:p>
          <a:p>
            <a:r>
              <a:rPr lang="en-US" dirty="0"/>
              <a:t>Typically, the OS has one queue for each state</a:t>
            </a:r>
          </a:p>
          <a:p>
            <a:pPr lvl="1"/>
            <a:r>
              <a:rPr lang="en-US" dirty="0"/>
              <a:t>Ready, waiting, etc.</a:t>
            </a:r>
          </a:p>
          <a:p>
            <a:r>
              <a:rPr lang="en-US" dirty="0"/>
              <a:t>Each PCB is queued on a state queue according to its current state</a:t>
            </a:r>
          </a:p>
          <a:p>
            <a:r>
              <a:rPr lang="en-US" dirty="0"/>
              <a:t>As a process changes state, its PCB is unlinked from one queue and linked into another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BF8FA4-D7F5-024E-8E97-C5E1C79F466A}" type="slidenum">
              <a:rPr lang="en-US"/>
              <a:pPr/>
              <a:t>23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A2F627-EFB2-E248-A454-37FA699BBBC6}" type="slidenum">
              <a:rPr lang="en-US"/>
              <a:pPr/>
              <a:t>24</a:t>
            </a:fld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64350"/>
            <a:ext cx="1371600" cy="914400"/>
            <a:chOff x="720" y="1296"/>
            <a:chExt cx="864" cy="576"/>
          </a:xfrm>
        </p:grpSpPr>
        <p:sp>
          <p:nvSpPr>
            <p:cNvPr id="17459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3" name="Rectangle 8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964350"/>
            <a:ext cx="1371600" cy="914400"/>
            <a:chOff x="720" y="1296"/>
            <a:chExt cx="864" cy="576"/>
          </a:xfrm>
        </p:grpSpPr>
        <p:sp>
          <p:nvSpPr>
            <p:cNvPr id="17454" name="Rectangle 11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Rectangle 12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1964350"/>
            <a:ext cx="1371600" cy="914400"/>
            <a:chOff x="720" y="1296"/>
            <a:chExt cx="864" cy="576"/>
          </a:xfrm>
        </p:grpSpPr>
        <p:sp>
          <p:nvSpPr>
            <p:cNvPr id="17449" name="Rectangle 17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Rectangle 18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Rectangle 21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28956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Firefox PCB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6482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X Server PCB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4008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Idle PCB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27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71800" y="3412150"/>
            <a:ext cx="1371600" cy="914400"/>
            <a:chOff x="720" y="1296"/>
            <a:chExt cx="864" cy="576"/>
          </a:xfrm>
        </p:grpSpPr>
        <p:sp>
          <p:nvSpPr>
            <p:cNvPr id="17444" name="Rectangle 33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Rectangle 34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Rectangle 35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6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Rectangle 37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3" name="Text Box 38"/>
          <p:cNvSpPr txBox="1">
            <a:spLocks noChangeArrowheads="1"/>
          </p:cNvSpPr>
          <p:nvPr/>
        </p:nvSpPr>
        <p:spPr bwMode="auto">
          <a:xfrm>
            <a:off x="2895600" y="310735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Vim PCB</a:t>
            </a:r>
          </a:p>
        </p:txBody>
      </p:sp>
      <p:sp>
        <p:nvSpPr>
          <p:cNvPr id="17424" name="Text Box 39"/>
          <p:cNvSpPr txBox="1">
            <a:spLocks noChangeArrowheads="1"/>
          </p:cNvSpPr>
          <p:nvPr/>
        </p:nvSpPr>
        <p:spPr bwMode="auto">
          <a:xfrm>
            <a:off x="11430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Ready Queue</a:t>
            </a:r>
          </a:p>
        </p:txBody>
      </p:sp>
      <p:sp>
        <p:nvSpPr>
          <p:cNvPr id="17425" name="Text Box 44"/>
          <p:cNvSpPr txBox="1">
            <a:spLocks noChangeArrowheads="1"/>
          </p:cNvSpPr>
          <p:nvPr/>
        </p:nvSpPr>
        <p:spPr bwMode="auto">
          <a:xfrm>
            <a:off x="1143000" y="307174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Disk I/O Queue</a:t>
            </a:r>
          </a:p>
        </p:txBody>
      </p:sp>
      <p:sp>
        <p:nvSpPr>
          <p:cNvPr id="17426" name="Text Box 45"/>
          <p:cNvSpPr txBox="1">
            <a:spLocks noChangeArrowheads="1"/>
          </p:cNvSpPr>
          <p:nvPr/>
        </p:nvSpPr>
        <p:spPr bwMode="auto">
          <a:xfrm>
            <a:off x="1142999" y="4555150"/>
            <a:ext cx="189071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 Queue</a:t>
            </a:r>
          </a:p>
        </p:txBody>
      </p:sp>
      <p:sp>
        <p:nvSpPr>
          <p:cNvPr id="17427" name="Text Box 46"/>
          <p:cNvSpPr txBox="1">
            <a:spLocks noChangeArrowheads="1"/>
          </p:cNvSpPr>
          <p:nvPr/>
        </p:nvSpPr>
        <p:spPr bwMode="auto">
          <a:xfrm>
            <a:off x="1143000" y="48768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Sleep Queue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24400" y="3412150"/>
            <a:ext cx="1371600" cy="914400"/>
            <a:chOff x="720" y="1296"/>
            <a:chExt cx="864" cy="576"/>
          </a:xfrm>
        </p:grpSpPr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4724400" y="31073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ls PCB</a:t>
            </a:r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5908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60960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3434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58"/>
          <p:cNvSpPr>
            <a:spLocks noChangeShapeType="1"/>
          </p:cNvSpPr>
          <p:nvPr/>
        </p:nvSpPr>
        <p:spPr bwMode="auto">
          <a:xfrm>
            <a:off x="25908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3434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1219200" y="3412150"/>
            <a:ext cx="13716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3200400" y="4648200"/>
            <a:ext cx="556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>
              <a:lnSpc>
                <a:spcPts val="2800"/>
              </a:lnSpc>
              <a:spcAft>
                <a:spcPts val="500"/>
              </a:spcAft>
              <a:buClr>
                <a:schemeClr val="tx1"/>
              </a:buClr>
              <a:buSzPct val="75000"/>
              <a:buFont typeface="Monotype Sorts" pitchFamily="-109" charset="2"/>
              <a:buNone/>
              <a:tabLst>
                <a:tab pos="276225" algn="l"/>
                <a:tab pos="679450" algn="l"/>
                <a:tab pos="1295400" algn="l"/>
              </a:tabLst>
            </a:pP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7438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4800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There may be many wait queues, one for each type of wait (disk, console, timer, network, etc.)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PCBs and State Queues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142551"/>
          </a:xfrm>
        </p:spPr>
        <p:txBody>
          <a:bodyPr/>
          <a:lstStyle/>
          <a:p>
            <a:r>
              <a:rPr lang="en-US" dirty="0"/>
              <a:t>PCBs are data structures dynamically allocated in OS memory</a:t>
            </a:r>
          </a:p>
          <a:p>
            <a:r>
              <a:rPr lang="en-US" dirty="0"/>
              <a:t>When a process is created, the OS allocates a PCB for it, initializes it, and places it on the ready queue</a:t>
            </a:r>
          </a:p>
          <a:p>
            <a:r>
              <a:rPr lang="en-US" dirty="0"/>
              <a:t>As the process computes, does I/O, etc., its PCB moves from one queue to another</a:t>
            </a:r>
          </a:p>
          <a:p>
            <a:r>
              <a:rPr lang="en-US" dirty="0"/>
              <a:t>When the process terminates, its PCB is deallocated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323DFD-140E-2645-85FB-38E1CD5DC5D0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462191" cy="4826661"/>
          </a:xfrm>
        </p:spPr>
        <p:txBody>
          <a:bodyPr>
            <a:noAutofit/>
          </a:bodyPr>
          <a:lstStyle/>
          <a:p>
            <a:r>
              <a:rPr lang="en-US" dirty="0"/>
              <a:t>A process is created by another process</a:t>
            </a:r>
          </a:p>
          <a:p>
            <a:pPr lvl="1" latinLnBrk="0"/>
            <a:r>
              <a:rPr lang="en-US" dirty="0"/>
              <a:t>Parent is creator, child is created (Unix: ps “PPID” field)</a:t>
            </a:r>
          </a:p>
          <a:p>
            <a:pPr lvl="1" latinLnBrk="0"/>
            <a:r>
              <a:rPr lang="en-US" dirty="0">
                <a:solidFill>
                  <a:srgbClr val="D60093"/>
                </a:solidFill>
              </a:rPr>
              <a:t>What creates the first (</a:t>
            </a:r>
            <a:r>
              <a:rPr lang="en-US" dirty="0" err="1">
                <a:solidFill>
                  <a:srgbClr val="D60093"/>
                </a:solidFill>
              </a:rPr>
              <a:t>userspace</a:t>
            </a:r>
            <a:r>
              <a:rPr lang="en-US" dirty="0">
                <a:solidFill>
                  <a:srgbClr val="D60093"/>
                </a:solidFill>
              </a:rPr>
              <a:t>) process? (Unix: init (PID 1))</a:t>
            </a:r>
          </a:p>
          <a:p>
            <a:r>
              <a:rPr lang="en-US" dirty="0"/>
              <a:t>In some </a:t>
            </a:r>
            <a:r>
              <a:rPr lang="en-US" altLang="zh-CN" dirty="0"/>
              <a:t>OSes</a:t>
            </a:r>
            <a:r>
              <a:rPr lang="en-US" dirty="0"/>
              <a:t>, the parent defines (or donates) resources and privileges for its children</a:t>
            </a:r>
          </a:p>
          <a:p>
            <a:pPr lvl="1" latinLnBrk="0"/>
            <a:r>
              <a:rPr lang="en-US" dirty="0"/>
              <a:t>Unix: Process User ID is inherited – children of your shell execute with your privileges</a:t>
            </a:r>
          </a:p>
          <a:p>
            <a:r>
              <a:rPr lang="en-US" dirty="0"/>
              <a:t>After creating a child, the parent may either wait for it to finish its task</a:t>
            </a:r>
            <a:r>
              <a:rPr lang="en-US" altLang="zh-CN" dirty="0"/>
              <a:t>,</a:t>
            </a:r>
            <a:r>
              <a:rPr lang="en-US" dirty="0"/>
              <a:t> or continue in parallel (or both)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D0D227-9619-9C4F-B4A6-0A9EB95E90C8}" type="slidenum">
              <a:rPr lang="en-US"/>
              <a:pPr/>
              <a:t>26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Creation: Windows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02557" cy="4955870"/>
          </a:xfrm>
        </p:spPr>
        <p:txBody>
          <a:bodyPr>
            <a:noAutofit/>
          </a:bodyPr>
          <a:lstStyle/>
          <a:p>
            <a:r>
              <a:rPr lang="en-US" dirty="0"/>
              <a:t>The system call on Windows for creating a process is called, surprisingly enough, CreateProcess: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BOOL CreateProcess(char *prog, ....)</a:t>
            </a:r>
            <a:r>
              <a:rPr lang="en-US" sz="1800" dirty="0"/>
              <a:t> (simplified)</a:t>
            </a:r>
          </a:p>
          <a:p>
            <a:r>
              <a:rPr lang="en-US" dirty="0"/>
              <a:t>CreateProcess</a:t>
            </a:r>
          </a:p>
          <a:p>
            <a:pPr lvl="1"/>
            <a:r>
              <a:rPr lang="en-US" dirty="0"/>
              <a:t>Creates and initializes a new </a:t>
            </a:r>
            <a:r>
              <a:rPr lang="en-US" dirty="0">
                <a:solidFill>
                  <a:srgbClr val="0000FF"/>
                </a:solidFill>
              </a:rPr>
              <a:t>PCB</a:t>
            </a:r>
          </a:p>
          <a:p>
            <a:pPr lvl="1"/>
            <a:r>
              <a:rPr lang="en-US" dirty="0"/>
              <a:t>Creates and initializes a new address space</a:t>
            </a:r>
          </a:p>
          <a:p>
            <a:pPr lvl="1"/>
            <a:r>
              <a:rPr lang="en-US" dirty="0"/>
              <a:t>Loads the program specified by “prog” into the address space</a:t>
            </a:r>
          </a:p>
          <a:p>
            <a:pPr lvl="1"/>
            <a:r>
              <a:rPr lang="en-US" dirty="0"/>
              <a:t>Initializes the hardware context to start execution at main (or wherever specified in the file)</a:t>
            </a:r>
          </a:p>
          <a:p>
            <a:pPr lvl="1"/>
            <a:r>
              <a:rPr lang="en-US" dirty="0"/>
              <a:t>Places the PCB on the </a:t>
            </a:r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 queue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47E73E-ED4B-0747-BEEA-E4F91F5389C3}" type="slidenum">
              <a:rPr lang="en-US"/>
              <a:pPr/>
              <a:t>27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422435" cy="54727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Unix, processes are created using fork()</a:t>
            </a:r>
            <a:endParaRPr lang="en-US" sz="1800" b="1" dirty="0">
              <a:solidFill>
                <a:srgbClr val="FF9900"/>
              </a:solidFill>
              <a:latin typeface="Courier New" pitchFamily="-109" charset="0"/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latinLnBrk="0"/>
            <a:r>
              <a:rPr lang="en-US" dirty="0"/>
              <a:t>Creates and initializes a new PCB</a:t>
            </a:r>
          </a:p>
          <a:p>
            <a:pPr lvl="1" latinLnBrk="0"/>
            <a:r>
              <a:rPr lang="en-US" dirty="0"/>
              <a:t>Creates a new address space</a:t>
            </a:r>
          </a:p>
          <a:p>
            <a:pPr lvl="1" latinLnBrk="0"/>
            <a:r>
              <a:rPr lang="en-US" dirty="0">
                <a:solidFill>
                  <a:srgbClr val="FF3300"/>
                </a:solidFill>
              </a:rPr>
              <a:t>Initializes the address space with a </a:t>
            </a:r>
            <a:r>
              <a:rPr lang="en-US" b="1" u="sng" dirty="0">
                <a:solidFill>
                  <a:srgbClr val="FF3300"/>
                </a:solidFill>
              </a:rPr>
              <a:t>copy</a:t>
            </a:r>
            <a:r>
              <a:rPr lang="en-US" dirty="0">
                <a:solidFill>
                  <a:srgbClr val="FF3300"/>
                </a:solidFill>
              </a:rPr>
              <a:t> of the entire contents of the parent</a:t>
            </a:r>
            <a:r>
              <a:rPr lang="en-US" altLang="zh-CN" dirty="0">
                <a:solidFill>
                  <a:srgbClr val="FF3300"/>
                </a:solidFill>
              </a:rPr>
              <a:t>’s</a:t>
            </a:r>
            <a:r>
              <a:rPr lang="en-US" dirty="0">
                <a:solidFill>
                  <a:srgbClr val="FF3300"/>
                </a:solidFill>
              </a:rPr>
              <a:t> address space</a:t>
            </a:r>
          </a:p>
          <a:p>
            <a:pPr lvl="1" latinLnBrk="0"/>
            <a:r>
              <a:rPr lang="en-US" dirty="0"/>
              <a:t>Initializes the kernel resources to point to the resources used by parent (e.g., open files)</a:t>
            </a:r>
          </a:p>
          <a:p>
            <a:pPr lvl="1" latinLnBrk="0"/>
            <a:r>
              <a:rPr lang="en-US" dirty="0"/>
              <a:t>Places the PCB on the ready queue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-US" dirty="0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en-US" dirty="0"/>
              <a:t> returns </a:t>
            </a:r>
            <a:r>
              <a:rPr lang="en-US" dirty="0">
                <a:solidFill>
                  <a:srgbClr val="0000FF"/>
                </a:solidFill>
              </a:rPr>
              <a:t>twice</a:t>
            </a:r>
          </a:p>
          <a:p>
            <a:pPr lvl="1" latinLnBrk="0"/>
            <a:r>
              <a:rPr lang="en-US" dirty="0">
                <a:solidFill>
                  <a:srgbClr val="FF0000"/>
                </a:solidFill>
              </a:rPr>
              <a:t>Returns the child’s PID to the parent, “0” to the child</a:t>
            </a:r>
          </a:p>
          <a:p>
            <a:pPr lvl="1" latinLnBrk="0"/>
            <a:r>
              <a:rPr lang="en-US" dirty="0"/>
              <a:t>Huh?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12FBD-20C0-354C-8483-4A3E8444259A}" type="slidenum">
              <a:rPr lang="en-US"/>
              <a:pPr/>
              <a:t>28</a:t>
            </a:fld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3" y="1138824"/>
            <a:ext cx="7286001" cy="4580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Users,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80070"/>
            <a:ext cx="5949975" cy="5501258"/>
          </a:xfrm>
        </p:spPr>
        <p:txBody>
          <a:bodyPr/>
          <a:lstStyle/>
          <a:p>
            <a:r>
              <a:rPr lang="en-US" dirty="0"/>
              <a:t>Users have accounts on the system</a:t>
            </a:r>
          </a:p>
          <a:p>
            <a:r>
              <a:rPr lang="en-US" dirty="0"/>
              <a:t>Users launch programs</a:t>
            </a:r>
          </a:p>
          <a:p>
            <a:pPr lvl="1"/>
            <a:r>
              <a:rPr lang="en-US" dirty="0"/>
              <a:t>Many users may launch the same program</a:t>
            </a:r>
          </a:p>
          <a:p>
            <a:pPr lvl="1" latinLnBrk="0"/>
            <a:r>
              <a:rPr lang="en-US" dirty="0"/>
              <a:t>One user may launch many instances of the same program</a:t>
            </a:r>
          </a:p>
          <a:p>
            <a:r>
              <a:rPr lang="en-US" dirty="0"/>
              <a:t>Then what is a process?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54451B-BBB5-EE3C-4DB6-BC660122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75" y="598255"/>
            <a:ext cx="2546025" cy="58887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fork()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5462AC-47A0-3043-8B3B-14FF0DE82DE9}" type="slidenum">
              <a:rPr lang="en-US"/>
              <a:pPr/>
              <a:t>30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/>
              <a:t>CSCI3150 Intro to Operating Systems</a:t>
            </a:r>
            <a:endParaRPr lang="en-US" sz="1400" b="0" dirty="0">
              <a:latin typeface="Times New Roman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501" y="818324"/>
            <a:ext cx="83728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int main(int argc, char *argv[])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*name = argv[0];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urier New" pitchFamily="-10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(”Child of %s is %d\n”, name, getpid());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printf(“My child is %d\n”, 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                   What does this program print?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43E4-5066-DBE4-EDB7-95DEE715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B21A-C7DC-CB7A-E720-DF1E2E2C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602E-141F-0F46-48DB-F7809727A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2E07-2070-A212-C204-1B329E14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3E53-BA2A-9DBD-A14C-4BD9DF9A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171" y="1445718"/>
            <a:ext cx="8361095" cy="39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Duplicating Address Spaces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F01F9A-BACB-2747-A2E2-B354DE0C2F1E}" type="slidenum">
              <a:rPr lang="en-US"/>
              <a:pPr/>
              <a:t>32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438400" y="1981200"/>
            <a:ext cx="188512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</a:rPr>
              <a:t>child_pid</a:t>
            </a:r>
            <a:r>
              <a:rPr lang="en-US" dirty="0">
                <a:solidFill>
                  <a:srgbClr val="0000FF"/>
                </a:solidFill>
              </a:rPr>
              <a:t> = 486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7724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Divergence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491315-F49D-1143-9BD3-1C50B5DC84FA}" type="slidenum">
              <a:rPr lang="en-US"/>
              <a:pPr/>
              <a:t>33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AutoShape 16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5612" name="Text Box 18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1066800" y="41910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772400" y="335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1981200"/>
            <a:ext cx="188512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</a:rPr>
              <a:t>child_pid</a:t>
            </a:r>
            <a:r>
              <a:rPr lang="en-US" dirty="0">
                <a:solidFill>
                  <a:srgbClr val="0000FF"/>
                </a:solidFill>
              </a:rPr>
              <a:t> = 486</a:t>
            </a: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 flipH="1">
            <a:off x="7467600" y="35052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80070"/>
            <a:ext cx="8442313" cy="5501258"/>
          </a:xfrm>
        </p:spPr>
        <p:txBody>
          <a:bodyPr>
            <a:normAutofit/>
          </a:bodyPr>
          <a:lstStyle/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498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498</a:t>
            </a:r>
          </a:p>
          <a:p>
            <a:pPr>
              <a:buFont typeface="Monotype Sorts" pitchFamily="-109" charset="2"/>
              <a:buNone/>
            </a:pPr>
            <a:endParaRPr lang="en-US" dirty="0">
              <a:solidFill>
                <a:srgbClr val="FF3300"/>
              </a:solidFill>
            </a:endParaRPr>
          </a:p>
          <a:p>
            <a:pPr algn="ctr">
              <a:buFont typeface="Monotype Sorts" pitchFamily="-109" charset="2"/>
              <a:buNone/>
            </a:pPr>
            <a:r>
              <a:rPr lang="en-US" dirty="0"/>
              <a:t>Why is the output in a different order?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3678A-36E9-7B44-B439-960207604721}" type="slidenum">
              <a:rPr lang="en-US"/>
              <a:pPr/>
              <a:t>34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fork()?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24261" cy="4130681"/>
          </a:xfrm>
        </p:spPr>
        <p:txBody>
          <a:bodyPr>
            <a:noAutofit/>
          </a:bodyPr>
          <a:lstStyle/>
          <a:p>
            <a:r>
              <a:rPr lang="en-US" dirty="0"/>
              <a:t>Very useful when the child…</a:t>
            </a:r>
          </a:p>
          <a:p>
            <a:pPr lvl="1"/>
            <a:r>
              <a:rPr lang="en-US" dirty="0"/>
              <a:t>Is cooperating with the parent</a:t>
            </a:r>
          </a:p>
          <a:p>
            <a:pPr lvl="1"/>
            <a:r>
              <a:rPr lang="en-US" dirty="0"/>
              <a:t>Relies upon the parent’s data to accomplish its task</a:t>
            </a:r>
          </a:p>
          <a:p>
            <a:r>
              <a:rPr lang="en-US" dirty="0"/>
              <a:t>Example: Web server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Handle client request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	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differently?</a:t>
            </a:r>
            <a:endParaRPr lang="en-US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24261" cy="4130681"/>
          </a:xfrm>
        </p:spPr>
        <p:txBody>
          <a:bodyPr>
            <a:no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EAX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32-bit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trick: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36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4B49D-A6B6-380B-CEFF-3ED7CE74F920}"/>
              </a:ext>
            </a:extLst>
          </p:cNvPr>
          <p:cNvSpPr txBox="1"/>
          <p:nvPr/>
        </p:nvSpPr>
        <p:spPr>
          <a:xfrm>
            <a:off x="879475" y="3195286"/>
            <a:ext cx="7346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ZapfDingbats" pitchFamily="82" charset="2"/>
              <a:buNone/>
            </a:pPr>
            <a:r>
              <a:rPr lang="en-US" altLang="zh-CN" b="1" dirty="0">
                <a:latin typeface="Courier New" pitchFamily="-109" charset="0"/>
              </a:rPr>
              <a:t>c</a:t>
            </a:r>
            <a:r>
              <a:rPr lang="en-US" altLang="zh-CN" sz="1800" b="1" dirty="0">
                <a:latin typeface="Courier New" pitchFamily="-109" charset="0"/>
              </a:rPr>
              <a:t>hild</a:t>
            </a:r>
            <a:r>
              <a:rPr lang="en-US" altLang="zh-CN" b="1" dirty="0">
                <a:latin typeface="Courier New" pitchFamily="-109" charset="0"/>
              </a:rPr>
              <a:t>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0;</a:t>
            </a:r>
          </a:p>
          <a:p>
            <a:pPr lvl="1"/>
            <a:r>
              <a:rPr lang="en-US" altLang="zh-CN" b="1" dirty="0">
                <a:latin typeface="Courier New" pitchFamily="-109" charset="0"/>
              </a:rPr>
              <a:t>parent-&gt;PCB[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 err="1">
                <a:latin typeface="Courier New" pitchFamily="-109" charset="0"/>
              </a:rPr>
              <a:t>child_pid</a:t>
            </a:r>
            <a:r>
              <a:rPr lang="en-US" altLang="zh-CN" b="1" dirty="0">
                <a:latin typeface="Courier New" pitchFamily="-109" charset="0"/>
              </a:rPr>
              <a:t>;</a:t>
            </a: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EA26C-4744-DDC8-4DBE-D9C9C7E19740}"/>
              </a:ext>
            </a:extLst>
          </p:cNvPr>
          <p:cNvSpPr txBox="1"/>
          <p:nvPr/>
        </p:nvSpPr>
        <p:spPr>
          <a:xfrm>
            <a:off x="755163" y="5687212"/>
            <a:ext cx="774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https://stackoverflow.com/questions/8857830/fork-implementation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https://en.wikipedia.org/wiki/X86_calling_conventions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21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(2)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80070"/>
            <a:ext cx="8352861" cy="5501258"/>
          </a:xfrm>
        </p:spPr>
        <p:txBody>
          <a:bodyPr>
            <a:normAutofit/>
          </a:bodyPr>
          <a:lstStyle/>
          <a:p>
            <a:r>
              <a:rPr lang="en-US" dirty="0"/>
              <a:t>Wait a second. How do we actually start a new program?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int exec(char *prog, char *</a:t>
            </a:r>
            <a:r>
              <a:rPr lang="en-US" sz="1800" b="1" dirty="0" err="1">
                <a:solidFill>
                  <a:srgbClr val="FF9900"/>
                </a:solidFill>
                <a:latin typeface="Courier New" pitchFamily="-109" charset="0"/>
              </a:rPr>
              <a:t>argv</a:t>
            </a: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[])</a:t>
            </a:r>
          </a:p>
          <a:p>
            <a:r>
              <a:rPr lang="en-US" dirty="0"/>
              <a:t>exec()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Stops</a:t>
            </a:r>
            <a:r>
              <a:rPr lang="en-US" dirty="0"/>
              <a:t> the current process</a:t>
            </a:r>
          </a:p>
          <a:p>
            <a:pPr lvl="1"/>
            <a:r>
              <a:rPr lang="en-US" dirty="0"/>
              <a:t>Loads the program “prog” into the process’ address space</a:t>
            </a:r>
          </a:p>
          <a:p>
            <a:pPr lvl="1"/>
            <a:r>
              <a:rPr lang="en-US" dirty="0"/>
              <a:t>Initializes hardware context and </a:t>
            </a:r>
            <a:r>
              <a:rPr lang="en-US" dirty="0" err="1"/>
              <a:t>args</a:t>
            </a:r>
            <a:r>
              <a:rPr lang="en-US" dirty="0"/>
              <a:t> for the new program</a:t>
            </a:r>
          </a:p>
          <a:p>
            <a:pPr lvl="1"/>
            <a:r>
              <a:rPr lang="en-US" dirty="0"/>
              <a:t>Places the PCB onto the ready queue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It </a:t>
            </a:r>
            <a:r>
              <a:rPr lang="en-US" b="1" dirty="0">
                <a:solidFill>
                  <a:srgbClr val="FF0000"/>
                </a:solidFill>
              </a:rPr>
              <a:t>does not</a:t>
            </a:r>
            <a:r>
              <a:rPr lang="en-US" dirty="0">
                <a:solidFill>
                  <a:srgbClr val="FF0000"/>
                </a:solidFill>
              </a:rPr>
              <a:t> create a new process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D60093"/>
                </a:solidFill>
              </a:rPr>
              <a:t>What does it mean for exec to return?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BDCC7B-C98A-5140-AC89-7EEAE7675E1F}" type="slidenum">
              <a:rPr lang="en-US"/>
              <a:pPr/>
              <a:t>37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Creation: Unix (3)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273123"/>
          </a:xfrm>
        </p:spPr>
        <p:txBody>
          <a:bodyPr>
            <a:normAutofit/>
          </a:bodyPr>
          <a:lstStyle/>
          <a:p>
            <a:r>
              <a:rPr lang="en-US" dirty="0"/>
              <a:t>fork() is used to create a new process, exec is used to load a program into the address space</a:t>
            </a:r>
          </a:p>
          <a:p>
            <a:r>
              <a:rPr lang="en-US" dirty="0"/>
              <a:t>What happens if you run “exec csh” in your shell?</a:t>
            </a:r>
          </a:p>
          <a:p>
            <a:r>
              <a:rPr lang="en-US" dirty="0"/>
              <a:t>What happens if you run “exec ls” in your shell? Try it.</a:t>
            </a:r>
          </a:p>
          <a:p>
            <a:r>
              <a:rPr lang="en-US" dirty="0"/>
              <a:t>fork() can return an error. Why might this happen?</a:t>
            </a:r>
          </a:p>
          <a:p>
            <a:pPr lvl="1"/>
            <a:r>
              <a:rPr lang="en-US" dirty="0"/>
              <a:t>Cannot create child process (return to parent).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8FC2ED-F46B-1641-8CCF-E092E192475D}" type="slidenum">
              <a:rPr lang="en-US"/>
              <a:pPr/>
              <a:t>38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BB2-D4CC-034D-AEE4-FC59460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73BF-9F13-2E02-FFCD-2B81758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0699-02CA-E8C9-983D-117287D0D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339F-EC55-1C80-B34D-62A1995A6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F5B32B-1E8E-A910-2B5A-B20687F9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5" y="1079921"/>
            <a:ext cx="8905461" cy="469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C49D2-B98B-36EF-7347-A0AE00814E42}"/>
              </a:ext>
            </a:extLst>
          </p:cNvPr>
          <p:cNvSpPr txBox="1"/>
          <p:nvPr/>
        </p:nvSpPr>
        <p:spPr>
          <a:xfrm>
            <a:off x="1654865" y="5377968"/>
            <a:ext cx="6310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exec()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overrides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current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completely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If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successfully,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never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returns!</a:t>
            </a:r>
            <a:endParaRPr lang="en-US" sz="20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9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Process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399"/>
            <a:ext cx="8492009" cy="4737209"/>
          </a:xfrm>
        </p:spPr>
        <p:txBody>
          <a:bodyPr>
            <a:noAutofit/>
          </a:bodyPr>
          <a:lstStyle/>
          <a:p>
            <a:r>
              <a:rPr lang="en-US" dirty="0"/>
              <a:t>The process is the OS</a:t>
            </a:r>
            <a:r>
              <a:rPr lang="en-US" altLang="zh-CN" dirty="0"/>
              <a:t>’s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abstraction for execution</a:t>
            </a:r>
          </a:p>
          <a:p>
            <a:pPr lvl="1" latinLnBrk="0"/>
            <a:r>
              <a:rPr lang="en-US" dirty="0"/>
              <a:t>It is the unit of execution</a:t>
            </a:r>
          </a:p>
          <a:p>
            <a:pPr lvl="1"/>
            <a:r>
              <a:rPr lang="en-US" dirty="0"/>
              <a:t>It is the unit of scheduling</a:t>
            </a:r>
          </a:p>
          <a:p>
            <a:pPr lvl="1" latinLnBrk="0"/>
            <a:r>
              <a:rPr lang="en-US" dirty="0"/>
              <a:t>It is the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execution context </a:t>
            </a:r>
            <a:r>
              <a:rPr lang="en-US" dirty="0"/>
              <a:t>of a program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instantiation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  <a:p>
            <a:r>
              <a:rPr lang="en-US" dirty="0"/>
              <a:t>A process is sometimes called a </a:t>
            </a:r>
            <a:r>
              <a:rPr lang="en-US" dirty="0">
                <a:solidFill>
                  <a:srgbClr val="0000FF"/>
                </a:solidFill>
              </a:rPr>
              <a:t>job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E01EB9-068E-1448-B32B-65DEBAA6F282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8B8-E30B-C326-50DF-70DF4D7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Creation: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7AB-B2C8-2052-9F5A-ED590656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878400"/>
            <a:ext cx="8402557" cy="4177086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Why does Windows have </a:t>
            </a:r>
            <a:r>
              <a:rPr lang="en-US" dirty="0" err="1">
                <a:solidFill>
                  <a:srgbClr val="D60093"/>
                </a:solidFill>
              </a:rPr>
              <a:t>CreateProcess</a:t>
            </a:r>
            <a:r>
              <a:rPr lang="en-US" dirty="0">
                <a:solidFill>
                  <a:srgbClr val="D60093"/>
                </a:solidFill>
              </a:rPr>
              <a:t> while Unix uses fork/exec?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Comparing fork() and </a:t>
            </a:r>
            <a:r>
              <a:rPr lang="en-US" dirty="0" err="1">
                <a:solidFill>
                  <a:srgbClr val="0000FF"/>
                </a:solidFill>
              </a:rPr>
              <a:t>CreateProcess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>
                <a:solidFill>
                  <a:srgbClr val="D60093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convenient to use?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efficient?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3874-E4E6-715C-2F9A-1C4059F32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213-61A7-91A6-CA25-F1F465AD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D156E-5D9F-D4F2-E3EF-69D28246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8" y="3322786"/>
            <a:ext cx="7772400" cy="10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9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283287" cy="4130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good processes must come to an end. But how?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Unix: exit(int status),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Windows: ExitProcess(int status)</a:t>
            </a:r>
          </a:p>
          <a:p>
            <a:r>
              <a:rPr lang="en-US" dirty="0"/>
              <a:t>Essentially, free resources and terminate</a:t>
            </a:r>
          </a:p>
          <a:p>
            <a:pPr lvl="1"/>
            <a:r>
              <a:rPr lang="en-US" dirty="0"/>
              <a:t>Terminate all threads (next lecture)</a:t>
            </a:r>
          </a:p>
          <a:p>
            <a:pPr lvl="1"/>
            <a:r>
              <a:rPr lang="en-US" dirty="0"/>
              <a:t>Close open files, network connections</a:t>
            </a:r>
          </a:p>
          <a:p>
            <a:pPr lvl="1"/>
            <a:r>
              <a:rPr lang="en-US" dirty="0"/>
              <a:t>Allocated memory (and VM pages out on disk)</a:t>
            </a:r>
          </a:p>
          <a:p>
            <a:pPr lvl="1"/>
            <a:r>
              <a:rPr lang="en-US" dirty="0"/>
              <a:t>Remove PCB from kernel data structures, delete</a:t>
            </a:r>
          </a:p>
          <a:p>
            <a:r>
              <a:rPr lang="en-US" dirty="0"/>
              <a:t>Note that a process does not </a:t>
            </a:r>
            <a:r>
              <a:rPr lang="en-US" dirty="0">
                <a:solidFill>
                  <a:srgbClr val="0000FF"/>
                </a:solidFill>
              </a:rPr>
              <a:t>need</a:t>
            </a:r>
            <a:r>
              <a:rPr lang="en-US" dirty="0"/>
              <a:t> to clean up itself</a:t>
            </a:r>
          </a:p>
          <a:p>
            <a:pPr lvl="1"/>
            <a:r>
              <a:rPr lang="en-US" dirty="0"/>
              <a:t>Why does the OS have to do it?</a:t>
            </a:r>
          </a:p>
          <a:p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41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FC35B-A152-46B4-9F53-479BAED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09" y="3991946"/>
            <a:ext cx="1828631" cy="2037715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AF33-3089-6E7E-58A6-7CA111FD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exit()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Unix:</a:t>
            </a:r>
          </a:p>
          <a:p>
            <a:pPr lvl="1"/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terminated</a:t>
            </a:r>
            <a:r>
              <a:rPr lang="zh-CN" altLang="en-US" dirty="0"/>
              <a:t> </a:t>
            </a:r>
            <a:r>
              <a:rPr lang="en-US" altLang="zh-CN" dirty="0"/>
              <a:t>(next</a:t>
            </a:r>
            <a:r>
              <a:rPr lang="zh-CN" altLang="en-US" dirty="0"/>
              <a:t> </a:t>
            </a:r>
            <a:r>
              <a:rPr lang="en-US" altLang="zh-CN" dirty="0"/>
              <a:t>lecture)</a:t>
            </a:r>
            <a:endParaRPr lang="en-HK" altLang="zh-CN" dirty="0"/>
          </a:p>
          <a:p>
            <a:pPr lvl="1"/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connections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closed;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de-allocated</a:t>
            </a:r>
            <a:endParaRPr lang="en-HK" altLang="zh-CN" dirty="0"/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2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terminate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reap</a:t>
            </a:r>
          </a:p>
          <a:p>
            <a:pPr lvl="2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</a:p>
          <a:p>
            <a:r>
              <a:rPr lang="en-US" altLang="zh-CN" dirty="0"/>
              <a:t>Died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reaped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zombie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42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a second…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52252" cy="4747148"/>
          </a:xfrm>
        </p:spPr>
        <p:txBody>
          <a:bodyPr>
            <a:noAutofit/>
          </a:bodyPr>
          <a:lstStyle/>
          <a:p>
            <a:r>
              <a:rPr lang="en-US" dirty="0"/>
              <a:t>Often it is convenient to pause until a child process has finished</a:t>
            </a:r>
          </a:p>
          <a:p>
            <a:pPr lvl="1"/>
            <a:r>
              <a:rPr lang="en-US" dirty="0"/>
              <a:t>Think of executing commands in a shell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9900"/>
                </a:solidFill>
              </a:rPr>
              <a:t>wait()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WaitForSingleObject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Suspends the current process until a child process ends</a:t>
            </a:r>
          </a:p>
          <a:p>
            <a:pPr lvl="1"/>
            <a:r>
              <a:rPr lang="en-US" dirty="0"/>
              <a:t>waitpid() suspends until the specified child process ends</a:t>
            </a:r>
          </a:p>
          <a:p>
            <a:r>
              <a:rPr lang="en-US" dirty="0"/>
              <a:t>Unix: Every process must be reaped by a parent</a:t>
            </a:r>
          </a:p>
          <a:p>
            <a:pPr lvl="1"/>
            <a:r>
              <a:rPr lang="en-US" dirty="0"/>
              <a:t>What happens if a parent process exits before a child?</a:t>
            </a:r>
          </a:p>
          <a:p>
            <a:pPr lvl="1"/>
            <a:r>
              <a:rPr lang="en-US" dirty="0"/>
              <a:t>What do you think a “zombie” process is?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FD8A55-2668-454D-A52C-9C4D0D5C310F}" type="slidenum">
              <a:rPr lang="en-US"/>
              <a:pPr/>
              <a:t>43</a:t>
            </a:fld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Shells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D861D1-ADCD-DB47-BEA3-1A0A31FEC14A}" type="slidenum">
              <a:rPr lang="en-US"/>
              <a:pPr/>
              <a:t>44</a:t>
            </a:fld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027" y="1106000"/>
            <a:ext cx="7975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while (1)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*cmd = read_command();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	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Manipulate STDIN/OUT/ERR file descriptors for pipes, redirection, etc.</a:t>
            </a:r>
            <a:r>
              <a:rPr lang="zh-CN" alt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	</a:t>
            </a:r>
            <a:endParaRPr lang="en-US" b="1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exec(cmd);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panic(“exec failed”);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waitpid(child_pid);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F28D2-365A-BBF5-199D-D9AF95C21FC8}"/>
              </a:ext>
            </a:extLst>
          </p:cNvPr>
          <p:cNvSpPr txBox="1"/>
          <p:nvPr/>
        </p:nvSpPr>
        <p:spPr>
          <a:xfrm>
            <a:off x="824948" y="5752000"/>
            <a:ext cx="6683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https://www.bell-labs.com/usr/dmr/www/hist.html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51465-B2F3-47A2-8B7A-B36D12FB25CA}"/>
              </a:ext>
            </a:extLst>
          </p:cNvPr>
          <p:cNvSpPr txBox="1"/>
          <p:nvPr/>
        </p:nvSpPr>
        <p:spPr>
          <a:xfrm>
            <a:off x="824948" y="5476154"/>
            <a:ext cx="728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evolution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Unix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time-sharing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system,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Dennis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M.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Ritchie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7924800" cy="4572000"/>
          </a:xfrm>
        </p:spPr>
        <p:txBody>
          <a:bodyPr>
            <a:noAutofit/>
          </a:bodyPr>
          <a:lstStyle/>
          <a:p>
            <a:r>
              <a:rPr lang="en-US" dirty="0"/>
              <a:t>What are the units of execution?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Processes</a:t>
            </a:r>
          </a:p>
          <a:p>
            <a:r>
              <a:rPr lang="en-US" dirty="0"/>
              <a:t>How are those units of execution represented?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 Control Blocks (PCBs)</a:t>
            </a:r>
          </a:p>
          <a:p>
            <a:r>
              <a:rPr lang="en-US" dirty="0"/>
              <a:t>How is work scheduled in the CPU?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 states, process queues, context switches</a:t>
            </a:r>
          </a:p>
          <a:p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Running, ready, waiting</a:t>
            </a:r>
          </a:p>
          <a:p>
            <a:r>
              <a:rPr lang="en-US" dirty="0"/>
              <a:t>How does a process move from one state to another?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Scheduling, I/O, creation, termination</a:t>
            </a:r>
          </a:p>
          <a:p>
            <a:r>
              <a:rPr lang="en-US" dirty="0"/>
              <a:t>How are processes created?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CreateProcess (Windows), fork/exec (Unix)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0A04B-59F5-244B-BE8F-880E6D6029A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9978" y="5015779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Physical memory 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29019" y="3732049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9019" y="38844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29019" y="2893849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29019" y="30462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29019" y="2131849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29019" y="22080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210701" y="3769126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10701" y="39215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210701" y="2930926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210701" y="30833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210701" y="2168926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10701" y="22451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851677" y="5016418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906607" y="5015779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0701" y="5015779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3029219" y="2512849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346570" y="2549926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3029219" y="3312949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3029219" y="4084819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358006" y="3267992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25" idx="0"/>
          </p:cNvCxnSpPr>
          <p:nvPr/>
        </p:nvCxnSpPr>
        <p:spPr>
          <a:xfrm flipH="1">
            <a:off x="5664140" y="4474666"/>
            <a:ext cx="346661" cy="54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0347" y="1711476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7045" y="1705868"/>
            <a:ext cx="25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510782" y="2577381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5219" y="2214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417352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9978" y="5131298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Physical memory 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29019" y="3847568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9019" y="39999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29019" y="3009368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29019" y="31617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29019" y="2247368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29019" y="23235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210701" y="3884645"/>
            <a:ext cx="1600200" cy="70554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10701" y="40370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40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210701" y="304644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210701" y="31988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210701" y="228444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10701" y="23606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851677" y="5131937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906607" y="5131298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0701" y="5131298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3029219" y="2628368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346570" y="2665445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3029219" y="3428468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3029219" y="4200338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358006" y="3383511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2" idx="0"/>
          </p:cNvCxnSpPr>
          <p:nvPr/>
        </p:nvCxnSpPr>
        <p:spPr>
          <a:xfrm>
            <a:off x="6010801" y="4590185"/>
            <a:ext cx="800100" cy="541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0347" y="1826995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7045" y="1821387"/>
            <a:ext cx="25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510782" y="2692900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5219" y="23298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fork()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357462" y="5131937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085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675860"/>
            <a:ext cx="7954327" cy="9081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MacOS example: Activity monitor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5A55A9-4344-6BBF-3652-8503C215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0" y="1725640"/>
            <a:ext cx="8710059" cy="4189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example: 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09" y="1202760"/>
            <a:ext cx="6711174" cy="4626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80070"/>
            <a:ext cx="8786812" cy="5501258"/>
          </a:xfrm>
        </p:spPr>
        <p:txBody>
          <a:bodyPr>
            <a:normAutofit/>
          </a:bodyPr>
          <a:lstStyle/>
          <a:p>
            <a:r>
              <a:rPr lang="en-US" dirty="0"/>
              <a:t>A process is a </a:t>
            </a:r>
            <a:r>
              <a:rPr lang="en-US" dirty="0">
                <a:solidFill>
                  <a:srgbClr val="FF3300"/>
                </a:solidFill>
              </a:rPr>
              <a:t>program </a:t>
            </a:r>
            <a:r>
              <a:rPr lang="en-US" u="sng" dirty="0">
                <a:solidFill>
                  <a:srgbClr val="FF3300"/>
                </a:solidFill>
              </a:rPr>
              <a:t>in execution</a:t>
            </a:r>
          </a:p>
          <a:p>
            <a:r>
              <a:rPr lang="en-US" dirty="0"/>
              <a:t>It is one executing instance of a program</a:t>
            </a:r>
          </a:p>
          <a:p>
            <a:r>
              <a:rPr lang="en-US" dirty="0"/>
              <a:t>It is separated from other instances</a:t>
            </a:r>
          </a:p>
          <a:p>
            <a:endParaRPr lang="en-US" dirty="0"/>
          </a:p>
          <a:p>
            <a:r>
              <a:rPr lang="en-US" dirty="0"/>
              <a:t>It can start (“launch”) other processes</a:t>
            </a:r>
          </a:p>
          <a:p>
            <a:r>
              <a:rPr lang="en-US" dirty="0"/>
              <a:t>It can be launched by them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531765" cy="5403130"/>
          </a:xfrm>
        </p:spPr>
        <p:txBody>
          <a:bodyPr>
            <a:noAutofit/>
          </a:bodyPr>
          <a:lstStyle/>
          <a:p>
            <a:r>
              <a:rPr lang="en-US" dirty="0"/>
              <a:t>A process has an </a:t>
            </a:r>
            <a:r>
              <a:rPr lang="en-US" dirty="0">
                <a:solidFill>
                  <a:srgbClr val="FF3300"/>
                </a:solidFill>
              </a:rPr>
              <a:t>execution state</a:t>
            </a:r>
            <a:r>
              <a:rPr lang="en-US" dirty="0"/>
              <a:t> that indicates what it is doing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</a:t>
            </a:r>
            <a:r>
              <a:rPr lang="en-US" dirty="0"/>
              <a:t>: Executing instructions on the CPU</a:t>
            </a:r>
          </a:p>
          <a:p>
            <a:pPr lvl="2"/>
            <a:r>
              <a:rPr lang="en-US" sz="1800" dirty="0"/>
              <a:t>It is the process that has control of the CPU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How many processes can be in the running state simultaneously?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: Waiting to be assigned to the CPU</a:t>
            </a:r>
          </a:p>
          <a:p>
            <a:pPr lvl="2"/>
            <a:r>
              <a:rPr lang="en-US" sz="1800" dirty="0"/>
              <a:t>Ready to execute, but another process is executing on the CPU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Waiting</a:t>
            </a:r>
            <a:r>
              <a:rPr lang="en-US" dirty="0"/>
              <a:t>: Waiting for an event, e.g., I/O completion</a:t>
            </a:r>
          </a:p>
          <a:p>
            <a:pPr lvl="2"/>
            <a:r>
              <a:rPr lang="en-US" sz="1800" dirty="0"/>
              <a:t>It cannot make progress until event is signaled (disk completes)</a:t>
            </a:r>
          </a:p>
          <a:p>
            <a:r>
              <a:rPr lang="en-US" dirty="0"/>
              <a:t>As a process executes, it moves from state to state</a:t>
            </a:r>
          </a:p>
          <a:p>
            <a:pPr lvl="1"/>
            <a:r>
              <a:rPr lang="en-US" dirty="0"/>
              <a:t>Unix “ps”: </a:t>
            </a:r>
            <a:r>
              <a:rPr lang="en-US" dirty="0">
                <a:solidFill>
                  <a:srgbClr val="FF9900"/>
                </a:solidFill>
              </a:rPr>
              <a:t>STAT</a:t>
            </a:r>
            <a:r>
              <a:rPr lang="en-US" dirty="0"/>
              <a:t> column indicates execution state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57ECF2-32DF-154C-83B1-20936C1773FD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342922" cy="4225642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What state do you think a process is in most of the time?</a:t>
            </a:r>
          </a:p>
          <a:p>
            <a:r>
              <a:rPr lang="en-US" dirty="0">
                <a:solidFill>
                  <a:srgbClr val="D60093"/>
                </a:solidFill>
              </a:rPr>
              <a:t>For a uni-processor machine, how many processes can be in running state?</a:t>
            </a:r>
          </a:p>
          <a:p>
            <a:r>
              <a:rPr lang="en-US" dirty="0">
                <a:solidFill>
                  <a:srgbClr val="D60093"/>
                </a:solidFill>
              </a:rPr>
              <a:t>Benefit of multi-core?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33261</TotalTime>
  <Words>4949</Words>
  <Application>Microsoft Macintosh PowerPoint</Application>
  <PresentationFormat>On-screen Show (4:3)</PresentationFormat>
  <Paragraphs>679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Adobe 고딕 Std B</vt:lpstr>
      <vt:lpstr>굴림</vt:lpstr>
      <vt:lpstr>HY견고딕</vt:lpstr>
      <vt:lpstr>맑은 고딕</vt:lpstr>
      <vt:lpstr>맑은 고딕</vt:lpstr>
      <vt:lpstr>ZapfDingbats</vt:lpstr>
      <vt:lpstr>Arial</vt:lpstr>
      <vt:lpstr>Calibri</vt:lpstr>
      <vt:lpstr>Courier New</vt:lpstr>
      <vt:lpstr>Monotype Sorts</vt:lpstr>
      <vt:lpstr>Times New Roman</vt:lpstr>
      <vt:lpstr>Wingdings</vt:lpstr>
      <vt:lpstr>3150</vt:lpstr>
      <vt:lpstr>1_양식_공청회_발표자료-총괄-양식</vt:lpstr>
      <vt:lpstr>CSCI3150 Introduction to Operating Systems</vt:lpstr>
      <vt:lpstr>Processes</vt:lpstr>
      <vt:lpstr>Users, Programs</vt:lpstr>
      <vt:lpstr>The Process</vt:lpstr>
      <vt:lpstr>MacOS example: Activity monitor</vt:lpstr>
      <vt:lpstr>Linux example: ps</vt:lpstr>
      <vt:lpstr>So what is a process?</vt:lpstr>
      <vt:lpstr>Process State</vt:lpstr>
      <vt:lpstr>Questions</vt:lpstr>
      <vt:lpstr>Process State Graph</vt:lpstr>
      <vt:lpstr>Process Components</vt:lpstr>
      <vt:lpstr>Process Components (cont.)</vt:lpstr>
      <vt:lpstr>Now how about this?</vt:lpstr>
      <vt:lpstr>PowerPoint Presentation</vt:lpstr>
      <vt:lpstr>Address in a Process</vt:lpstr>
      <vt:lpstr>A Process’s Address Space</vt:lpstr>
      <vt:lpstr>Process Data Structures</vt:lpstr>
      <vt:lpstr>PCB Data Structure</vt:lpstr>
      <vt:lpstr>struct proc (Solaris)</vt:lpstr>
      <vt:lpstr>struct proc (Solaris) (2)</vt:lpstr>
      <vt:lpstr>struct proc (Solaris) (3)</vt:lpstr>
      <vt:lpstr>Context switching</vt:lpstr>
      <vt:lpstr>State Queues</vt:lpstr>
      <vt:lpstr>State Queues</vt:lpstr>
      <vt:lpstr>PCBs and State Queues</vt:lpstr>
      <vt:lpstr>Process Creation</vt:lpstr>
      <vt:lpstr>Process Creation: Windows </vt:lpstr>
      <vt:lpstr>Process Creation: Unix</vt:lpstr>
      <vt:lpstr>fork() semantics</vt:lpstr>
      <vt:lpstr>fork()</vt:lpstr>
      <vt:lpstr>PowerPoint Presentation</vt:lpstr>
      <vt:lpstr>Duplicating Address Spaces</vt:lpstr>
      <vt:lpstr>Divergence</vt:lpstr>
      <vt:lpstr>Example Continued</vt:lpstr>
      <vt:lpstr>Why fork()?</vt:lpstr>
      <vt:lpstr>How can fork return differently?</vt:lpstr>
      <vt:lpstr>Process Creation: Unix (2)</vt:lpstr>
      <vt:lpstr>Process Creation: Unix (3)</vt:lpstr>
      <vt:lpstr>PowerPoint Presentation</vt:lpstr>
      <vt:lpstr>Process Creation: fork or not?</vt:lpstr>
      <vt:lpstr>Process Termination</vt:lpstr>
      <vt:lpstr>Process Termination</vt:lpstr>
      <vt:lpstr>wait() a second…</vt:lpstr>
      <vt:lpstr>Unix Shells</vt:lpstr>
      <vt:lpstr>Process Summary</vt:lpstr>
      <vt:lpstr>Copy-On-Write</vt:lpstr>
      <vt:lpstr>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349</cp:revision>
  <cp:lastPrinted>2013-01-21T18:46:22Z</cp:lastPrinted>
  <dcterms:created xsi:type="dcterms:W3CDTF">2013-01-28T03:36:18Z</dcterms:created>
  <dcterms:modified xsi:type="dcterms:W3CDTF">2024-09-07T02:22:40Z</dcterms:modified>
</cp:coreProperties>
</file>