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98" y="96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2023/4/12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5.png"/><Relationship Id="rId5" Type="http://schemas.openxmlformats.org/officeDocument/2006/relationships/tags" Target="../tags/tag80.xml"/><Relationship Id="rId10" Type="http://schemas.openxmlformats.org/officeDocument/2006/relationships/image" Target="../media/image4.png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>
            <p:custDataLst>
              <p:tags r:id="rId2"/>
            </p:custDataLst>
          </p:nvPr>
        </p:nvSpPr>
        <p:spPr>
          <a:xfrm>
            <a:off x="728870" y="2027583"/>
            <a:ext cx="495109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Tutorial 11   FAT File System</a:t>
            </a:r>
          </a:p>
          <a:p>
            <a:endParaRPr lang="en-US" altLang="zh-CN" sz="2800" b="1" dirty="0"/>
          </a:p>
          <a:p>
            <a:endParaRPr lang="en-US" altLang="zh-CN" sz="2800" dirty="0"/>
          </a:p>
          <a:p>
            <a:r>
              <a:rPr lang="en-US" altLang="zh-CN" sz="2800" dirty="0"/>
              <a:t>Tutor: Luo Qin</a:t>
            </a:r>
          </a:p>
          <a:p>
            <a:r>
              <a:rPr lang="en-US" altLang="zh-CN" sz="2800" dirty="0"/>
              <a:t>qluo22@cse.cuhk.edu.hk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Directory in FAT file system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8330" y="2739390"/>
            <a:ext cx="3245485" cy="1896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9135" y="1541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For example,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67480" y="2419350"/>
            <a:ext cx="8061960" cy="25361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D57E-07B5-4F95-867C-D375CBB1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Walk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184BC-503D-44A4-92A0-20AE58DBA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514476"/>
            <a:ext cx="4163786" cy="2458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B81F21-7E79-4834-A4BD-2A29B85C9D41}"/>
              </a:ext>
            </a:extLst>
          </p:cNvPr>
          <p:cNvSpPr txBox="1"/>
          <p:nvPr/>
        </p:nvSpPr>
        <p:spPr>
          <a:xfrm>
            <a:off x="608400" y="4397829"/>
            <a:ext cx="9559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fat16.h: Define some data structures (FAT16 BPB, FAT Directory) and the function prototype</a:t>
            </a:r>
          </a:p>
          <a:p>
            <a:r>
              <a:rPr lang="en-US" altLang="zh-CN" dirty="0"/>
              <a:t>Simple_fat16_main.c: FAT16 initialize, destroy, and the basic information display</a:t>
            </a:r>
          </a:p>
          <a:p>
            <a:r>
              <a:rPr lang="en-US" altLang="zh-CN" dirty="0"/>
              <a:t>Simple_fat16.c: Some operations about files and directory need to be implemented</a:t>
            </a:r>
          </a:p>
          <a:p>
            <a:r>
              <a:rPr lang="en-US" altLang="zh-CN" dirty="0"/>
              <a:t>fat_16.img: disk image for the file system</a:t>
            </a:r>
          </a:p>
          <a:p>
            <a:r>
              <a:rPr lang="en-US" altLang="zh-CN" dirty="0" err="1"/>
              <a:t>Makefile</a:t>
            </a:r>
            <a:r>
              <a:rPr lang="en-US" altLang="zh-CN" dirty="0"/>
              <a:t>: Compiling file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34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3C9E-0936-4330-8BE5-ABF1E0F8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Walk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38E6E-E345-4497-98A3-4DC6DA2F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53" y="1695450"/>
            <a:ext cx="100393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3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1A49-1838-44C7-B2F5-D9C99C6E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Walk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53527-537B-4EB0-9E2C-45424BDF9628}"/>
              </a:ext>
            </a:extLst>
          </p:cNvPr>
          <p:cNvSpPr txBox="1"/>
          <p:nvPr/>
        </p:nvSpPr>
        <p:spPr>
          <a:xfrm>
            <a:off x="608400" y="1600200"/>
            <a:ext cx="59426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Compile, run, and verify the file system</a:t>
            </a:r>
          </a:p>
          <a:p>
            <a:endParaRPr lang="en-US" altLang="zh-CN" dirty="0"/>
          </a:p>
          <a:p>
            <a:r>
              <a:rPr lang="en-US" altLang="zh-CN" b="1" dirty="0"/>
              <a:t>Compile:</a:t>
            </a:r>
          </a:p>
          <a:p>
            <a:r>
              <a:rPr lang="en-US" altLang="zh-CN" dirty="0"/>
              <a:t>make all</a:t>
            </a:r>
          </a:p>
          <a:p>
            <a:endParaRPr lang="en-US" altLang="zh-CN" dirty="0"/>
          </a:p>
          <a:p>
            <a:r>
              <a:rPr lang="en-US" altLang="zh-CN" b="1" dirty="0"/>
              <a:t>Mount fat_16.img under ./</a:t>
            </a:r>
            <a:r>
              <a:rPr lang="en-US" altLang="zh-CN" b="1" dirty="0" err="1"/>
              <a:t>fat_dir</a:t>
            </a:r>
            <a:r>
              <a:rPr lang="en-US" altLang="zh-CN" b="1" dirty="0"/>
              <a:t> or other directories:</a:t>
            </a:r>
          </a:p>
          <a:p>
            <a:r>
              <a:rPr lang="en-US" altLang="zh-CN" dirty="0"/>
              <a:t>./simple_fat16 -d </a:t>
            </a:r>
            <a:r>
              <a:rPr lang="en-US" altLang="zh-CN" dirty="0" err="1"/>
              <a:t>fat_dir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F4BEE-79DE-4067-9999-A6169818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64" y="3631525"/>
            <a:ext cx="7902349" cy="29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2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96E5B1-81C2-4633-811E-0697343FB0F2}"/>
              </a:ext>
            </a:extLst>
          </p:cNvPr>
          <p:cNvSpPr txBox="1"/>
          <p:nvPr/>
        </p:nvSpPr>
        <p:spPr>
          <a:xfrm>
            <a:off x="3766457" y="3124200"/>
            <a:ext cx="4512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Any Questions?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7316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Hard Disk Drive</a:t>
            </a:r>
          </a:p>
        </p:txBody>
      </p:sp>
      <p:pic>
        <p:nvPicPr>
          <p:cNvPr id="6" name="그림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66745" y="1606550"/>
            <a:ext cx="3614420" cy="4100195"/>
          </a:xfrm>
          <a:prstGeom prst="rect">
            <a:avLst/>
          </a:prstGeom>
        </p:spPr>
      </p:pic>
      <p:cxnSp>
        <p:nvCxnSpPr>
          <p:cNvPr id="45" name="직선 연결선 44"/>
          <p:cNvCxnSpPr/>
          <p:nvPr>
            <p:custDataLst>
              <p:tags r:id="rId3"/>
            </p:custDataLst>
          </p:nvPr>
        </p:nvCxnSpPr>
        <p:spPr>
          <a:xfrm>
            <a:off x="6627027" y="3761376"/>
            <a:ext cx="515856" cy="0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>
            <p:custDataLst>
              <p:tags r:id="rId4"/>
            </p:custDataLst>
          </p:nvPr>
        </p:nvSpPr>
        <p:spPr>
          <a:xfrm>
            <a:off x="6893532" y="3559780"/>
            <a:ext cx="1443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Sector</a:t>
            </a:r>
          </a:p>
          <a:p>
            <a:pPr algn="ctr"/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(512 Byte)</a:t>
            </a:r>
            <a:endParaRPr lang="ko-KR" altLang="en-US" sz="20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Box 47"/>
          <p:cNvSpPr txBox="1"/>
          <p:nvPr>
            <p:custDataLst>
              <p:tags r:id="rId5"/>
            </p:custDataLst>
          </p:nvPr>
        </p:nvSpPr>
        <p:spPr>
          <a:xfrm>
            <a:off x="5816252" y="5447000"/>
            <a:ext cx="23488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Cluster (Block)</a:t>
            </a:r>
          </a:p>
          <a:p>
            <a:pPr algn="ctr"/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(8*512 Byte=4KB)</a:t>
            </a:r>
          </a:p>
        </p:txBody>
      </p:sp>
      <p:cxnSp>
        <p:nvCxnSpPr>
          <p:cNvPr id="11" name="直接连接符 10"/>
          <p:cNvCxnSpPr>
            <a:stCxn id="10" idx="60"/>
          </p:cNvCxnSpPr>
          <p:nvPr/>
        </p:nvCxnSpPr>
        <p:spPr>
          <a:xfrm>
            <a:off x="6146165" y="5166360"/>
            <a:ext cx="486410" cy="280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042920" y="2755900"/>
            <a:ext cx="3735705" cy="2761615"/>
          </a:xfrm>
          <a:custGeom>
            <a:avLst/>
            <a:gdLst>
              <a:gd name="connisteX0" fmla="*/ 3333750 w 3735705"/>
              <a:gd name="connsiteY0" fmla="*/ 843280 h 2761615"/>
              <a:gd name="connisteX1" fmla="*/ 3404235 w 3735705"/>
              <a:gd name="connsiteY1" fmla="*/ 803275 h 2761615"/>
              <a:gd name="connisteX2" fmla="*/ 3474720 w 3735705"/>
              <a:gd name="connsiteY2" fmla="*/ 843280 h 2761615"/>
              <a:gd name="connisteX3" fmla="*/ 3544570 w 3735705"/>
              <a:gd name="connsiteY3" fmla="*/ 893445 h 2761615"/>
              <a:gd name="connisteX4" fmla="*/ 3604895 w 3735705"/>
              <a:gd name="connsiteY4" fmla="*/ 974090 h 2761615"/>
              <a:gd name="connisteX5" fmla="*/ 3635375 w 3735705"/>
              <a:gd name="connsiteY5" fmla="*/ 1054100 h 2761615"/>
              <a:gd name="connisteX6" fmla="*/ 3665220 w 3735705"/>
              <a:gd name="connsiteY6" fmla="*/ 1124585 h 2761615"/>
              <a:gd name="connisteX7" fmla="*/ 3695700 w 3735705"/>
              <a:gd name="connsiteY7" fmla="*/ 1195070 h 2761615"/>
              <a:gd name="connisteX8" fmla="*/ 3705225 w 3735705"/>
              <a:gd name="connsiteY8" fmla="*/ 1275080 h 2761615"/>
              <a:gd name="connisteX9" fmla="*/ 3735705 w 3735705"/>
              <a:gd name="connsiteY9" fmla="*/ 1355725 h 2761615"/>
              <a:gd name="connisteX10" fmla="*/ 3725545 w 3735705"/>
              <a:gd name="connsiteY10" fmla="*/ 1445895 h 2761615"/>
              <a:gd name="connisteX11" fmla="*/ 3705225 w 3735705"/>
              <a:gd name="connsiteY11" fmla="*/ 1516380 h 2761615"/>
              <a:gd name="connisteX12" fmla="*/ 3675380 w 3735705"/>
              <a:gd name="connsiteY12" fmla="*/ 1606550 h 2761615"/>
              <a:gd name="connisteX13" fmla="*/ 3655060 w 3735705"/>
              <a:gd name="connsiteY13" fmla="*/ 1677035 h 2761615"/>
              <a:gd name="connisteX14" fmla="*/ 3594735 w 3735705"/>
              <a:gd name="connsiteY14" fmla="*/ 1797685 h 2761615"/>
              <a:gd name="connisteX15" fmla="*/ 3535045 w 3735705"/>
              <a:gd name="connsiteY15" fmla="*/ 1868170 h 2761615"/>
              <a:gd name="connisteX16" fmla="*/ 3484880 w 3735705"/>
              <a:gd name="connsiteY16" fmla="*/ 1938020 h 2761615"/>
              <a:gd name="connisteX17" fmla="*/ 3424555 w 3735705"/>
              <a:gd name="connsiteY17" fmla="*/ 2008505 h 2761615"/>
              <a:gd name="connisteX18" fmla="*/ 3354070 w 3735705"/>
              <a:gd name="connsiteY18" fmla="*/ 2078990 h 2761615"/>
              <a:gd name="connisteX19" fmla="*/ 3273425 w 3735705"/>
              <a:gd name="connsiteY19" fmla="*/ 2169160 h 2761615"/>
              <a:gd name="connisteX20" fmla="*/ 3193415 w 3735705"/>
              <a:gd name="connsiteY20" fmla="*/ 2229485 h 2761615"/>
              <a:gd name="connisteX21" fmla="*/ 3122930 w 3735705"/>
              <a:gd name="connsiteY21" fmla="*/ 2299970 h 2761615"/>
              <a:gd name="connisteX22" fmla="*/ 3042920 w 3735705"/>
              <a:gd name="connsiteY22" fmla="*/ 2359660 h 2761615"/>
              <a:gd name="connisteX23" fmla="*/ 2972435 w 3735705"/>
              <a:gd name="connsiteY23" fmla="*/ 2419985 h 2761615"/>
              <a:gd name="connisteX24" fmla="*/ 2901950 w 3735705"/>
              <a:gd name="connsiteY24" fmla="*/ 2470150 h 2761615"/>
              <a:gd name="connisteX25" fmla="*/ 2821940 w 3735705"/>
              <a:gd name="connsiteY25" fmla="*/ 2510790 h 2761615"/>
              <a:gd name="connisteX26" fmla="*/ 2741295 w 3735705"/>
              <a:gd name="connsiteY26" fmla="*/ 2560955 h 2761615"/>
              <a:gd name="connisteX27" fmla="*/ 2661285 w 3735705"/>
              <a:gd name="connsiteY27" fmla="*/ 2580640 h 2761615"/>
              <a:gd name="connisteX28" fmla="*/ 2570480 w 3735705"/>
              <a:gd name="connsiteY28" fmla="*/ 2630805 h 2761615"/>
              <a:gd name="connisteX29" fmla="*/ 2480310 w 3735705"/>
              <a:gd name="connsiteY29" fmla="*/ 2651125 h 2761615"/>
              <a:gd name="connisteX30" fmla="*/ 2409825 w 3735705"/>
              <a:gd name="connsiteY30" fmla="*/ 2671445 h 2761615"/>
              <a:gd name="connisteX31" fmla="*/ 2339975 w 3735705"/>
              <a:gd name="connsiteY31" fmla="*/ 2681605 h 2761615"/>
              <a:gd name="connisteX32" fmla="*/ 2269490 w 3735705"/>
              <a:gd name="connsiteY32" fmla="*/ 2691130 h 2761615"/>
              <a:gd name="connisteX33" fmla="*/ 2199005 w 3735705"/>
              <a:gd name="connsiteY33" fmla="*/ 2691130 h 2761615"/>
              <a:gd name="connisteX34" fmla="*/ 2128520 w 3735705"/>
              <a:gd name="connsiteY34" fmla="*/ 2711450 h 2761615"/>
              <a:gd name="connisteX35" fmla="*/ 2048510 w 3735705"/>
              <a:gd name="connsiteY35" fmla="*/ 2721610 h 2761615"/>
              <a:gd name="connisteX36" fmla="*/ 1978025 w 3735705"/>
              <a:gd name="connsiteY36" fmla="*/ 2721610 h 2761615"/>
              <a:gd name="connisteX37" fmla="*/ 1898015 w 3735705"/>
              <a:gd name="connsiteY37" fmla="*/ 2751455 h 2761615"/>
              <a:gd name="connisteX38" fmla="*/ 1817370 w 3735705"/>
              <a:gd name="connsiteY38" fmla="*/ 2761615 h 2761615"/>
              <a:gd name="connisteX39" fmla="*/ 1737360 w 3735705"/>
              <a:gd name="connsiteY39" fmla="*/ 2761615 h 2761615"/>
              <a:gd name="connisteX40" fmla="*/ 1656715 w 3735705"/>
              <a:gd name="connsiteY40" fmla="*/ 2761615 h 2761615"/>
              <a:gd name="connisteX41" fmla="*/ 1566545 w 3735705"/>
              <a:gd name="connsiteY41" fmla="*/ 2761615 h 2761615"/>
              <a:gd name="connisteX42" fmla="*/ 1496060 w 3735705"/>
              <a:gd name="connsiteY42" fmla="*/ 2761615 h 2761615"/>
              <a:gd name="connisteX43" fmla="*/ 1425575 w 3735705"/>
              <a:gd name="connsiteY43" fmla="*/ 2761615 h 2761615"/>
              <a:gd name="connisteX44" fmla="*/ 1335405 w 3735705"/>
              <a:gd name="connsiteY44" fmla="*/ 2741295 h 2761615"/>
              <a:gd name="connisteX45" fmla="*/ 1264920 w 3735705"/>
              <a:gd name="connsiteY45" fmla="*/ 2731770 h 2761615"/>
              <a:gd name="connisteX46" fmla="*/ 1184910 w 3735705"/>
              <a:gd name="connsiteY46" fmla="*/ 2731770 h 2761615"/>
              <a:gd name="connisteX47" fmla="*/ 1094105 w 3735705"/>
              <a:gd name="connsiteY47" fmla="*/ 2711450 h 2761615"/>
              <a:gd name="connisteX48" fmla="*/ 1014095 w 3735705"/>
              <a:gd name="connsiteY48" fmla="*/ 2701290 h 2761615"/>
              <a:gd name="connisteX49" fmla="*/ 943610 w 3735705"/>
              <a:gd name="connsiteY49" fmla="*/ 2671445 h 2761615"/>
              <a:gd name="connisteX50" fmla="*/ 863600 w 3735705"/>
              <a:gd name="connsiteY50" fmla="*/ 2651125 h 2761615"/>
              <a:gd name="connisteX51" fmla="*/ 793115 w 3735705"/>
              <a:gd name="connsiteY51" fmla="*/ 2621280 h 2761615"/>
              <a:gd name="connisteX52" fmla="*/ 712470 w 3735705"/>
              <a:gd name="connsiteY52" fmla="*/ 2571115 h 2761615"/>
              <a:gd name="connisteX53" fmla="*/ 632460 w 3735705"/>
              <a:gd name="connsiteY53" fmla="*/ 2500630 h 2761615"/>
              <a:gd name="connisteX54" fmla="*/ 561975 w 3735705"/>
              <a:gd name="connsiteY54" fmla="*/ 2419985 h 2761615"/>
              <a:gd name="connisteX55" fmla="*/ 491490 w 3735705"/>
              <a:gd name="connsiteY55" fmla="*/ 2329815 h 2761615"/>
              <a:gd name="connisteX56" fmla="*/ 451485 w 3735705"/>
              <a:gd name="connsiteY56" fmla="*/ 2239645 h 2761615"/>
              <a:gd name="connisteX57" fmla="*/ 401320 w 3735705"/>
              <a:gd name="connsiteY57" fmla="*/ 2169160 h 2761615"/>
              <a:gd name="connisteX58" fmla="*/ 351155 w 3735705"/>
              <a:gd name="connsiteY58" fmla="*/ 2098675 h 2761615"/>
              <a:gd name="connisteX59" fmla="*/ 321310 w 3735705"/>
              <a:gd name="connsiteY59" fmla="*/ 2008505 h 2761615"/>
              <a:gd name="connisteX60" fmla="*/ 271145 w 3735705"/>
              <a:gd name="connsiteY60" fmla="*/ 1927860 h 2761615"/>
              <a:gd name="connisteX61" fmla="*/ 240665 w 3735705"/>
              <a:gd name="connsiteY61" fmla="*/ 1858010 h 2761615"/>
              <a:gd name="connisteX62" fmla="*/ 200660 w 3735705"/>
              <a:gd name="connsiteY62" fmla="*/ 1777365 h 2761615"/>
              <a:gd name="connisteX63" fmla="*/ 160655 w 3735705"/>
              <a:gd name="connsiteY63" fmla="*/ 1697355 h 2761615"/>
              <a:gd name="connisteX64" fmla="*/ 110490 w 3735705"/>
              <a:gd name="connsiteY64" fmla="*/ 1586865 h 2761615"/>
              <a:gd name="connisteX65" fmla="*/ 90170 w 3735705"/>
              <a:gd name="connsiteY65" fmla="*/ 1516380 h 2761615"/>
              <a:gd name="connisteX66" fmla="*/ 69850 w 3735705"/>
              <a:gd name="connsiteY66" fmla="*/ 1445895 h 2761615"/>
              <a:gd name="connisteX67" fmla="*/ 59690 w 3735705"/>
              <a:gd name="connsiteY67" fmla="*/ 1365885 h 2761615"/>
              <a:gd name="connisteX68" fmla="*/ 40005 w 3735705"/>
              <a:gd name="connsiteY68" fmla="*/ 1275080 h 2761615"/>
              <a:gd name="connisteX69" fmla="*/ 19685 w 3735705"/>
              <a:gd name="connsiteY69" fmla="*/ 1205230 h 2761615"/>
              <a:gd name="connisteX70" fmla="*/ 9525 w 3735705"/>
              <a:gd name="connsiteY70" fmla="*/ 1114425 h 2761615"/>
              <a:gd name="connisteX71" fmla="*/ 0 w 3735705"/>
              <a:gd name="connsiteY71" fmla="*/ 1024255 h 2761615"/>
              <a:gd name="connisteX72" fmla="*/ 0 w 3735705"/>
              <a:gd name="connsiteY72" fmla="*/ 934085 h 2761615"/>
              <a:gd name="connisteX73" fmla="*/ 0 w 3735705"/>
              <a:gd name="connsiteY73" fmla="*/ 863600 h 2761615"/>
              <a:gd name="connisteX74" fmla="*/ 0 w 3735705"/>
              <a:gd name="connsiteY74" fmla="*/ 782955 h 2761615"/>
              <a:gd name="connisteX75" fmla="*/ 0 w 3735705"/>
              <a:gd name="connsiteY75" fmla="*/ 702945 h 2761615"/>
              <a:gd name="connisteX76" fmla="*/ 0 w 3735705"/>
              <a:gd name="connsiteY76" fmla="*/ 632460 h 2761615"/>
              <a:gd name="connisteX77" fmla="*/ 0 w 3735705"/>
              <a:gd name="connsiteY77" fmla="*/ 561975 h 2761615"/>
              <a:gd name="connisteX78" fmla="*/ 0 w 3735705"/>
              <a:gd name="connsiteY78" fmla="*/ 492125 h 2761615"/>
              <a:gd name="connisteX79" fmla="*/ 29845 w 3735705"/>
              <a:gd name="connsiteY79" fmla="*/ 411480 h 2761615"/>
              <a:gd name="connisteX80" fmla="*/ 59690 w 3735705"/>
              <a:gd name="connsiteY80" fmla="*/ 341630 h 2761615"/>
              <a:gd name="connisteX81" fmla="*/ 100330 w 3735705"/>
              <a:gd name="connsiteY81" fmla="*/ 271145 h 2761615"/>
              <a:gd name="connisteX82" fmla="*/ 120015 w 3735705"/>
              <a:gd name="connsiteY82" fmla="*/ 200660 h 2761615"/>
              <a:gd name="connisteX83" fmla="*/ 170180 w 3735705"/>
              <a:gd name="connsiteY83" fmla="*/ 130175 h 2761615"/>
              <a:gd name="connisteX84" fmla="*/ 210820 w 3735705"/>
              <a:gd name="connsiteY84" fmla="*/ 60325 h 2761615"/>
              <a:gd name="connisteX85" fmla="*/ 280670 w 3735705"/>
              <a:gd name="connsiteY85" fmla="*/ 19685 h 2761615"/>
              <a:gd name="connisteX86" fmla="*/ 351155 w 3735705"/>
              <a:gd name="connsiteY86" fmla="*/ 0 h 2761615"/>
              <a:gd name="connisteX87" fmla="*/ 431800 w 3735705"/>
              <a:gd name="connsiteY87" fmla="*/ 0 h 2761615"/>
              <a:gd name="connisteX88" fmla="*/ 501650 w 3735705"/>
              <a:gd name="connsiteY88" fmla="*/ 0 h 2761615"/>
              <a:gd name="connisteX89" fmla="*/ 582295 w 3735705"/>
              <a:gd name="connsiteY89" fmla="*/ 19685 h 2761615"/>
              <a:gd name="connisteX90" fmla="*/ 662305 w 3735705"/>
              <a:gd name="connsiteY90" fmla="*/ 60325 h 2761615"/>
              <a:gd name="connisteX91" fmla="*/ 732790 w 3735705"/>
              <a:gd name="connsiteY91" fmla="*/ 120650 h 2761615"/>
              <a:gd name="connisteX92" fmla="*/ 763270 w 3735705"/>
              <a:gd name="connsiteY92" fmla="*/ 190500 h 2761615"/>
              <a:gd name="connisteX93" fmla="*/ 763270 w 3735705"/>
              <a:gd name="connsiteY93" fmla="*/ 260985 h 2761615"/>
              <a:gd name="connisteX94" fmla="*/ 763270 w 3735705"/>
              <a:gd name="connsiteY94" fmla="*/ 331470 h 2761615"/>
              <a:gd name="connisteX95" fmla="*/ 753110 w 3735705"/>
              <a:gd name="connsiteY95" fmla="*/ 411480 h 2761615"/>
              <a:gd name="connisteX96" fmla="*/ 722630 w 3735705"/>
              <a:gd name="connsiteY96" fmla="*/ 481965 h 2761615"/>
              <a:gd name="connisteX97" fmla="*/ 692785 w 3735705"/>
              <a:gd name="connsiteY97" fmla="*/ 552450 h 2761615"/>
              <a:gd name="connisteX98" fmla="*/ 662305 w 3735705"/>
              <a:gd name="connsiteY98" fmla="*/ 622300 h 2761615"/>
              <a:gd name="connisteX99" fmla="*/ 632460 w 3735705"/>
              <a:gd name="connsiteY99" fmla="*/ 692785 h 2761615"/>
              <a:gd name="connisteX100" fmla="*/ 622300 w 3735705"/>
              <a:gd name="connsiteY100" fmla="*/ 763270 h 2761615"/>
              <a:gd name="connisteX101" fmla="*/ 592455 w 3735705"/>
              <a:gd name="connsiteY101" fmla="*/ 833755 h 2761615"/>
              <a:gd name="connisteX102" fmla="*/ 572135 w 3735705"/>
              <a:gd name="connsiteY102" fmla="*/ 903605 h 2761615"/>
              <a:gd name="connisteX103" fmla="*/ 542290 w 3735705"/>
              <a:gd name="connsiteY103" fmla="*/ 974090 h 2761615"/>
              <a:gd name="connisteX104" fmla="*/ 532130 w 3735705"/>
              <a:gd name="connsiteY104" fmla="*/ 1044575 h 2761615"/>
              <a:gd name="connisteX105" fmla="*/ 532130 w 3735705"/>
              <a:gd name="connsiteY105" fmla="*/ 1134745 h 2761615"/>
              <a:gd name="connisteX106" fmla="*/ 551815 w 3735705"/>
              <a:gd name="connsiteY106" fmla="*/ 1205230 h 2761615"/>
              <a:gd name="connisteX107" fmla="*/ 561975 w 3735705"/>
              <a:gd name="connsiteY107" fmla="*/ 1275080 h 2761615"/>
              <a:gd name="connisteX108" fmla="*/ 592455 w 3735705"/>
              <a:gd name="connsiteY108" fmla="*/ 1355725 h 2761615"/>
              <a:gd name="connisteX109" fmla="*/ 601980 w 3735705"/>
              <a:gd name="connsiteY109" fmla="*/ 1435735 h 2761615"/>
              <a:gd name="connisteX110" fmla="*/ 632460 w 3735705"/>
              <a:gd name="connsiteY110" fmla="*/ 1516380 h 2761615"/>
              <a:gd name="connisteX111" fmla="*/ 652780 w 3735705"/>
              <a:gd name="connsiteY111" fmla="*/ 1596390 h 2761615"/>
              <a:gd name="connisteX112" fmla="*/ 682625 w 3735705"/>
              <a:gd name="connsiteY112" fmla="*/ 1687195 h 2761615"/>
              <a:gd name="connisteX113" fmla="*/ 712470 w 3735705"/>
              <a:gd name="connsiteY113" fmla="*/ 1767205 h 2761615"/>
              <a:gd name="connisteX114" fmla="*/ 753110 w 3735705"/>
              <a:gd name="connsiteY114" fmla="*/ 1837690 h 2761615"/>
              <a:gd name="connisteX115" fmla="*/ 793115 w 3735705"/>
              <a:gd name="connsiteY115" fmla="*/ 1908175 h 2761615"/>
              <a:gd name="connisteX116" fmla="*/ 863600 w 3735705"/>
              <a:gd name="connsiteY116" fmla="*/ 1968500 h 2761615"/>
              <a:gd name="connisteX117" fmla="*/ 933450 w 3735705"/>
              <a:gd name="connsiteY117" fmla="*/ 2008505 h 2761615"/>
              <a:gd name="connisteX118" fmla="*/ 1003935 w 3735705"/>
              <a:gd name="connsiteY118" fmla="*/ 2048510 h 2761615"/>
              <a:gd name="connisteX119" fmla="*/ 1074420 w 3735705"/>
              <a:gd name="connsiteY119" fmla="*/ 2078990 h 2761615"/>
              <a:gd name="connisteX120" fmla="*/ 1144270 w 3735705"/>
              <a:gd name="connsiteY120" fmla="*/ 2108835 h 2761615"/>
              <a:gd name="connisteX121" fmla="*/ 1214755 w 3735705"/>
              <a:gd name="connsiteY121" fmla="*/ 2148840 h 2761615"/>
              <a:gd name="connisteX122" fmla="*/ 1285240 w 3735705"/>
              <a:gd name="connsiteY122" fmla="*/ 2159000 h 2761615"/>
              <a:gd name="connisteX123" fmla="*/ 1355725 w 3735705"/>
              <a:gd name="connsiteY123" fmla="*/ 2189480 h 2761615"/>
              <a:gd name="connisteX124" fmla="*/ 1425575 w 3735705"/>
              <a:gd name="connsiteY124" fmla="*/ 2239645 h 2761615"/>
              <a:gd name="connisteX125" fmla="*/ 1496060 w 3735705"/>
              <a:gd name="connsiteY125" fmla="*/ 2279650 h 2761615"/>
              <a:gd name="connisteX126" fmla="*/ 1566545 w 3735705"/>
              <a:gd name="connsiteY126" fmla="*/ 2309495 h 2761615"/>
              <a:gd name="connisteX127" fmla="*/ 1636395 w 3735705"/>
              <a:gd name="connsiteY127" fmla="*/ 2319655 h 2761615"/>
              <a:gd name="connisteX128" fmla="*/ 1706880 w 3735705"/>
              <a:gd name="connsiteY128" fmla="*/ 2339975 h 2761615"/>
              <a:gd name="connisteX129" fmla="*/ 1777365 w 3735705"/>
              <a:gd name="connsiteY129" fmla="*/ 2359660 h 2761615"/>
              <a:gd name="connisteX130" fmla="*/ 1847850 w 3735705"/>
              <a:gd name="connsiteY130" fmla="*/ 2379980 h 2761615"/>
              <a:gd name="connisteX131" fmla="*/ 1917700 w 3735705"/>
              <a:gd name="connsiteY131" fmla="*/ 2379980 h 2761615"/>
              <a:gd name="connisteX132" fmla="*/ 1998345 w 3735705"/>
              <a:gd name="connsiteY132" fmla="*/ 2379980 h 2761615"/>
              <a:gd name="connisteX133" fmla="*/ 2068830 w 3735705"/>
              <a:gd name="connsiteY133" fmla="*/ 2379980 h 2761615"/>
              <a:gd name="connisteX134" fmla="*/ 2148840 w 3735705"/>
              <a:gd name="connsiteY134" fmla="*/ 2379980 h 2761615"/>
              <a:gd name="connisteX135" fmla="*/ 2229485 w 3735705"/>
              <a:gd name="connsiteY135" fmla="*/ 2369820 h 2761615"/>
              <a:gd name="connisteX136" fmla="*/ 2309495 w 3735705"/>
              <a:gd name="connsiteY136" fmla="*/ 2359660 h 2761615"/>
              <a:gd name="connisteX137" fmla="*/ 2379980 w 3735705"/>
              <a:gd name="connsiteY137" fmla="*/ 2339975 h 2761615"/>
              <a:gd name="connisteX138" fmla="*/ 2450465 w 3735705"/>
              <a:gd name="connsiteY138" fmla="*/ 2329815 h 2761615"/>
              <a:gd name="connisteX139" fmla="*/ 2530475 w 3735705"/>
              <a:gd name="connsiteY139" fmla="*/ 2299970 h 2761615"/>
              <a:gd name="connisteX140" fmla="*/ 2611120 w 3735705"/>
              <a:gd name="connsiteY140" fmla="*/ 2289810 h 2761615"/>
              <a:gd name="connisteX141" fmla="*/ 2691130 w 3735705"/>
              <a:gd name="connsiteY141" fmla="*/ 2249170 h 2761615"/>
              <a:gd name="connisteX142" fmla="*/ 2761615 w 3735705"/>
              <a:gd name="connsiteY142" fmla="*/ 2209165 h 2761615"/>
              <a:gd name="connisteX143" fmla="*/ 2832100 w 3735705"/>
              <a:gd name="connsiteY143" fmla="*/ 2159000 h 2761615"/>
              <a:gd name="connisteX144" fmla="*/ 2901950 w 3735705"/>
              <a:gd name="connsiteY144" fmla="*/ 2118995 h 2761615"/>
              <a:gd name="connisteX145" fmla="*/ 2962275 w 3735705"/>
              <a:gd name="connsiteY145" fmla="*/ 2048510 h 2761615"/>
              <a:gd name="connisteX146" fmla="*/ 3012440 w 3735705"/>
              <a:gd name="connsiteY146" fmla="*/ 1958340 h 2761615"/>
              <a:gd name="connisteX147" fmla="*/ 3052445 w 3735705"/>
              <a:gd name="connsiteY147" fmla="*/ 1877695 h 2761615"/>
              <a:gd name="connisteX148" fmla="*/ 3082925 w 3735705"/>
              <a:gd name="connsiteY148" fmla="*/ 1807845 h 2761615"/>
              <a:gd name="connisteX149" fmla="*/ 3133090 w 3735705"/>
              <a:gd name="connsiteY149" fmla="*/ 1706880 h 2761615"/>
              <a:gd name="connisteX150" fmla="*/ 3162935 w 3735705"/>
              <a:gd name="connsiteY150" fmla="*/ 1637030 h 2761615"/>
              <a:gd name="connisteX151" fmla="*/ 3183255 w 3735705"/>
              <a:gd name="connsiteY151" fmla="*/ 1556385 h 2761615"/>
              <a:gd name="connisteX152" fmla="*/ 3213100 w 3735705"/>
              <a:gd name="connsiteY152" fmla="*/ 1486535 h 2761615"/>
              <a:gd name="connisteX153" fmla="*/ 3243580 w 3735705"/>
              <a:gd name="connsiteY153" fmla="*/ 1405890 h 2761615"/>
              <a:gd name="connisteX154" fmla="*/ 3243580 w 3735705"/>
              <a:gd name="connsiteY154" fmla="*/ 1325245 h 2761615"/>
              <a:gd name="connisteX155" fmla="*/ 3243580 w 3735705"/>
              <a:gd name="connsiteY155" fmla="*/ 1255395 h 2761615"/>
              <a:gd name="connisteX156" fmla="*/ 3263900 w 3735705"/>
              <a:gd name="connsiteY156" fmla="*/ 1184910 h 2761615"/>
              <a:gd name="connisteX157" fmla="*/ 3283585 w 3735705"/>
              <a:gd name="connsiteY157" fmla="*/ 1104900 h 2761615"/>
              <a:gd name="connisteX158" fmla="*/ 3303905 w 3735705"/>
              <a:gd name="connsiteY158" fmla="*/ 1024255 h 2761615"/>
              <a:gd name="connisteX159" fmla="*/ 3333750 w 3735705"/>
              <a:gd name="connsiteY159" fmla="*/ 953770 h 2761615"/>
              <a:gd name="connisteX160" fmla="*/ 3333750 w 3735705"/>
              <a:gd name="connsiteY160" fmla="*/ 883920 h 2761615"/>
              <a:gd name="connisteX161" fmla="*/ 3364230 w 3735705"/>
              <a:gd name="connsiteY161" fmla="*/ 803275 h 2761615"/>
              <a:gd name="connisteX162" fmla="*/ 3333750 w 3735705"/>
              <a:gd name="connsiteY162" fmla="*/ 843280 h 27616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</a:cxnLst>
            <a:rect l="l" t="t" r="r" b="b"/>
            <a:pathLst>
              <a:path w="3735705" h="2761615">
                <a:moveTo>
                  <a:pt x="3333750" y="843280"/>
                </a:moveTo>
                <a:lnTo>
                  <a:pt x="3404235" y="803275"/>
                </a:lnTo>
                <a:lnTo>
                  <a:pt x="3474720" y="843280"/>
                </a:lnTo>
                <a:lnTo>
                  <a:pt x="3544570" y="893445"/>
                </a:lnTo>
                <a:lnTo>
                  <a:pt x="3604895" y="974090"/>
                </a:lnTo>
                <a:lnTo>
                  <a:pt x="3635375" y="1054100"/>
                </a:lnTo>
                <a:lnTo>
                  <a:pt x="3665220" y="1124585"/>
                </a:lnTo>
                <a:lnTo>
                  <a:pt x="3695700" y="1195070"/>
                </a:lnTo>
                <a:lnTo>
                  <a:pt x="3705225" y="1275080"/>
                </a:lnTo>
                <a:lnTo>
                  <a:pt x="3735705" y="1355725"/>
                </a:lnTo>
                <a:lnTo>
                  <a:pt x="3725545" y="1445895"/>
                </a:lnTo>
                <a:lnTo>
                  <a:pt x="3705225" y="1516380"/>
                </a:lnTo>
                <a:lnTo>
                  <a:pt x="3675380" y="1606550"/>
                </a:lnTo>
                <a:lnTo>
                  <a:pt x="3655060" y="1677035"/>
                </a:lnTo>
                <a:lnTo>
                  <a:pt x="3594735" y="1797685"/>
                </a:lnTo>
                <a:lnTo>
                  <a:pt x="3535045" y="1868170"/>
                </a:lnTo>
                <a:lnTo>
                  <a:pt x="3484880" y="1938020"/>
                </a:lnTo>
                <a:lnTo>
                  <a:pt x="3424555" y="2008505"/>
                </a:lnTo>
                <a:lnTo>
                  <a:pt x="3354070" y="2078990"/>
                </a:lnTo>
                <a:lnTo>
                  <a:pt x="3273425" y="2169160"/>
                </a:lnTo>
                <a:lnTo>
                  <a:pt x="3193415" y="2229485"/>
                </a:lnTo>
                <a:lnTo>
                  <a:pt x="3122930" y="2299970"/>
                </a:lnTo>
                <a:lnTo>
                  <a:pt x="3042920" y="2359660"/>
                </a:lnTo>
                <a:lnTo>
                  <a:pt x="2972435" y="2419985"/>
                </a:lnTo>
                <a:lnTo>
                  <a:pt x="2901950" y="2470150"/>
                </a:lnTo>
                <a:lnTo>
                  <a:pt x="2821940" y="2510790"/>
                </a:lnTo>
                <a:lnTo>
                  <a:pt x="2741295" y="2560955"/>
                </a:lnTo>
                <a:lnTo>
                  <a:pt x="2661285" y="2580640"/>
                </a:lnTo>
                <a:lnTo>
                  <a:pt x="2570480" y="2630805"/>
                </a:lnTo>
                <a:lnTo>
                  <a:pt x="2480310" y="2651125"/>
                </a:lnTo>
                <a:lnTo>
                  <a:pt x="2409825" y="2671445"/>
                </a:lnTo>
                <a:lnTo>
                  <a:pt x="2339975" y="2681605"/>
                </a:lnTo>
                <a:lnTo>
                  <a:pt x="2269490" y="2691130"/>
                </a:lnTo>
                <a:lnTo>
                  <a:pt x="2199005" y="2691130"/>
                </a:lnTo>
                <a:lnTo>
                  <a:pt x="2128520" y="2711450"/>
                </a:lnTo>
                <a:lnTo>
                  <a:pt x="2048510" y="2721610"/>
                </a:lnTo>
                <a:lnTo>
                  <a:pt x="1978025" y="2721610"/>
                </a:lnTo>
                <a:lnTo>
                  <a:pt x="1898015" y="2751455"/>
                </a:lnTo>
                <a:lnTo>
                  <a:pt x="1817370" y="2761615"/>
                </a:lnTo>
                <a:lnTo>
                  <a:pt x="1737360" y="2761615"/>
                </a:lnTo>
                <a:lnTo>
                  <a:pt x="1656715" y="2761615"/>
                </a:lnTo>
                <a:lnTo>
                  <a:pt x="1566545" y="2761615"/>
                </a:lnTo>
                <a:lnTo>
                  <a:pt x="1496060" y="2761615"/>
                </a:lnTo>
                <a:lnTo>
                  <a:pt x="1425575" y="2761615"/>
                </a:lnTo>
                <a:lnTo>
                  <a:pt x="1335405" y="2741295"/>
                </a:lnTo>
                <a:lnTo>
                  <a:pt x="1264920" y="2731770"/>
                </a:lnTo>
                <a:lnTo>
                  <a:pt x="1184910" y="2731770"/>
                </a:lnTo>
                <a:lnTo>
                  <a:pt x="1094105" y="2711450"/>
                </a:lnTo>
                <a:lnTo>
                  <a:pt x="1014095" y="2701290"/>
                </a:lnTo>
                <a:lnTo>
                  <a:pt x="943610" y="2671445"/>
                </a:lnTo>
                <a:lnTo>
                  <a:pt x="863600" y="2651125"/>
                </a:lnTo>
                <a:lnTo>
                  <a:pt x="793115" y="2621280"/>
                </a:lnTo>
                <a:lnTo>
                  <a:pt x="712470" y="2571115"/>
                </a:lnTo>
                <a:lnTo>
                  <a:pt x="632460" y="2500630"/>
                </a:lnTo>
                <a:lnTo>
                  <a:pt x="561975" y="2419985"/>
                </a:lnTo>
                <a:lnTo>
                  <a:pt x="491490" y="2329815"/>
                </a:lnTo>
                <a:lnTo>
                  <a:pt x="451485" y="2239645"/>
                </a:lnTo>
                <a:lnTo>
                  <a:pt x="401320" y="2169160"/>
                </a:lnTo>
                <a:lnTo>
                  <a:pt x="351155" y="2098675"/>
                </a:lnTo>
                <a:lnTo>
                  <a:pt x="321310" y="2008505"/>
                </a:lnTo>
                <a:lnTo>
                  <a:pt x="271145" y="1927860"/>
                </a:lnTo>
                <a:lnTo>
                  <a:pt x="240665" y="1858010"/>
                </a:lnTo>
                <a:lnTo>
                  <a:pt x="200660" y="1777365"/>
                </a:lnTo>
                <a:lnTo>
                  <a:pt x="160655" y="1697355"/>
                </a:lnTo>
                <a:lnTo>
                  <a:pt x="110490" y="1586865"/>
                </a:lnTo>
                <a:lnTo>
                  <a:pt x="90170" y="1516380"/>
                </a:lnTo>
                <a:lnTo>
                  <a:pt x="69850" y="1445895"/>
                </a:lnTo>
                <a:lnTo>
                  <a:pt x="59690" y="1365885"/>
                </a:lnTo>
                <a:lnTo>
                  <a:pt x="40005" y="1275080"/>
                </a:lnTo>
                <a:lnTo>
                  <a:pt x="19685" y="1205230"/>
                </a:lnTo>
                <a:lnTo>
                  <a:pt x="9525" y="1114425"/>
                </a:lnTo>
                <a:lnTo>
                  <a:pt x="0" y="1024255"/>
                </a:lnTo>
                <a:lnTo>
                  <a:pt x="0" y="934085"/>
                </a:lnTo>
                <a:lnTo>
                  <a:pt x="0" y="863600"/>
                </a:lnTo>
                <a:lnTo>
                  <a:pt x="0" y="782955"/>
                </a:lnTo>
                <a:lnTo>
                  <a:pt x="0" y="702945"/>
                </a:lnTo>
                <a:lnTo>
                  <a:pt x="0" y="632460"/>
                </a:lnTo>
                <a:lnTo>
                  <a:pt x="0" y="561975"/>
                </a:lnTo>
                <a:lnTo>
                  <a:pt x="0" y="492125"/>
                </a:lnTo>
                <a:lnTo>
                  <a:pt x="29845" y="411480"/>
                </a:lnTo>
                <a:lnTo>
                  <a:pt x="59690" y="341630"/>
                </a:lnTo>
                <a:lnTo>
                  <a:pt x="100330" y="271145"/>
                </a:lnTo>
                <a:lnTo>
                  <a:pt x="120015" y="200660"/>
                </a:lnTo>
                <a:lnTo>
                  <a:pt x="170180" y="130175"/>
                </a:lnTo>
                <a:lnTo>
                  <a:pt x="210820" y="60325"/>
                </a:lnTo>
                <a:lnTo>
                  <a:pt x="280670" y="19685"/>
                </a:lnTo>
                <a:lnTo>
                  <a:pt x="351155" y="0"/>
                </a:lnTo>
                <a:lnTo>
                  <a:pt x="431800" y="0"/>
                </a:lnTo>
                <a:lnTo>
                  <a:pt x="501650" y="0"/>
                </a:lnTo>
                <a:lnTo>
                  <a:pt x="582295" y="19685"/>
                </a:lnTo>
                <a:lnTo>
                  <a:pt x="662305" y="60325"/>
                </a:lnTo>
                <a:lnTo>
                  <a:pt x="732790" y="120650"/>
                </a:lnTo>
                <a:lnTo>
                  <a:pt x="763270" y="190500"/>
                </a:lnTo>
                <a:lnTo>
                  <a:pt x="763270" y="260985"/>
                </a:lnTo>
                <a:lnTo>
                  <a:pt x="763270" y="331470"/>
                </a:lnTo>
                <a:lnTo>
                  <a:pt x="753110" y="411480"/>
                </a:lnTo>
                <a:lnTo>
                  <a:pt x="722630" y="481965"/>
                </a:lnTo>
                <a:lnTo>
                  <a:pt x="692785" y="552450"/>
                </a:lnTo>
                <a:lnTo>
                  <a:pt x="662305" y="622300"/>
                </a:lnTo>
                <a:lnTo>
                  <a:pt x="632460" y="692785"/>
                </a:lnTo>
                <a:lnTo>
                  <a:pt x="622300" y="763270"/>
                </a:lnTo>
                <a:lnTo>
                  <a:pt x="592455" y="833755"/>
                </a:lnTo>
                <a:lnTo>
                  <a:pt x="572135" y="903605"/>
                </a:lnTo>
                <a:lnTo>
                  <a:pt x="542290" y="974090"/>
                </a:lnTo>
                <a:lnTo>
                  <a:pt x="532130" y="1044575"/>
                </a:lnTo>
                <a:lnTo>
                  <a:pt x="532130" y="1134745"/>
                </a:lnTo>
                <a:lnTo>
                  <a:pt x="551815" y="1205230"/>
                </a:lnTo>
                <a:lnTo>
                  <a:pt x="561975" y="1275080"/>
                </a:lnTo>
                <a:lnTo>
                  <a:pt x="592455" y="1355725"/>
                </a:lnTo>
                <a:lnTo>
                  <a:pt x="601980" y="1435735"/>
                </a:lnTo>
                <a:lnTo>
                  <a:pt x="632460" y="1516380"/>
                </a:lnTo>
                <a:lnTo>
                  <a:pt x="652780" y="1596390"/>
                </a:lnTo>
                <a:lnTo>
                  <a:pt x="682625" y="1687195"/>
                </a:lnTo>
                <a:lnTo>
                  <a:pt x="712470" y="1767205"/>
                </a:lnTo>
                <a:lnTo>
                  <a:pt x="753110" y="1837690"/>
                </a:lnTo>
                <a:lnTo>
                  <a:pt x="793115" y="1908175"/>
                </a:lnTo>
                <a:lnTo>
                  <a:pt x="863600" y="1968500"/>
                </a:lnTo>
                <a:lnTo>
                  <a:pt x="933450" y="2008505"/>
                </a:lnTo>
                <a:lnTo>
                  <a:pt x="1003935" y="2048510"/>
                </a:lnTo>
                <a:lnTo>
                  <a:pt x="1074420" y="2078990"/>
                </a:lnTo>
                <a:lnTo>
                  <a:pt x="1144270" y="2108835"/>
                </a:lnTo>
                <a:lnTo>
                  <a:pt x="1214755" y="2148840"/>
                </a:lnTo>
                <a:lnTo>
                  <a:pt x="1285240" y="2159000"/>
                </a:lnTo>
                <a:lnTo>
                  <a:pt x="1355725" y="2189480"/>
                </a:lnTo>
                <a:lnTo>
                  <a:pt x="1425575" y="2239645"/>
                </a:lnTo>
                <a:lnTo>
                  <a:pt x="1496060" y="2279650"/>
                </a:lnTo>
                <a:lnTo>
                  <a:pt x="1566545" y="2309495"/>
                </a:lnTo>
                <a:lnTo>
                  <a:pt x="1636395" y="2319655"/>
                </a:lnTo>
                <a:lnTo>
                  <a:pt x="1706880" y="2339975"/>
                </a:lnTo>
                <a:lnTo>
                  <a:pt x="1777365" y="2359660"/>
                </a:lnTo>
                <a:lnTo>
                  <a:pt x="1847850" y="2379980"/>
                </a:lnTo>
                <a:lnTo>
                  <a:pt x="1917700" y="2379980"/>
                </a:lnTo>
                <a:lnTo>
                  <a:pt x="1998345" y="2379980"/>
                </a:lnTo>
                <a:lnTo>
                  <a:pt x="2068830" y="2379980"/>
                </a:lnTo>
                <a:lnTo>
                  <a:pt x="2148840" y="2379980"/>
                </a:lnTo>
                <a:lnTo>
                  <a:pt x="2229485" y="2369820"/>
                </a:lnTo>
                <a:lnTo>
                  <a:pt x="2309495" y="2359660"/>
                </a:lnTo>
                <a:lnTo>
                  <a:pt x="2379980" y="2339975"/>
                </a:lnTo>
                <a:lnTo>
                  <a:pt x="2450465" y="2329815"/>
                </a:lnTo>
                <a:lnTo>
                  <a:pt x="2530475" y="2299970"/>
                </a:lnTo>
                <a:lnTo>
                  <a:pt x="2611120" y="2289810"/>
                </a:lnTo>
                <a:lnTo>
                  <a:pt x="2691130" y="2249170"/>
                </a:lnTo>
                <a:lnTo>
                  <a:pt x="2761615" y="2209165"/>
                </a:lnTo>
                <a:lnTo>
                  <a:pt x="2832100" y="2159000"/>
                </a:lnTo>
                <a:lnTo>
                  <a:pt x="2901950" y="2118995"/>
                </a:lnTo>
                <a:lnTo>
                  <a:pt x="2962275" y="2048510"/>
                </a:lnTo>
                <a:lnTo>
                  <a:pt x="3012440" y="1958340"/>
                </a:lnTo>
                <a:lnTo>
                  <a:pt x="3052445" y="1877695"/>
                </a:lnTo>
                <a:lnTo>
                  <a:pt x="3082925" y="1807845"/>
                </a:lnTo>
                <a:lnTo>
                  <a:pt x="3133090" y="1706880"/>
                </a:lnTo>
                <a:lnTo>
                  <a:pt x="3162935" y="1637030"/>
                </a:lnTo>
                <a:lnTo>
                  <a:pt x="3183255" y="1556385"/>
                </a:lnTo>
                <a:lnTo>
                  <a:pt x="3213100" y="1486535"/>
                </a:lnTo>
                <a:lnTo>
                  <a:pt x="3243580" y="1405890"/>
                </a:lnTo>
                <a:lnTo>
                  <a:pt x="3243580" y="1325245"/>
                </a:lnTo>
                <a:lnTo>
                  <a:pt x="3243580" y="1255395"/>
                </a:lnTo>
                <a:lnTo>
                  <a:pt x="3263900" y="1184910"/>
                </a:lnTo>
                <a:lnTo>
                  <a:pt x="3283585" y="1104900"/>
                </a:lnTo>
                <a:lnTo>
                  <a:pt x="3303905" y="1024255"/>
                </a:lnTo>
                <a:lnTo>
                  <a:pt x="3333750" y="953770"/>
                </a:lnTo>
                <a:lnTo>
                  <a:pt x="3333750" y="883920"/>
                </a:lnTo>
                <a:lnTo>
                  <a:pt x="3364230" y="803275"/>
                </a:lnTo>
                <a:lnTo>
                  <a:pt x="3333750" y="843280"/>
                </a:lnTo>
                <a:close/>
              </a:path>
            </a:pathLst>
          </a:cu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File and Directory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8815" y="1500505"/>
            <a:ext cx="66643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 and Directory is the abstract of the hard disk drive and I/O</a:t>
            </a:r>
          </a:p>
          <a:p>
            <a:endParaRPr lang="en-US" altLang="zh-CN"/>
          </a:p>
          <a:p>
            <a:r>
              <a:rPr lang="en-US" altLang="zh-CN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One file occupy several clusters (data blocks)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inode: 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data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structure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that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describes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FS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A file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+mn-ea"/>
              </a:rPr>
              <a:t>A list of &lt;user-readable filename, low-level name&gt; pairs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Directory Entry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     the logical unit in a directory file. A directory file has one or multiple directory entries. A directory entry is the metadata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of a file and could point to a file or a directory file.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729095" y="2014855"/>
            <a:ext cx="5180330" cy="32200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File Allocation Table (FAT)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12800" y="1470025"/>
                <a:ext cx="9033510" cy="4171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/>
                  <a:t>FAT (</a:t>
                </a:r>
                <a:r>
                  <a:rPr lang="en-US" altLang="zh-CN" sz="2400">
                    <a:sym typeface="+mn-ea"/>
                  </a:rPr>
                  <a:t>File Allocation Table) is a series of file systems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sym typeface="+mn-ea"/>
                  </a:rPr>
                  <a:t>Default file system for MS-DOS and Windows 9x operating systems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altLang="zh-CN" sz="2400">
                  <a:sym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1"/>
                  <a:t>Cluster</a:t>
                </a:r>
                <a:r>
                  <a:rPr lang="en-US" altLang="zh-CN" sz="2400"/>
                  <a:t> is the unit of allocation of disk space i</a:t>
                </a:r>
                <a:r>
                  <a:rPr lang="en-US" altLang="zh-CN" sz="2400">
                    <a:sym typeface="+mn-ea"/>
                  </a:rPr>
                  <a:t>n FAT filesystem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/>
                  <a:t>16-bit to represent the configuration of clusters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/>
                  <a:t>The size of the clusters by a FAT-16?</a:t>
                </a:r>
              </a:p>
              <a:p>
                <a:pPr lvl="1" indent="0">
                  <a:buNone/>
                </a:pPr>
                <a:r>
                  <a:rPr lang="en-US" altLang="zh-CN" sz="240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=65536?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 indent="0">
                  <a:buFont typeface="Arial" panose="020B0604020202020204" pitchFamily="34" charset="0"/>
                  <a:buNone/>
                </a:pPr>
                <a:r>
                  <a:rPr lang="en-US" altLang="zh-CN" sz="2400"/>
                  <a:t>    Due to compatibility considerations, the size of a cluster in FAT16 usually does not exceed 32K, which means the size of a FAT16 partition does not exceed 2GB.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470025"/>
                <a:ext cx="9033510" cy="41713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the FAT file system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83285" y="1478280"/>
            <a:ext cx="9288780" cy="1950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5335" y="3660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FAT file system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75335" y="1291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Normal structure of file system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75995" y="4028440"/>
            <a:ext cx="9196070" cy="27374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38350" y="4027170"/>
            <a:ext cx="3712210" cy="267779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75995" y="2251075"/>
            <a:ext cx="1062990" cy="102997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>
            <a:off x="1507490" y="3281045"/>
            <a:ext cx="1879600" cy="6953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5857240" y="3976370"/>
            <a:ext cx="1531620" cy="27279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2119630" y="2251075"/>
            <a:ext cx="2109470" cy="11118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>
            <p:custDataLst>
              <p:tags r:id="rId8"/>
            </p:custDataLst>
          </p:nvPr>
        </p:nvCxnSpPr>
        <p:spPr>
          <a:xfrm>
            <a:off x="4229100" y="3408045"/>
            <a:ext cx="1582420" cy="5480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Structure of the FAT file system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1590" y="1411605"/>
            <a:ext cx="9196070" cy="2981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4580" y="4392930"/>
            <a:ext cx="96323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Reserved sectors: Boot sector includes an area called the BPB which contains some basic file system information</a:t>
            </a:r>
            <a:r>
              <a:rPr lang="en-US" altLang="zh-CN"/>
              <a:t> and </a:t>
            </a:r>
            <a:r>
              <a:rPr lang="zh-CN" altLang="en-US"/>
              <a:t>the operating system's boot loader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FAT Region: </a:t>
            </a:r>
            <a:r>
              <a:rPr lang="zh-CN" altLang="en-US">
                <a:sym typeface="+mn-ea"/>
              </a:rPr>
              <a:t>FAT indicates the status of clusters</a:t>
            </a:r>
            <a:r>
              <a:rPr lang="en-US" altLang="zh-CN">
                <a:sym typeface="+mn-ea"/>
              </a:rPr>
              <a:t>. </a:t>
            </a:r>
            <a:r>
              <a:rPr lang="zh-CN" altLang="en-US"/>
              <a:t>FAT16 has two copies of FAT for redundancy.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Root Directory Region: Store the information of files and directories of root directory. For FAT16, it lies right after reserved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Data Region: Store the actual contents of files and directories. Note that a cluster can only be occupied by one file.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File Allocation Table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8195" y="2947035"/>
            <a:ext cx="9745980" cy="3595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575" y="1313815"/>
            <a:ext cx="91141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FAT contains the metadata for clusters in the filesystem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In FAT16, the size of a FAT entry is 16 bit (2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Every cluster in data region will be mapped uniquely mapped to an entry in FAT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The clusters of a file may not be continuous in the data region, and the file system remembers the relationship of clusters with FAT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Storage in FAT file system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6955" y="1599565"/>
            <a:ext cx="9204960" cy="46939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Directory in FAT file system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0095" y="1460500"/>
            <a:ext cx="8212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Directory is also a kind of file in FAT. (</a:t>
            </a:r>
            <a:r>
              <a:rPr lang="en-US" altLang="zh-CN" b="1">
                <a:sym typeface="+mn-ea"/>
              </a:rPr>
              <a:t>Directory entries)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 FAT16, the length of a directory entry is 32 bytes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60830" y="2105660"/>
            <a:ext cx="7851775" cy="46494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I5Y2JmYmI4ODU3ZjcwNmJlY2M3MzA5OGRhZjViM2QifQ=="/>
  <p:tag name="KSO_WPP_MARK_KEY" val="2da27c9a-52cd-418b-ae51-f0e19a048be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69.291338582677,&quot;width&quot;:4996.770078740157}"/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569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Malgun Gothic</vt:lpstr>
      <vt:lpstr>微软雅黑</vt:lpstr>
      <vt:lpstr>Arial</vt:lpstr>
      <vt:lpstr>Cambria Math</vt:lpstr>
      <vt:lpstr>Wingdings</vt:lpstr>
      <vt:lpstr>Office 主题​​</vt:lpstr>
      <vt:lpstr>PowerPoint Presentation</vt:lpstr>
      <vt:lpstr>Hard Disk Drive</vt:lpstr>
      <vt:lpstr>File and Directory</vt:lpstr>
      <vt:lpstr>File Allocation Table (FAT)</vt:lpstr>
      <vt:lpstr>Structure of the FAT file system</vt:lpstr>
      <vt:lpstr>Structure of the FAT file system</vt:lpstr>
      <vt:lpstr>File Allocation Table</vt:lpstr>
      <vt:lpstr>File Storage in FAT file system</vt:lpstr>
      <vt:lpstr>Directory in FAT file system</vt:lpstr>
      <vt:lpstr>Directory in FAT file system</vt:lpstr>
      <vt:lpstr>Code Walk</vt:lpstr>
      <vt:lpstr>Code Walk</vt:lpstr>
      <vt:lpstr>Code Walk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student</dc:creator>
  <cp:lastModifiedBy>CSE</cp:lastModifiedBy>
  <cp:revision>166</cp:revision>
  <dcterms:created xsi:type="dcterms:W3CDTF">2019-06-19T02:08:00Z</dcterms:created>
  <dcterms:modified xsi:type="dcterms:W3CDTF">2023-04-12T08:33:18Z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