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5"/>
  </p:notesMasterIdLst>
  <p:handoutMasterIdLst>
    <p:handoutMasterId r:id="rId16"/>
  </p:handoutMasterIdLst>
  <p:sldIdLst>
    <p:sldId id="613" r:id="rId3"/>
    <p:sldId id="624" r:id="rId4"/>
    <p:sldId id="2898" r:id="rId5"/>
    <p:sldId id="2900" r:id="rId6"/>
    <p:sldId id="2896" r:id="rId7"/>
    <p:sldId id="2901" r:id="rId8"/>
    <p:sldId id="2902" r:id="rId9"/>
    <p:sldId id="2903" r:id="rId10"/>
    <p:sldId id="2904" r:id="rId11"/>
    <p:sldId id="2905" r:id="rId12"/>
    <p:sldId id="2906" r:id="rId13"/>
    <p:sldId id="6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79383-BD75-A846-912B-F4A02E5CB4BB}" v="24" dt="2024-11-03T12:34:07.47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/>
    <p:restoredTop sz="80000"/>
  </p:normalViewPr>
  <p:slideViewPr>
    <p:cSldViewPr snapToGrid="0">
      <p:cViewPr>
        <p:scale>
          <a:sx n="124" d="100"/>
          <a:sy n="124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9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9EF77-F4BE-DE8B-82F9-401E14B4A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402B1-3538-791D-3146-95C512E54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EC0DA-DC2D-654E-AAAE-7BFDE602D43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24F9-30C7-8B14-5070-AD9A3B00A9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371DF-032C-B4C7-E028-EDD44354B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9BAF8-DEBE-B345-9567-D0A32C64B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HK" sz="3600" b="1" dirty="0"/>
              <a:t>Slide 1: Introduction</a:t>
            </a:r>
            <a:br>
              <a:rPr lang="en-HK" sz="3600" dirty="0"/>
            </a:br>
            <a:r>
              <a:rPr lang="en-HK" sz="3600" dirty="0"/>
              <a:t>"Good afternoon, everyone! Today, we will dive into </a:t>
            </a:r>
            <a:r>
              <a:rPr lang="en-HK" sz="3600" b="1" dirty="0"/>
              <a:t>File System APIs</a:t>
            </a:r>
            <a:r>
              <a:rPr lang="en-HK" sz="3600" dirty="0"/>
              <a:t>, an essential part of understanding how operating systems handle file storage and management. This is Tutorial 11 for our Operating Systems course, CSCI3150. </a:t>
            </a:r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sz="1200" dirty="0"/>
              <a:t>Before we start, a quick reminder: Assignment 4 is due on Monday, December 9th, by 6:00 p.m. Please ensure you submit it on time."</a:t>
            </a: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dirty="0"/>
              <a:t>Slide 2: File System Structure</a:t>
            </a:r>
            <a:br>
              <a:rPr lang="en-HK" dirty="0"/>
            </a:br>
            <a:r>
              <a:rPr lang="en-HK" dirty="0"/>
              <a:t>"Let’s start with the overall structure of a file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The disk is divided into blocks, each typically 4 KB in size, and numbered from 0 to N-1.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There’s a </a:t>
            </a:r>
            <a:r>
              <a:rPr lang="en-HK" b="1" dirty="0"/>
              <a:t>superblock</a:t>
            </a:r>
            <a:r>
              <a:rPr lang="en-HK" dirty="0"/>
              <a:t> that contains metadata about the file system itself, such as the size and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A </a:t>
            </a:r>
            <a:r>
              <a:rPr lang="en-HK" b="1" dirty="0"/>
              <a:t>bitmap</a:t>
            </a:r>
            <a:r>
              <a:rPr lang="en-HK" dirty="0"/>
              <a:t> is used to track free and used blocks—0 for free, 1 for in-use.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The </a:t>
            </a:r>
            <a:r>
              <a:rPr lang="en-HK" b="1" dirty="0" err="1"/>
              <a:t>inode</a:t>
            </a:r>
            <a:r>
              <a:rPr lang="en-HK" b="1" dirty="0"/>
              <a:t> region</a:t>
            </a:r>
            <a:r>
              <a:rPr lang="en-HK" dirty="0"/>
              <a:t> contains metadata about files, like file size, permissions, and pointers to data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Data blocks store the actual content of files. Every file type, whether it’s a directory, link, or regular file, is represented by an </a:t>
            </a:r>
            <a:r>
              <a:rPr lang="en-HK" dirty="0" err="1"/>
              <a:t>inode</a:t>
            </a:r>
            <a:r>
              <a:rPr lang="en-HK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"</a:t>
            </a:r>
            <a:r>
              <a:rPr lang="en-HK" dirty="0" err="1"/>
              <a:t>Inodes</a:t>
            </a:r>
            <a:r>
              <a:rPr lang="en-HK" dirty="0"/>
              <a:t> are crucial for file management. They store:</a:t>
            </a:r>
          </a:p>
          <a:p>
            <a:pPr>
              <a:buFont typeface="+mj-lt"/>
              <a:buAutoNum type="arabicPeriod"/>
            </a:pPr>
            <a:r>
              <a:rPr lang="en-HK" b="1" dirty="0"/>
              <a:t>Attributes</a:t>
            </a:r>
            <a:r>
              <a:rPr lang="en-HK" dirty="0"/>
              <a:t> such as file size, permissions, and timestamps.</a:t>
            </a:r>
          </a:p>
          <a:p>
            <a:pPr>
              <a:buFont typeface="+mj-lt"/>
              <a:buAutoNum type="arabicPeriod"/>
            </a:pPr>
            <a:r>
              <a:rPr lang="en-HK" b="1" dirty="0"/>
              <a:t>Direct mappings</a:t>
            </a:r>
            <a:r>
              <a:rPr lang="en-HK" dirty="0"/>
              <a:t> that directly map logical blocks to physical disk locations.</a:t>
            </a:r>
          </a:p>
          <a:p>
            <a:pPr>
              <a:buFont typeface="+mj-lt"/>
              <a:buAutoNum type="arabicPeriod"/>
            </a:pPr>
            <a:r>
              <a:rPr lang="en-HK" b="1" dirty="0"/>
              <a:t>Indirect mappings</a:t>
            </a:r>
            <a:r>
              <a:rPr lang="en-HK" dirty="0"/>
              <a:t> at one, two, or even three levels, used for large files requiring multiple layers of indirection.</a:t>
            </a:r>
            <a:br>
              <a:rPr lang="en-HK" dirty="0"/>
            </a:br>
            <a:r>
              <a:rPr lang="en-HK" dirty="0"/>
              <a:t>This design ensures efficient access to both small and large files."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1" y="64881"/>
            <a:ext cx="11715749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82996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D7208-D985-81CE-505C-17BCB40CA8EA}"/>
              </a:ext>
            </a:extLst>
          </p:cNvPr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544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01251" y="6562726"/>
            <a:ext cx="1428749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59551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9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직사각형 4">
            <a:extLst>
              <a:ext uri="{FF2B5EF4-FFF2-40B4-BE49-F238E27FC236}">
                <a16:creationId xmlns:a16="http://schemas.microsoft.com/office/drawing/2014/main" id="{79080D6B-51FF-A0DF-25E8-FF0EAF67824A}"/>
              </a:ext>
            </a:extLst>
          </p:cNvPr>
          <p:cNvSpPr/>
          <p:nvPr userDrawn="1"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9">
            <a:extLst>
              <a:ext uri="{FF2B5EF4-FFF2-40B4-BE49-F238E27FC236}">
                <a16:creationId xmlns:a16="http://schemas.microsoft.com/office/drawing/2014/main" id="{6BFFBB33-933A-D4D7-367B-A5210D9F6580}"/>
              </a:ext>
            </a:extLst>
          </p:cNvPr>
          <p:cNvSpPr/>
          <p:nvPr userDrawn="1"/>
        </p:nvSpPr>
        <p:spPr>
          <a:xfrm>
            <a:off x="0" y="706009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Yang,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Yitao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Nov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Tutorial 11: FAT File System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7C6-E1D8-1A5B-CECB-9BDD14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in FAT file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77C6-7CF1-C5A3-828D-8DB71EEFBA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E11E059C-4E2B-D8D6-05A5-E4DBE419B18E}"/>
              </a:ext>
            </a:extLst>
          </p:cNvPr>
          <p:cNvSpPr txBox="1"/>
          <p:nvPr/>
        </p:nvSpPr>
        <p:spPr>
          <a:xfrm>
            <a:off x="780644" y="1306387"/>
            <a:ext cx="821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Directory is also a kind of file in FAT. (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Directory entries)  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In FAT16, the length of a directory entry is 32 bytes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51E9A596-F56C-5A19-95A6-4CD7B5B70A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0830" y="2105660"/>
            <a:ext cx="7851775" cy="46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95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D996-B1E5-01EF-85CE-2A9ABCF2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sym typeface="+mn-ea"/>
              </a:rPr>
              <a:t>Directory in FAT file system</a:t>
            </a:r>
            <a:br>
              <a:rPr lang="zh-CN" altLang="en-US" kern="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0A81-94B2-49E0-92EB-50868D0CD6E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44C438B4-F565-FF07-BB9A-722FF9E09B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739390"/>
            <a:ext cx="3245485" cy="1896110"/>
          </a:xfrm>
          <a:prstGeom prst="rect">
            <a:avLst/>
          </a:prstGeom>
        </p:spPr>
      </p:pic>
      <p:sp>
        <p:nvSpPr>
          <p:cNvPr id="7" name="文本框 4">
            <a:extLst>
              <a:ext uri="{FF2B5EF4-FFF2-40B4-BE49-F238E27FC236}">
                <a16:creationId xmlns:a16="http://schemas.microsoft.com/office/drawing/2014/main" id="{36D9E8A0-0A88-47D4-6567-8E4B52A49510}"/>
              </a:ext>
            </a:extLst>
          </p:cNvPr>
          <p:cNvSpPr txBox="1"/>
          <p:nvPr/>
        </p:nvSpPr>
        <p:spPr>
          <a:xfrm>
            <a:off x="699135" y="1541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For example,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171658B7-DD7A-AC43-3E91-FCF6773CFC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67480" y="2419350"/>
            <a:ext cx="8061960" cy="25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826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endParaRPr kumimoji="0" lang="en-US" altLang="zh-CN" sz="2400" b="0" i="0" u="none" strike="noStrike" kern="0" cap="none" spc="0" normalizeH="0" baseline="3000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b="1" dirty="0" err="1"/>
              <a:t>Assignement</a:t>
            </a:r>
            <a:r>
              <a:rPr lang="en-US" altLang="zh-CN" sz="2400" b="1" dirty="0"/>
              <a:t> 4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Due at 6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:00:00 p.m., Mon, Dec 9</a:t>
            </a:r>
            <a:r>
              <a:rPr lang="en-US" altLang="zh-CN" sz="2400" baseline="30000" dirty="0" err="1">
                <a:cs typeface="Helvetica"/>
              </a:rPr>
              <a:t>nd</a:t>
            </a:r>
            <a:endParaRPr lang="en-US" altLang="zh-CN" sz="2400" baseline="300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A41-310D-6CFA-0BAE-46DE7980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7EDF7-6D39-60B8-C40F-940E0B1CA6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5871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3287-3A98-A7BB-3377-160117F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53B7-DE25-0A96-821B-D9A2F348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540" y="1343866"/>
            <a:ext cx="6643240" cy="5731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File and Directory is the abstract of the hard disk drive and I/O.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file occupy several clusters (data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inode</a:t>
            </a:r>
            <a:r>
              <a:rPr lang="en-US" altLang="zh-CN" b="1" dirty="0"/>
              <a:t>: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data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structure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that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describes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object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sym typeface="+mn-ea"/>
              </a:rPr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 file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+mn-ea"/>
              </a:rPr>
              <a:t>A list of &lt;user-readable filename, low-level name&gt; pairs</a:t>
            </a:r>
          </a:p>
          <a:p>
            <a:pPr marL="0" lvl="1" indent="0">
              <a:buNone/>
            </a:pPr>
            <a:endParaRPr lang="en-US" altLang="zh-CN" dirty="0">
              <a:sym typeface="+mn-ea"/>
            </a:endParaRPr>
          </a:p>
          <a:p>
            <a:pPr marL="0" lvl="1" indent="0">
              <a:buNone/>
            </a:pPr>
            <a:r>
              <a:rPr lang="en-US" altLang="zh-CN" b="1" dirty="0">
                <a:sym typeface="+mn-ea"/>
              </a:rPr>
              <a:t>Directory Entry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the logical unit in a directory file. A directory file has one or multiple directory entries. A directory entry is the metadata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of a file and could point to a file or a directory file.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51B6-30FC-54D7-CF87-21A9000417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9E6CC-C42A-C609-FE86-27C2B2CBB3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9761" y="1818957"/>
            <a:ext cx="5180330" cy="3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42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1B1B-069A-9F47-8788-5B887794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 (FAT)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B21A3C-1D85-E2CB-D129-4C27281109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5383" y="1138126"/>
                <a:ext cx="6170022" cy="5496850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FAT (</a:t>
                </a:r>
                <a:r>
                  <a:rPr lang="en-US" altLang="zh-CN" sz="2400" dirty="0">
                    <a:sym typeface="+mn-ea"/>
                  </a:rPr>
                  <a:t>File Allocation Table) is a series of file systems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ym typeface="+mn-ea"/>
                  </a:rPr>
                  <a:t>Default file system for MS-DOS and Windows 9x operating systems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Cluster</a:t>
                </a:r>
                <a:r>
                  <a:rPr lang="en-US" altLang="zh-CN" sz="2400" dirty="0"/>
                  <a:t> is the unit of allocation of disk space i</a:t>
                </a:r>
                <a:r>
                  <a:rPr lang="en-US" altLang="zh-CN" sz="2400" dirty="0">
                    <a:sym typeface="+mn-ea"/>
                  </a:rPr>
                  <a:t>n FAT filesystem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16-bit to represent the configuration of clusters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size of the clusters by a FAT-16?</a:t>
                </a:r>
              </a:p>
              <a:p>
                <a:pPr lvl="1" indent="0">
                  <a:buNone/>
                </a:pPr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=65536?</m:t>
                    </m:r>
                  </m:oMath>
                </a14:m>
                <a:endParaRPr lang="en-US" altLang="zh-CN" sz="2400" dirty="0"/>
              </a:p>
              <a:p>
                <a:pPr lvl="1" indent="0">
                  <a:buNone/>
                </a:pPr>
                <a:r>
                  <a:rPr lang="en-US" altLang="zh-CN" sz="2400" dirty="0"/>
                  <a:t>Due to compatibility considerations, the size of a cluster in FAT16 usually does not exceed 32K, which means the size of a FAT16 partition does not exceed 2GB.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B21A3C-1D85-E2CB-D129-4C2728110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5383" y="1138126"/>
                <a:ext cx="6170022" cy="5496850"/>
              </a:xfrm>
              <a:blipFill>
                <a:blip r:embed="rId3"/>
                <a:stretch>
                  <a:fillRect l="-1848" t="-1152" r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C80F-B876-D12B-45E6-460FFD503A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6A5A-5BDA-4BB1-170B-80FBEC2F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7393" y="2150881"/>
            <a:ext cx="5673380" cy="34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37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7231-91E4-612B-1259-BF22BBB0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FAT 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2B290-621D-0CD6-B0B4-FE002CEE2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1E5AC73-49B3-CE7A-AB44-ED8CEC2FE4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3285" y="1478280"/>
            <a:ext cx="9288780" cy="1950720"/>
          </a:xfrm>
          <a:prstGeom prst="rect">
            <a:avLst/>
          </a:prstGeom>
        </p:spPr>
      </p:pic>
      <p:sp>
        <p:nvSpPr>
          <p:cNvPr id="10" name="文本框 4">
            <a:extLst>
              <a:ext uri="{FF2B5EF4-FFF2-40B4-BE49-F238E27FC236}">
                <a16:creationId xmlns:a16="http://schemas.microsoft.com/office/drawing/2014/main" id="{5E64294F-67D0-18BF-B008-CD6F11F6B976}"/>
              </a:ext>
            </a:extLst>
          </p:cNvPr>
          <p:cNvSpPr txBox="1"/>
          <p:nvPr/>
        </p:nvSpPr>
        <p:spPr>
          <a:xfrm>
            <a:off x="775335" y="3660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FAT file system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C749DC68-9AEE-E714-F8BD-160133BA2A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5335" y="1291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structure of file system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B199543A-6376-8BDC-1AD7-1430D82540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75995" y="4028440"/>
            <a:ext cx="9196070" cy="2737485"/>
          </a:xfrm>
          <a:prstGeom prst="rect">
            <a:avLst/>
          </a:prstGeom>
        </p:spPr>
      </p:pic>
      <p:sp>
        <p:nvSpPr>
          <p:cNvPr id="13" name="矩形 7">
            <a:extLst>
              <a:ext uri="{FF2B5EF4-FFF2-40B4-BE49-F238E27FC236}">
                <a16:creationId xmlns:a16="http://schemas.microsoft.com/office/drawing/2014/main" id="{EE043014-6C8E-04DA-61B8-212829135A1A}"/>
              </a:ext>
            </a:extLst>
          </p:cNvPr>
          <p:cNvSpPr/>
          <p:nvPr/>
        </p:nvSpPr>
        <p:spPr>
          <a:xfrm>
            <a:off x="2038350" y="4027170"/>
            <a:ext cx="3712210" cy="26777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8">
            <a:extLst>
              <a:ext uri="{FF2B5EF4-FFF2-40B4-BE49-F238E27FC236}">
                <a16:creationId xmlns:a16="http://schemas.microsoft.com/office/drawing/2014/main" id="{D509ADF7-F65C-4BBA-4B29-3A1F815671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75995" y="2251075"/>
            <a:ext cx="1062990" cy="102997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9">
            <a:extLst>
              <a:ext uri="{FF2B5EF4-FFF2-40B4-BE49-F238E27FC236}">
                <a16:creationId xmlns:a16="http://schemas.microsoft.com/office/drawing/2014/main" id="{0E48A51A-8976-EBC6-7138-1B8378498C1C}"/>
              </a:ext>
            </a:extLst>
          </p:cNvPr>
          <p:cNvCxnSpPr>
            <a:stCxn id="14" idx="2"/>
          </p:cNvCxnSpPr>
          <p:nvPr/>
        </p:nvCxnSpPr>
        <p:spPr>
          <a:xfrm>
            <a:off x="1507490" y="3281045"/>
            <a:ext cx="1879600" cy="695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0">
            <a:extLst>
              <a:ext uri="{FF2B5EF4-FFF2-40B4-BE49-F238E27FC236}">
                <a16:creationId xmlns:a16="http://schemas.microsoft.com/office/drawing/2014/main" id="{291A7C35-2096-2543-F43A-DC68A3364B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857240" y="3976370"/>
            <a:ext cx="1531620" cy="2727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B79C8689-2399-5E07-DD3F-C3E9082B1EC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19630" y="2251075"/>
            <a:ext cx="2109470" cy="11118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2">
            <a:extLst>
              <a:ext uri="{FF2B5EF4-FFF2-40B4-BE49-F238E27FC236}">
                <a16:creationId xmlns:a16="http://schemas.microsoft.com/office/drawing/2014/main" id="{FC435298-1781-7AD3-083B-672006ADA20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229100" y="3408045"/>
            <a:ext cx="1582420" cy="5480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076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571C-663E-65A2-3BDC-96CE3642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FAT file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A839D-7D8A-0EF0-FE54-4331F53A0E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659A52-032C-DEF4-A573-A79D932905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1590" y="1411605"/>
            <a:ext cx="9196070" cy="2981325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2322EEE7-B65F-CB90-C9D3-871AEB0AC1A6}"/>
              </a:ext>
            </a:extLst>
          </p:cNvPr>
          <p:cNvSpPr txBox="1"/>
          <p:nvPr/>
        </p:nvSpPr>
        <p:spPr>
          <a:xfrm>
            <a:off x="1084580" y="4392930"/>
            <a:ext cx="9632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Reserved sectors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: Boot sector includes an area called the BPB which contains some basic file system information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the operating system's boot loader code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FAT Region: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FAT indicates the status of clusters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.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FAT16 has two copies of FAT for redundancy.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Root Directory Region: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Store the information of files and directories of root directory. For FAT16, it lies right after reserved region.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Data Region: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Store the actual contents of files and directories. Note that a cluster can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only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be occupied by one file.</a:t>
            </a:r>
          </a:p>
        </p:txBody>
      </p:sp>
    </p:spTree>
    <p:extLst>
      <p:ext uri="{BB962C8B-B14F-4D97-AF65-F5344CB8AC3E}">
        <p14:creationId xmlns:p14="http://schemas.microsoft.com/office/powerpoint/2010/main" val="1812230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24DB-8BA5-3E30-7E5D-3389E4A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File Allocation Table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5ADC-C7DD-F5FB-517E-BD7A0B87C6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51A012D7-4BC9-FC3D-F580-035281311F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8195" y="2947035"/>
            <a:ext cx="9745980" cy="359537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68DBAFD5-8BEC-E0A9-B00D-F14B6A5F6F76}"/>
              </a:ext>
            </a:extLst>
          </p:cNvPr>
          <p:cNvSpPr txBox="1"/>
          <p:nvPr/>
        </p:nvSpPr>
        <p:spPr>
          <a:xfrm>
            <a:off x="790575" y="1313815"/>
            <a:ext cx="9114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FAT contains the metadata for clusters in the filesystem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In FAT16, the size of a FAT entry is 16 bit (2 bytes)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Every cluster in data region will be mapped uniquely mapped to an entry in FAT table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The clusters of a file may not be continuous in the data region, and the file system remembers the relationship of clusters with FAT</a:t>
            </a:r>
          </a:p>
        </p:txBody>
      </p:sp>
    </p:spTree>
    <p:extLst>
      <p:ext uri="{BB962C8B-B14F-4D97-AF65-F5344CB8AC3E}">
        <p14:creationId xmlns:p14="http://schemas.microsoft.com/office/powerpoint/2010/main" val="1047035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B0EC-B5EC-D032-64CC-7170567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Storage in FAT file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210C-ED98-177B-6854-4CEE3871EF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7B6CBD2D-82A3-1B75-AC7F-1567EE347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6955" y="1599565"/>
            <a:ext cx="920496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4309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742</Words>
  <Application>Microsoft Macintosh PowerPoint</Application>
  <PresentationFormat>Widescreen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굴림</vt:lpstr>
      <vt:lpstr>HY견고딕</vt:lpstr>
      <vt:lpstr>Malgun Gothic</vt:lpstr>
      <vt:lpstr>Malgun Gothic</vt:lpstr>
      <vt:lpstr>Aptos</vt:lpstr>
      <vt:lpstr>Arial</vt:lpstr>
      <vt:lpstr>Calibri</vt:lpstr>
      <vt:lpstr>Cambria Math</vt:lpstr>
      <vt:lpstr>Courier New</vt:lpstr>
      <vt:lpstr>Gill Sans MT</vt:lpstr>
      <vt:lpstr>Helvetica</vt:lpstr>
      <vt:lpstr>Helvetica Light</vt:lpstr>
      <vt:lpstr>Helvetica Neue</vt:lpstr>
      <vt:lpstr>Helvetica Neue Light</vt:lpstr>
      <vt:lpstr>Wingdings</vt:lpstr>
      <vt:lpstr>White</vt:lpstr>
      <vt:lpstr>2_3150-revised</vt:lpstr>
      <vt:lpstr>PowerPoint Presentation</vt:lpstr>
      <vt:lpstr>Reminder</vt:lpstr>
      <vt:lpstr>File and Directory</vt:lpstr>
      <vt:lpstr>Overall Organization</vt:lpstr>
      <vt:lpstr>File Allocation Table (FAT)</vt:lpstr>
      <vt:lpstr>Structure of the FAT file system</vt:lpstr>
      <vt:lpstr>Structure of the FAT file system</vt:lpstr>
      <vt:lpstr>File Allocation Table</vt:lpstr>
      <vt:lpstr>File Storage in FAT file system</vt:lpstr>
      <vt:lpstr>Directory in FAT file system</vt:lpstr>
      <vt:lpstr>Directory in FAT file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YANG, Yitao</cp:lastModifiedBy>
  <cp:revision>137</cp:revision>
  <cp:lastPrinted>2024-11-20T09:13:23Z</cp:lastPrinted>
  <dcterms:created xsi:type="dcterms:W3CDTF">2023-01-06T06:17:44Z</dcterms:created>
  <dcterms:modified xsi:type="dcterms:W3CDTF">2024-11-26T15:33:26Z</dcterms:modified>
</cp:coreProperties>
</file>