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6.xml" ContentType="application/vnd.openxmlformats-officedocument.presentationml.notesSlide+xml"/>
  <Override PartName="/ppt/ink/ink3.xml" ContentType="application/inkml+xml"/>
  <Override PartName="/ppt/notesSlides/notesSlide27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4" r:id="rId2"/>
    <p:sldMasterId id="2147483674" r:id="rId3"/>
  </p:sldMasterIdLst>
  <p:notesMasterIdLst>
    <p:notesMasterId r:id="rId81"/>
  </p:notesMasterIdLst>
  <p:sldIdLst>
    <p:sldId id="2998" r:id="rId4"/>
    <p:sldId id="2999" r:id="rId5"/>
    <p:sldId id="487" r:id="rId6"/>
    <p:sldId id="635" r:id="rId7"/>
    <p:sldId id="634" r:id="rId8"/>
    <p:sldId id="636" r:id="rId9"/>
    <p:sldId id="637" r:id="rId10"/>
    <p:sldId id="601" r:id="rId11"/>
    <p:sldId id="602" r:id="rId12"/>
    <p:sldId id="598" r:id="rId13"/>
    <p:sldId id="603" r:id="rId14"/>
    <p:sldId id="604" r:id="rId15"/>
    <p:sldId id="605" r:id="rId16"/>
    <p:sldId id="607" r:id="rId17"/>
    <p:sldId id="608" r:id="rId18"/>
    <p:sldId id="609" r:id="rId19"/>
    <p:sldId id="610" r:id="rId20"/>
    <p:sldId id="611" r:id="rId21"/>
    <p:sldId id="606" r:id="rId22"/>
    <p:sldId id="612" r:id="rId23"/>
    <p:sldId id="616" r:id="rId24"/>
    <p:sldId id="615" r:id="rId25"/>
    <p:sldId id="613" r:id="rId26"/>
    <p:sldId id="618" r:id="rId27"/>
    <p:sldId id="619" r:id="rId28"/>
    <p:sldId id="620" r:id="rId29"/>
    <p:sldId id="621" r:id="rId30"/>
    <p:sldId id="622" r:id="rId31"/>
    <p:sldId id="623" r:id="rId32"/>
    <p:sldId id="624" r:id="rId33"/>
    <p:sldId id="625" r:id="rId34"/>
    <p:sldId id="617" r:id="rId35"/>
    <p:sldId id="627" r:id="rId36"/>
    <p:sldId id="628" r:id="rId37"/>
    <p:sldId id="629" r:id="rId38"/>
    <p:sldId id="626" r:id="rId39"/>
    <p:sldId id="631" r:id="rId40"/>
    <p:sldId id="630" r:id="rId41"/>
    <p:sldId id="597" r:id="rId42"/>
    <p:sldId id="3000" r:id="rId43"/>
    <p:sldId id="516" r:id="rId44"/>
    <p:sldId id="525" r:id="rId45"/>
    <p:sldId id="517" r:id="rId46"/>
    <p:sldId id="1050" r:id="rId47"/>
    <p:sldId id="518" r:id="rId48"/>
    <p:sldId id="519" r:id="rId49"/>
    <p:sldId id="520" r:id="rId50"/>
    <p:sldId id="521" r:id="rId51"/>
    <p:sldId id="522" r:id="rId52"/>
    <p:sldId id="523" r:id="rId53"/>
    <p:sldId id="526" r:id="rId54"/>
    <p:sldId id="513" r:id="rId55"/>
    <p:sldId id="527" r:id="rId56"/>
    <p:sldId id="528" r:id="rId57"/>
    <p:sldId id="529" r:id="rId58"/>
    <p:sldId id="531" r:id="rId59"/>
    <p:sldId id="532" r:id="rId60"/>
    <p:sldId id="533" r:id="rId61"/>
    <p:sldId id="534" r:id="rId62"/>
    <p:sldId id="535" r:id="rId63"/>
    <p:sldId id="536" r:id="rId64"/>
    <p:sldId id="538" r:id="rId65"/>
    <p:sldId id="539" r:id="rId66"/>
    <p:sldId id="540" r:id="rId67"/>
    <p:sldId id="541" r:id="rId68"/>
    <p:sldId id="542" r:id="rId69"/>
    <p:sldId id="543" r:id="rId70"/>
    <p:sldId id="544" r:id="rId71"/>
    <p:sldId id="549" r:id="rId72"/>
    <p:sldId id="550" r:id="rId73"/>
    <p:sldId id="551" r:id="rId74"/>
    <p:sldId id="555" r:id="rId75"/>
    <p:sldId id="557" r:id="rId76"/>
    <p:sldId id="558" r:id="rId77"/>
    <p:sldId id="559" r:id="rId78"/>
    <p:sldId id="512" r:id="rId79"/>
    <p:sldId id="3001" r:id="rId8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7" d="100"/>
          <a:sy n="127" d="100"/>
        </p:scale>
        <p:origin x="1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theme" Target="theme/theme1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61" Type="http://schemas.openxmlformats.org/officeDocument/2006/relationships/slide" Target="slides/slide58.xml"/><Relationship Id="rId8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2:34:21.314"/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20626 7709 11316,'6'0'-527,"0"0"995,-6 0-657,0-5 262,0 4 47,0-4-23,0 5-351,0-5-5,0 3 265,0-3 1241,0 5-1080,-6 0-66,5 0-11,-4 0 433,5 0 5,-5 0-220,4 0-478,-4 0 223,5 0-36,0 5-11,0-3 1,0 4-23,0-2 109,-5-3-35,3 9 0,-3-7 44,5 4 1,0-3-62,0 4 1,0-4 148,0 3-40,0-4-31,0 7-86,0-4 1,0 2 45,0-1-76,0-4-8,0 7-18,0-4 1,2 5 71,1-4-35,-1 3-8,3-3 1,-2 4-58,1 1 1,0-5 69,-4 1 0,1-4-9,3 3 1,-3-3 52,3 4-69,-2-6 37,-2 8 0,3-7-16,1 4 9,0-4 0,-4 3 32,0-2 0,0-1 0,0 4-12,5-4-96,-4 7 73,4-4 0,-1 2-32,0 0 1,0-5 48,-4 5 0,4-4-27,-1 3 11,1-4 1,-3 3-17,3-2-64,-2-3 66,3 4 1,-4-1 19,3 0-83,-3 0 13,4-4 0,-4 0 47,3 0 33,-3 5-75,4-4 51,-5 9 0,2-5 47,2 3-58,-3 2 0,5-5-14,-2 3 49,-3 2-44,4-4 1,-1 2-125,0 0 94,0-6-12,1 8 17,-4-8 1,9 3 1,-7-5-39,4 0-58,-4 0-27,7 0 68,-9 0 1,6 0-50,-4 0 92,-1 0 78,3 0-31,-5 0 1,4-2 2,-1-1 99,1 1-18,-4-3 428,0 5-513,-5 0 51,4 0-58,-4 0 14,5 0-20,-5 0 1,3 2 14,-1 1-87,1-1-11,2 3-2969,0-5 1189,-5 0 288,4 0 1584,-4 0 0,5 0 0,0 0 0</inkml:trace>
  <inkml:trace contextRef="#ctx0" brushRef="#br0" timeOffset="1">20626 7812 13955,'0'6'-435,"-5"-1"1082,-1-5-1313,-1 0 569,-3 0 0,8 4 781,-6 0-466,5 0 0,-3 0-9,2-1 1,3 2 123,-3-1-13,3 3 0,1 4-362,0 0 0,0 1 294,0-1 1,0 4-20,0 1 1,0 4-248,0-1 1,0-1 16,0 1 1,4 0 85,0 4 1,3-2-179,-3-2 0,1 3-18,-1-3 0,-3 2 152,3 2 1,1-1-30,-1-3 0,0 3 19,-4-3 1,3-2 14,1 2 1,0-1 3,-4 1 1,4 1 7,0-4 0,1 4-103,-1-1 1,-2 1-54,6-1 1,-4 2 147,3-6 0,-3 4-74,4-4 1,-5 4-15,5-4 1,-4 4 7,3-3 0,0-1-40,0-4 1,2 1-103,-5-1 44,5 1-53,-3-1-210,6 0 282,-1-4 1,-1-1-144,-2-2 1,-2-3 104,-2 3 1,-3-1 14,3 0 1,1 0-4,-1 5 1,1-6-459,-1 2 336,-3 2 0,6-1 78,-4 3 1,-1-2 53,1-2 1,0-3-173,1 3 393,-3 2-231,4 1 197,-5 4 1,0 1-96,0-1 1,0-3-10,0-1 165,0 1 1,0 3-82,0 1 1,0-1 143,0 1 1,0-1-91,0 0 0,0 1 40,0-1 1,0 1-79,0-1 0,-1 4 9,-3 1 1,3 4-27,-3-1 0,3-1-2,1 1 1,-4-2 30,0 3 1,0 1-26,4-2 0,0 3 140,0 1 0,0-4-120,0 0 0,-4 0 203,1 3 0,-1 1-53,4 0 0,0-4 74,0 0 1,1 0-235,3 4 0,-2 0-3,6 0 0,-4-2-54,3-2 1,-3 2 124,4-6 0,-6 4-237,2-4 0,-3 0 122,-1-3 0,0 3-29,0 0 1,-1 1 74,-3-5 0,-6 0 22,-5 1 1,-4-1-19,4 1 0,-6-1 20,2 0 0,-1 1 20,1-1 0,-2-3-23,1 0 0,4-2-70,1 2 0,2 0 73,2-4 0,3 0-257,0-4 1,5 0-199,-5 0 0,4 0-386,-3 0 0,4-5-14,-1-3 0,-1 2-2018,1-2 2791,1 1 0,-3-5 0,0 1 0</inkml:trace>
  <inkml:trace contextRef="#ctx0" brushRef="#br1" timeOffset="2">21540 7972 8265,'0'-17'-118,"-4"1"-237,0-3 653,0 2 1,4 10 1328,0-1-1137,-5 5 0,3 0-176,-6 6 0,2 5 212,-2 7 0,-2 3-128,2 5 0,-1 5-2,2 2 1,-2 3-64,5 2 0,-3 3-277,3 0 1,0-4 61,4-4 0,0 0-43,0 0 0,5 2-114,3-6 1,2 1-443,1-4 0,4-5-371,1-3 1,3-4 395,-4-3 0,5-3-533,-1-5 0,-1-1 323,1-3 1,-4-2 665,4-6 0,-5-4 0,3-2 0</inkml:trace>
  <inkml:trace contextRef="#ctx0" brushRef="#br1" timeOffset="3">21380 8177 8274,'-34'0'303,"4"-5"1,8 0 1242,6-2-1029,4-4 0,7 6-10,5-2 0,5-2 36,6 5 1,2-1-215,2 1 1,3 3-304,5-3 0,-1 2 98,1-2 0,0 2-425,0-1 0,1 1 12,3 2 1,-2 2-252,6 1 1,-6-1 52,2 2 1,-2 1-470,2-2 0,-2 5 344,5-4 1,-4 5-59,0-2 0,-3 0-108,-4 0 778,3 1 0,-4 3 0,5 1 0</inkml:trace>
  <inkml:trace contextRef="#ctx0" brushRef="#br1" timeOffset="4">21837 8212 8274,'-7'-5'630,"-2"2"-335,6-5 1,-1 5 201,4-5 0,0 0-91,0-3 0,5 1-46,3 2 1,2-2-136,1 2 1,-3 3-90,-1 2 0,1 1 118,3 2 0,-3 0 16,0 0 0,-6 5-187,2 3 1,-3 7-74,-1 4 1,0 3-242,0 1 0,-1 3 139,-3 1 0,2 0-49,-6-5 0,5 1-178,0 0 0,-2-4-753,1 0 26,0-5 284,4 3 1,1-12-192,3-5 0,1-7 953,3-8 0,2-8 0,-4-6 0</inkml:trace>
  <inkml:trace contextRef="#ctx0" brushRef="#br1" timeOffset="5">21928 7869 8274,'-11'-17'515,"-1"5"174,6-5 1,1 10 1,5-1-437,0 6 0,1-2-468,3 8 1,3 2-190,9 5 0,-2 2-1327,5 2 1730,-5-2 0,7 8 0,-3-3 0</inkml:trace>
  <inkml:trace contextRef="#ctx0" brushRef="#br1" timeOffset="6">22168 8086 8414,'-8'0'1447,"1"0"-961,4-5 1,-3 4 875,2-3-440,3 3-516,-4 1 1,5 1-25,0 3 0,0 2-79,0 5 0,0 5-95,0-1 1,0 5-86,0-1 1,0-1-72,0 1 1,-2-1 78,-1 1 0,1 2-250,-2-2 0,2-1 33,-2 1 1,3-5 31,-3 1 1,3-6-117,1-1-406,-5-6 180,3 3 46,-3-5 1,7-5-128,1-2 0,0-5 120,5-3 0,-2 2 456,2-2 0,0-1-101,-4 1 0,1-1 438,-1 5 0,-1-1-120,4 1 1,-3 1 39,4 2 0,-2-2-97,2 2 0,2-2 122,-3-1 0,4 1-476,0 2 0,4-1 109,0 5 1,4-1-250,-3 2 0,0 1 106,-1-1 0,-3 3-64,-1 3 1,1 4 70,-5 4 1,-2 0 37,-1 1 1,1-1 53,-1 1 0,0-1 59,-4 1 1,0-5 26,0 1-66,0-1 0,0 1-282,0 0 257,0-6-274,5 3 1,1-9-156,6 1 0,-5-6-165,1 1 1,0-2 204,3-1 0,0-5 26,1 1 0,-1 4 412,1 3 0,-5 2-166,1-2 0,-4-1 342,3 5 1,-3-1-179,4 2 623,-6 1 1,5-1-97,-4 6 1,-1 0 161,2 4 0,-2 0-160,2 0 0,1 4 135,3-4 0,0 3-163,-4 2 0,5-2-166,-1-2 1,2 2-112,1-3 1,1 2 31,-1-1 1,1 1-136,-1-6 0,2 1-26,2-4 1,-1 0-216,5 0 1,-4-1-6,4-3 0,-4 0-332,4-7 0,-1 2-5,1-6 0,-1 1-258,-3-1 1,-2 1 158,2-5 0,-2 5 164,-2-1 0,-3 1-146,-1-2 1,-4 4 144,1-4 0,-3 4 311,-1 0 100,0 1 1,-5 1 1000,-3 2 227,-2 3 1,-1 5-627,-1 0 0,1 0 506,0 0 1,0 5-450,4 3 1,-2 3-111,5 4 0,-3-1-314,3 5 0,0-1-236,4 1 1,0 1-47,0-4 1,0 4-439,0-1 1,5-1-1307,3 1 1,7-4 871,4 4 0,2-5-3112,2 1 4006,5-2 0,1-2 0,6 1 0</inkml:trace>
  <inkml:trace contextRef="#ctx0" brushRef="#br1" timeOffset="7">23287 8075 8256,'-11'-6'784,"-1"0"0,1 0-229,-1 2 0,5 3 200,-1 1 0,2 1-83,-2 3 0,-2 6 158,3 5 1,-4 7-239,0 1 1,5-1-50,2 5 0,3-2-112,1 2 0,1-3-147,3 3 0,2-4 52,5-4 0,2-3-84,2-4 0,-1-2-155,5-3 0,-1 2-40,1-5 0,1-3-136,-4-8 0,4-2-174,-1-10 0,1 0-555,-1-4 0,2-5-664,-6-2 1,0-7 645,-4-1 0,0-4-135,-4 4 1,-2-3 383,-5 7 1,-1-2-102,-3 10 0,-7 5 240,-8 10 0,1 5 193,-1 6 1,1 1 19,-1 3 0,3 6 102,4 5 1,6 5-47,2-1 1,3 4-100,1 4 0,5-2 268,3 6 0,7-6 0,3 3 0</inkml:trace>
  <inkml:trace contextRef="#ctx0" brushRef="#br1" timeOffset="8">23664 8120 8256,'0'-11'0,"0"3"981,0 1 1,-4 3 330,0-4 774,1 6-837,3-3 124,0 5-842,0 5 0,0 1-193,0 5 1,0 2-95,0 2 0,0-1-15,0 5 0,-4-3-194,0 3 0,0-4 93,4 4 0,-4-5-171,1 1 0,-1-2 88,4-2 1,-4 1-430,0-1 1,0-3-255,4-1-114,0-4 463,5 2 0,3-6-2,7-3 1,-2-3-175,2-4 1,3-2-14,1-2 1,-1 2 17,1-2 1,-1-1 179,1 0 1,2-3 229,-2 4 1,1-1-16,0 0 1,-3 4 269,-1-3 1,-4 6 209,3 1 25,-2 0 1,-1 2 401,-1 2-571,-5 3 0,-1 6 321,-5 3 1,0 2-138,0 1 1,0 4 150,0 1 0,-5 3-226,-2-4 0,2 5-172,1-1 0,-1-2-77,1-2 0,-1-2-185,1-2 0,3 1-415,-3-1 0,4-1 316,4-2 0,-2-3-191,6-5 1,0-1 140,3-3 0,4-3-761,0-4 0,4-6 144,-3-2 0,3-2-96,-4-2 1,5-4 234,-1 1 0,-1-5-62,1 5 1,-5-6 22,1 1 1,3-2 238,1-1 0,-2 5 223,-2 2 0,1-1 38,0 2 1,3 0 159,-4 7 0,-4 3 712,-3 4 584,-6 6-354,3 1 1,-6 5 1113,-3 0 1,-2 1 28,-5 3 1,-2 6-1099,-2 5 0,2 7 199,-2 1 1,-2 1-234,2 6 0,0 0 10,3 0 0,5 2-364,-1-6 0,6 2-186,-2-1 1,3-3-233,1 3 1,1-3-197,3-1 0,2-2-886,5-2 0,5-2 682,-1-6 0,5-4-1749,-1-4 0,3-1 819,1-2 1,-1 0-943,1 0 0,0-4 498,0 0 0,-5-5 1653,-3 2 0,3-4 0,-1 0 0</inkml:trace>
  <inkml:trace contextRef="#ctx0" brushRef="#br1" timeOffset="9">24075 7869 8339,'-34'-5'1267,"5"-1"1,1-6-397,5 1 1,5 4 2361,3 4-2249,2-4 1,8 6 250,5-3 1,5 4-537,7 4 1,5-2-250,6 6 0,7 0-472,8 3 1,3 1-193,9-1 0,-2 0-1372,5 1 0,-4-1 903,0 1 460,3 4 1,0 2 0,5 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2:34:21.324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5688 11512 8286,'-23'-16'0,"0"3"0,-1-1 1046,-3 5-686,3 4 1,-4 5-1,4 0 219,-3 0-403,3 0 0,-9 5 207,3 3 1,-3 6-83,-1 1 0,-1 5 149,1-1 1,1 8 81,3 3 0,-2 5 95,5 3 1,2-3-211,6 3 0,4-2 85,7-2 1,3 4-220,5 0 1,1 0-34,3-3 0,4-2-189,7-3 0,3 3 82,4-2 0,5-4-62,0 0 1,4-3 20,0-1 1,2-4-121,1 0 0,4-9-6,0 2 1,5-8-53,-1-1 1,4-6 246,3-5 1,0-7-378,4-4 0,-1-8 137,1-3 0,-1-9 81,-26 19 1,-2-1 0,18-24 0,0-1-465,-6 1 319,-6-1 1,-3-5-5,-4-2 1,-5 2 19,-3 2 0,-7 2-61,-4 1 0,-3 0 170,-1 1 0,-6 5-78,-6 6 1,-8 5 327,-7 6 0,-10 4-92,-1 0 1,-6 10 381,-5 2 1,-4 5-306,-4 6 0,-4 8 87,1 7 0,27-8 1,1 0-153,1 2 1,1 1-1,-1 0 1,1 1-8,1 2 1,1 1 0,-2 1-1,0 1-144,1 1 1,1 0-1,1 0 1,1 1 180,-16 20 1,8 1-777,7-5 0,6 4 554,5-4 0,6 4-2001,10-4 1,6-1 897,6-7 0,7 2 1133,11-5 0,-2-5 0,13-3 0,7 2 0,8 0 0</inkml:trace>
  <inkml:trace contextRef="#ctx0" brushRef="#br0" timeOffset="1">5985 11352 8096,'-11'-28'457,"4"4"58,-8-2 0,1 7-344,-2 3 1,2 4-172,-5 0 0,-1 6 475,-7 2 0,-3 3-153,-8 1 1,-4 10 156,-7 5 1,-4 7-513,-4 4 1,3 5 292,25-13 1,1 2-1,2 0 1,0 2 2,-5 2 1,1 1-1,4 0 1,1 1-12,-2 0 0,1 1 0,3 2 0,3 0-73,0-1 1,1 1 0,2-1 0,0 2 97,1 2 1,2 1-1,-9 25-186,8-1 0,7-6 160,4-9 0,4-3-150,4-5 0,8-4 45,7-4 0,3-2-125,5-1 0,3-4 37,9 0 1,-1-10-160,7-1 1,0-7-494,8-5 1,7-3 429,-26 0 0,0-2 0,-1-1 1,-1-2-244,2-3 1,0-1 0,-1-3 0,-1-1 225,1-2 1,-1-2 0,-2-1-1,-2-3-551,0-4 1,-2-1-1,-5 0 1,-1-1 731,0-6 0,-2 0 0,0 1 0,-1-1 0,-4-3 0,-2-1 0,-1-1 0,-2 1 0,-3-1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2:34:21.326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18148 5334 7853,'6'-51'0,"3"5"421,-5 0 0,0 12-52,-4 11 0,-4 6 314,0 5 0,-5 2 39,1 2 0,-2 5 252,-1 6-1,3 6-107,1 10 1,0 3-376,0 12 0,-2 3-239,5 9 0,0 2-27,4 5 1,0-3-672,0 7 0,1-1 486,3 4 0,-1 0-127,0-27 1,1-1 0,4 26-292,3-1 1,1-1-420,-1-6 1,1-2-617,-1-6 0,1-5 647,-1-11 0,0-4-457,1-11 1,-5-4 579,1-4 0,-2-12 643,-4-3 0</inkml:trace>
  <inkml:trace contextRef="#ctx0" brushRef="#br0" timeOffset="1">17976 5779 7853,'-39'0'0,"4"0"0,2 0 1992,10 0 1,6 1 108,10 3-1098,2-3 0,10 4-600,2-5 1,10 0-387,6 0 1,2 0-272,9 0 0,-1-5 247,9-2 1,-4-3-1058,4-2 1,1 1 676,7-1 0,-7 1-1259,2-1 0,-5-4 785,2-3 0,-5-4-125,1-4 0,-8-7 251,-3-8 735,-8-7 0,-2 3 0,-4-7 0,-1-7 0,-8 28 0,0-1 0</inkml:trace>
  <inkml:trace contextRef="#ctx0" brushRef="#br0" timeOffset="2">18479 5117 7853,'-18'-17'0,"2"4"685,4-2 0,6 2-143,2 2 1,3 3-18,1 1 1,1 4 209,3-1 0,2 3-144,6 1 1,-1 1-42,1 3 1,-1 8-156,0 7 0,1 9-55,-1 6 0,-3 6-59,-1 10 0,-4 6-384,1 5 0,-4-28 1,0 1 175,-2 0 0,0 1 1,-1 1-1,-2 1-52,-2 3 0,-1 0 0,2 1 1,-1-1-122,0-1 1,-1-2 0,2-1 0,0-2 99,-6 20 0,5-6-715,-1-10 0,5-3 359,0-12 1,3-8-133,3-11 0,0-3 138,5-1 0,-5-1-520,5-3 0,0-8 304,3-11 0,4-1 452,0-7 0,2-3-94,-2-4 1,-6 4-5,2 3 0,-3 6 490,0-2 1,-3 4-232,-5 4 0,4-1 544,-1 5 1,1 0-100,-4 3-42,0-4 1,1 4 72,3 1 1,-1 3 1037,4 4-1085,1 3 0,3-4-157,1 5 0,-2 5 38,-2 3 0,2 3-145,-3 4 0,0-1-130,0 5 0,-4 0 156,1 4 1,-3 0-4,-1 0 1,0 0-72,0 0 0,0-1-78,0 1 1,0-1-317,0-3 0,0 1-90,0-5 1,1-3-751,3-5 1,-1-4 513,4 1 0,2-8 223,6-4 1,-1-7-391,5-4 0,0-4-1200,4-3 1,-1-2 980,-3-3 0,2 0 420,-2 4 0,-1 0 522,1 4 0,-5 2 0,1 2 0,-3-1 0,-5 4 0,2-3 0,-5 4 0,4 4 248,-4 3 1,-1 4-290,-3-3 2868,0 4-328,5-2-1229,-3 5 0,3 5-436,-5 3 1,0 2-356,0 1 0,0 6-58,0 2 1,0 6-162,0 2 1,-4 5-149,0-2 1,-5 3 74,2 1 1,0 0-375,0 1 0,3-6-86,-4-2 1,6-5-941,-2-3 99,3-2 1,1-12 498,0-5 1,5-11-526,2-12 0,5-6 544,3-9 0,1-7-69,4-4 0,0-6 43,-5 2 0,0 3 107,-3 5 1,-6 5 390,-2 10 0,-3 2 480,-1 5 0,-1 9 1097,-3 3 1,1 7-869,-4 0 0,4 4 3582,0 4-3084,1-3 0,4 8 250,1-5 0,7 0-455,6-4 1,4 0-396,-1 0 0,3-2-161,0-1 0,1 1-205,0-2 1,-1 3 93,-3 1 1,1 0-512,-5 0 0,1 7-508,-5 4 1,-1 2 522,-2 6 1,1 1-689,-6 7 0,1-2 284,-4 5 1,0-3 303,0 4 1,0-6 159,0 2 1,0-7 38,0-1 0,0-5 183,0 1 0,5-7-97,3-4 0,3-3 200,5-1 1,-2-7-62,5-4 0,-4-5 67,4-7 0,0-5-369,4-3 0,-2-3-474,-2-4 0,2 1 38,-6-5 1,4-1-436,-4-6 0,-3 7 370,-5 0 1,-6 6 312,-1 6 1,-6 7-280,-9 8 1,1 7 287,-5 4 1,5 6 441,-1 5 0,2 2 0,2 10 0,3-4 0,0 5 0,6-7 0,-2 3 0,4-4 0,4 0 0,1-1 0,2 1 0,7-5 0,-2 1 0,2-4 0,-3 3 0,2-4 617,2 1 0,-2-3 185,2-1 0,-2 0-447,-2 0 0,-3 4 580,-1 0 0,-3-1-189,4-3 0,-4 2 607,3 1-595,-4-1-520,2 8 1,-5-4-479,0 6 286,0-1 0,0 0-52,0 1 1,0-1 90,0 1 1,4-1-217,-1 1 0,1-5 21,-4 1 0,0-1 70,0 5 0,0-1 430,0 1-80,5-6-132,-3 4-78,8-9 0,-8 4-214,6-5 1,0-5 69,3-2 0,0-3-162,1-2 0,-1-3-71,1 0 1,3-2-83,0 2 1,4 2 172,-4-2 1,4 4 39,-3 3 0,3-2 414,-4 2 1,4-1-172,-4 2 0,4-3 363,-4 2 0,4 2-239,-3-2 0,-1 6-105,-4-2 1,1 2-59,-1 2 1,-3 2-248,-1 2 0,-4 2-456,1 5 1,-3 6 341,-1 2 0,-4 6-959,0 2 0,1 0 525,3-5 0,0-4-1400,0-3 2137,0 3 0,5-5 0,1 3 0</inkml:trace>
  <inkml:trace contextRef="#ctx0" brushRef="#br0" timeOffset="3">20535 5471 7897,'4'-12'-343,"-1"1"0,1 3 171,-4 1 0,0-1 138,0-4 0,0 0 630,0-3 1,0 2 1164,0-2 0,-4 1-1075,1-2 0,-3 3-288,3-7 1,0 7-416,-5-3 0,5 2 98,-5-1 1,4 6-74,-3-2 1,3 3 96,-4 1 0,1 0-386,-5 3 1,-1 3 102,-2-3 0,3 4 96,-4 4 0,-1 2 140,-2 6 0,2-1 139,2 1 1,2 3 33,2 0 0,-1 2-100,1-2 0,1-2 272,2 2 0,-1-1-61,5 1 0,1-2-26,3 2 1,0-2-118,0-2 1,5 0-142,2 1 1,3-1 30,2 1 0,3-1-80,0 1 1,6-5-136,-2 1 1,2-1 74,2 5 0,-4-1-5,0 1 1,0-1 93,4 1 0,-4 0 256,0 3 1,-5 8-39,1 8 0,-7 4-32,-4 7 0,-6 8-421,-1-19 0,-1 2 0,-2 1 0,-2 0 240,-4 5 0,-3 2 0,1-3 0,-2 1 204,-3 3 0,0 0 1,1 0-1,-1 1-73,-2-1 1,0 0 0,1-4 0,1 0-775,0-5 1,0-2 0,0-2 0,1-3 53,-9 12 1,6-11-1739,5-16 0,9-8 304,3-15 1980,8-7 0,-3-10 0,4 1 0</inkml:trace>
  <inkml:trace contextRef="#ctx0" brushRef="#br0" timeOffset="4">20877 4900 7932,'-5'-25'0,"3"0"728,-6 10 0,6 3 275,-2 5 71,2 4 0,1 7-508,-3 7 1,2 10 816,-6 2 1,4 5-630,-3 6 0,-1 5-92,-3 3 1,3-1-317,1 1 1,0-1-127,0 5 0,-2 4-285,5-1 0,-4-3 114,5-4 1,-3-6-182,3 2 0,1-3 162,-1-5 1,1-7-1208,2-8-70,0-7 438,5-3 0,-2-5 344,5 0 0,-5-9-70,5-2 0,-4-8 90,3 0 1,-3-3 169,4-1 0,-4 0 164,3 0 1,-4 4-64,1 0 0,-3 5 417,-1-1 0,4 1-259,-1-1 1,1 2 635,-4-2 1,2 4-82,1 3 1,0-1 147,4 5 0,-3-3 214,4 3-511,-1 0 1,6 4-540,2 0 1,-2 1 154,2 3 1,-2 3-595,-2 4 1,1 2 133,-1 2 1,1-1-124,-1 5 0,-3 0 111,-1 4 0,-3-2-235,4-2 1,-4 2-4,3-6 1,-3 0 277,4-3 0,-1-2-99,5-3 0,-1-2 163,0-5 1,2-1-732,2-3 1093,-2-7 0,9-7 0,-5-5 0</inkml:trace>
  <inkml:trace contextRef="#ctx0" brushRef="#br0" timeOffset="5">21288 5219 7932,'-6'0'1987,"1"0"1,5 2-1366,0 1 0,0 5 683,0 7 0,0 4-603,0 8 0,-4 5-494,0 10 1,-3 1 10,3 10 1,-5 0-525,2 4 0,-4 2 259,0 2 0,1-7 38,2 3 1,-1-12-97,6-3 0,-1-6-486,4-1 1,0-11-1720,0-5 899,0-10-520,0-4 1370,5-5 1,-4-7-208,3-4 0,-2-2 399,2-6 1,-1-5 367,4-6 0,-4-3 0,2-2 0</inkml:trace>
  <inkml:trace contextRef="#ctx0" brushRef="#br0" timeOffset="6">21334 5196 7932,'-11'-11'0,"-1"5"1040,1 2 1,5 1 3798,2 0-2873,2 1 1,8 5-1226,1 4 0,3 5-290,2-8 1,0 5-300,4-2 0,-4 3-370,4 2 1,-4-1-483,0 1 1,-1-1 148,1 0 0,-5 2-660,1 2 1,-6-1-460,2 5 1,-4-1 849,-4 1 1,-6 4 20,-5 0 0,-4-4 329,4 4 0,-2-8-1095,2 0 1565,7-7 0,-12 2 0,7-4 0</inkml:trace>
  <inkml:trace contextRef="#ctx0" brushRef="#br0" timeOffset="7">21563 5185 7932,'0'-11'0,"0"-1"1241,5 1 1742,-4-1-1686,9 6 1,-9 7-630,3 11 1,-6 4-309,-2 7 1,-5 0-141,1 0 0,2 3 163,-2 1 1,6 4-169,-2-5 1,-1 5-145,1-5 0,0 1 13,4-4 0,0-2-233,0-2 1,5-2-314,3-6 0,2-3 197,2 0 0,-1-6 41,0 2 1,1-4 69,-1-4 0,1-4 211,-1-7 1,-1 1-141,-2-5 0,2 1-151,-2-1 0,1-1 80,-2 5 1,3-5-142,-2 1 0,-2 2-292,2 2 1,-4 1-224,3-1 207,-4 2 111,7-4 520,-9 6 410,9 5 492,-3 1-485,4 10 1,1 1-10,-1 5 1,-3 1-77,-1-1 0,-3 1-36,4-1 1,-2 1-230,2-1 1,-2 2 99,-2 2 1,-3-2-336,3 2 1,-3-3-174,-1 0 0,1-2-1037,3-2 761,-3 2 0,10-9-422,-4 3 0,1-5-34,3-7 1,-2-2 475,6-13 0,3 1 11,1-8 1,3-4 142,1-4 0,-1-7 415,1 0 0,0-1-173,0-4 0,-4 5 173,0 3 0,-5 2 0,1 6 0,-2 6 0,-2 5 757,-4 6-509,-2 10 1,-5 7 1384,0 8 1,0 7-713,0 4 0,-5 8 134,-3 3 0,-2 5 22,-2 3 1,2 2 423,3 6 0,-3 0-827,2-1 0,-1 1-97,1 0 0,3-2-447,5-2 0,0-1 55,0-3 1,2-4-398,1 0 1,5-6 142,7-9 0,-1-2-978,5-6 1,0-5 250,4-2 0,0-4-207,0-4 1,0-6 92,0-5 0,-2-7-207,-2 0 1,3-6-491,-3-7 0,-1 0 1607,1-3 0,-5-3 0,2-4 0</inkml:trace>
  <inkml:trace contextRef="#ctx0" brushRef="#br0" timeOffset="8">22088 5139 8016,'-22'0'0,"8"0"5674,-5 0-4232,11 0 1,4-1 254,8-3 0,3 3-567,8-3 0,4-1-49,8 1 1,-2-3-821,6 3 1,-2-4-412,2 5 1,0-1-4159,-4 4 4308,5 0 0,-3 0 0,5 0 0</inkml:trace>
  <inkml:trace contextRef="#ctx0" brushRef="#br0" timeOffset="9">18079 7355 7928,'-11'-6'675,"-1"-4"0,1 7 967,0-5 0,3 6-501,0-2 0,6 2-577,-2-2 0,4 2 288,4-1 1,3 1-350,9 2 0,1 0-635,6 0 1,5-1-255,3-3 0,3 3-452,4-3 0,-1-1-686,5 1 1,-6-3 619,2 3 1,2-4-287,-2 4 1,-5 1 187,-6 3 1002,-8-5 0,-3 3 0,-5-3 0</inkml:trace>
  <inkml:trace contextRef="#ctx0" brushRef="#br0" timeOffset="10">18011 7583 7928,'-17'6'0,"10"-5"1890,-4 9 1,22-9-421,4 3 1,6-3 412,6-1 1,2-1-2115,5-3 0,1-1 160,-1-2 1,5-7-2914,3 2 0,3-2 2984,0 3 0,1-6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2:34:21.337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10758 15578 8367,'-17'0'-758,"1"0"1719,-1 0 2001,9 0-2364,-2 0 0,15-4-176,3 0 0,3-1-35,4 2 0,8 0-107,8-5 0,2 2-11,1-2 1,5-2-7,3 3 0,2-3-175,2-2 1,5 1 107,2-1 1,8 1-392,-29 5 0,1 0 0,0 1 0,1 0 246,0 1 0,1 1 1,-1-2-1,1 0-143,2 1 0,-1 0 0,-3-1 1,0 1-58,1 0 0,0 0 0,27-4-291,0 4 0,-1 0 30,1 4 1,-7 0 164,3 0 0,-6 0-26,2 0 1,1 0 131,3 0 1,-4 0 0,0 0 1,1 4 58,3 0 0,-3 4 23,3 0 0,-6-2 117,6 2 0,-3-4-79,-1 3 0,4-3 158,0 4 1,-5-4-105,1 3 0,-1-3 206,-2 4 0,3-2 30,-3 2 0,0 2-134,0-3 1,-3 0-91,2 0 0,3 1-5,2 3 0,-2-3-125,1 0 0,-3-2-13,3 2 1,4-2-144,4-2 0,1-3 52,-1 3 1,-1-3-15,4-1 1,0-4 130,-32 3 1,0-2 0,2 0 0,0-1 33,-2 2 0,0 0 1,2-2-1,0-1 11,0 1 0,0 1 1,2-2-1,-1-1 12,0 1 0,-1-1 0,1 2 1,0 0 19,26-3 0,-29 5 0,2 0-36,-2-2 1,0 0 0,1 3 0,0 0 56,0-1 1,-1 0-1,30 1-60,-5 1 1,0 0 77,0 0 1,4 0-61,0 0 0,0 1-7,-4 3 0,2-3-5,2 3 1,1-3 23,2-1 1,0 0-405,-3 0 0,2 0 388,-29 0 1,1 0 0,0 0 0,1-1 40,-2-1 1,0 0-1,2 1 1,-1-1-35,-2-1 1,-1-1 0,2 2 0,1 0-79,1-2 0,0 0 0,0 3 1,0-1 33,1-2 0,-1 0 0,0 3 0,0 0-7,-3-1 1,-1 0 0,1-1-1,1 1 45,0 0 1,1 0 0,-2 0 0,1 0-97,30 2 1,-30 0 0,-2 0 245,29 0 0,4 0-127,-4 0 1,-28 0 0,0 0 116,32 0 0,-2 4-99,-31-2 0,1 0 0,-1 0 0,1-1-7,1-1 0,0 0 0,2 2 0,0 0-16,1 0 0,-1 0 0,1 0 0,-1 0-1,1-2 1,-1 0-1,1 0 1,1 0-4,1 0 1,2 0 0,-1 0 0,-1 0-9,1 0 1,0 0 0,0 0 0,0 0-12,0 0 1,0 0-1,-1 2 1,-2 0 7,1 0 0,1-1 0,0 2 0,0-2-6,1-1 1,0 0 0,1 2 0,-1 0 14,-3 0 0,-1 0 0,2 2 0,0-1-116,-2-1 1,0 0 0,2 2-1,0 0 36,-1-2 1,-1 0-1,1 2 1,-1-1 30,1-1 1,-1 0-1,-1 2 1,-1 0-8,2-2 1,1 0 0,1 2 0,1 0-2,-1 0 0,0 0 1,1-1-1,-2-1 104,-2 0 1,-1 0-1,3 1 1,0 0-88,1 1 0,0 0 0,-1-1 0,-1 0 126,1 1 1,-1 0-1,-1-1 1,1 1-33,0 2 1,0 0 0,2-2 0,0 0-8,4-1 1,0 1 0,-3-1-1,-1 0-89,2 1 0,0 0 1,-2 1-1,-1-1 30,3-2 1,0 0 0,-1 0 0,1 1 23,3-1 1,1 0-1,-2-2 1,0 1-9,2 1 0,0 0 0,-2-1 1,-1-1 38,3 0 1,0 0 0,0 0 0,1 0-43,3 0 1,-1 0 0,-5 0 0,0 0-42,0 0 1,-1 0-1,-1 0 1,-1 0 37,1 0 1,0 0 0,1 0 0,-1 0-190,2 0 0,0 0 0,-2 0 1,0 0 67,0 0 0,0 0 1,0 0-1,-1 0-4,-3 0 1,0 0 0,1 0 0,0 0 125,-1 0 1,0 0-1,-2 0 1,0 0 197,1 0 1,-1 0 0,31 0 130,-4 0 1,-2-1-234,-26-1 0,-1 0 1,28 1 570,1-3 0,-3-1-182,-1 1 1,0-1 79,0 1 1,-1 2-93,-3-6 0,2 5 242,-6 0 1,2-2-354,-1 1 1,0-4-56,4 4 0,-4 0-168,-4 4 1,4-3 80,-1-1 0,1 0-167,-5 4 0,0-4 142,-3 0 1,3-1-532,1 2 0,-4 1-376,4-2 0,-8-1-690,0 2 0,1-2 1407,-1 1 0,1 2 0,-3-1 0,1-1 0,0-4 0,1-4 0</inkml:trace>
  <inkml:trace contextRef="#ctx0" brushRef="#br0" timeOffset="1">17497 15624 8013,'-7'-7'413,"-3"-3"515,3 3-594,2 2-335,0-1 641,5 6-253,0 0 1,-2 6-284,-2 1 0,2 3 228,-6 2 1,1 0-39,-5 4 1,-4 1 99,-3 6 0,-4 1-52,-4 3 0,-2-2 90,-5 6 0,-2-1-207,-2 5 1,1-5-89,-5 0 0,6 1 62,-2 3 1,7-5-34,5-2 0,6-8 14,5-4 1,4-1-49,3 1 1,4-6-208,8 3 1,4-8 154,7-1 1,0 2 20,8-1 1,-1 0 97,8-4 1,1 0 38,3 0 1,1 0 31,3 0 1,3 0-131,5 0 1,5-5-35,2-3 0,3 2 131,1-2 0,0 2-6,0-2 0,-5-2-408,-3 3 1,-2 0-619,-1 0 0,-10-1 408,-6-3 1,-11-1 163,-7 1 1,-6-2 493,-6-2 1,-3-3-283,-4-5 1,-6-1-359,-10-2 1,-5-4-12,-2-4 1,-3 0-277,-1 0 0,-4-1-505,-1 1 1161,1 5 0,-1-3 0,0 6 0,-1 3 0,2 6 0,0 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2:34:21.339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7481 5573 7998,'-7'-6'-395,"1"-3"566,2 5 0,2-5 287,-6 2-137,5 2 1,-3-4 214,2 5 411,3 0-545,-9-1 1,9 3 570,-3-6-283,-3 6-256,6-4-240,-4 6 618,5 0-663,5 0-67,2 6 1,4-1-86,0 2 0,0 0-23,-4-4 0,3 0 64,-2 5 1,2-6-77,2 2 0,-1 1 129,0-1 1,1 3-101,-1-3 0,1 1 69,-1-1 1,0-3-117,1 3 1,-1-1 46,1 0 1,-1-1-53,1 2 1,-1-2 44,0 2 1,1-3-8,-1 3 0,1-3-13,-1-1 1,4 0-9,1 0 0,-1 1 39,-4 3 0,2-2-5,2 1 1,-1-1 6,5-2 1,-4-2-10,4-1 0,-3 1 100,3-2 0,-4 3-71,4 1 0,-4-4 9,4 1 0,0-1-65,4 4 1,-1 0 19,-3 0 1,2-1-126,-2-3 0,3 2 84,1-1 1,-1 1 46,1 2 1,0 0 10,0 0 1,0 0-7,0 0 1,0 0 57,-1 0 0,2 0 146,3 0 0,-3 0-106,3 0 0,-2 0 89,2 0 1,-2 0-329,6 0 0,-6 4 80,2 0 1,-3 1-14,-1-1 1,1-3 52,3 3 1,-3 1-13,2-1 1,-2 1 21,-1-1 0,1-3-35,3 3 1,-3-2 162,3 2 0,-3-3-73,-1 3 0,1-3 194,2-1 1,2 0-49,3 0 1,-2 0-71,-2 0 1,2 0-32,5 0 0,-1 0-146,-2 0 0,0-1 84,-4-3 0,7 3-158,-3-3 0,3 3 135,-7 1 1,4-1-25,0-3 1,2 3-92,1-3 1,-1 3 83,-3 1 0,3 0-1,-2 0 0,2-2 6,1-1 1,0 1 117,1-2 1,-1 3 6,0 1 1,0 0 95,1 0 0,-2 0-77,-3 0 0,3 0 69,-2 0 1,4 0-79,-1 0 0,3 0-15,-6 0 0,-2 0-75,1 0 0,3 4 79,2 0 0,1 0-108,-5-4 1,6 0 29,1 0 0,5 1-21,-1 3 1,2-3 37,2 3 1,0-3 15,-1-1 1,5 0 34,-1 0 0,1 0-27,-5 0 1,1 0 81,0 0 1,3 0-104,1 0 1,-5 0-78,-3 0 0,-5 0 82,1 0 0,-4 0-24,-3 0 1,-5 0 155,-6 0 0,0-1 0,-5-3-223,5 3 0,-8-6 146,-1 4-611,1 1 456,-11-3 59,4 0 0,-10 4 0,-1-4 0</inkml:trace>
  <inkml:trace contextRef="#ctx0" brushRef="#br0" timeOffset="1">17874 5608 8046,'-12'-12'-237,"1"5"157,-1-1 180,1 5 1,3-5-31,1 4 1083,4 0-352,-2 4-266,5 0 0,5 0-222,3 0 1,2 0-9,1 0 1,6 0 85,2 0 0,4 0-78,3 0 1,1 0 151,7 0 1,3 0 47,9 0 0,6 0-263,5 0 0,-21 0 1,2 0-343,4 0 1,3 0 0,7 0-1,1 0 209,6 0 0,0 0 0,-15 0 0,1 0 0,0 0-391,1 0 1,1 0 0,1 0 0,0 0 0,1 0 0,1 0 340,0 0 1,1 0 0,0 0-1,0 0 1,0 0 0,-1 0-48,1 0 0,0 0 0,0 0 0,-2 0 0,0 0 0,0 0 40,-3 0 1,-1 0 0,1 0 0,-2 1 0,1 0-1,-1 1-220,0-1 1,1 0-1,-1 1 1,1-1 0,1 0-1,-1 0 103,1 0 1,-1-1 0,1-1-1,0 1 1,-1 0 0,0 0 31,20 0 1,-1 0-1,-20 0 1,0 0-1,0 0-164,2 0 1,0 0-1,-1 0 1,2 0-1,0 0 1,-1-1 96,0 0 1,-1 0 0,1-1 0,-1 0 0,1-2 0,-1 0-402,-2 0 1,0-1 0,0-1 0,0-1 0,0 0 0,-1 1 178,3-1 0,-1 1 1,1 0-1,18-5 1,-1 0-108,0 0 0,-2-1 0,-5 1 0,-3 1 252,-8 0 0,-1 1 0,-3 0 0,-2 1-118,23-3 0,-7 3 464,-12 0 1,-9 6-1006,-10-2 1347,0-2-519,-11 4 0,0-3 0,-7 5 0</inkml:trace>
  <inkml:trace contextRef="#ctx0" brushRef="#br0" timeOffset="2">11512 6738 8080,'8'0'-37,"-1"0"27,2 0 1,-2-3 425,0-1 1,2-4-65,6 4 0,-1 0-78,5 4 1,0 0-91,4 0 1,0 0 23,0 0 0,4 2-23,-1 2 0,2 1 0,-1 2 0,2 2-471,5-5 0,4 1 177,0-1 1,4-3-140,-4 3 0,6-3 88,-3-1 0,8-5 127,0-3 1,1-2-174,-5-1 1,5-4 197,-1-1 1,8-3 19,-3 4 1,-1 0 2,-7 4 1,-1 0-26,1 4 0,0-2-44,-1 5 1,-4 0 140,-3 4 0,-1 5-75,1 3 0,-3 2 170,4 2 0,-4 0-62,-1 3 1,-3-1-32,-1 5 1,4-5-86,5 2 1,2-4 0,-3 0 1,6-5-37,-2 1 1,6-6 74,1 2 0,1-2-140,-5-2 0,1 0 153,0 0 0,-2 0-10,-2 0 0,1 0-45,-5 0 1,5 0 14,-1 0 1,1 0-43,-1 0 0,-1 0-15,-3 0 0,1 0-64,3 0 0,5 0 105,-5 0 0,5 0 44,-5 0 0,2 0-62,2 0 0,0 0 172,-1 0 1,-4 0-63,-3 0 1,-2 5 152,-2 2 0,-1 2-189,-3-1 0,2 2 76,-5-2 0,4-2-291,0 1 0,2-4 74,1 1 0,0-3-116,1-1 1,0 0 96,3 0 0,-1-1 30,5-3 1,-4 1 71,4-4 1,-4-1 14,4-3 0,-2 1-35,2 2 0,-2-2 99,-6 2 0,0 2 310,0-2 0,-3 6-185,-1-2 1,-4 3-40,0 1 0,-2 0-94,-1 0 1,0 5-186,0 2 0,0 0 114,0 0 0,1 0-148,2 0 0,-1 2 78,1-5 0,2 4-1,-1-5 1,4 1 69,0-4 0,2 0-37,1 0 1,0 0 218,1 0 1,0-1-75,3-3 0,2 2-34,1-6 0,0 0-79,-3-3 0,-2 3-90,2 1 0,-4 4 109,-4-1 1,-2 3-15,-5 1 0,0 0 91,0 0 1,0 1-101,0 3 1,-1-3 125,1 3 0,1 1-56,3-1 1,4 0-57,7-4 0,-3 0-32,3 0 1,3 0-6,1 0 0,-3 0 4,-1 0 1,-1-4-139,1 0 0,-3-3-39,4 3 0,-4-4 95,-1 5 1,-3-5 33,-1 4 1,-4-1 49,0 1 0,-2 3 79,-1-3 1,-4 3-37,0 1 1,-3 0 146,3 0 1,0 4-90,3 0 1,3-1-42,1-3 1,3 2-108,6 1 1,-1-1 98,0 1 0,6-1-6,1-2 1,1-2 21,4-1 1,-3 1-205,7-1 1,2-2 241,1 1 1,4-4 175,4 4 1,-3-3-282,3 3 1,1-4 381,-1 4 1,-27 2 0,1 1 252,30 1 0,-31 0 1,1 0-236,30 0 0,-32 0 0,0 1 70,-1 0 0,1 2 0,-1-1 0,0 2-109,26 7 0,-3 1 15,-5-1 0,-3 1-333,2-1 0,6 1-334,-2-1 1,4 0 317,-7 1 0,7-2 0,-4-2 0,-2-5 0,-3-1 0</inkml:trace>
  <inkml:trace contextRef="#ctx0" brushRef="#br0" timeOffset="3">17759 4820 8329,'7'0'-4,"2"-5"160,-6-3 214,6-2-60,-7-2 1,4-2-72,-2 3 1,-3-3-278,3 6 1,-2 3 254,2 2-217,-3 1 14,10 2 0,-10 7-159,3 4 0,-2 6 171,2 5 0,-3 8-135,3 4 0,1 5 36,-1 7 0,5-1-116,-1 1 0,2 5-270,1 2 0,0-1 276,1 2 1,3-6-40,0 1 1,1-7 65,-5-4 1,0-7-140,1-5 108,-6-2 66,-1-6 39,-5-1 1,-5-11 53,-2-2 0,-4-3-447,0-1 552,-5 5 1,3-4 0,-4 5-1</inkml:trace>
  <inkml:trace contextRef="#ctx0" brushRef="#br0" timeOffset="4">17896 4763 8158,'0'-35'0,"-3"2"310,-1 3 1,0 2-103,4 5 1,6 9 497,6 3 1,1 7-375,6 0 0,5-1-426,6 1 0,4 0 53,4 4 1,-1 4-193,5 0 0,0 5 162,4-2 1,-1 0-247,1 0 0,0 0 198,-1 0 0,2 2 52,3-5 1,-3 4 20,2-5 0,2 1 42,-1-4 1,5 4 21,3 0 0,2 0-261,5-4 1,-31-1 0,-1 0 301,0 0 1,-1-1-1,4 1 1,0-1-48,2-2 0,1 0 0,-2 3 0,-1-1-5,0-2 1,1 0 0,0 1 0,0 0-4,1-1 1,1 0-1,0-1 1,0 0 4,1 1 0,0 0 1,0 0-1,-1-2 52,-1 1 0,0-1 1,1 0-1,-1 0-33,-1 0 1,-1 1-1,2 1 1,0 0 0,-2 0 1,0 1 0,-1 1 0,-1 1-19,-2-1 1,0 0 0,1 1 0,-1 0 3,2-1 0,1 0 1,-2 1-1,1 1-214,-2-2 1,1 0 0,0 1 0,0 1 163,28 0 0,-29 0 0,2 0-106,30 0 0,-31-2 0,0 0 77,0 0 0,-1 0 0,30-2-47,-5 4 1,0-4 69,0 1 0,-1-1-7,-2 4 0,0 0 44,-4 0 0,3 0 8,-4 0 1,5 0-65,-5 0 0,1 0 82,-5 0 0,1 0 58,0 0 1,3 0-69,1 0 0,-5 0-4,-3 0 0,-4 0-10,4 0 1,-6 0 109,-2 0 1,-5 0-111,-6 0 0,0 0 350,0 0 0,-2 4-347,-2-1 1,-1 1 272,-3-4 1,-2 0-261,2 0 0,-2 0 326,-2 0-336,1 5 41,-1-3 0,1 3 86,-1-5 1,-3 0-114,-1 0 0,1 0 8,3 0 1,-3 0-45,0 0 1,-1 0 45,5 0 1,-5 0-85,1 0 79,-6 0 1,5 0-8,-4 0 72,-1 5 0,2 2 154,-8 9 0,-3-2-100,-4 5 1,-4 5 206,0 6 0,-10 4-68,3 4 0,-3 4-95,6 8 0,-2-2-362,2 5 0,2 3 302,2 1 0,4 3-439,3-7 0,3 2-47,5-2 1,1 0-270,3-7 1,4 1 257,7-9 371,8-5 0,0 3 0,5-6 0,3-2 0,4-3 0,3-2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4FD24-002F-C14C-A273-6F578988A25E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0C72B-9F2D-EE4E-95C7-22DC4245B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10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ED1A8-8C93-4BD0-9402-1D92621696D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5002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06A353-8C25-8144-93E4-85B5ED34151E}" type="slidenum">
              <a:rPr kumimoji="0" lang="en-US" sz="13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3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295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B00003-BB43-5244-9F35-114E019D855B}" type="slidenum">
              <a:rPr kumimoji="0" lang="en-US" sz="13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3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Deepest level most header</a:t>
            </a:r>
          </a:p>
        </p:txBody>
      </p:sp>
    </p:spTree>
    <p:extLst>
      <p:ext uri="{BB962C8B-B14F-4D97-AF65-F5344CB8AC3E}">
        <p14:creationId xmlns:p14="http://schemas.microsoft.com/office/powerpoint/2010/main" val="294567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hape 26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4754" name="Shape 26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3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763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274BE9-847F-CE4B-BF62-3669DAE04580}" type="slidenum">
              <a:rPr kumimoji="0" lang="en-US" sz="13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3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Why go up? Why not stay down in the lower levels?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872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E9A20B-E167-2E4E-BE18-AA9F5BF5FBB1}" type="slidenum">
              <a:rPr kumimoji="0" 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304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E9A20B-E167-2E4E-BE18-AA9F5BF5FBB1}" type="slidenum">
              <a:rPr kumimoji="0" 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852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E223B3-ED0D-0B48-B88B-1C353A074062}" type="slidenum">
              <a:rPr kumimoji="0" lang="en-US" sz="13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3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870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hape 29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7826" name="Shape 29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3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922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E9A20B-E167-2E4E-BE18-AA9F5BF5FBB1}" type="slidenum">
              <a:rPr kumimoji="0" 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8075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584025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E9A20B-E167-2E4E-BE18-AA9F5BF5FBB1}" type="slidenum">
              <a:rPr kumimoji="0" 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1036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2820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SCTP: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Stream Control Transmission Protocol</a:t>
            </a:r>
          </a:p>
          <a:p>
            <a:r>
              <a:rPr lang="en-US" dirty="0"/>
              <a:t>MPTCP:</a:t>
            </a:r>
            <a:r>
              <a:rPr lang="en-US" baseline="0" dirty="0"/>
              <a:t> Multipath TCP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SST: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Structured Stream Transport</a:t>
            </a:r>
          </a:p>
          <a:p>
            <a:r>
              <a:rPr lang="en-US" baseline="0" dirty="0"/>
              <a:t>RDP: Remote Desktop Protocol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DCCP: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Datagram Congestion Control Protocol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52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155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234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C7672D-F7A8-8D43-80DB-7EE57F86E28F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56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3799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62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Q: What’s the throughput?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800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98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62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E9A20B-E167-2E4E-BE18-AA9F5BF5FBB1}" type="slidenum">
              <a:rPr kumimoji="0" 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178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E9A20B-E167-2E4E-BE18-AA9F5BF5FBB1}" type="slidenum">
              <a:rPr kumimoji="0" 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28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hape 26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4754" name="Shape 26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3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70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E9A20B-E167-2E4E-BE18-AA9F5BF5FBB1}" type="slidenum">
              <a:rPr kumimoji="0" 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680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E9A20B-E167-2E4E-BE18-AA9F5BF5FBB1}" type="slidenum">
              <a:rPr kumimoji="0" 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328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E9A20B-E167-2E4E-BE18-AA9F5BF5FBB1}" type="slidenum">
              <a:rPr kumimoji="0" 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839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26E393-C360-5843-A496-63EA60DC7DC8}" type="slidenum">
              <a:rPr kumimoji="0" lang="en-US" sz="13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3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02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3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8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8" y="3573018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6" y="5517234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5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hlinkClick r:id="rId2"/>
              </a:rPr>
              <a:t>https://github.com/henryhxu/CSCI3150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7178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6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2667" b="1">
                <a:solidFill>
                  <a:schemeClr val="tx2">
                    <a:lumMod val="50000"/>
                  </a:schemeClr>
                </a:solidFill>
              </a:defRPr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4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5" y="6582996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833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65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2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380985" indent="0" algn="ctr">
              <a:buNone/>
              <a:defRPr/>
            </a:lvl2pPr>
            <a:lvl3pPr marL="761970" indent="0" algn="ctr">
              <a:buNone/>
              <a:defRPr/>
            </a:lvl3pPr>
            <a:lvl4pPr marL="1142954" indent="0" algn="ctr">
              <a:buNone/>
              <a:defRPr/>
            </a:lvl4pPr>
            <a:lvl5pPr marL="1523939" indent="0" algn="ctr">
              <a:buNone/>
              <a:defRPr/>
            </a:lvl5pPr>
            <a:lvl6pPr marL="1904924" indent="0" algn="ctr">
              <a:buNone/>
              <a:defRPr/>
            </a:lvl6pPr>
            <a:lvl7pPr marL="2285909" indent="0" algn="ctr">
              <a:buNone/>
              <a:defRPr/>
            </a:lvl7pPr>
            <a:lvl8pPr marL="2666893" indent="0" algn="ctr">
              <a:buNone/>
              <a:defRPr/>
            </a:lvl8pPr>
            <a:lvl9pPr marL="3047878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4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67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7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7864" y="4030168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500"/>
              </a:spcAft>
            </a:pPr>
            <a:r>
              <a:rPr kumimoji="1" lang="en-US" altLang="ko-KR" sz="20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0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0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8" y="5013177"/>
            <a:ext cx="2638429" cy="7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53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6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2667" b="1">
                <a:solidFill>
                  <a:schemeClr val="tx2">
                    <a:lumMod val="50000"/>
                  </a:schemeClr>
                </a:solidFill>
              </a:defRPr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4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5" y="6582996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833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4" y="6593998"/>
            <a:ext cx="768052" cy="21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21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21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22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6967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86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180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88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273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4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5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7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9155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51177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62837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946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64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237486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4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5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5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7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27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2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380985" indent="0" algn="ctr">
              <a:buNone/>
              <a:defRPr/>
            </a:lvl2pPr>
            <a:lvl3pPr marL="761970" indent="0" algn="ctr">
              <a:buNone/>
              <a:defRPr/>
            </a:lvl3pPr>
            <a:lvl4pPr marL="1142954" indent="0" algn="ctr">
              <a:buNone/>
              <a:defRPr/>
            </a:lvl4pPr>
            <a:lvl5pPr marL="1523939" indent="0" algn="ctr">
              <a:buNone/>
              <a:defRPr/>
            </a:lvl5pPr>
            <a:lvl6pPr marL="1904924" indent="0" algn="ctr">
              <a:buNone/>
              <a:defRPr/>
            </a:lvl6pPr>
            <a:lvl7pPr marL="2285909" indent="0" algn="ctr">
              <a:buNone/>
              <a:defRPr/>
            </a:lvl7pPr>
            <a:lvl8pPr marL="2666893" indent="0" algn="ctr">
              <a:buNone/>
              <a:defRPr/>
            </a:lvl8pPr>
            <a:lvl9pPr marL="3047878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4"/>
          </a:xfrm>
          <a:effectLst/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lang="ko-KR" altLang="en-US" sz="3333" b="1" dirty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7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500"/>
              </a:spcAft>
            </a:pPr>
            <a:r>
              <a:rPr kumimoji="1" lang="en-US" altLang="zh-CN" sz="2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0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6" y="6048604"/>
            <a:ext cx="44328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Malgun Gothic" panose="020B0503020000020004" pitchFamily="34" charset="-127"/>
                <a:ea typeface="Malgun Gothic" panose="020B0503020000020004" pitchFamily="34" charset="-127"/>
                <a:hlinkClick r:id="rId2"/>
              </a:rPr>
              <a:t>https://github.com/henryhxu/CSCI3150</a:t>
            </a:r>
            <a:endParaRPr lang="en-US" sz="15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093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1"/>
            <a:ext cx="8786812" cy="5501258"/>
          </a:xfrm>
        </p:spPr>
        <p:txBody>
          <a:bodyPr lIns="90000"/>
          <a:lstStyle>
            <a:lvl1pPr latinLnBrk="0">
              <a:lnSpc>
                <a:spcPct val="150000"/>
              </a:lnSpc>
              <a:buClr>
                <a:srgbClr val="002060"/>
              </a:buClr>
              <a:defRPr sz="1667" b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1pPr>
            <a:lvl2pPr latinLnBrk="0">
              <a:lnSpc>
                <a:spcPct val="150000"/>
              </a:lnSpc>
              <a:buClr>
                <a:srgbClr val="002060"/>
              </a:buClr>
              <a:defRPr sz="15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333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167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167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4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5" y="6582996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833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42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6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2667" b="1">
                <a:solidFill>
                  <a:schemeClr val="tx2">
                    <a:lumMod val="50000"/>
                  </a:schemeClr>
                </a:solidFill>
              </a:defRPr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4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5" y="6582996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833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40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2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380985" indent="0" algn="ctr">
              <a:buNone/>
              <a:defRPr/>
            </a:lvl2pPr>
            <a:lvl3pPr marL="761970" indent="0" algn="ctr">
              <a:buNone/>
              <a:defRPr/>
            </a:lvl3pPr>
            <a:lvl4pPr marL="1142954" indent="0" algn="ctr">
              <a:buNone/>
              <a:defRPr/>
            </a:lvl4pPr>
            <a:lvl5pPr marL="1523939" indent="0" algn="ctr">
              <a:buNone/>
              <a:defRPr/>
            </a:lvl5pPr>
            <a:lvl6pPr marL="1904924" indent="0" algn="ctr">
              <a:buNone/>
              <a:defRPr/>
            </a:lvl6pPr>
            <a:lvl7pPr marL="2285909" indent="0" algn="ctr">
              <a:buNone/>
              <a:defRPr/>
            </a:lvl7pPr>
            <a:lvl8pPr marL="2666893" indent="0" algn="ctr">
              <a:buNone/>
              <a:defRPr/>
            </a:lvl8pPr>
            <a:lvl9pPr marL="3047878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4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67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7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7864" y="4030168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500"/>
              </a:spcAft>
            </a:pPr>
            <a:r>
              <a:rPr kumimoji="1" lang="en-US" altLang="ko-KR" sz="20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0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0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8" y="5013177"/>
            <a:ext cx="2638429" cy="7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3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6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2667" b="1">
                <a:solidFill>
                  <a:schemeClr val="tx2">
                    <a:lumMod val="50000"/>
                  </a:schemeClr>
                </a:solidFill>
              </a:defRPr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4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5" y="6582996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833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095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2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380985" indent="0" algn="ctr">
              <a:buNone/>
              <a:defRPr/>
            </a:lvl2pPr>
            <a:lvl3pPr marL="761970" indent="0" algn="ctr">
              <a:buNone/>
              <a:defRPr/>
            </a:lvl3pPr>
            <a:lvl4pPr marL="1142954" indent="0" algn="ctr">
              <a:buNone/>
              <a:defRPr/>
            </a:lvl4pPr>
            <a:lvl5pPr marL="1523939" indent="0" algn="ctr">
              <a:buNone/>
              <a:defRPr/>
            </a:lvl5pPr>
            <a:lvl6pPr marL="1904924" indent="0" algn="ctr">
              <a:buNone/>
              <a:defRPr/>
            </a:lvl6pPr>
            <a:lvl7pPr marL="2285909" indent="0" algn="ctr">
              <a:buNone/>
              <a:defRPr/>
            </a:lvl7pPr>
            <a:lvl8pPr marL="2666893" indent="0" algn="ctr">
              <a:buNone/>
              <a:defRPr/>
            </a:lvl8pPr>
            <a:lvl9pPr marL="3047878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4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67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7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4285" y="5517232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500"/>
              </a:spcAft>
            </a:pPr>
            <a:r>
              <a:rPr kumimoji="1" lang="en-US" altLang="zh-CN" sz="2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0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 userDrawn="1"/>
        </p:nvSpPr>
        <p:spPr>
          <a:xfrm>
            <a:off x="2351996" y="6048604"/>
            <a:ext cx="44328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hlinkClick r:id="rId2"/>
              </a:rPr>
              <a:t>https://github.com/henryhxu/CSCI3150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45267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4" y="55565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4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9" y="6562727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2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10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57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0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10000" rtlCol="0" anchor="ctr"/>
          <a:lstStyle/>
          <a:p>
            <a:pPr algn="ctr"/>
            <a:endParaRPr lang="ko-KR" altLang="en-US" sz="1333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4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6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33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5" y="6559551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917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/>
              <a:t>CSCI3150 Intro to Operating Systems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706010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10000" rtlCol="0" anchor="ctr"/>
          <a:lstStyle/>
          <a:p>
            <a:pPr algn="ctr"/>
            <a:endParaRPr lang="ko-KR" altLang="en-US" sz="1333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19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0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0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0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0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380985" algn="l" rtl="0" eaLnBrk="1" fontAlgn="base" latinLnBrk="1" hangingPunct="1">
        <a:spcBef>
          <a:spcPct val="0"/>
        </a:spcBef>
        <a:spcAft>
          <a:spcPct val="0"/>
        </a:spcAft>
        <a:defRPr kumimoji="1" sz="25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761970" algn="l" rtl="0" eaLnBrk="1" fontAlgn="base" latinLnBrk="1" hangingPunct="1">
        <a:spcBef>
          <a:spcPct val="0"/>
        </a:spcBef>
        <a:spcAft>
          <a:spcPct val="0"/>
        </a:spcAft>
        <a:defRPr kumimoji="1" sz="25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142954" algn="l" rtl="0" eaLnBrk="1" fontAlgn="base" latinLnBrk="1" hangingPunct="1">
        <a:spcBef>
          <a:spcPct val="0"/>
        </a:spcBef>
        <a:spcAft>
          <a:spcPct val="0"/>
        </a:spcAft>
        <a:defRPr kumimoji="1" sz="25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523939" algn="l" rtl="0" eaLnBrk="1" fontAlgn="base" latinLnBrk="1" hangingPunct="1">
        <a:spcBef>
          <a:spcPct val="0"/>
        </a:spcBef>
        <a:spcAft>
          <a:spcPct val="0"/>
        </a:spcAft>
        <a:defRPr kumimoji="1" sz="25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85739" indent="-285739" algn="l" rtl="0" eaLnBrk="1" fontAlgn="base" latinLnBrk="0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1667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619100" indent="-238115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952462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333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333447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167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1714431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167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095416" indent="-190492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67">
          <a:solidFill>
            <a:schemeClr val="tx1"/>
          </a:solidFill>
          <a:latin typeface="+mn-lt"/>
          <a:ea typeface="+mn-ea"/>
        </a:defRPr>
      </a:lvl6pPr>
      <a:lvl7pPr marL="2476401" indent="-190492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67">
          <a:solidFill>
            <a:schemeClr val="tx1"/>
          </a:solidFill>
          <a:latin typeface="+mn-lt"/>
          <a:ea typeface="+mn-ea"/>
        </a:defRPr>
      </a:lvl7pPr>
      <a:lvl8pPr marL="2857386" indent="-190492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67">
          <a:solidFill>
            <a:schemeClr val="tx1"/>
          </a:solidFill>
          <a:latin typeface="+mn-lt"/>
          <a:ea typeface="+mn-ea"/>
        </a:defRPr>
      </a:lvl8pPr>
      <a:lvl9pPr marL="3238370" indent="-190492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67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574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31640" y="1808822"/>
            <a:ext cx="6477000" cy="1105008"/>
          </a:xfrm>
        </p:spPr>
        <p:txBody>
          <a:bodyPr/>
          <a:lstStyle/>
          <a:p>
            <a:pPr latinLnBrk="0"/>
            <a:r>
              <a:rPr lang="en-US" altLang="zh-CN" sz="3000" dirty="0"/>
              <a:t>CSCI3150</a:t>
            </a:r>
            <a:r>
              <a:rPr lang="zh-CN" altLang="en-US" sz="3000" dirty="0"/>
              <a:t> </a:t>
            </a:r>
            <a:r>
              <a:rPr lang="en-US" altLang="zh-CN" sz="3000" dirty="0"/>
              <a:t>Introduction</a:t>
            </a:r>
            <a:r>
              <a:rPr lang="zh-CN" altLang="en-US" sz="3000" dirty="0"/>
              <a:t> </a:t>
            </a:r>
            <a:r>
              <a:rPr lang="en-US" altLang="zh-CN" sz="3000" dirty="0"/>
              <a:t>to</a:t>
            </a:r>
            <a:r>
              <a:rPr lang="zh-CN" altLang="en-US" sz="3000" dirty="0"/>
              <a:t> </a:t>
            </a:r>
            <a:r>
              <a:rPr lang="en-US" sz="3000" dirty="0"/>
              <a:t>Operating Systems</a:t>
            </a:r>
            <a:endParaRPr lang="en-US" sz="1333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F8FA8-3607-FC4B-303A-4C5A91BC53F8}"/>
              </a:ext>
            </a:extLst>
          </p:cNvPr>
          <p:cNvSpPr txBox="1"/>
          <p:nvPr/>
        </p:nvSpPr>
        <p:spPr>
          <a:xfrm>
            <a:off x="1331640" y="3849049"/>
            <a:ext cx="6477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61970" latinLnBrk="1">
              <a:defRPr/>
            </a:pP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Lecture </a:t>
            </a:r>
            <a:r>
              <a:rPr lang="en-US" altLang="zh-CN" sz="30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17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: </a:t>
            </a:r>
            <a:r>
              <a:rPr lang="en-US" altLang="zh-CN" sz="30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Networking</a:t>
            </a:r>
            <a:endParaRPr lang="en-US" sz="3000" dirty="0">
              <a:solidFill>
                <a:prstClr val="black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308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steps</a:t>
            </a:r>
          </a:p>
        </p:txBody>
      </p:sp>
      <p:sp>
        <p:nvSpPr>
          <p:cNvPr id="67586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Decompose</a:t>
            </a:r>
            <a:r>
              <a:rPr lang="en-US" dirty="0"/>
              <a:t> the problem into tasks</a:t>
            </a:r>
          </a:p>
          <a:p>
            <a:r>
              <a:rPr lang="en-US" dirty="0">
                <a:solidFill>
                  <a:srgbClr val="0000FF"/>
                </a:solidFill>
              </a:rPr>
              <a:t>Organize</a:t>
            </a:r>
            <a:r>
              <a:rPr lang="en-US" dirty="0"/>
              <a:t> these tasks</a:t>
            </a:r>
          </a:p>
          <a:p>
            <a:r>
              <a:rPr lang="en-US" dirty="0">
                <a:solidFill>
                  <a:srgbClr val="0000FF"/>
                </a:solidFill>
              </a:rPr>
              <a:t>Assign</a:t>
            </a:r>
            <a:r>
              <a:rPr lang="en-US" dirty="0"/>
              <a:t> tasks to entities (who does what)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A01CA2-0DEA-164F-A2F3-BDAB2F49714C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263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Internet: Decomposition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90D881-957A-7944-A8D0-1584E528B88F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93" y="3502343"/>
            <a:ext cx="9143613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93" y="2703671"/>
            <a:ext cx="9143613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3" y="1905000"/>
            <a:ext cx="9143613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0" y="4301014"/>
            <a:ext cx="9143613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0" y="5099685"/>
            <a:ext cx="9144000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0" y="2052943"/>
            <a:ext cx="2029703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50000"/>
                  </a:srgbClr>
                </a:solidFill>
                <a:effectLst/>
                <a:uLnTx/>
                <a:uFillTx/>
                <a:latin typeface="Arial"/>
                <a:ea typeface="ＭＳ Ｐゴシック" charset="0"/>
              </a:rPr>
              <a:t>Applications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" y="5181600"/>
            <a:ext cx="3672780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/>
                <a:ea typeface="ＭＳ Ｐゴシック" charset="0"/>
              </a:rPr>
              <a:t>Physical transfer of bits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2000" y="4432288"/>
            <a:ext cx="4838164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ea typeface="ＭＳ Ｐゴシック" charset="0"/>
              </a:rPr>
              <a:t>Best-effort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D3A6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local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ea typeface="ＭＳ Ｐゴシック" charset="0"/>
              </a:rPr>
              <a:t> packet delivery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" y="3640131"/>
            <a:ext cx="5041745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ＭＳ Ｐゴシック" charset="0"/>
              </a:rPr>
              <a:t>Best-effort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D3A6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global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ＭＳ Ｐゴシック" charset="0"/>
              </a:rPr>
              <a:t> packet delivery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0" y="2878180"/>
            <a:ext cx="4730762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 charset="0"/>
              </a:rPr>
              <a:t>Reliable or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 charset="0"/>
              </a:rPr>
              <a:t>unreliable transport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333399">
                  <a:lumMod val="75000"/>
                </a:srgbClr>
              </a:solidFill>
              <a:effectLst/>
              <a:uLnTx/>
              <a:uFillTx/>
              <a:latin typeface="Arial"/>
              <a:ea typeface="ＭＳ Ｐゴシック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0" y="2534354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 built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2000" y="3321097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 built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0" y="4108848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 built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" y="4892040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 built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80335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7113587" y="30480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6" name="Rectangle 25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90D881-957A-7944-A8D0-1584E528B88F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93" y="3502343"/>
            <a:ext cx="6019545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93" y="2703671"/>
            <a:ext cx="6019545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3" y="1905000"/>
            <a:ext cx="6019545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0" y="4301014"/>
            <a:ext cx="6019545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0" y="5099685"/>
            <a:ext cx="6019800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0" y="2052943"/>
            <a:ext cx="2029703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50000"/>
                  </a:srgbClr>
                </a:solidFill>
                <a:effectLst/>
                <a:uLnTx/>
                <a:uFillTx/>
                <a:latin typeface="Arial"/>
                <a:ea typeface="ＭＳ Ｐゴシック" charset="0"/>
              </a:rPr>
              <a:t>Applications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" y="5181600"/>
            <a:ext cx="3672780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/>
                <a:ea typeface="ＭＳ Ｐゴシック" charset="0"/>
              </a:rPr>
              <a:t>Physical transfer of bits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2000" y="4432288"/>
            <a:ext cx="4838164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ea typeface="ＭＳ Ｐゴシック" charset="0"/>
              </a:rPr>
              <a:t>Best-effort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D3A6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local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ea typeface="ＭＳ Ｐゴシック" charset="0"/>
              </a:rPr>
              <a:t> packet delivery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" y="3640131"/>
            <a:ext cx="5041745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ＭＳ Ｐゴシック" charset="0"/>
              </a:rPr>
              <a:t>Best-effort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D3A6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global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ＭＳ Ｐゴシック" charset="0"/>
              </a:rPr>
              <a:t> packet delivery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0" y="2878180"/>
            <a:ext cx="4730762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 charset="0"/>
              </a:rPr>
              <a:t>Reliable or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 charset="0"/>
              </a:rPr>
              <a:t>unreliable transport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333399">
                  <a:lumMod val="75000"/>
                </a:srgbClr>
              </a:solidFill>
              <a:effectLst/>
              <a:uLnTx/>
              <a:uFillTx/>
              <a:latin typeface="Arial"/>
              <a:ea typeface="ＭＳ Ｐゴシック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0" y="2534354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 built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2000" y="3321097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 built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0" y="4108848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 built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" y="4892040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 built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on</a:t>
            </a:r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7113587" y="35083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9" name="Rectangle 28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" name="Rectangle 29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7113587" y="39655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32" name="Rectangle 31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3" name="Rectangle 32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7113587" y="44211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35" name="Rectangle 34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" name="Rectangle 35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7113587" y="48783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38" name="Rectangle 37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9" name="Rectangle 38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602732" y="30535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02732" y="35396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02732" y="39952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02732" y="44524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02732" y="49088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L1</a:t>
            </a:r>
          </a:p>
        </p:txBody>
      </p:sp>
    </p:spTree>
    <p:extLst>
      <p:ext uri="{BB962C8B-B14F-4D97-AF65-F5344CB8AC3E}">
        <p14:creationId xmlns:p14="http://schemas.microsoft.com/office/powerpoint/2010/main" val="681181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layers</a:t>
            </a:r>
          </a:p>
        </p:txBody>
      </p:sp>
      <p:sp>
        <p:nvSpPr>
          <p:cNvPr id="88" name="Content Placeholder 87"/>
          <p:cNvSpPr>
            <a:spLocks noGrp="1"/>
          </p:cNvSpPr>
          <p:nvPr>
            <p:ph idx="1"/>
          </p:nvPr>
        </p:nvSpPr>
        <p:spPr>
          <a:xfrm>
            <a:off x="685800" y="1600200"/>
            <a:ext cx="5656314" cy="4419600"/>
          </a:xfrm>
        </p:spPr>
        <p:txBody>
          <a:bodyPr/>
          <a:lstStyle/>
          <a:p>
            <a:r>
              <a:rPr lang="en-US" dirty="0"/>
              <a:t>OSI stands for Open Systems Interconnection model</a:t>
            </a:r>
          </a:p>
          <a:p>
            <a:pPr lvl="1"/>
            <a:r>
              <a:rPr lang="en-US" dirty="0"/>
              <a:t>Developed by the ISO</a:t>
            </a:r>
          </a:p>
          <a:p>
            <a:endParaRPr lang="en-US" dirty="0"/>
          </a:p>
          <a:p>
            <a:r>
              <a:rPr lang="en-US" dirty="0"/>
              <a:t>Session and presentation layers are often implemented as part of the application layer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90D881-957A-7944-A8D0-1584E528B88F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7113587" y="2146997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sp>
        <p:nvSpPr>
          <p:cNvPr id="29" name="Rectangle 28"/>
          <p:cNvSpPr>
            <a:spLocks/>
          </p:cNvSpPr>
          <p:nvPr/>
        </p:nvSpPr>
        <p:spPr bwMode="auto">
          <a:xfrm>
            <a:off x="7117085" y="2604641"/>
            <a:ext cx="1649412" cy="431800"/>
          </a:xfrm>
          <a:prstGeom prst="rect">
            <a:avLst/>
          </a:prstGeom>
          <a:solidFill>
            <a:srgbClr val="D3A600"/>
          </a:solidFill>
          <a:ln w="25400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101600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0" name="Rectangle 29"/>
          <p:cNvSpPr>
            <a:spLocks/>
          </p:cNvSpPr>
          <p:nvPr/>
        </p:nvSpPr>
        <p:spPr bwMode="auto">
          <a:xfrm>
            <a:off x="7167809" y="2642741"/>
            <a:ext cx="1540967" cy="354013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90479" bIns="38100" anchor="ctr">
            <a:spAutoFit/>
          </a:bodyPr>
          <a:lstStyle/>
          <a:p>
            <a:pPr marL="12699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  <a:sym typeface="Arial" charset="0"/>
              </a:rPr>
              <a:t>Presentation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7113587" y="3059810"/>
            <a:ext cx="1649412" cy="430213"/>
          </a:xfrm>
          <a:prstGeom prst="rect">
            <a:avLst/>
          </a:prstGeom>
          <a:solidFill>
            <a:srgbClr val="D3A600"/>
          </a:solidFill>
          <a:ln w="25400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101600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7370706" y="3097910"/>
            <a:ext cx="1131675" cy="354013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90479" bIns="38100" anchor="ctr">
            <a:spAutoFit/>
          </a:bodyPr>
          <a:lstStyle/>
          <a:p>
            <a:pPr marL="12699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  <a:sym typeface="Arial" charset="0"/>
              </a:rPr>
              <a:t>Session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02732" y="217823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02732" y="263587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D3A6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02732" y="30902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D3A6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L5</a:t>
            </a: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7113587" y="35083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3" name="Rectangle 7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4" name="Rectangle 73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75" name="Group 74"/>
          <p:cNvGrpSpPr>
            <a:grpSpLocks/>
          </p:cNvGrpSpPr>
          <p:nvPr/>
        </p:nvGrpSpPr>
        <p:grpSpPr bwMode="auto">
          <a:xfrm>
            <a:off x="7113587" y="39655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76" name="Rectangle 75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" name="Rectangle 76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 bwMode="auto">
          <a:xfrm>
            <a:off x="7113587" y="44211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9" name="Rectangle 78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0" name="Rectangle 79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81" name="Group 80"/>
          <p:cNvGrpSpPr>
            <a:grpSpLocks/>
          </p:cNvGrpSpPr>
          <p:nvPr/>
        </p:nvGrpSpPr>
        <p:grpSpPr bwMode="auto">
          <a:xfrm>
            <a:off x="7113587" y="48783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82" name="Rectangle 81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3" name="Rectangle 82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6602732" y="35396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602732" y="39952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602732" y="44524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602732" y="49088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L1</a:t>
            </a:r>
          </a:p>
        </p:txBody>
      </p:sp>
    </p:spTree>
    <p:extLst>
      <p:ext uri="{BB962C8B-B14F-4D97-AF65-F5344CB8AC3E}">
        <p14:creationId xmlns:p14="http://schemas.microsoft.com/office/powerpoint/2010/main" val="1549170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hape 1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Layers</a:t>
            </a:r>
          </a:p>
        </p:txBody>
      </p:sp>
      <p:sp>
        <p:nvSpPr>
          <p:cNvPr id="132" name="Shape 1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Layer: a part of a system with well-defined interfaces to other parts</a:t>
            </a:r>
          </a:p>
          <a:p>
            <a:r>
              <a:rPr lang="en-US" dirty="0"/>
              <a:t>One layer interacts only with layer above and layer below</a:t>
            </a:r>
          </a:p>
          <a:p>
            <a:r>
              <a:rPr lang="en-US" dirty="0"/>
              <a:t>Two layers interact only through the interface between them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A01CA2-0DEA-164F-A2F3-BDAB2F49714C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82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1272855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52" name="Rectangle 51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" name="Rectangle 52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1272855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55" name="Rectangle 54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" name="Rectangle 55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1272855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58" name="Rectangle 57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9" name="Rectangle 58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1272855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61" name="Rectangle 60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" name="Rectangle 61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63" name="Group 62"/>
          <p:cNvGrpSpPr>
            <a:grpSpLocks/>
          </p:cNvGrpSpPr>
          <p:nvPr/>
        </p:nvGrpSpPr>
        <p:grpSpPr bwMode="auto">
          <a:xfrm>
            <a:off x="1272855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64" name="Rectangle 63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" name="Rectangle 64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76200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L7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6200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6200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6200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00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L1</a:t>
            </a:r>
          </a:p>
        </p:txBody>
      </p:sp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and protocols 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Communication between peer layers on</a:t>
            </a:r>
            <a:br>
              <a:rPr lang="en-US" dirty="0"/>
            </a:br>
            <a:r>
              <a:rPr lang="en-US" dirty="0"/>
              <a:t>different systems is defined by </a:t>
            </a:r>
            <a:r>
              <a:rPr lang="en-US" dirty="0">
                <a:solidFill>
                  <a:srgbClr val="0000FF"/>
                </a:solidFill>
              </a:rPr>
              <a:t>protocols</a:t>
            </a:r>
          </a:p>
          <a:p>
            <a:pPr lvl="1"/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90D881-957A-7944-A8D0-1584E528B88F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20503" name="Straight Connector 44"/>
          <p:cNvCxnSpPr>
            <a:cxnSpLocks noChangeShapeType="1"/>
          </p:cNvCxnSpPr>
          <p:nvPr/>
        </p:nvCxnSpPr>
        <p:spPr bwMode="auto">
          <a:xfrm>
            <a:off x="2957513" y="25495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04" name="Straight Connector 46"/>
          <p:cNvCxnSpPr>
            <a:cxnSpLocks noChangeShapeType="1"/>
          </p:cNvCxnSpPr>
          <p:nvPr/>
        </p:nvCxnSpPr>
        <p:spPr bwMode="auto">
          <a:xfrm>
            <a:off x="2957513" y="29940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05" name="Straight Connector 47"/>
          <p:cNvCxnSpPr>
            <a:cxnSpLocks noChangeShapeType="1"/>
          </p:cNvCxnSpPr>
          <p:nvPr/>
        </p:nvCxnSpPr>
        <p:spPr bwMode="auto">
          <a:xfrm>
            <a:off x="2957513" y="34512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06" name="Straight Connector 48"/>
          <p:cNvCxnSpPr>
            <a:cxnSpLocks noChangeShapeType="1"/>
          </p:cNvCxnSpPr>
          <p:nvPr/>
        </p:nvCxnSpPr>
        <p:spPr bwMode="auto">
          <a:xfrm>
            <a:off x="2957513" y="3984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07" name="Straight Connector 49"/>
          <p:cNvCxnSpPr>
            <a:cxnSpLocks noChangeShapeType="1"/>
          </p:cNvCxnSpPr>
          <p:nvPr/>
        </p:nvCxnSpPr>
        <p:spPr bwMode="auto">
          <a:xfrm>
            <a:off x="2957513" y="4365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71" name="Group 70"/>
          <p:cNvGrpSpPr>
            <a:grpSpLocks/>
          </p:cNvGrpSpPr>
          <p:nvPr/>
        </p:nvGrpSpPr>
        <p:grpSpPr bwMode="auto">
          <a:xfrm>
            <a:off x="6221732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2" name="Rectangle 71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3" name="Rectangle 72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74" name="Group 73"/>
          <p:cNvGrpSpPr>
            <a:grpSpLocks/>
          </p:cNvGrpSpPr>
          <p:nvPr/>
        </p:nvGrpSpPr>
        <p:grpSpPr bwMode="auto">
          <a:xfrm>
            <a:off x="6221732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5" name="Rectangle 74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" name="Rectangle 75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6221732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78" name="Rectangle 77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" name="Rectangle 78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80" name="Group 79"/>
          <p:cNvGrpSpPr>
            <a:grpSpLocks/>
          </p:cNvGrpSpPr>
          <p:nvPr/>
        </p:nvGrpSpPr>
        <p:grpSpPr bwMode="auto">
          <a:xfrm>
            <a:off x="6221732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81" name="Rectangle 80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2" name="Rectangle 81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83" name="Group 82"/>
          <p:cNvGrpSpPr>
            <a:grpSpLocks/>
          </p:cNvGrpSpPr>
          <p:nvPr/>
        </p:nvGrpSpPr>
        <p:grpSpPr bwMode="auto">
          <a:xfrm>
            <a:off x="6221732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84" name="Rectangle 83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5" name="Rectangle 84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808043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L7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08043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08043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L3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08043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08043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L1</a:t>
            </a:r>
          </a:p>
        </p:txBody>
      </p:sp>
    </p:spTree>
    <p:extLst>
      <p:ext uri="{BB962C8B-B14F-4D97-AF65-F5344CB8AC3E}">
        <p14:creationId xmlns:p14="http://schemas.microsoft.com/office/powerpoint/2010/main" val="1383051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63" y="2255837"/>
            <a:ext cx="346075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8" y="1524000"/>
            <a:ext cx="5080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5022850"/>
            <a:ext cx="5080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3349625"/>
            <a:ext cx="5080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63" y="4186237"/>
            <a:ext cx="346075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Line 11"/>
          <p:cNvSpPr>
            <a:spLocks noChangeShapeType="1"/>
          </p:cNvSpPr>
          <p:nvPr/>
        </p:nvSpPr>
        <p:spPr bwMode="auto">
          <a:xfrm>
            <a:off x="3843338" y="2057400"/>
            <a:ext cx="1825625" cy="608012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511" name="Line 12"/>
          <p:cNvSpPr>
            <a:spLocks noChangeShapeType="1"/>
          </p:cNvSpPr>
          <p:nvPr/>
        </p:nvSpPr>
        <p:spPr bwMode="auto">
          <a:xfrm>
            <a:off x="3843338" y="4033837"/>
            <a:ext cx="1825625" cy="609600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512" name="Line 13"/>
          <p:cNvSpPr>
            <a:spLocks noChangeShapeType="1"/>
          </p:cNvSpPr>
          <p:nvPr/>
        </p:nvSpPr>
        <p:spPr bwMode="auto">
          <a:xfrm flipH="1">
            <a:off x="3843338" y="3046412"/>
            <a:ext cx="1825625" cy="608013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513" name="Line 14"/>
          <p:cNvSpPr>
            <a:spLocks noChangeShapeType="1"/>
          </p:cNvSpPr>
          <p:nvPr/>
        </p:nvSpPr>
        <p:spPr bwMode="auto">
          <a:xfrm flipH="1">
            <a:off x="3843338" y="4946650"/>
            <a:ext cx="1825625" cy="609600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514" name="Rectangle 15"/>
          <p:cNvSpPr>
            <a:spLocks/>
          </p:cNvSpPr>
          <p:nvPr/>
        </p:nvSpPr>
        <p:spPr bwMode="auto">
          <a:xfrm>
            <a:off x="3862388" y="1709737"/>
            <a:ext cx="14255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Times New Roman" charset="0"/>
              </a:rPr>
              <a:t>Friendly</a:t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Times New Roman" charset="0"/>
              </a:rPr>
            </a:b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Times New Roman" charset="0"/>
              </a:rPr>
              <a:t> greeting</a:t>
            </a:r>
          </a:p>
        </p:txBody>
      </p:sp>
      <p:sp>
        <p:nvSpPr>
          <p:cNvPr id="21515" name="Rectangle 17"/>
          <p:cNvSpPr>
            <a:spLocks/>
          </p:cNvSpPr>
          <p:nvPr/>
        </p:nvSpPr>
        <p:spPr bwMode="auto">
          <a:xfrm>
            <a:off x="4169569" y="3965575"/>
            <a:ext cx="81121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Times New Roman" charset="0"/>
              </a:rPr>
              <a:t>Time?</a:t>
            </a:r>
          </a:p>
        </p:txBody>
      </p:sp>
      <p:sp>
        <p:nvSpPr>
          <p:cNvPr id="21516" name="Rectangle 18"/>
          <p:cNvSpPr>
            <a:spLocks/>
          </p:cNvSpPr>
          <p:nvPr/>
        </p:nvSpPr>
        <p:spPr bwMode="auto">
          <a:xfrm>
            <a:off x="4090662" y="4953000"/>
            <a:ext cx="969024" cy="19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Times New Roman" charset="0"/>
              </a:rPr>
              <a:t>12:10 PM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  <a:cs typeface="Times New Roman" charset="0"/>
            </a:endParaRPr>
          </a:p>
        </p:txBody>
      </p:sp>
      <p:sp>
        <p:nvSpPr>
          <p:cNvPr id="21517" name="Rectangle 21"/>
          <p:cNvSpPr>
            <a:spLocks/>
          </p:cNvSpPr>
          <p:nvPr/>
        </p:nvSpPr>
        <p:spPr bwMode="auto">
          <a:xfrm>
            <a:off x="4019107" y="5486400"/>
            <a:ext cx="1112139" cy="39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Times New Roman" charset="0"/>
              </a:rPr>
              <a:t>Thanks!</a:t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Times New Roman" charset="0"/>
              </a:rPr>
            </a:b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Times New Roman" charset="0"/>
              </a:rPr>
              <a:t> Let’s start</a:t>
            </a:r>
          </a:p>
        </p:txBody>
      </p:sp>
      <p:sp>
        <p:nvSpPr>
          <p:cNvPr id="21518" name="Rectangle 15"/>
          <p:cNvSpPr>
            <a:spLocks/>
          </p:cNvSpPr>
          <p:nvPr/>
        </p:nvSpPr>
        <p:spPr bwMode="auto">
          <a:xfrm>
            <a:off x="3862388" y="2822575"/>
            <a:ext cx="14255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Times New Roman" charset="0"/>
              </a:rPr>
              <a:t>Friendly</a:t>
            </a:r>
            <a:b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Times New Roman" charset="0"/>
              </a:rPr>
            </a:b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Times New Roman" charset="0"/>
              </a:rPr>
              <a:t> greeting</a:t>
            </a:r>
          </a:p>
        </p:txBody>
      </p:sp>
      <p:sp>
        <p:nvSpPr>
          <p:cNvPr id="21519" name="Line 12"/>
          <p:cNvSpPr>
            <a:spLocks noChangeShapeType="1"/>
          </p:cNvSpPr>
          <p:nvPr/>
        </p:nvSpPr>
        <p:spPr bwMode="auto">
          <a:xfrm>
            <a:off x="3775075" y="5794375"/>
            <a:ext cx="1825625" cy="609600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pic>
        <p:nvPicPr>
          <p:cNvPr id="21520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795962"/>
            <a:ext cx="346075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Protocol?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7A418-0CEB-9E4A-BA45-3B7D3D133EB9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004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animBg="1"/>
      <p:bldP spid="21511" grpId="0" animBg="1"/>
      <p:bldP spid="21512" grpId="0" animBg="1"/>
      <p:bldP spid="21513" grpId="0" animBg="1"/>
      <p:bldP spid="21514" grpId="0"/>
      <p:bldP spid="21515" grpId="0"/>
      <p:bldP spid="21516" grpId="0"/>
      <p:bldP spid="21517" grpId="0"/>
      <p:bldP spid="21518" grpId="0"/>
      <p:bldP spid="215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597152" y="5171282"/>
            <a:ext cx="6099048" cy="6096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Data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57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Protocol?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agreement between parties (in the same layer) on how to communicate</a:t>
            </a:r>
          </a:p>
          <a:p>
            <a:r>
              <a:rPr lang="en-US" dirty="0"/>
              <a:t>Defines the </a:t>
            </a:r>
            <a:r>
              <a:rPr lang="en-US" dirty="0">
                <a:solidFill>
                  <a:srgbClr val="0000FF"/>
                </a:solidFill>
              </a:rPr>
              <a:t>syntax</a:t>
            </a:r>
            <a:r>
              <a:rPr lang="en-US" dirty="0"/>
              <a:t> of communication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Header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instructions on how to process </a:t>
            </a:r>
            <a:r>
              <a:rPr lang="en-US" altLang="zh-CN" dirty="0">
                <a:solidFill>
                  <a:srgbClr val="0000FF"/>
                </a:solidFill>
              </a:rPr>
              <a:t>packet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Each protocol defines the format of its headers</a:t>
            </a:r>
          </a:p>
          <a:p>
            <a:pPr lvl="2"/>
            <a:r>
              <a:rPr lang="en-US" dirty="0"/>
              <a:t>e.g., “the first 32 bits carry the destination address”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90D881-957A-7944-A8D0-1584E528B88F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" name="Text Box 52"/>
          <p:cNvSpPr txBox="1">
            <a:spLocks noChangeArrowheads="1"/>
          </p:cNvSpPr>
          <p:nvPr/>
        </p:nvSpPr>
        <p:spPr bwMode="auto">
          <a:xfrm>
            <a:off x="190500" y="6151563"/>
            <a:ext cx="1050925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Data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352800" y="5171282"/>
            <a:ext cx="4343400" cy="6096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Payload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600200" y="5171282"/>
            <a:ext cx="1752600" cy="6096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Header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2541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uiExpand="1" build="p"/>
      <p:bldP spid="19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Protocol?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agreement between parties on how to communicate</a:t>
            </a:r>
          </a:p>
          <a:p>
            <a:r>
              <a:rPr lang="en-US" dirty="0"/>
              <a:t>Defines the </a:t>
            </a:r>
            <a:r>
              <a:rPr lang="en-US" dirty="0">
                <a:solidFill>
                  <a:srgbClr val="0000FF"/>
                </a:solidFill>
              </a:rPr>
              <a:t>syntax</a:t>
            </a:r>
            <a:r>
              <a:rPr lang="en-US" dirty="0"/>
              <a:t> of communication</a:t>
            </a:r>
          </a:p>
          <a:p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semantics</a:t>
            </a:r>
          </a:p>
          <a:p>
            <a:pPr lvl="1"/>
            <a:r>
              <a:rPr lang="en-US" dirty="0"/>
              <a:t>“First a hello, then a request…”</a:t>
            </a:r>
          </a:p>
          <a:p>
            <a:pPr lvl="1"/>
            <a:r>
              <a:rPr lang="en-US" dirty="0"/>
              <a:t>We will study many protocols later in the semester</a:t>
            </a:r>
          </a:p>
          <a:p>
            <a:r>
              <a:rPr lang="en-US" dirty="0"/>
              <a:t>Protocols exist at many levels, hardware, and software</a:t>
            </a:r>
          </a:p>
          <a:p>
            <a:pPr lvl="1"/>
            <a:r>
              <a:rPr lang="en-US" dirty="0"/>
              <a:t>Defined by standards bodies like IETF, IEEE, ITU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90D881-957A-7944-A8D0-1584E528B88F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0089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 at different layers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90D881-957A-7944-A8D0-1584E528B88F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505200" y="3502343"/>
            <a:ext cx="5638806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505200" y="2703671"/>
            <a:ext cx="5638806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505200" y="1905000"/>
            <a:ext cx="5638806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3504807" y="4301014"/>
            <a:ext cx="5638806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3504956" y="5099685"/>
            <a:ext cx="5639044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371600" y="212542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371600" y="28194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371600" y="3657600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1371600" y="4419600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3" name="Rectangle 2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1371600" y="5208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26" name="Rectangle 25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60745" y="2130981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0745" y="28506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0745" y="3687246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60745" y="44508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0745" y="5239028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80052" y="2157991"/>
            <a:ext cx="825867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SMTP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59052" y="2129139"/>
            <a:ext cx="787395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HTTP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53000" y="2858889"/>
            <a:ext cx="6463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TCP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29021" y="2857388"/>
            <a:ext cx="6719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UDP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02926" y="3687246"/>
            <a:ext cx="402674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278469" y="4484965"/>
            <a:ext cx="6463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PPP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34725" y="4488601"/>
            <a:ext cx="723275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FDDI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24400" y="4492569"/>
            <a:ext cx="1120820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Ethernet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70804" y="5283636"/>
            <a:ext cx="80021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PSTN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10076" y="5304528"/>
            <a:ext cx="825867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Radio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82636" y="5304528"/>
            <a:ext cx="9925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Copper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80844" y="5304528"/>
            <a:ext cx="9669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Optical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24692" y="2141634"/>
            <a:ext cx="6463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NTP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99580" y="2135052"/>
            <a:ext cx="6719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98693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DF554-27AF-2D72-3FAD-53D50AE5B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48CC-7DAF-09A4-0D82-712E0D5E4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Layering</a:t>
            </a:r>
          </a:p>
          <a:p>
            <a:r>
              <a:rPr lang="en-US" altLang="zh-CN" sz="2000" dirty="0"/>
              <a:t>Transport</a:t>
            </a:r>
            <a:r>
              <a:rPr lang="zh-CN" altLang="en-US" sz="2000" dirty="0"/>
              <a:t> </a:t>
            </a:r>
            <a:r>
              <a:rPr lang="en-US" altLang="zh-CN" sz="2000" dirty="0"/>
              <a:t>layer</a:t>
            </a:r>
          </a:p>
          <a:p>
            <a:endParaRPr lang="en-US" sz="2000" dirty="0"/>
          </a:p>
          <a:p>
            <a:r>
              <a:rPr lang="en-US" altLang="zh-CN" sz="2000" dirty="0"/>
              <a:t>This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just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rough</a:t>
            </a:r>
            <a:r>
              <a:rPr lang="zh-CN" altLang="en-US" sz="2000" dirty="0"/>
              <a:t> </a:t>
            </a:r>
            <a:r>
              <a:rPr lang="en-US" altLang="zh-CN" sz="2000" dirty="0"/>
              <a:t>introduction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/>
              <a:t>topic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390F1-D5C8-1BEE-8482-8D5736E104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6BC80-1701-466A-DE46-39F0E0C2B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222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network layer protocol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90D881-957A-7944-A8D0-1584E528B88F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505200" y="3502343"/>
            <a:ext cx="5638806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505200" y="2703671"/>
            <a:ext cx="5638806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505200" y="1905000"/>
            <a:ext cx="5638806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3504807" y="4301014"/>
            <a:ext cx="5638806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3504956" y="5099685"/>
            <a:ext cx="5639044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371600" y="212542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371600" y="28194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371600" y="3657600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1371600" y="4419600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3" name="Rectangle 2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1371600" y="5208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26" name="Rectangle 25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60745" y="2130981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0745" y="28506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0745" y="3687246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60745" y="44508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0745" y="5239028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80052" y="2157991"/>
            <a:ext cx="82586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SMTP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59052" y="2129139"/>
            <a:ext cx="78739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HTTP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53000" y="2858889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TCP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29021" y="2857388"/>
            <a:ext cx="67197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UDP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02926" y="3687246"/>
            <a:ext cx="402674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278469" y="4484965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PPP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34725" y="4488601"/>
            <a:ext cx="72327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FDDI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24400" y="4492569"/>
            <a:ext cx="112082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Ethernet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70804" y="5283636"/>
            <a:ext cx="80021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PSTN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10076" y="5304528"/>
            <a:ext cx="82586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Radio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82636" y="5304528"/>
            <a:ext cx="99257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Copper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80844" y="5304528"/>
            <a:ext cx="9669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Optical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24692" y="2141634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NTP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99580" y="2135052"/>
            <a:ext cx="67197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953333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encapsulation: </a:t>
            </a:r>
            <a:br>
              <a:rPr lang="en-US" dirty="0"/>
            </a:br>
            <a:r>
              <a:rPr lang="en-US" dirty="0"/>
              <a:t>Protocol headers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7A418-0CEB-9E4A-BA45-3B7D3D133EB9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7690" name="Line 4"/>
          <p:cNvSpPr>
            <a:spLocks noChangeShapeType="1"/>
          </p:cNvSpPr>
          <p:nvPr/>
        </p:nvSpPr>
        <p:spPr bwMode="auto">
          <a:xfrm>
            <a:off x="16002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7691" name="Line 5"/>
          <p:cNvSpPr>
            <a:spLocks noChangeShapeType="1"/>
          </p:cNvSpPr>
          <p:nvPr/>
        </p:nvSpPr>
        <p:spPr bwMode="auto">
          <a:xfrm flipV="1">
            <a:off x="73914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7693" name="Line 7"/>
          <p:cNvSpPr>
            <a:spLocks noChangeShapeType="1"/>
          </p:cNvSpPr>
          <p:nvPr/>
        </p:nvSpPr>
        <p:spPr bwMode="auto">
          <a:xfrm>
            <a:off x="1600200" y="5562600"/>
            <a:ext cx="5791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7683" name="Rectangle 11"/>
          <p:cNvSpPr>
            <a:spLocks noChangeArrowheads="1"/>
          </p:cNvSpPr>
          <p:nvPr/>
        </p:nvSpPr>
        <p:spPr bwMode="auto">
          <a:xfrm rot="10800000">
            <a:off x="27416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7684" name="Rectangle 12"/>
          <p:cNvSpPr>
            <a:spLocks noChangeArrowheads="1"/>
          </p:cNvSpPr>
          <p:nvPr/>
        </p:nvSpPr>
        <p:spPr bwMode="auto">
          <a:xfrm rot="10800000">
            <a:off x="25892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7685" name="Rectangle 13"/>
          <p:cNvSpPr>
            <a:spLocks noChangeArrowheads="1"/>
          </p:cNvSpPr>
          <p:nvPr/>
        </p:nvSpPr>
        <p:spPr bwMode="auto">
          <a:xfrm>
            <a:off x="914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7686" name="Rectangle 14"/>
          <p:cNvSpPr>
            <a:spLocks noChangeArrowheads="1"/>
          </p:cNvSpPr>
          <p:nvPr/>
        </p:nvSpPr>
        <p:spPr bwMode="auto">
          <a:xfrm>
            <a:off x="6629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7687" name="Rectangle 15"/>
          <p:cNvSpPr>
            <a:spLocks noChangeArrowheads="1"/>
          </p:cNvSpPr>
          <p:nvPr/>
        </p:nvSpPr>
        <p:spPr bwMode="auto">
          <a:xfrm rot="10800000">
            <a:off x="58658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7688" name="Rectangle 16"/>
          <p:cNvSpPr>
            <a:spLocks noChangeArrowheads="1"/>
          </p:cNvSpPr>
          <p:nvPr/>
        </p:nvSpPr>
        <p:spPr bwMode="auto">
          <a:xfrm rot="10800000">
            <a:off x="57134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7689" name="Text Box 17"/>
          <p:cNvSpPr txBox="1">
            <a:spLocks noChangeArrowheads="1"/>
          </p:cNvSpPr>
          <p:nvPr/>
        </p:nvSpPr>
        <p:spPr bwMode="auto">
          <a:xfrm>
            <a:off x="3752850" y="3657600"/>
            <a:ext cx="160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TCP header</a:t>
            </a:r>
          </a:p>
        </p:txBody>
      </p:sp>
      <p:sp>
        <p:nvSpPr>
          <p:cNvPr id="27674" name="Rectangle 19"/>
          <p:cNvSpPr>
            <a:spLocks noChangeArrowheads="1"/>
          </p:cNvSpPr>
          <p:nvPr/>
        </p:nvSpPr>
        <p:spPr bwMode="auto">
          <a:xfrm rot="10800000">
            <a:off x="2895600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7675" name="Rectangle 20"/>
          <p:cNvSpPr>
            <a:spLocks noChangeArrowheads="1"/>
          </p:cNvSpPr>
          <p:nvPr/>
        </p:nvSpPr>
        <p:spPr bwMode="auto">
          <a:xfrm rot="10800000">
            <a:off x="2667000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7676" name="Rectangle 21"/>
          <p:cNvSpPr>
            <a:spLocks noChangeArrowheads="1"/>
          </p:cNvSpPr>
          <p:nvPr/>
        </p:nvSpPr>
        <p:spPr bwMode="auto">
          <a:xfrm rot="10800000">
            <a:off x="2590800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7677" name="Rectangle 22"/>
          <p:cNvSpPr>
            <a:spLocks noChangeArrowheads="1"/>
          </p:cNvSpPr>
          <p:nvPr/>
        </p:nvSpPr>
        <p:spPr bwMode="auto">
          <a:xfrm>
            <a:off x="914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7678" name="Rectangle 23"/>
          <p:cNvSpPr>
            <a:spLocks noChangeArrowheads="1"/>
          </p:cNvSpPr>
          <p:nvPr/>
        </p:nvSpPr>
        <p:spPr bwMode="auto">
          <a:xfrm>
            <a:off x="6629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7679" name="Rectangle 24"/>
          <p:cNvSpPr>
            <a:spLocks noChangeArrowheads="1"/>
          </p:cNvSpPr>
          <p:nvPr/>
        </p:nvSpPr>
        <p:spPr bwMode="auto">
          <a:xfrm rot="10800000">
            <a:off x="5865813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7680" name="Rectangle 25"/>
          <p:cNvSpPr>
            <a:spLocks noChangeArrowheads="1"/>
          </p:cNvSpPr>
          <p:nvPr/>
        </p:nvSpPr>
        <p:spPr bwMode="auto">
          <a:xfrm rot="10800000">
            <a:off x="5637213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7681" name="Rectangle 26"/>
          <p:cNvSpPr>
            <a:spLocks noChangeArrowheads="1"/>
          </p:cNvSpPr>
          <p:nvPr/>
        </p:nvSpPr>
        <p:spPr bwMode="auto">
          <a:xfrm rot="10800000">
            <a:off x="5561013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7682" name="Text Box 27"/>
          <p:cNvSpPr txBox="1">
            <a:spLocks noChangeArrowheads="1"/>
          </p:cNvSpPr>
          <p:nvPr/>
        </p:nvSpPr>
        <p:spPr bwMode="auto">
          <a:xfrm>
            <a:off x="3636962" y="4267200"/>
            <a:ext cx="1620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   IP header</a:t>
            </a:r>
          </a:p>
        </p:txBody>
      </p:sp>
      <p:sp>
        <p:nvSpPr>
          <p:cNvPr id="27663" name="Rectangle 29"/>
          <p:cNvSpPr>
            <a:spLocks noChangeArrowheads="1"/>
          </p:cNvSpPr>
          <p:nvPr/>
        </p:nvSpPr>
        <p:spPr bwMode="auto">
          <a:xfrm rot="10800000">
            <a:off x="3124200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7664" name="Rectangle 30"/>
          <p:cNvSpPr>
            <a:spLocks noChangeArrowheads="1"/>
          </p:cNvSpPr>
          <p:nvPr/>
        </p:nvSpPr>
        <p:spPr bwMode="auto">
          <a:xfrm rot="10800000">
            <a:off x="2895600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7665" name="Rectangle 31"/>
          <p:cNvSpPr>
            <a:spLocks noChangeArrowheads="1"/>
          </p:cNvSpPr>
          <p:nvPr/>
        </p:nvSpPr>
        <p:spPr bwMode="auto">
          <a:xfrm rot="10800000">
            <a:off x="2667000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7666" name="Rectangle 32"/>
          <p:cNvSpPr>
            <a:spLocks noChangeArrowheads="1"/>
          </p:cNvSpPr>
          <p:nvPr/>
        </p:nvSpPr>
        <p:spPr bwMode="auto">
          <a:xfrm rot="10800000">
            <a:off x="2590800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7667" name="Rectangle 33"/>
          <p:cNvSpPr>
            <a:spLocks noChangeArrowheads="1"/>
          </p:cNvSpPr>
          <p:nvPr/>
        </p:nvSpPr>
        <p:spPr bwMode="auto">
          <a:xfrm>
            <a:off x="914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7668" name="Rectangle 34"/>
          <p:cNvSpPr>
            <a:spLocks noChangeArrowheads="1"/>
          </p:cNvSpPr>
          <p:nvPr/>
        </p:nvSpPr>
        <p:spPr bwMode="auto">
          <a:xfrm>
            <a:off x="6629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7669" name="Rectangle 35"/>
          <p:cNvSpPr>
            <a:spLocks noChangeArrowheads="1"/>
          </p:cNvSpPr>
          <p:nvPr/>
        </p:nvSpPr>
        <p:spPr bwMode="auto">
          <a:xfrm rot="10800000">
            <a:off x="5865813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7670" name="Rectangle 36"/>
          <p:cNvSpPr>
            <a:spLocks noChangeArrowheads="1"/>
          </p:cNvSpPr>
          <p:nvPr/>
        </p:nvSpPr>
        <p:spPr bwMode="auto">
          <a:xfrm rot="10800000">
            <a:off x="5637213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7671" name="Rectangle 37"/>
          <p:cNvSpPr>
            <a:spLocks noChangeArrowheads="1"/>
          </p:cNvSpPr>
          <p:nvPr/>
        </p:nvSpPr>
        <p:spPr bwMode="auto">
          <a:xfrm rot="10800000">
            <a:off x="5408613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7672" name="Rectangle 38"/>
          <p:cNvSpPr>
            <a:spLocks noChangeArrowheads="1"/>
          </p:cNvSpPr>
          <p:nvPr/>
        </p:nvSpPr>
        <p:spPr bwMode="auto">
          <a:xfrm rot="10800000">
            <a:off x="5332413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7673" name="Text Box 39"/>
          <p:cNvSpPr txBox="1">
            <a:spLocks noChangeArrowheads="1"/>
          </p:cNvSpPr>
          <p:nvPr/>
        </p:nvSpPr>
        <p:spPr bwMode="auto">
          <a:xfrm>
            <a:off x="3980657" y="4724400"/>
            <a:ext cx="1152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Ethernet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header</a:t>
            </a:r>
          </a:p>
        </p:txBody>
      </p:sp>
      <p:sp>
        <p:nvSpPr>
          <p:cNvPr id="27656" name="Rectangle 41"/>
          <p:cNvSpPr>
            <a:spLocks noChangeArrowheads="1"/>
          </p:cNvSpPr>
          <p:nvPr/>
        </p:nvSpPr>
        <p:spPr bwMode="auto">
          <a:xfrm>
            <a:off x="25908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914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7658" name="Rectangle 43"/>
          <p:cNvSpPr>
            <a:spLocks noChangeArrowheads="1"/>
          </p:cNvSpPr>
          <p:nvPr/>
        </p:nvSpPr>
        <p:spPr bwMode="auto">
          <a:xfrm>
            <a:off x="6629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7659" name="Rectangle 44"/>
          <p:cNvSpPr>
            <a:spLocks noChangeArrowheads="1"/>
          </p:cNvSpPr>
          <p:nvPr/>
        </p:nvSpPr>
        <p:spPr bwMode="auto">
          <a:xfrm>
            <a:off x="57912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7660" name="Text Box 45"/>
          <p:cNvSpPr txBox="1">
            <a:spLocks noChangeArrowheads="1"/>
          </p:cNvSpPr>
          <p:nvPr/>
        </p:nvSpPr>
        <p:spPr bwMode="auto">
          <a:xfrm>
            <a:off x="3475038" y="2743200"/>
            <a:ext cx="2163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HTTP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request/response</a:t>
            </a:r>
          </a:p>
        </p:txBody>
      </p:sp>
      <p:sp>
        <p:nvSpPr>
          <p:cNvPr id="27661" name="Text Box 46"/>
          <p:cNvSpPr txBox="1">
            <a:spLocks noChangeArrowheads="1"/>
          </p:cNvSpPr>
          <p:nvPr/>
        </p:nvSpPr>
        <p:spPr bwMode="auto">
          <a:xfrm>
            <a:off x="1066800" y="205740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User A</a:t>
            </a:r>
          </a:p>
        </p:txBody>
      </p:sp>
      <p:sp>
        <p:nvSpPr>
          <p:cNvPr id="27662" name="Text Box 47"/>
          <p:cNvSpPr txBox="1">
            <a:spLocks noChangeArrowheads="1"/>
          </p:cNvSpPr>
          <p:nvPr/>
        </p:nvSpPr>
        <p:spPr bwMode="auto">
          <a:xfrm>
            <a:off x="6884988" y="2057400"/>
            <a:ext cx="1125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User B</a:t>
            </a:r>
          </a:p>
        </p:txBody>
      </p:sp>
    </p:spTree>
    <p:extLst>
      <p:ext uri="{BB962C8B-B14F-4D97-AF65-F5344CB8AC3E}">
        <p14:creationId xmlns:p14="http://schemas.microsoft.com/office/powerpoint/2010/main" val="11733585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90" grpId="0" animBg="1"/>
      <p:bldP spid="27691" grpId="0" animBg="1"/>
      <p:bldP spid="27693" grpId="0" animBg="1"/>
      <p:bldP spid="27683" grpId="0" animBg="1"/>
      <p:bldP spid="27684" grpId="0" animBg="1"/>
      <p:bldP spid="27685" grpId="0" animBg="1"/>
      <p:bldP spid="27686" grpId="0" animBg="1"/>
      <p:bldP spid="27687" grpId="0" animBg="1"/>
      <p:bldP spid="27688" grpId="0" animBg="1"/>
      <p:bldP spid="27689" grpId="0"/>
      <p:bldP spid="27674" grpId="0" animBg="1"/>
      <p:bldP spid="27675" grpId="0" animBg="1"/>
      <p:bldP spid="27676" grpId="0" animBg="1"/>
      <p:bldP spid="27677" grpId="0" animBg="1"/>
      <p:bldP spid="27678" grpId="0" animBg="1"/>
      <p:bldP spid="27679" grpId="0" animBg="1"/>
      <p:bldP spid="27680" grpId="0" animBg="1"/>
      <p:bldP spid="27681" grpId="0" animBg="1"/>
      <p:bldP spid="27682" grpId="0"/>
      <p:bldP spid="27663" grpId="0" animBg="1"/>
      <p:bldP spid="27664" grpId="0" animBg="1"/>
      <p:bldP spid="27665" grpId="0" animBg="1"/>
      <p:bldP spid="27666" grpId="0" animBg="1"/>
      <p:bldP spid="27667" grpId="0" animBg="1"/>
      <p:bldP spid="27668" grpId="0" animBg="1"/>
      <p:bldP spid="27669" grpId="0" animBg="1"/>
      <p:bldP spid="27670" grpId="0" animBg="1"/>
      <p:bldP spid="27671" grpId="0" animBg="1"/>
      <p:bldP spid="27672" grpId="0" animBg="1"/>
      <p:bldP spid="2767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steps</a:t>
            </a:r>
          </a:p>
        </p:txBody>
      </p:sp>
      <p:sp>
        <p:nvSpPr>
          <p:cNvPr id="67586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Decompose the problem into tasks</a:t>
            </a:r>
          </a:p>
          <a:p>
            <a:r>
              <a:rPr lang="en-US" dirty="0"/>
              <a:t>Organize these tasks</a:t>
            </a:r>
          </a:p>
          <a:p>
            <a:r>
              <a:rPr lang="en-US" dirty="0">
                <a:solidFill>
                  <a:srgbClr val="0000FF"/>
                </a:solidFill>
              </a:rPr>
              <a:t>Assign</a:t>
            </a:r>
            <a:r>
              <a:rPr lang="en-US" dirty="0"/>
              <a:t> tasks to entities (who does what)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A01CA2-0DEA-164F-A2F3-BDAB2F49714C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987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gets implemented where?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90D881-957A-7944-A8D0-1584E528B88F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272855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272855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1" name="Rectangle 10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" name="Rectangle 11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272855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272855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272855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6200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200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200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L1</a:t>
            </a:r>
          </a:p>
        </p:txBody>
      </p:sp>
      <p:cxnSp>
        <p:nvCxnSpPr>
          <p:cNvPr id="27" name="Straight Connector 44"/>
          <p:cNvCxnSpPr>
            <a:cxnSpLocks noChangeShapeType="1"/>
          </p:cNvCxnSpPr>
          <p:nvPr/>
        </p:nvCxnSpPr>
        <p:spPr bwMode="auto">
          <a:xfrm>
            <a:off x="2957513" y="25495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" name="Straight Connector 46"/>
          <p:cNvCxnSpPr>
            <a:cxnSpLocks noChangeShapeType="1"/>
          </p:cNvCxnSpPr>
          <p:nvPr/>
        </p:nvCxnSpPr>
        <p:spPr bwMode="auto">
          <a:xfrm>
            <a:off x="2957513" y="29940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Straight Connector 47"/>
          <p:cNvCxnSpPr>
            <a:cxnSpLocks noChangeShapeType="1"/>
          </p:cNvCxnSpPr>
          <p:nvPr/>
        </p:nvCxnSpPr>
        <p:spPr bwMode="auto">
          <a:xfrm>
            <a:off x="2957513" y="34512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Straight Connector 48"/>
          <p:cNvCxnSpPr>
            <a:cxnSpLocks noChangeShapeType="1"/>
          </p:cNvCxnSpPr>
          <p:nvPr/>
        </p:nvCxnSpPr>
        <p:spPr bwMode="auto">
          <a:xfrm>
            <a:off x="2957513" y="3984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Straight Connector 49"/>
          <p:cNvCxnSpPr>
            <a:cxnSpLocks noChangeShapeType="1"/>
          </p:cNvCxnSpPr>
          <p:nvPr/>
        </p:nvCxnSpPr>
        <p:spPr bwMode="auto">
          <a:xfrm>
            <a:off x="2957513" y="4365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6221732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33" name="Rectangle 3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" name="Rectangle 33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6221732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36" name="Rectangle 35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" name="Rectangle 36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6221732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39" name="Rectangle 38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" name="Rectangle 39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6221732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42" name="Rectangle 41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" name="Rectangle 42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6221732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45" name="Rectangle 44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" name="Rectangle 45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08043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8043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08043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8043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08043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L1</a:t>
            </a:r>
          </a:p>
        </p:txBody>
      </p:sp>
    </p:spTree>
    <p:extLst>
      <p:ext uri="{BB962C8B-B14F-4D97-AF65-F5344CB8AC3E}">
        <p14:creationId xmlns:p14="http://schemas.microsoft.com/office/powerpoint/2010/main" val="2030078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gets implemented </a:t>
            </a:r>
            <a:br>
              <a:rPr lang="en-US"/>
            </a:br>
            <a:r>
              <a:rPr lang="en-US"/>
              <a:t>at the end systems?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 arrive on wire, must make it up to application</a:t>
            </a:r>
          </a:p>
          <a:p>
            <a:pPr lvl="3"/>
            <a:endParaRPr lang="en-US" dirty="0"/>
          </a:p>
          <a:p>
            <a:r>
              <a:rPr lang="en-US" dirty="0"/>
              <a:t>Therefore, </a:t>
            </a:r>
            <a:r>
              <a:rPr lang="en-US" dirty="0">
                <a:solidFill>
                  <a:srgbClr val="0000FF"/>
                </a:solidFill>
              </a:rPr>
              <a:t>all layers must exist at host!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90D881-957A-7944-A8D0-1584E528B88F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49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gets implemented in </a:t>
            </a:r>
            <a:br>
              <a:rPr lang="en-US"/>
            </a:br>
            <a:r>
              <a:rPr lang="en-US"/>
              <a:t>the network?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 arrive on wire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physical layer (L1)</a:t>
            </a:r>
          </a:p>
          <a:p>
            <a:r>
              <a:rPr lang="en-US" dirty="0"/>
              <a:t>Packets must be delivered across links and </a:t>
            </a:r>
            <a:br>
              <a:rPr lang="en-US" dirty="0"/>
            </a:br>
            <a:r>
              <a:rPr lang="en-US" dirty="0"/>
              <a:t>local networks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datalink layer (L2)</a:t>
            </a:r>
          </a:p>
          <a:p>
            <a:r>
              <a:rPr lang="en-US" dirty="0"/>
              <a:t>Packets must be delivered between networks </a:t>
            </a:r>
            <a:br>
              <a:rPr lang="en-US" dirty="0"/>
            </a:br>
            <a:r>
              <a:rPr lang="en-US" dirty="0"/>
              <a:t>for global delivery </a:t>
            </a:r>
            <a:r>
              <a:rPr lang="en-US" dirty="0">
                <a:sym typeface="Wingdings" charset="0"/>
              </a:rPr>
              <a:t> network layer (L3)</a:t>
            </a:r>
          </a:p>
          <a:p>
            <a:r>
              <a:rPr lang="en-US" dirty="0"/>
              <a:t>The network does not support reliable delivery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Transport layer (and above) not supported</a:t>
            </a:r>
          </a:p>
          <a:p>
            <a:endParaRPr lang="en-US" dirty="0">
              <a:sym typeface="Wingdings" charset="0"/>
            </a:endParaRPr>
          </a:p>
          <a:p>
            <a:endParaRPr lang="en-US" dirty="0">
              <a:sym typeface="Wingdings" charset="0"/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90D881-957A-7944-A8D0-1584E528B88F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96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Diagram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three layers implemented everywhere</a:t>
            </a:r>
          </a:p>
          <a:p>
            <a:r>
              <a:rPr lang="en-US" dirty="0"/>
              <a:t>Top two layers implemented only at hosts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90D881-957A-7944-A8D0-1584E528B88F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704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05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07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9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710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1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712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3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714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15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716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7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718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9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720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9721" name="AutoShape 26"/>
          <p:cNvCxnSpPr>
            <a:cxnSpLocks noChangeShapeType="1"/>
            <a:stCxn id="29705" idx="3"/>
            <a:endCxn id="29719" idx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2" name="AutoShape 27"/>
          <p:cNvCxnSpPr>
            <a:cxnSpLocks noChangeShapeType="1"/>
            <a:stCxn id="29703" idx="3"/>
            <a:endCxn id="29717" idx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3" name="AutoShape 28"/>
          <p:cNvCxnSpPr>
            <a:cxnSpLocks noChangeShapeType="1"/>
            <a:stCxn id="29701" idx="3"/>
            <a:endCxn id="29715" idx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4" name="AutoShape 29"/>
          <p:cNvCxnSpPr>
            <a:cxnSpLocks noChangeShapeType="1"/>
            <a:stCxn id="29719" idx="3"/>
            <a:endCxn id="29713" idx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5" name="AutoShape 30"/>
          <p:cNvCxnSpPr>
            <a:cxnSpLocks noChangeShapeType="1"/>
            <a:stCxn id="29717" idx="3"/>
            <a:endCxn id="29711" idx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6" name="AutoShape 31"/>
          <p:cNvCxnSpPr>
            <a:cxnSpLocks noChangeShapeType="1"/>
            <a:stCxn id="29715" idx="3"/>
            <a:endCxn id="29709" idx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7" name="AutoShape 32"/>
          <p:cNvCxnSpPr>
            <a:cxnSpLocks noChangeShapeType="1"/>
            <a:stCxn id="29699" idx="3"/>
            <a:endCxn id="29707" idx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9728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29732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733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29734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735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29736" name="AutoShape 38"/>
            <p:cNvCxnSpPr>
              <a:cxnSpLocks noChangeShapeType="1"/>
              <a:stCxn id="29732" idx="3"/>
              <a:endCxn id="29735" idx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9729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0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1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162195076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look: End system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Web server, browser, mail, game </a:t>
            </a:r>
          </a:p>
          <a:p>
            <a:r>
              <a:rPr lang="en-US" dirty="0"/>
              <a:t>Transport and network layer </a:t>
            </a:r>
          </a:p>
          <a:p>
            <a:pPr lvl="1"/>
            <a:r>
              <a:rPr lang="en-US" dirty="0"/>
              <a:t>Typically part of the operating system</a:t>
            </a:r>
          </a:p>
          <a:p>
            <a:r>
              <a:rPr lang="en-US" dirty="0"/>
              <a:t>Datalink and physical layer</a:t>
            </a:r>
          </a:p>
          <a:p>
            <a:pPr lvl="1"/>
            <a:r>
              <a:rPr lang="en-US" dirty="0"/>
              <a:t>hardware/firmware/drivers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90D881-957A-7944-A8D0-1584E528B88F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4716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gets implemented in </a:t>
            </a:r>
            <a:br>
              <a:rPr lang="en-US"/>
            </a:br>
            <a:r>
              <a:rPr lang="en-US"/>
              <a:t>the network?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 arrive on wire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physical layer (L1)</a:t>
            </a:r>
          </a:p>
          <a:p>
            <a:r>
              <a:rPr lang="en-US" dirty="0"/>
              <a:t>Packets must be delivered across links and </a:t>
            </a:r>
            <a:br>
              <a:rPr lang="en-US" dirty="0"/>
            </a:br>
            <a:r>
              <a:rPr lang="en-US" dirty="0"/>
              <a:t>local networks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datalink layer (L2)</a:t>
            </a:r>
          </a:p>
          <a:p>
            <a:r>
              <a:rPr lang="en-US" dirty="0"/>
              <a:t>Packets must be delivered between networks </a:t>
            </a:r>
            <a:br>
              <a:rPr lang="en-US" dirty="0"/>
            </a:br>
            <a:r>
              <a:rPr lang="en-US" dirty="0"/>
              <a:t>for global delivery </a:t>
            </a:r>
            <a:r>
              <a:rPr lang="en-US" dirty="0">
                <a:sym typeface="Wingdings" charset="0"/>
              </a:rPr>
              <a:t> network layer (L3)</a:t>
            </a:r>
          </a:p>
          <a:p>
            <a:endParaRPr lang="en-US" dirty="0">
              <a:sym typeface="Wingdings" charset="0"/>
            </a:endParaRPr>
          </a:p>
          <a:p>
            <a:r>
              <a:rPr lang="en-US" dirty="0">
                <a:solidFill>
                  <a:srgbClr val="0000FF"/>
                </a:solidFill>
                <a:sym typeface="Wingdings" charset="0"/>
              </a:rPr>
              <a:t>Switches</a:t>
            </a:r>
            <a:r>
              <a:rPr lang="en-US" dirty="0">
                <a:sym typeface="Wingdings" charset="0"/>
              </a:rPr>
              <a:t> implement only physical and datalink layers (L1, L2)</a:t>
            </a:r>
          </a:p>
          <a:p>
            <a:r>
              <a:rPr lang="en-US" dirty="0">
                <a:solidFill>
                  <a:srgbClr val="0000FF"/>
                </a:solidFill>
                <a:sym typeface="Wingdings" charset="0"/>
              </a:rPr>
              <a:t>Routers</a:t>
            </a:r>
            <a:r>
              <a:rPr lang="en-US" dirty="0">
                <a:sym typeface="Wingdings" charset="0"/>
              </a:rPr>
              <a:t> implement the network layer too (L1, L2, L3)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90D881-957A-7944-A8D0-1584E528B88F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33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the network</a:t>
            </a:r>
          </a:p>
        </p:txBody>
      </p:sp>
      <p:sp>
        <p:nvSpPr>
          <p:cNvPr id="49" name="Shape 38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21480C-ED20-354C-8D4F-38F03EF2220B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" name="Shape 377"/>
          <p:cNvSpPr/>
          <p:nvPr/>
        </p:nvSpPr>
        <p:spPr bwMode="auto">
          <a:xfrm>
            <a:off x="4270375" y="4340225"/>
            <a:ext cx="2838450" cy="1862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l" defTabSz="914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4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4" name="Shape 378"/>
          <p:cNvSpPr/>
          <p:nvPr/>
        </p:nvSpPr>
        <p:spPr bwMode="auto">
          <a:xfrm>
            <a:off x="1135063" y="2314575"/>
            <a:ext cx="3760787" cy="2201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l" defTabSz="914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4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Shape 380"/>
          <p:cNvSpPr/>
          <p:nvPr/>
        </p:nvSpPr>
        <p:spPr bwMode="auto">
          <a:xfrm>
            <a:off x="2947988" y="2301875"/>
            <a:ext cx="325437" cy="13906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marL="0" marR="0" lvl="0" indent="0" algn="l" defTabSz="457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elvetica"/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47" name="Shape 381"/>
          <p:cNvSpPr/>
          <p:nvPr/>
        </p:nvSpPr>
        <p:spPr bwMode="auto">
          <a:xfrm flipH="1" flipV="1">
            <a:off x="5461000" y="5145088"/>
            <a:ext cx="2141538" cy="9969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marL="0" marR="0" lvl="0" indent="0" algn="l" defTabSz="457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0" name="Shape 384"/>
          <p:cNvSpPr/>
          <p:nvPr/>
        </p:nvSpPr>
        <p:spPr bwMode="auto">
          <a:xfrm>
            <a:off x="1104900" y="3162300"/>
            <a:ext cx="2073275" cy="4937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marL="0" marR="0" lvl="0" indent="0" algn="l" defTabSz="457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elvetica"/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3" name="Shape 387"/>
          <p:cNvSpPr/>
          <p:nvPr/>
        </p:nvSpPr>
        <p:spPr bwMode="auto">
          <a:xfrm>
            <a:off x="914400" y="2944813"/>
            <a:ext cx="368300" cy="414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l" defTabSz="914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4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6" name="Shape 390"/>
          <p:cNvSpPr/>
          <p:nvPr/>
        </p:nvSpPr>
        <p:spPr bwMode="auto">
          <a:xfrm>
            <a:off x="1203325" y="2092325"/>
            <a:ext cx="1943100" cy="151447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marL="0" marR="0" lvl="0" indent="0" algn="l" defTabSz="457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elvetica"/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7" name="Shape 391"/>
          <p:cNvSpPr/>
          <p:nvPr/>
        </p:nvSpPr>
        <p:spPr bwMode="auto">
          <a:xfrm>
            <a:off x="1884363" y="2214563"/>
            <a:ext cx="1293812" cy="137953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marL="0" marR="0" lvl="0" indent="0" algn="l" defTabSz="457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elvetica"/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8" name="Shape 392"/>
          <p:cNvSpPr/>
          <p:nvPr/>
        </p:nvSpPr>
        <p:spPr bwMode="auto">
          <a:xfrm>
            <a:off x="1016000" y="1828800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l" defTabSz="914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4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9" name="Shape 393"/>
          <p:cNvSpPr/>
          <p:nvPr/>
        </p:nvSpPr>
        <p:spPr bwMode="auto">
          <a:xfrm>
            <a:off x="1698625" y="1984375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l" defTabSz="914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4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2" name="Shape 396"/>
          <p:cNvSpPr/>
          <p:nvPr/>
        </p:nvSpPr>
        <p:spPr bwMode="auto">
          <a:xfrm flipH="1">
            <a:off x="5440363" y="4283075"/>
            <a:ext cx="1798637" cy="8493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marL="0" marR="0" lvl="0" indent="0" algn="l" defTabSz="457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elvetica"/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63" name="Shape 397"/>
          <p:cNvSpPr/>
          <p:nvPr/>
        </p:nvSpPr>
        <p:spPr bwMode="auto">
          <a:xfrm>
            <a:off x="5505450" y="5194300"/>
            <a:ext cx="790575" cy="1131888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marL="0" marR="0" lvl="0" indent="0" algn="l" defTabSz="457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4" name="Shape 398"/>
          <p:cNvSpPr/>
          <p:nvPr/>
        </p:nvSpPr>
        <p:spPr bwMode="auto">
          <a:xfrm>
            <a:off x="7072313" y="4062413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l" defTabSz="914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4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5" name="Shape 399"/>
          <p:cNvSpPr/>
          <p:nvPr/>
        </p:nvSpPr>
        <p:spPr bwMode="auto">
          <a:xfrm>
            <a:off x="6122988" y="6140450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l" defTabSz="914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4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6" name="Shape 400"/>
          <p:cNvSpPr/>
          <p:nvPr/>
        </p:nvSpPr>
        <p:spPr bwMode="auto">
          <a:xfrm flipH="1" flipV="1">
            <a:off x="5505450" y="5108575"/>
            <a:ext cx="1724025" cy="49212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marL="0" marR="0" lvl="0" indent="0" algn="l" defTabSz="457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elvetica"/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67" name="Shape 401"/>
          <p:cNvSpPr/>
          <p:nvPr/>
        </p:nvSpPr>
        <p:spPr bwMode="auto">
          <a:xfrm>
            <a:off x="7072313" y="5426075"/>
            <a:ext cx="368300" cy="414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l" defTabSz="914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4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9" name="Shape 403"/>
          <p:cNvSpPr/>
          <p:nvPr/>
        </p:nvSpPr>
        <p:spPr bwMode="auto">
          <a:xfrm>
            <a:off x="7404100" y="5911850"/>
            <a:ext cx="368300" cy="414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l" defTabSz="914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4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0" name="Shape 404"/>
          <p:cNvSpPr/>
          <p:nvPr/>
        </p:nvSpPr>
        <p:spPr bwMode="auto">
          <a:xfrm>
            <a:off x="3167063" y="3667125"/>
            <a:ext cx="2327275" cy="147796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marL="0" marR="0" lvl="0" indent="0" algn="l" defTabSz="457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elvetica"/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74" name="Shape 408"/>
          <p:cNvSpPr/>
          <p:nvPr/>
        </p:nvSpPr>
        <p:spPr bwMode="auto">
          <a:xfrm>
            <a:off x="4999038" y="4316374"/>
            <a:ext cx="1101264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marL="0" marR="0" lvl="0" indent="0" algn="l" defTabSz="914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solidFill>
                  <a:srgbClr val="000000"/>
                </a:solidFill>
              </a:defRPr>
            </a:pPr>
            <a:r>
              <a: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libri"/>
              </a:rPr>
              <a:t>switch</a:t>
            </a:r>
          </a:p>
        </p:txBody>
      </p:sp>
      <p:sp>
        <p:nvSpPr>
          <p:cNvPr id="75" name="Shape 409"/>
          <p:cNvSpPr/>
          <p:nvPr/>
        </p:nvSpPr>
        <p:spPr bwMode="auto">
          <a:xfrm>
            <a:off x="3197225" y="2579649"/>
            <a:ext cx="64280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marL="0" marR="0" lvl="0" indent="0" algn="l" defTabSz="914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solidFill>
                  <a:srgbClr val="000000"/>
                </a:solidFill>
              </a:defRPr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libri"/>
              </a:rPr>
              <a:t>link</a:t>
            </a:r>
          </a:p>
        </p:txBody>
      </p:sp>
      <p:sp>
        <p:nvSpPr>
          <p:cNvPr id="76" name="Shape 410"/>
          <p:cNvSpPr/>
          <p:nvPr/>
        </p:nvSpPr>
        <p:spPr bwMode="auto">
          <a:xfrm>
            <a:off x="2997200" y="3379788"/>
            <a:ext cx="461963" cy="51593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l" defTabSz="914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4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8" name="Shape 412"/>
          <p:cNvSpPr/>
          <p:nvPr/>
        </p:nvSpPr>
        <p:spPr bwMode="auto">
          <a:xfrm>
            <a:off x="5256213" y="4889500"/>
            <a:ext cx="460375" cy="51593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l" defTabSz="914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4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9" name="Shape 413"/>
          <p:cNvSpPr/>
          <p:nvPr/>
        </p:nvSpPr>
        <p:spPr bwMode="auto">
          <a:xfrm>
            <a:off x="2757488" y="2025650"/>
            <a:ext cx="369887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l" defTabSz="914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4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0" name="Shape 414"/>
          <p:cNvSpPr/>
          <p:nvPr/>
        </p:nvSpPr>
        <p:spPr>
          <a:xfrm>
            <a:off x="3568700" y="8267700"/>
            <a:ext cx="62611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3" tIns="50793" rIns="50793" bIns="50793" anchor="ctr">
            <a:spAutoFit/>
          </a:bodyPr>
          <a:lstStyle>
            <a:lvl1pPr>
              <a:defRPr b="1">
                <a:solidFill>
                  <a:srgbClr val="D4FB7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marL="0" marR="0" lvl="0" indent="0" algn="l" defTabSz="914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solidFill>
                  <a:srgbClr val="000000"/>
                </a:solidFill>
              </a:defRPr>
            </a:pPr>
            <a:r>
              <a:rPr kumimoji="0" sz="4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Internet Service Provider</a:t>
            </a:r>
          </a:p>
        </p:txBody>
      </p:sp>
    </p:spTree>
    <p:extLst>
      <p:ext uri="{BB962C8B-B14F-4D97-AF65-F5344CB8AC3E}">
        <p14:creationId xmlns:p14="http://schemas.microsoft.com/office/powerpoint/2010/main" val="78723784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</a:t>
            </a:r>
            <a:r>
              <a:rPr lang="en-US" altLang="zh-CN" dirty="0"/>
              <a:t>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i="1" dirty="0"/>
              <a:t>How </a:t>
            </a:r>
            <a:r>
              <a:rPr lang="en-US" altLang="zh-CN" sz="4000" i="1" dirty="0"/>
              <a:t>should</a:t>
            </a:r>
            <a:r>
              <a:rPr lang="zh-CN" altLang="en-US" sz="4000" i="1" dirty="0"/>
              <a:t> </a:t>
            </a:r>
            <a:r>
              <a:rPr lang="en-US" altLang="zh-CN" sz="4000" i="1" dirty="0"/>
              <a:t>we</a:t>
            </a:r>
            <a:r>
              <a:rPr lang="zh-CN" altLang="en-US" sz="4000" i="1" dirty="0"/>
              <a:t> </a:t>
            </a:r>
            <a:r>
              <a:rPr lang="en-US" altLang="zh-CN" sz="4000" i="1" dirty="0"/>
              <a:t>organize</a:t>
            </a:r>
            <a:r>
              <a:rPr lang="en-US" sz="4000" i="1" dirty="0"/>
              <a:t> communication?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90D881-957A-7944-A8D0-1584E528B88F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003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the network</a:t>
            </a:r>
          </a:p>
        </p:txBody>
      </p:sp>
      <p:sp>
        <p:nvSpPr>
          <p:cNvPr id="49" name="Shape 38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C9CF9B-2E61-2745-A65C-A9A1FF7D72AB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" name="Shape 377"/>
          <p:cNvSpPr/>
          <p:nvPr/>
        </p:nvSpPr>
        <p:spPr>
          <a:xfrm>
            <a:off x="4270375" y="4340225"/>
            <a:ext cx="2838450" cy="1862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l" defTabSz="914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4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4" name="Shape 378"/>
          <p:cNvSpPr/>
          <p:nvPr/>
        </p:nvSpPr>
        <p:spPr>
          <a:xfrm>
            <a:off x="1135063" y="2314575"/>
            <a:ext cx="3760787" cy="2201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l" defTabSz="914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4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Shape 380"/>
          <p:cNvSpPr/>
          <p:nvPr/>
        </p:nvSpPr>
        <p:spPr>
          <a:xfrm>
            <a:off x="2947988" y="2301875"/>
            <a:ext cx="325437" cy="13906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marL="0" marR="0" lvl="0" indent="0" algn="l" defTabSz="457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elvetica"/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0" name="Shape 384"/>
          <p:cNvSpPr/>
          <p:nvPr/>
        </p:nvSpPr>
        <p:spPr>
          <a:xfrm>
            <a:off x="1104900" y="3162300"/>
            <a:ext cx="2073275" cy="4937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marL="0" marR="0" lvl="0" indent="0" algn="l" defTabSz="457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elvetica"/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3" name="Shape 387"/>
          <p:cNvSpPr/>
          <p:nvPr/>
        </p:nvSpPr>
        <p:spPr>
          <a:xfrm>
            <a:off x="914400" y="2944813"/>
            <a:ext cx="368300" cy="414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l" defTabSz="914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4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6" name="Shape 390"/>
          <p:cNvSpPr/>
          <p:nvPr/>
        </p:nvSpPr>
        <p:spPr>
          <a:xfrm>
            <a:off x="1203325" y="2092325"/>
            <a:ext cx="1943100" cy="151447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marL="0" marR="0" lvl="0" indent="0" algn="l" defTabSz="457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elvetica"/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7" name="Shape 391"/>
          <p:cNvSpPr/>
          <p:nvPr/>
        </p:nvSpPr>
        <p:spPr>
          <a:xfrm>
            <a:off x="1884363" y="2214563"/>
            <a:ext cx="1293812" cy="137953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marL="0" marR="0" lvl="0" indent="0" algn="l" defTabSz="457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elvetica"/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8" name="Shape 392"/>
          <p:cNvSpPr/>
          <p:nvPr/>
        </p:nvSpPr>
        <p:spPr>
          <a:xfrm>
            <a:off x="1016000" y="1828800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l" defTabSz="914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4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9" name="Shape 393"/>
          <p:cNvSpPr/>
          <p:nvPr/>
        </p:nvSpPr>
        <p:spPr>
          <a:xfrm>
            <a:off x="1698625" y="1984375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l" defTabSz="914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4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0" name="Shape 404"/>
          <p:cNvSpPr/>
          <p:nvPr/>
        </p:nvSpPr>
        <p:spPr>
          <a:xfrm>
            <a:off x="3962400" y="4114800"/>
            <a:ext cx="762000" cy="457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marL="0" marR="0" lvl="0" indent="0" algn="l" defTabSz="457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elvetica"/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74" name="Shape 408"/>
          <p:cNvSpPr/>
          <p:nvPr/>
        </p:nvSpPr>
        <p:spPr>
          <a:xfrm>
            <a:off x="5486400" y="4571968"/>
            <a:ext cx="1101249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marL="0" marR="0" lvl="0" indent="0" algn="l" defTabSz="914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solidFill>
                  <a:srgbClr val="000000"/>
                </a:solidFill>
              </a:defRPr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libri"/>
              </a:rPr>
              <a:t>switch</a:t>
            </a:r>
          </a:p>
        </p:txBody>
      </p:sp>
      <p:sp>
        <p:nvSpPr>
          <p:cNvPr id="75" name="Shape 409"/>
          <p:cNvSpPr/>
          <p:nvPr/>
        </p:nvSpPr>
        <p:spPr>
          <a:xfrm>
            <a:off x="3197225" y="2579656"/>
            <a:ext cx="642791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marL="0" marR="0" lvl="0" indent="0" algn="l" defTabSz="914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solidFill>
                  <a:srgbClr val="000000"/>
                </a:solidFill>
              </a:defRPr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libri"/>
              </a:rPr>
              <a:t>link</a:t>
            </a:r>
          </a:p>
        </p:txBody>
      </p:sp>
      <p:grpSp>
        <p:nvGrpSpPr>
          <p:cNvPr id="34831" name="Group 1"/>
          <p:cNvGrpSpPr>
            <a:grpSpLocks/>
          </p:cNvGrpSpPr>
          <p:nvPr/>
        </p:nvGrpSpPr>
        <p:grpSpPr bwMode="auto">
          <a:xfrm>
            <a:off x="5867400" y="4343400"/>
            <a:ext cx="1905000" cy="2209800"/>
            <a:chOff x="5255956" y="4061776"/>
            <a:chExt cx="2516444" cy="2491424"/>
          </a:xfrm>
        </p:grpSpPr>
        <p:sp>
          <p:nvSpPr>
            <p:cNvPr id="47" name="Shape 381"/>
            <p:cNvSpPr/>
            <p:nvPr/>
          </p:nvSpPr>
          <p:spPr>
            <a:xfrm flipH="1" flipV="1">
              <a:off x="5461466" y="5144615"/>
              <a:ext cx="2141075" cy="996927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457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2" name="Shape 396"/>
            <p:cNvSpPr/>
            <p:nvPr/>
          </p:nvSpPr>
          <p:spPr>
            <a:xfrm flipH="1">
              <a:off x="5440495" y="4283713"/>
              <a:ext cx="1799257" cy="848373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457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3" name="Shape 397"/>
            <p:cNvSpPr/>
            <p:nvPr/>
          </p:nvSpPr>
          <p:spPr>
            <a:xfrm>
              <a:off x="5505504" y="5194730"/>
              <a:ext cx="790582" cy="1131164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457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4" name="Shape 398"/>
            <p:cNvSpPr/>
            <p:nvPr/>
          </p:nvSpPr>
          <p:spPr>
            <a:xfrm>
              <a:off x="7071990" y="4061776"/>
              <a:ext cx="369078" cy="413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2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" name="Shape 399"/>
            <p:cNvSpPr/>
            <p:nvPr/>
          </p:nvSpPr>
          <p:spPr>
            <a:xfrm>
              <a:off x="6122033" y="6139753"/>
              <a:ext cx="369078" cy="413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2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" name="Shape 400"/>
            <p:cNvSpPr/>
            <p:nvPr/>
          </p:nvSpPr>
          <p:spPr>
            <a:xfrm flipH="1" flipV="1">
              <a:off x="5505504" y="5107029"/>
              <a:ext cx="1723764" cy="493989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457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7" name="Shape 401"/>
            <p:cNvSpPr/>
            <p:nvPr/>
          </p:nvSpPr>
          <p:spPr>
            <a:xfrm>
              <a:off x="7071990" y="5425616"/>
              <a:ext cx="369078" cy="413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2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9" name="Shape 403"/>
            <p:cNvSpPr/>
            <p:nvPr/>
          </p:nvSpPr>
          <p:spPr>
            <a:xfrm>
              <a:off x="7403322" y="5912446"/>
              <a:ext cx="369078" cy="413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2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" name="Shape 412"/>
            <p:cNvSpPr/>
            <p:nvPr/>
          </p:nvSpPr>
          <p:spPr>
            <a:xfrm>
              <a:off x="5255956" y="4888671"/>
              <a:ext cx="461348" cy="51725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2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9" name="Shape 413"/>
          <p:cNvSpPr/>
          <p:nvPr/>
        </p:nvSpPr>
        <p:spPr>
          <a:xfrm>
            <a:off x="2757488" y="2025650"/>
            <a:ext cx="369887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l" defTabSz="914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4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Shape 404"/>
          <p:cNvSpPr/>
          <p:nvPr/>
        </p:nvSpPr>
        <p:spPr>
          <a:xfrm flipV="1">
            <a:off x="5334000" y="5334000"/>
            <a:ext cx="609600" cy="76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marL="0" marR="0" lvl="0" indent="0" algn="l" defTabSz="457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elvetica"/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1" name="Shape 404"/>
          <p:cNvSpPr/>
          <p:nvPr/>
        </p:nvSpPr>
        <p:spPr>
          <a:xfrm>
            <a:off x="5029200" y="4724400"/>
            <a:ext cx="838200" cy="457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marL="0" marR="0" lvl="0" indent="0" algn="l" defTabSz="457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elvetica"/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80" name="Shape 414"/>
          <p:cNvSpPr/>
          <p:nvPr/>
        </p:nvSpPr>
        <p:spPr>
          <a:xfrm>
            <a:off x="3568700" y="8267700"/>
            <a:ext cx="62611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3" tIns="50793" rIns="50793" bIns="50793" anchor="ctr">
            <a:spAutoFit/>
          </a:bodyPr>
          <a:lstStyle>
            <a:lvl1pPr>
              <a:defRPr b="1">
                <a:solidFill>
                  <a:srgbClr val="D4FB7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marL="0" marR="0" lvl="0" indent="0" algn="l" defTabSz="914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solidFill>
                  <a:srgbClr val="000000"/>
                </a:solidFill>
              </a:defRPr>
            </a:pPr>
            <a:r>
              <a:rPr kumimoji="0" sz="4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Internet Service Provider</a:t>
            </a:r>
          </a:p>
        </p:txBody>
      </p:sp>
      <p:sp>
        <p:nvSpPr>
          <p:cNvPr id="35" name="Shape 404"/>
          <p:cNvSpPr/>
          <p:nvPr/>
        </p:nvSpPr>
        <p:spPr>
          <a:xfrm flipH="1" flipV="1">
            <a:off x="3352800" y="3733800"/>
            <a:ext cx="381000" cy="2286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marL="0" marR="0" lvl="0" indent="0" algn="l" defTabSz="457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elvetica"/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6" name="Shape 404"/>
          <p:cNvSpPr/>
          <p:nvPr/>
        </p:nvSpPr>
        <p:spPr>
          <a:xfrm flipH="1">
            <a:off x="3200400" y="4191000"/>
            <a:ext cx="685800" cy="5334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marL="0" marR="0" lvl="0" indent="0" algn="l" defTabSz="457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elvetica"/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7" name="Shape 404"/>
          <p:cNvSpPr/>
          <p:nvPr/>
        </p:nvSpPr>
        <p:spPr>
          <a:xfrm flipH="1" flipV="1">
            <a:off x="4114800" y="4648200"/>
            <a:ext cx="609600" cy="76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marL="0" marR="0" lvl="0" indent="0" algn="l" defTabSz="457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elvetica"/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8" name="Shape 404"/>
          <p:cNvSpPr/>
          <p:nvPr/>
        </p:nvSpPr>
        <p:spPr>
          <a:xfrm flipV="1">
            <a:off x="4800600" y="4114800"/>
            <a:ext cx="152400" cy="457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marL="0" marR="0" lvl="0" indent="0" algn="l" defTabSz="457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elvetica"/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3" name="Shape 410"/>
          <p:cNvSpPr/>
          <p:nvPr/>
        </p:nvSpPr>
        <p:spPr>
          <a:xfrm>
            <a:off x="3733800" y="3810000"/>
            <a:ext cx="460375" cy="517525"/>
          </a:xfrm>
          <a:prstGeom prst="roundRect">
            <a:avLst>
              <a:gd name="adj" fmla="val 30000"/>
            </a:avLst>
          </a:pr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l" defTabSz="914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4000" b="0" i="0" u="none" strike="noStrike" kern="0" cap="none" spc="0" normalizeH="0" baseline="0" noProof="0">
              <a:ln>
                <a:noFill/>
              </a:ln>
              <a:solidFill>
                <a:srgbClr val="660066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Shape 410"/>
          <p:cNvSpPr/>
          <p:nvPr/>
        </p:nvSpPr>
        <p:spPr>
          <a:xfrm>
            <a:off x="4572000" y="4419600"/>
            <a:ext cx="460375" cy="517525"/>
          </a:xfrm>
          <a:prstGeom prst="roundRect">
            <a:avLst>
              <a:gd name="adj" fmla="val 30000"/>
            </a:avLst>
          </a:pr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l" defTabSz="914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4000" b="0" i="0" u="none" strike="noStrike" kern="0" cap="none" spc="0" normalizeH="0" baseline="0" noProof="0">
              <a:ln>
                <a:noFill/>
              </a:ln>
              <a:solidFill>
                <a:srgbClr val="660066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Shape 408"/>
          <p:cNvSpPr/>
          <p:nvPr/>
        </p:nvSpPr>
        <p:spPr>
          <a:xfrm>
            <a:off x="5939722" y="3581335"/>
            <a:ext cx="1223078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marL="0" marR="0" lvl="0" indent="0" algn="l" defTabSz="914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solidFill>
                  <a:srgbClr val="000000"/>
                </a:solidFill>
              </a:defRPr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3A6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libri"/>
              </a:rPr>
              <a:t>routers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D3A600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  <a:sym typeface="Calibri"/>
            </a:endParaRPr>
          </a:p>
        </p:txBody>
      </p:sp>
      <p:cxnSp>
        <p:nvCxnSpPr>
          <p:cNvPr id="34843" name="Straight Arrow Connector 4"/>
          <p:cNvCxnSpPr>
            <a:cxnSpLocks noChangeShapeType="1"/>
            <a:stCxn id="39" idx="1"/>
            <a:endCxn id="33" idx="3"/>
          </p:cNvCxnSpPr>
          <p:nvPr/>
        </p:nvCxnSpPr>
        <p:spPr bwMode="auto">
          <a:xfrm flipH="1">
            <a:off x="4194175" y="3848068"/>
            <a:ext cx="1745547" cy="220695"/>
          </a:xfrm>
          <a:prstGeom prst="straightConnector1">
            <a:avLst/>
          </a:prstGeom>
          <a:noFill/>
          <a:ln w="28575">
            <a:solidFill>
              <a:srgbClr val="D3A6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844" name="Straight Arrow Connector 41"/>
          <p:cNvCxnSpPr>
            <a:cxnSpLocks noChangeShapeType="1"/>
            <a:stCxn id="39" idx="1"/>
            <a:endCxn id="31" idx="0"/>
          </p:cNvCxnSpPr>
          <p:nvPr/>
        </p:nvCxnSpPr>
        <p:spPr bwMode="auto">
          <a:xfrm flipH="1">
            <a:off x="5029200" y="3848068"/>
            <a:ext cx="910522" cy="876332"/>
          </a:xfrm>
          <a:prstGeom prst="straightConnector1">
            <a:avLst/>
          </a:prstGeom>
          <a:noFill/>
          <a:ln w="28575">
            <a:solidFill>
              <a:srgbClr val="D3A6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8" name="Shape 408"/>
          <p:cNvSpPr/>
          <p:nvPr/>
        </p:nvSpPr>
        <p:spPr>
          <a:xfrm>
            <a:off x="1905000" y="3657568"/>
            <a:ext cx="1101249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marL="0" marR="0" lvl="0" indent="0" algn="l" defTabSz="914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solidFill>
                  <a:srgbClr val="000000"/>
                </a:solidFill>
              </a:defRPr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libri"/>
              </a:rPr>
              <a:t>switch</a:t>
            </a:r>
          </a:p>
        </p:txBody>
      </p:sp>
      <p:sp>
        <p:nvSpPr>
          <p:cNvPr id="51" name="Shape 410"/>
          <p:cNvSpPr/>
          <p:nvPr/>
        </p:nvSpPr>
        <p:spPr bwMode="auto">
          <a:xfrm>
            <a:off x="2997200" y="3379788"/>
            <a:ext cx="461963" cy="51593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l" defTabSz="914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4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778976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Switches vs. Routers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Switches do what routers do but </a:t>
            </a:r>
            <a:r>
              <a:rPr lang="en-US" dirty="0">
                <a:solidFill>
                  <a:srgbClr val="0000FF"/>
                </a:solidFill>
              </a:rPr>
              <a:t>don’t participate in global delivery</a:t>
            </a:r>
            <a:r>
              <a:rPr lang="en-US" dirty="0"/>
              <a:t>, just local delivery</a:t>
            </a:r>
          </a:p>
          <a:p>
            <a:pPr lvl="1"/>
            <a:r>
              <a:rPr lang="en-US" dirty="0"/>
              <a:t>Switches only need to support L1, L2</a:t>
            </a:r>
          </a:p>
          <a:p>
            <a:pPr lvl="1"/>
            <a:r>
              <a:rPr lang="en-US" dirty="0"/>
              <a:t>Routers support L1-L3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Won’t focus on the router/switch distinction</a:t>
            </a:r>
          </a:p>
          <a:p>
            <a:pPr lvl="1"/>
            <a:r>
              <a:rPr lang="en-US" dirty="0"/>
              <a:t>Almost all boxes support network layer these days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90D881-957A-7944-A8D0-1584E528B88F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8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communication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layer interact</a:t>
            </a:r>
            <a:r>
              <a:rPr lang="en-US" altLang="zh-CN" dirty="0"/>
              <a:t>s</a:t>
            </a:r>
            <a:r>
              <a:rPr lang="en-US" dirty="0"/>
              <a:t> with its peers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corresponding 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7A418-0CEB-9E4A-BA45-3B7D3D133EB9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40" name="AutoShape 38"/>
            <p:cNvCxnSpPr>
              <a:cxnSpLocks noChangeShapeType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546006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communication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goes down to physical network</a:t>
            </a:r>
          </a:p>
          <a:p>
            <a:r>
              <a:rPr lang="en-US" dirty="0"/>
              <a:t>Then up to relevant 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7A418-0CEB-9E4A-BA45-3B7D3D133EB9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40" name="AutoShape 38"/>
            <p:cNvCxnSpPr>
              <a:cxnSpLocks noChangeShapeType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8587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54"/>
          <p:cNvSpPr>
            <a:spLocks noChangeArrowheads="1"/>
          </p:cNvSpPr>
          <p:nvPr/>
        </p:nvSpPr>
        <p:spPr bwMode="auto">
          <a:xfrm>
            <a:off x="4765675" y="4267200"/>
            <a:ext cx="2522538" cy="2162175"/>
          </a:xfrm>
          <a:prstGeom prst="rect">
            <a:avLst/>
          </a:prstGeom>
          <a:solidFill>
            <a:srgbClr val="E6E6E6"/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9436" name="Rectangle 53"/>
          <p:cNvSpPr>
            <a:spLocks noChangeArrowheads="1"/>
          </p:cNvSpPr>
          <p:nvPr/>
        </p:nvSpPr>
        <p:spPr bwMode="auto">
          <a:xfrm>
            <a:off x="2133600" y="4267200"/>
            <a:ext cx="2522538" cy="2162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protocol-centric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70193-71F9-334D-9136-A5F4AF37B5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7A418-0CEB-9E4A-BA45-3B7D3D133EB9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682625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692150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795338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879475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grpSp>
        <p:nvGrpSpPr>
          <p:cNvPr id="46088" name="Group 7"/>
          <p:cNvGrpSpPr>
            <a:grpSpLocks/>
          </p:cNvGrpSpPr>
          <p:nvPr/>
        </p:nvGrpSpPr>
        <p:grpSpPr bwMode="auto">
          <a:xfrm>
            <a:off x="677863" y="4438650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9" name="Rectangle 8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150" name="Text Box 9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089" name="Rectangle 10"/>
          <p:cNvSpPr>
            <a:spLocks noChangeArrowheads="1"/>
          </p:cNvSpPr>
          <p:nvPr/>
        </p:nvSpPr>
        <p:spPr bwMode="auto">
          <a:xfrm>
            <a:off x="658813" y="5649119"/>
            <a:ext cx="906462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090" name="Text Box 11"/>
          <p:cNvSpPr txBox="1">
            <a:spLocks noChangeArrowheads="1"/>
          </p:cNvSpPr>
          <p:nvPr/>
        </p:nvSpPr>
        <p:spPr bwMode="auto">
          <a:xfrm>
            <a:off x="722475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Ethernet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091" name="Line 12"/>
          <p:cNvSpPr>
            <a:spLocks noChangeShapeType="1"/>
          </p:cNvSpPr>
          <p:nvPr/>
        </p:nvSpPr>
        <p:spPr bwMode="auto">
          <a:xfrm>
            <a:off x="1136650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092" name="Line 13"/>
          <p:cNvSpPr>
            <a:spLocks noChangeShapeType="1"/>
          </p:cNvSpPr>
          <p:nvPr/>
        </p:nvSpPr>
        <p:spPr bwMode="auto">
          <a:xfrm>
            <a:off x="1136650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093" name="Line 14"/>
          <p:cNvSpPr>
            <a:spLocks noChangeShapeType="1"/>
          </p:cNvSpPr>
          <p:nvPr/>
        </p:nvSpPr>
        <p:spPr bwMode="auto">
          <a:xfrm>
            <a:off x="1136650" y="50323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094" name="Rectangle 15"/>
          <p:cNvSpPr>
            <a:spLocks noChangeArrowheads="1"/>
          </p:cNvSpPr>
          <p:nvPr/>
        </p:nvSpPr>
        <p:spPr bwMode="auto">
          <a:xfrm>
            <a:off x="527050" y="1857375"/>
            <a:ext cx="1303338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095" name="Rectangle 16"/>
          <p:cNvSpPr>
            <a:spLocks noChangeArrowheads="1"/>
          </p:cNvSpPr>
          <p:nvPr/>
        </p:nvSpPr>
        <p:spPr bwMode="auto">
          <a:xfrm>
            <a:off x="7637463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096" name="Rectangle 17"/>
          <p:cNvSpPr>
            <a:spLocks noChangeArrowheads="1"/>
          </p:cNvSpPr>
          <p:nvPr/>
        </p:nvSpPr>
        <p:spPr bwMode="auto">
          <a:xfrm>
            <a:off x="7646988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097" name="Rectangle 18"/>
          <p:cNvSpPr>
            <a:spLocks noChangeArrowheads="1"/>
          </p:cNvSpPr>
          <p:nvPr/>
        </p:nvSpPr>
        <p:spPr bwMode="auto">
          <a:xfrm>
            <a:off x="7632700" y="4438650"/>
            <a:ext cx="914400" cy="582613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098" name="Rectangle 19"/>
          <p:cNvSpPr>
            <a:spLocks noChangeArrowheads="1"/>
          </p:cNvSpPr>
          <p:nvPr/>
        </p:nvSpPr>
        <p:spPr bwMode="auto">
          <a:xfrm>
            <a:off x="7648575" y="5649119"/>
            <a:ext cx="906463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099" name="Text Box 20"/>
          <p:cNvSpPr txBox="1">
            <a:spLocks noChangeArrowheads="1"/>
          </p:cNvSpPr>
          <p:nvPr/>
        </p:nvSpPr>
        <p:spPr bwMode="auto">
          <a:xfrm>
            <a:off x="7750175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100" name="Text Box 21"/>
          <p:cNvSpPr txBox="1">
            <a:spLocks noChangeArrowheads="1"/>
          </p:cNvSpPr>
          <p:nvPr/>
        </p:nvSpPr>
        <p:spPr bwMode="auto">
          <a:xfrm>
            <a:off x="7834313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46101" name="Text Box 22"/>
          <p:cNvSpPr txBox="1">
            <a:spLocks noChangeArrowheads="1"/>
          </p:cNvSpPr>
          <p:nvPr/>
        </p:nvSpPr>
        <p:spPr bwMode="auto">
          <a:xfrm>
            <a:off x="7929563" y="4554538"/>
            <a:ext cx="402654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IP</a:t>
            </a:r>
          </a:p>
        </p:txBody>
      </p:sp>
      <p:sp>
        <p:nvSpPr>
          <p:cNvPr id="46102" name="Text Box 23"/>
          <p:cNvSpPr txBox="1">
            <a:spLocks noChangeArrowheads="1"/>
          </p:cNvSpPr>
          <p:nvPr/>
        </p:nvSpPr>
        <p:spPr bwMode="auto">
          <a:xfrm>
            <a:off x="7728113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Ethernet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103" name="Line 24"/>
          <p:cNvSpPr>
            <a:spLocks noChangeShapeType="1"/>
          </p:cNvSpPr>
          <p:nvPr/>
        </p:nvSpPr>
        <p:spPr bwMode="auto">
          <a:xfrm>
            <a:off x="8091488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104" name="Line 25"/>
          <p:cNvSpPr>
            <a:spLocks noChangeShapeType="1"/>
          </p:cNvSpPr>
          <p:nvPr/>
        </p:nvSpPr>
        <p:spPr bwMode="auto">
          <a:xfrm>
            <a:off x="8091488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105" name="Line 26"/>
          <p:cNvSpPr>
            <a:spLocks noChangeShapeType="1"/>
          </p:cNvSpPr>
          <p:nvPr/>
        </p:nvSpPr>
        <p:spPr bwMode="auto">
          <a:xfrm>
            <a:off x="8091488" y="50323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106" name="Rectangle 27"/>
          <p:cNvSpPr>
            <a:spLocks noChangeArrowheads="1"/>
          </p:cNvSpPr>
          <p:nvPr/>
        </p:nvSpPr>
        <p:spPr bwMode="auto">
          <a:xfrm>
            <a:off x="7481888" y="1857375"/>
            <a:ext cx="1303337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107" name="Line 28"/>
          <p:cNvSpPr>
            <a:spLocks noChangeShapeType="1"/>
          </p:cNvSpPr>
          <p:nvPr/>
        </p:nvSpPr>
        <p:spPr bwMode="auto">
          <a:xfrm>
            <a:off x="1128713" y="6254750"/>
            <a:ext cx="0" cy="373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108" name="Line 29"/>
          <p:cNvSpPr>
            <a:spLocks noChangeShapeType="1"/>
          </p:cNvSpPr>
          <p:nvPr/>
        </p:nvSpPr>
        <p:spPr bwMode="auto">
          <a:xfrm>
            <a:off x="796925" y="6627813"/>
            <a:ext cx="2327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46109" name="Group 30"/>
          <p:cNvGrpSpPr>
            <a:grpSpLocks/>
          </p:cNvGrpSpPr>
          <p:nvPr/>
        </p:nvGrpSpPr>
        <p:grpSpPr bwMode="auto">
          <a:xfrm>
            <a:off x="2894013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7" name="Rectangle 31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148" name="Text Box 32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grpSp>
        <p:nvGrpSpPr>
          <p:cNvPr id="46110" name="Group 33"/>
          <p:cNvGrpSpPr>
            <a:grpSpLocks/>
          </p:cNvGrpSpPr>
          <p:nvPr/>
        </p:nvGrpSpPr>
        <p:grpSpPr bwMode="auto">
          <a:xfrm>
            <a:off x="5538788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5" name="Rectangle 34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146" name="Text Box 35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111" name="Rectangle 36"/>
          <p:cNvSpPr>
            <a:spLocks noChangeArrowheads="1"/>
          </p:cNvSpPr>
          <p:nvPr/>
        </p:nvSpPr>
        <p:spPr bwMode="auto">
          <a:xfrm>
            <a:off x="2295525" y="5649119"/>
            <a:ext cx="906463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112" name="Text Box 37"/>
          <p:cNvSpPr txBox="1">
            <a:spLocks noChangeArrowheads="1"/>
          </p:cNvSpPr>
          <p:nvPr/>
        </p:nvSpPr>
        <p:spPr bwMode="auto">
          <a:xfrm>
            <a:off x="2351250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Ethernet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grpSp>
        <p:nvGrpSpPr>
          <p:cNvPr id="46113" name="Group 38"/>
          <p:cNvGrpSpPr>
            <a:grpSpLocks/>
          </p:cNvGrpSpPr>
          <p:nvPr/>
        </p:nvGrpSpPr>
        <p:grpSpPr bwMode="auto">
          <a:xfrm>
            <a:off x="6126739" y="5649119"/>
            <a:ext cx="1016864" cy="606425"/>
            <a:chOff x="280" y="3421"/>
            <a:chExt cx="646" cy="367"/>
          </a:xfrm>
          <a:solidFill>
            <a:schemeClr val="accent2">
              <a:lumMod val="75000"/>
              <a:lumOff val="25000"/>
            </a:schemeClr>
          </a:solidFill>
        </p:grpSpPr>
        <p:sp>
          <p:nvSpPr>
            <p:cNvPr id="46143" name="Rectangle 39"/>
            <p:cNvSpPr>
              <a:spLocks noChangeArrowheads="1"/>
            </p:cNvSpPr>
            <p:nvPr/>
          </p:nvSpPr>
          <p:spPr bwMode="auto">
            <a:xfrm>
              <a:off x="280" y="3421"/>
              <a:ext cx="64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144" name="Text Box 40"/>
            <p:cNvSpPr txBox="1">
              <a:spLocks noChangeArrowheads="1"/>
            </p:cNvSpPr>
            <p:nvPr/>
          </p:nvSpPr>
          <p:spPr bwMode="auto">
            <a:xfrm>
              <a:off x="325" y="3429"/>
              <a:ext cx="565" cy="3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Ethernet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interface</a:t>
              </a:r>
            </a:p>
          </p:txBody>
        </p:sp>
      </p:grpSp>
      <p:sp>
        <p:nvSpPr>
          <p:cNvPr id="46114" name="Line 41"/>
          <p:cNvSpPr>
            <a:spLocks noChangeShapeType="1"/>
          </p:cNvSpPr>
          <p:nvPr/>
        </p:nvSpPr>
        <p:spPr bwMode="auto">
          <a:xfrm flipH="1">
            <a:off x="2733675" y="6283325"/>
            <a:ext cx="1588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115" name="Line 42"/>
          <p:cNvSpPr>
            <a:spLocks noChangeShapeType="1"/>
          </p:cNvSpPr>
          <p:nvPr/>
        </p:nvSpPr>
        <p:spPr bwMode="auto">
          <a:xfrm flipH="1">
            <a:off x="2714625" y="5046663"/>
            <a:ext cx="541338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116" name="Line 43"/>
          <p:cNvSpPr>
            <a:spLocks noChangeShapeType="1"/>
          </p:cNvSpPr>
          <p:nvPr/>
        </p:nvSpPr>
        <p:spPr bwMode="auto">
          <a:xfrm>
            <a:off x="3517900" y="5060950"/>
            <a:ext cx="541338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117" name="Rectangle 44"/>
          <p:cNvSpPr>
            <a:spLocks noChangeArrowheads="1"/>
          </p:cNvSpPr>
          <p:nvPr/>
        </p:nvSpPr>
        <p:spPr bwMode="auto">
          <a:xfrm>
            <a:off x="3603625" y="5649119"/>
            <a:ext cx="906463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118" name="Text Box 45"/>
          <p:cNvSpPr txBox="1">
            <a:spLocks noChangeArrowheads="1"/>
          </p:cNvSpPr>
          <p:nvPr/>
        </p:nvSpPr>
        <p:spPr bwMode="auto">
          <a:xfrm>
            <a:off x="3679988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SONET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119" name="Rectangle 46"/>
          <p:cNvSpPr>
            <a:spLocks noChangeArrowheads="1"/>
          </p:cNvSpPr>
          <p:nvPr/>
        </p:nvSpPr>
        <p:spPr bwMode="auto">
          <a:xfrm>
            <a:off x="4878388" y="5649119"/>
            <a:ext cx="906462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120" name="Text Box 47"/>
          <p:cNvSpPr txBox="1">
            <a:spLocks noChangeArrowheads="1"/>
          </p:cNvSpPr>
          <p:nvPr/>
        </p:nvSpPr>
        <p:spPr bwMode="auto">
          <a:xfrm>
            <a:off x="4946813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SONET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121" name="Line 48"/>
          <p:cNvSpPr>
            <a:spLocks noChangeShapeType="1"/>
          </p:cNvSpPr>
          <p:nvPr/>
        </p:nvSpPr>
        <p:spPr bwMode="auto">
          <a:xfrm flipH="1">
            <a:off x="6669088" y="6243638"/>
            <a:ext cx="0" cy="360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122" name="Line 49"/>
          <p:cNvSpPr>
            <a:spLocks noChangeShapeType="1"/>
          </p:cNvSpPr>
          <p:nvPr/>
        </p:nvSpPr>
        <p:spPr bwMode="auto">
          <a:xfrm flipH="1">
            <a:off x="6211888" y="6589713"/>
            <a:ext cx="2327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123" name="Line 50"/>
          <p:cNvSpPr>
            <a:spLocks noChangeShapeType="1"/>
          </p:cNvSpPr>
          <p:nvPr/>
        </p:nvSpPr>
        <p:spPr bwMode="auto">
          <a:xfrm>
            <a:off x="8121650" y="6246813"/>
            <a:ext cx="1588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124" name="Line 51"/>
          <p:cNvSpPr>
            <a:spLocks noChangeShapeType="1"/>
          </p:cNvSpPr>
          <p:nvPr/>
        </p:nvSpPr>
        <p:spPr bwMode="auto">
          <a:xfrm flipH="1">
            <a:off x="5291138" y="5073650"/>
            <a:ext cx="541337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125" name="Line 52"/>
          <p:cNvSpPr>
            <a:spLocks noChangeShapeType="1"/>
          </p:cNvSpPr>
          <p:nvPr/>
        </p:nvSpPr>
        <p:spPr bwMode="auto">
          <a:xfrm>
            <a:off x="6108700" y="5073650"/>
            <a:ext cx="527050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126" name="Line 55"/>
          <p:cNvSpPr>
            <a:spLocks noChangeShapeType="1"/>
          </p:cNvSpPr>
          <p:nvPr/>
        </p:nvSpPr>
        <p:spPr bwMode="auto">
          <a:xfrm flipH="1">
            <a:off x="4043363" y="6245225"/>
            <a:ext cx="1587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127" name="Line 56"/>
          <p:cNvSpPr>
            <a:spLocks noChangeShapeType="1"/>
          </p:cNvSpPr>
          <p:nvPr/>
        </p:nvSpPr>
        <p:spPr bwMode="auto">
          <a:xfrm flipH="1">
            <a:off x="5303838" y="6257925"/>
            <a:ext cx="1587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128" name="Line 57"/>
          <p:cNvSpPr>
            <a:spLocks noChangeShapeType="1"/>
          </p:cNvSpPr>
          <p:nvPr/>
        </p:nvSpPr>
        <p:spPr bwMode="auto">
          <a:xfrm>
            <a:off x="4060825" y="6589713"/>
            <a:ext cx="12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129" name="Text Box 58"/>
          <p:cNvSpPr txBox="1">
            <a:spLocks noChangeArrowheads="1"/>
          </p:cNvSpPr>
          <p:nvPr/>
        </p:nvSpPr>
        <p:spPr bwMode="auto">
          <a:xfrm>
            <a:off x="849313" y="1481138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0" name="Text Box 59"/>
          <p:cNvSpPr txBox="1">
            <a:spLocks noChangeArrowheads="1"/>
          </p:cNvSpPr>
          <p:nvPr/>
        </p:nvSpPr>
        <p:spPr bwMode="auto">
          <a:xfrm>
            <a:off x="7804150" y="1466850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1" name="Text Box 60"/>
          <p:cNvSpPr txBox="1">
            <a:spLocks noChangeArrowheads="1"/>
          </p:cNvSpPr>
          <p:nvPr/>
        </p:nvSpPr>
        <p:spPr bwMode="auto">
          <a:xfrm>
            <a:off x="2970213" y="3863975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2" name="Text Box 61"/>
          <p:cNvSpPr txBox="1">
            <a:spLocks noChangeArrowheads="1"/>
          </p:cNvSpPr>
          <p:nvPr/>
        </p:nvSpPr>
        <p:spPr bwMode="auto">
          <a:xfrm>
            <a:off x="5600700" y="3878263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3" name="Line 62"/>
          <p:cNvSpPr>
            <a:spLocks noChangeShapeType="1"/>
          </p:cNvSpPr>
          <p:nvPr/>
        </p:nvSpPr>
        <p:spPr bwMode="auto">
          <a:xfrm>
            <a:off x="1608138" y="2355850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134" name="Line 63"/>
          <p:cNvSpPr>
            <a:spLocks noChangeShapeType="1"/>
          </p:cNvSpPr>
          <p:nvPr/>
        </p:nvSpPr>
        <p:spPr bwMode="auto">
          <a:xfrm>
            <a:off x="1636713" y="3546475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135" name="Text Box 64"/>
          <p:cNvSpPr txBox="1">
            <a:spLocks noChangeArrowheads="1"/>
          </p:cNvSpPr>
          <p:nvPr/>
        </p:nvSpPr>
        <p:spPr bwMode="auto">
          <a:xfrm>
            <a:off x="3994150" y="1987550"/>
            <a:ext cx="1649277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HTTP message</a:t>
            </a:r>
          </a:p>
        </p:txBody>
      </p:sp>
      <p:sp>
        <p:nvSpPr>
          <p:cNvPr id="46136" name="Text Box 65"/>
          <p:cNvSpPr txBox="1">
            <a:spLocks noChangeArrowheads="1"/>
          </p:cNvSpPr>
          <p:nvPr/>
        </p:nvSpPr>
        <p:spPr bwMode="auto">
          <a:xfrm>
            <a:off x="4092575" y="3192463"/>
            <a:ext cx="1490581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TCP segment</a:t>
            </a:r>
          </a:p>
        </p:txBody>
      </p:sp>
      <p:sp>
        <p:nvSpPr>
          <p:cNvPr id="46137" name="Line 66"/>
          <p:cNvSpPr>
            <a:spLocks noChangeShapeType="1"/>
          </p:cNvSpPr>
          <p:nvPr/>
        </p:nvSpPr>
        <p:spPr bwMode="auto">
          <a:xfrm flipV="1">
            <a:off x="1609725" y="4751388"/>
            <a:ext cx="1301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138" name="Line 67"/>
          <p:cNvSpPr>
            <a:spLocks noChangeShapeType="1"/>
          </p:cNvSpPr>
          <p:nvPr/>
        </p:nvSpPr>
        <p:spPr bwMode="auto">
          <a:xfrm flipV="1">
            <a:off x="3840163" y="4751388"/>
            <a:ext cx="1693863" cy="14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139" name="Line 68"/>
          <p:cNvSpPr>
            <a:spLocks noChangeShapeType="1"/>
          </p:cNvSpPr>
          <p:nvPr/>
        </p:nvSpPr>
        <p:spPr bwMode="auto">
          <a:xfrm flipV="1">
            <a:off x="6457950" y="4751388"/>
            <a:ext cx="11763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140" name="Text Box 69"/>
          <p:cNvSpPr txBox="1">
            <a:spLocks noChangeArrowheads="1"/>
          </p:cNvSpPr>
          <p:nvPr/>
        </p:nvSpPr>
        <p:spPr bwMode="auto">
          <a:xfrm>
            <a:off x="1765300" y="4343400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1" name="Text Box 70"/>
          <p:cNvSpPr txBox="1">
            <a:spLocks noChangeArrowheads="1"/>
          </p:cNvSpPr>
          <p:nvPr/>
        </p:nvSpPr>
        <p:spPr bwMode="auto">
          <a:xfrm>
            <a:off x="6553200" y="4371975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2" name="Text Box 71"/>
          <p:cNvSpPr txBox="1">
            <a:spLocks noChangeArrowheads="1"/>
          </p:cNvSpPr>
          <p:nvPr/>
        </p:nvSpPr>
        <p:spPr bwMode="auto">
          <a:xfrm>
            <a:off x="4189413" y="4357687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</p:spTree>
    <p:extLst>
      <p:ext uri="{BB962C8B-B14F-4D97-AF65-F5344CB8AC3E}">
        <p14:creationId xmlns:p14="http://schemas.microsoft.com/office/powerpoint/2010/main" val="1554310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" grpId="0" animBg="1"/>
      <p:bldP spid="59436" grpId="0" animBg="1"/>
      <p:bldP spid="46084" grpId="0" animBg="1"/>
      <p:bldP spid="46085" grpId="0" animBg="1"/>
      <p:bldP spid="46086" grpId="0"/>
      <p:bldP spid="46087" grpId="0"/>
      <p:bldP spid="46089" grpId="0" animBg="1"/>
      <p:bldP spid="46090" grpId="0" animBg="1"/>
      <p:bldP spid="46091" grpId="0" animBg="1"/>
      <p:bldP spid="46092" grpId="0" animBg="1"/>
      <p:bldP spid="46093" grpId="0" animBg="1"/>
      <p:bldP spid="46094" grpId="0" animBg="1"/>
      <p:bldP spid="46095" grpId="0" animBg="1"/>
      <p:bldP spid="46096" grpId="0" animBg="1"/>
      <p:bldP spid="46097" grpId="0" animBg="1"/>
      <p:bldP spid="46098" grpId="0" animBg="1"/>
      <p:bldP spid="46099" grpId="0"/>
      <p:bldP spid="46100" grpId="0"/>
      <p:bldP spid="46101" grpId="0"/>
      <p:bldP spid="46102" grpId="0" animBg="1"/>
      <p:bldP spid="46103" grpId="0" animBg="1"/>
      <p:bldP spid="46104" grpId="0" animBg="1"/>
      <p:bldP spid="46105" grpId="0" animBg="1"/>
      <p:bldP spid="46106" grpId="0" animBg="1"/>
      <p:bldP spid="46107" grpId="0" animBg="1"/>
      <p:bldP spid="46108" grpId="0" animBg="1"/>
      <p:bldP spid="46111" grpId="0" animBg="1"/>
      <p:bldP spid="46112" grpId="0" animBg="1"/>
      <p:bldP spid="46114" grpId="0" animBg="1"/>
      <p:bldP spid="46115" grpId="0" animBg="1"/>
      <p:bldP spid="46116" grpId="0" animBg="1"/>
      <p:bldP spid="46117" grpId="0" animBg="1"/>
      <p:bldP spid="46118" grpId="0" animBg="1"/>
      <p:bldP spid="46119" grpId="0" animBg="1"/>
      <p:bldP spid="46120" grpId="0" animBg="1"/>
      <p:bldP spid="46121" grpId="0" animBg="1"/>
      <p:bldP spid="46122" grpId="0" animBg="1"/>
      <p:bldP spid="46123" grpId="0" animBg="1"/>
      <p:bldP spid="46124" grpId="0" animBg="1"/>
      <p:bldP spid="46125" grpId="0" animBg="1"/>
      <p:bldP spid="46126" grpId="0" animBg="1"/>
      <p:bldP spid="46127" grpId="0" animBg="1"/>
      <p:bldP spid="46128" grpId="0" animBg="1"/>
      <p:bldP spid="46129" grpId="0"/>
      <p:bldP spid="46130" grpId="0"/>
      <p:bldP spid="46131" grpId="0"/>
      <p:bldP spid="46132" grpId="0"/>
      <p:bldP spid="46133" grpId="0" animBg="1"/>
      <p:bldP spid="46134" grpId="0" animBg="1"/>
      <p:bldP spid="46135" grpId="0"/>
      <p:bldP spid="46136" grpId="0"/>
      <p:bldP spid="46137" grpId="0" animBg="1"/>
      <p:bldP spid="46138" grpId="0" animBg="1"/>
      <p:bldP spid="46139" grpId="0" animBg="1"/>
      <p:bldP spid="46139" grpId="1" animBg="1"/>
      <p:bldP spid="46140" grpId="0" animBg="1"/>
      <p:bldP spid="46141" grpId="0" animBg="1"/>
      <p:bldP spid="4614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hape 28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layering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Why layers?</a:t>
            </a:r>
          </a:p>
        </p:txBody>
      </p:sp>
      <p:sp>
        <p:nvSpPr>
          <p:cNvPr id="290" name="Shape 29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Reduce complexity</a:t>
            </a:r>
          </a:p>
          <a:p>
            <a:r>
              <a:rPr lang="en-US" sz="2400" dirty="0"/>
              <a:t>Improve flexibility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/>
              <a:t>Why not?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/>
              <a:t>Higher overheads</a:t>
            </a:r>
          </a:p>
          <a:p>
            <a:r>
              <a:rPr lang="en-US" sz="2400" dirty="0"/>
              <a:t>Cross-layer information often useful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1CF967-1287-0948-92AE-55309D196149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74400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90" grpId="0" uiExpand="1" build="p"/>
      <p:bldP spid="10" grpId="0" build="p"/>
      <p:bldP spid="11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is the narrow waist of the layering hourglass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7A418-0CEB-9E4A-BA45-3B7D3D133EB9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752401" y="1752600"/>
            <a:ext cx="5639199" cy="4236719"/>
            <a:chOff x="1752401" y="1752600"/>
            <a:chExt cx="5639199" cy="4236719"/>
          </a:xfrm>
        </p:grpSpPr>
        <p:sp>
          <p:nvSpPr>
            <p:cNvPr id="6" name="Rectangle 29"/>
            <p:cNvSpPr>
              <a:spLocks noChangeArrowheads="1"/>
            </p:cNvSpPr>
            <p:nvPr/>
          </p:nvSpPr>
          <p:spPr bwMode="auto">
            <a:xfrm>
              <a:off x="3846924" y="3502343"/>
              <a:ext cx="1729691" cy="737235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2971994" y="2703671"/>
              <a:ext cx="3428806" cy="7372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1752794" y="1905000"/>
              <a:ext cx="5638806" cy="737235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Rectangle 29"/>
            <p:cNvSpPr>
              <a:spLocks noChangeArrowheads="1"/>
            </p:cNvSpPr>
            <p:nvPr/>
          </p:nvSpPr>
          <p:spPr bwMode="auto">
            <a:xfrm>
              <a:off x="2743199" y="4301014"/>
              <a:ext cx="3657601" cy="737235"/>
            </a:xfrm>
            <a:prstGeom prst="rect">
              <a:avLst/>
            </a:pr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Rectangle 29"/>
            <p:cNvSpPr>
              <a:spLocks noChangeArrowheads="1"/>
            </p:cNvSpPr>
            <p:nvPr/>
          </p:nvSpPr>
          <p:spPr bwMode="auto">
            <a:xfrm>
              <a:off x="1752550" y="5099685"/>
              <a:ext cx="5639044" cy="737235"/>
            </a:xfrm>
            <a:prstGeom prst="rect">
              <a:avLst/>
            </a:prstGeom>
            <a:solidFill>
              <a:schemeClr val="accent2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27646" y="2157991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SMTP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06646" y="2129139"/>
              <a:ext cx="78739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HTTP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00594" y="2858889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TCP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76615" y="2857388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UDP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50520" y="3687246"/>
              <a:ext cx="402674" cy="369332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IP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26063" y="4484965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PPP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82319" y="4488601"/>
              <a:ext cx="72327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FDDI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71994" y="4492569"/>
              <a:ext cx="1120820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Ethernet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18398" y="5283636"/>
              <a:ext cx="80021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PSTN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57670" y="5304528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Radio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30230" y="5304528"/>
              <a:ext cx="9925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Copper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28438" y="5304528"/>
              <a:ext cx="9669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Optical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72286" y="2141634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NTP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47174" y="2135052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DNS</a:t>
              </a: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1752401" y="1905000"/>
              <a:ext cx="209452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H="1">
              <a:off x="1752401" y="3886200"/>
              <a:ext cx="209452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5526063" y="3886200"/>
              <a:ext cx="186514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flipH="1">
              <a:off x="5526063" y="1905000"/>
              <a:ext cx="186514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1752401" y="1752600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752401" y="5836919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459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hourglass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network-layer protocol (IP)</a:t>
            </a:r>
          </a:p>
          <a:p>
            <a:r>
              <a:rPr lang="en-US" dirty="0"/>
              <a:t>Allows arbitrary networks to interoperate</a:t>
            </a:r>
          </a:p>
          <a:p>
            <a:pPr lvl="1"/>
            <a:r>
              <a:rPr lang="en-US" dirty="0"/>
              <a:t>Any network that supports IP can exchange packets</a:t>
            </a:r>
          </a:p>
          <a:p>
            <a:r>
              <a:rPr lang="en-US" dirty="0">
                <a:solidFill>
                  <a:srgbClr val="0000FF"/>
                </a:solidFill>
              </a:rPr>
              <a:t>Decouples</a:t>
            </a:r>
            <a:r>
              <a:rPr lang="en-US" dirty="0"/>
              <a:t> applications from low-level networking technologies</a:t>
            </a:r>
          </a:p>
          <a:p>
            <a:pPr lvl="1"/>
            <a:r>
              <a:rPr lang="en-US" dirty="0"/>
              <a:t>Applications function on all networks</a:t>
            </a:r>
          </a:p>
          <a:p>
            <a:r>
              <a:rPr lang="en-US" dirty="0"/>
              <a:t>Supports simultaneous innovations above and below IP</a:t>
            </a:r>
          </a:p>
          <a:p>
            <a:r>
              <a:rPr lang="en-US" dirty="0"/>
              <a:t>But changing IP itself is hard (e.g., IPv4 </a:t>
            </a:r>
            <a:r>
              <a:rPr lang="en-US" dirty="0">
                <a:sym typeface="Wingdings"/>
              </a:rPr>
              <a:t> IPv6)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90D881-957A-7944-A8D0-1584E528B88F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990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Placing network functionality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End-to-end arguments </a:t>
            </a:r>
            <a:r>
              <a:rPr lang="en-US" dirty="0"/>
              <a:t>by </a:t>
            </a:r>
            <a:r>
              <a:rPr lang="en-US" dirty="0" err="1"/>
              <a:t>Saltzer</a:t>
            </a:r>
            <a:r>
              <a:rPr lang="en-US" dirty="0"/>
              <a:t>, Reed, and Clark</a:t>
            </a:r>
          </a:p>
          <a:p>
            <a:pPr lvl="1"/>
            <a:r>
              <a:rPr lang="en-US" dirty="0"/>
              <a:t>Dumb network and smart end systems</a:t>
            </a:r>
          </a:p>
          <a:p>
            <a:pPr lvl="1"/>
            <a:r>
              <a:rPr lang="en-US" dirty="0"/>
              <a:t>Functions that can be </a:t>
            </a:r>
            <a:r>
              <a:rPr lang="en-US" i="1" dirty="0">
                <a:solidFill>
                  <a:srgbClr val="0000FF"/>
                </a:solidFill>
              </a:rPr>
              <a:t>completely</a:t>
            </a:r>
            <a:r>
              <a:rPr lang="en-US" dirty="0"/>
              <a:t> and </a:t>
            </a:r>
            <a:r>
              <a:rPr lang="en-US" i="1" dirty="0">
                <a:solidFill>
                  <a:srgbClr val="0000FF"/>
                </a:solidFill>
              </a:rPr>
              <a:t>correctly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implemented </a:t>
            </a:r>
            <a:r>
              <a:rPr lang="en-US" i="1" dirty="0">
                <a:solidFill>
                  <a:srgbClr val="0000FF"/>
                </a:solidFill>
              </a:rPr>
              <a:t>only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with the knowledge of application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en-US" dirty="0"/>
              <a:t> end host, should not be pushed into the network</a:t>
            </a:r>
          </a:p>
          <a:p>
            <a:pPr lvl="1"/>
            <a:r>
              <a:rPr lang="en-US" dirty="0"/>
              <a:t>Sometimes necessary to break this for performance and policy optimizations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Fate sharing</a:t>
            </a:r>
            <a:r>
              <a:rPr lang="en-US" dirty="0"/>
              <a:t>: fail together or don’t fail at 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7A418-0CEB-9E4A-BA45-3B7D3D133EB9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864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Q</a:t>
            </a:r>
            <a:r>
              <a:rPr lang="en-US" altLang="zh-CN" dirty="0"/>
              <a:t>uick</a:t>
            </a:r>
            <a:r>
              <a:rPr lang="zh-CN" altLang="en-US" dirty="0"/>
              <a:t> </a:t>
            </a:r>
            <a:r>
              <a:rPr lang="en-US" altLang="zh-CN" dirty="0"/>
              <a:t>recap</a:t>
            </a:r>
            <a:endParaRPr lang="en-US" dirty="0"/>
          </a:p>
        </p:txBody>
      </p:sp>
      <p:sp>
        <p:nvSpPr>
          <p:cNvPr id="259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Layering is a good way to organize networks</a:t>
            </a:r>
          </a:p>
          <a:p>
            <a:pPr lvl="0"/>
            <a:r>
              <a:rPr lang="en-US" dirty="0"/>
              <a:t>Unified Internet layer decouples applications from networks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allows</a:t>
            </a:r>
            <a:r>
              <a:rPr lang="zh-CN" altLang="en-US" dirty="0"/>
              <a:t> </a:t>
            </a:r>
            <a:r>
              <a:rPr lang="en-US" altLang="zh-CN" dirty="0"/>
              <a:t>technologies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evolve</a:t>
            </a:r>
            <a:r>
              <a:rPr lang="zh-CN" altLang="en-US" dirty="0"/>
              <a:t> </a:t>
            </a:r>
            <a:r>
              <a:rPr lang="en-US" altLang="zh-CN" dirty="0"/>
              <a:t>independently</a:t>
            </a:r>
            <a:endParaRPr lang="en-US" dirty="0"/>
          </a:p>
          <a:p>
            <a:pPr lvl="0"/>
            <a:r>
              <a:rPr lang="en-US" dirty="0"/>
              <a:t>E2E argument encourages us to keep IP simple</a:t>
            </a:r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35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EFE661-8110-8042-A8A8-D6D3BADB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588E8-06F0-A24D-AC56-6148AA0D945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90D881-957A-7944-A8D0-1584E528B88F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2FEA4671-867C-9245-8D65-52D96D9E1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313" y="3074413"/>
            <a:ext cx="914400" cy="914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4F33372-7F6D-E449-948F-249B8F681EF4}"/>
              </a:ext>
            </a:extLst>
          </p:cNvPr>
          <p:cNvGrpSpPr/>
          <p:nvPr/>
        </p:nvGrpSpPr>
        <p:grpSpPr>
          <a:xfrm>
            <a:off x="1503037" y="2819400"/>
            <a:ext cx="1486304" cy="1522495"/>
            <a:chOff x="4065179" y="2303184"/>
            <a:chExt cx="1486304" cy="1522495"/>
          </a:xfrm>
        </p:grpSpPr>
        <p:pic>
          <p:nvPicPr>
            <p:cNvPr id="10" name="Graphic 9" descr="Internet">
              <a:extLst>
                <a:ext uri="{FF2B5EF4-FFF2-40B4-BE49-F238E27FC236}">
                  <a16:creationId xmlns:a16="http://schemas.microsoft.com/office/drawing/2014/main" id="{CB39A836-F4E0-154A-BF18-F04D91563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9437" y="2454079"/>
              <a:ext cx="1371600" cy="13716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688643-4F5A-CA40-B6A8-7646FD1B3B79}"/>
                </a:ext>
              </a:extLst>
            </p:cNvPr>
            <p:cNvSpPr txBox="1"/>
            <p:nvPr/>
          </p:nvSpPr>
          <p:spPr>
            <a:xfrm>
              <a:off x="4065179" y="2303184"/>
              <a:ext cx="1486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http://123.xyz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7DEE84-3265-454B-9C99-1956E556D148}"/>
              </a:ext>
            </a:extLst>
          </p:cNvPr>
          <p:cNvGrpSpPr/>
          <p:nvPr/>
        </p:nvGrpSpPr>
        <p:grpSpPr>
          <a:xfrm>
            <a:off x="6593012" y="2807305"/>
            <a:ext cx="1587294" cy="1294074"/>
            <a:chOff x="6793796" y="1581092"/>
            <a:chExt cx="1587294" cy="1294074"/>
          </a:xfrm>
        </p:grpSpPr>
        <p:pic>
          <p:nvPicPr>
            <p:cNvPr id="13" name="Graphic 12" descr="Server">
              <a:extLst>
                <a:ext uri="{FF2B5EF4-FFF2-40B4-BE49-F238E27FC236}">
                  <a16:creationId xmlns:a16="http://schemas.microsoft.com/office/drawing/2014/main" id="{60FC4740-CAA5-2544-B542-D3285101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1366" y="1960766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74337C-0CAA-B440-B613-5A66F034DA22}"/>
                </a:ext>
              </a:extLst>
            </p:cNvPr>
            <p:cNvSpPr txBox="1"/>
            <p:nvPr/>
          </p:nvSpPr>
          <p:spPr>
            <a:xfrm>
              <a:off x="6793796" y="1581092"/>
              <a:ext cx="15872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123.xyz 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74472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8DAA95-1391-99ED-2DEA-F756DE99C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ED947-0F85-6106-470E-3E61277EEB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387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 transport layer? </a:t>
            </a:r>
            <a:endParaRPr lang="en-US" dirty="0"/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addresses capture hosts, but end-to-end communication happens between applications</a:t>
            </a:r>
          </a:p>
          <a:p>
            <a:pPr lvl="1"/>
            <a:r>
              <a:rPr lang="en-US" dirty="0"/>
              <a:t>Need a way to decide which packets go to which applications (multiplexing/demultiplexing)</a:t>
            </a:r>
          </a:p>
          <a:p>
            <a:r>
              <a:rPr lang="en-US" dirty="0"/>
              <a:t>IP provides a weak service model (best-effort)</a:t>
            </a:r>
          </a:p>
          <a:p>
            <a:pPr lvl="1"/>
            <a:r>
              <a:rPr lang="en-US" dirty="0"/>
              <a:t>Packets can be corrupted, delayed, dropped, reordered, duplicated </a:t>
            </a:r>
          </a:p>
          <a:p>
            <a:pPr lvl="1"/>
            <a:r>
              <a:rPr lang="en-US" dirty="0"/>
              <a:t>No guidance on how much traffic to send and when</a:t>
            </a:r>
          </a:p>
          <a:p>
            <a:pPr lvl="1"/>
            <a:r>
              <a:rPr lang="en-US" dirty="0"/>
              <a:t>Dealing with this is tedious for application developers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6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87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Multiplexing &amp; demultiplexing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Multiplexing (Mux)</a:t>
            </a:r>
          </a:p>
          <a:p>
            <a:pPr lvl="1"/>
            <a:r>
              <a:rPr lang="en-US" dirty="0"/>
              <a:t>Gather</a:t>
            </a:r>
            <a:r>
              <a:rPr lang="en-US" altLang="zh-CN" dirty="0"/>
              <a:t>ing</a:t>
            </a:r>
            <a:r>
              <a:rPr lang="en-US" dirty="0"/>
              <a:t> and combining data chunks at the source from different applications and delivering to the network layer</a:t>
            </a:r>
          </a:p>
          <a:p>
            <a:r>
              <a:rPr lang="en-US" dirty="0">
                <a:solidFill>
                  <a:srgbClr val="0000FF"/>
                </a:solidFill>
              </a:rPr>
              <a:t>Demultiplexing (Demux)</a:t>
            </a:r>
          </a:p>
          <a:p>
            <a:pPr lvl="1"/>
            <a:r>
              <a:rPr lang="en-US" dirty="0"/>
              <a:t>Delivering correct data to corresponding sockets from a multiplexed stream</a:t>
            </a:r>
          </a:p>
        </p:txBody>
      </p:sp>
    </p:spTree>
    <p:extLst>
      <p:ext uri="{BB962C8B-B14F-4D97-AF65-F5344CB8AC3E}">
        <p14:creationId xmlns:p14="http://schemas.microsoft.com/office/powerpoint/2010/main" val="14253337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Communication between processes</a:t>
            </a:r>
          </a:p>
          <a:p>
            <a:pPr lvl="1"/>
            <a:r>
              <a:rPr lang="en-US" dirty="0"/>
              <a:t>Mux and demux from/to application processes</a:t>
            </a:r>
          </a:p>
          <a:p>
            <a:pPr lvl="1"/>
            <a:r>
              <a:rPr lang="en-US" dirty="0"/>
              <a:t>Implemented using </a:t>
            </a:r>
            <a:r>
              <a:rPr lang="en-US" i="1" dirty="0">
                <a:solidFill>
                  <a:srgbClr val="0000FF"/>
                </a:solidFill>
              </a:rPr>
              <a:t>ports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5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87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Freeform 157">
            <a:extLst>
              <a:ext uri="{FF2B5EF4-FFF2-40B4-BE49-F238E27FC236}">
                <a16:creationId xmlns:a16="http://schemas.microsoft.com/office/drawing/2014/main" id="{511A693F-4BF3-344C-BDC6-28BAA983976E}"/>
              </a:ext>
            </a:extLst>
          </p:cNvPr>
          <p:cNvSpPr>
            <a:spLocks/>
          </p:cNvSpPr>
          <p:nvPr/>
        </p:nvSpPr>
        <p:spPr bwMode="auto">
          <a:xfrm>
            <a:off x="3831323" y="3536808"/>
            <a:ext cx="414338" cy="15621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3" name="Text Box 37">
            <a:extLst>
              <a:ext uri="{FF2B5EF4-FFF2-40B4-BE49-F238E27FC236}">
                <a16:creationId xmlns:a16="http://schemas.microsoft.com/office/drawing/2014/main" id="{4EEECEF7-BD4D-FD41-9A84-F2FC20AA2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6496" y="4230943"/>
            <a:ext cx="72167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defTabSz="685800" eaLnBrk="0" hangingPunct="0">
              <a:defRPr/>
            </a:pPr>
            <a:r>
              <a:rPr lang="en-US" sz="1200" b="0">
                <a:solidFill>
                  <a:srgbClr val="000000"/>
                </a:solidFill>
                <a:latin typeface="Arial" charset="0"/>
                <a:cs typeface="+mn-cs"/>
              </a:rPr>
              <a:t>process</a:t>
            </a:r>
          </a:p>
        </p:txBody>
      </p:sp>
      <p:sp>
        <p:nvSpPr>
          <p:cNvPr id="134" name="Text Box 38">
            <a:extLst>
              <a:ext uri="{FF2B5EF4-FFF2-40B4-BE49-F238E27FC236}">
                <a16:creationId xmlns:a16="http://schemas.microsoft.com/office/drawing/2014/main" id="{FC061EBE-026B-F943-BBD5-748F965BF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7156" y="3929715"/>
            <a:ext cx="6174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defTabSz="685800" eaLnBrk="0" hangingPunct="0">
              <a:defRPr/>
            </a:pPr>
            <a:r>
              <a:rPr lang="en-US" sz="1200" b="0" kern="0">
                <a:solidFill>
                  <a:srgbClr val="000000"/>
                </a:solidFill>
                <a:cs typeface="+mn-cs"/>
              </a:rPr>
              <a:t>socket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5AFC3DE-B7EF-9945-9B42-A8FE2028B2CF}"/>
              </a:ext>
            </a:extLst>
          </p:cNvPr>
          <p:cNvGrpSpPr/>
          <p:nvPr/>
        </p:nvGrpSpPr>
        <p:grpSpPr>
          <a:xfrm>
            <a:off x="5262456" y="2098533"/>
            <a:ext cx="3627235" cy="1229917"/>
            <a:chOff x="7016607" y="1655043"/>
            <a:chExt cx="4836313" cy="16398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5BAE722-1B29-F74D-B90E-AAE0C7FE9C2E}"/>
                </a:ext>
              </a:extLst>
            </p:cNvPr>
            <p:cNvSpPr/>
            <p:nvPr/>
          </p:nvSpPr>
          <p:spPr>
            <a:xfrm>
              <a:off x="7016607" y="1945555"/>
              <a:ext cx="4508220" cy="12516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35" name="Group 177">
              <a:extLst>
                <a:ext uri="{FF2B5EF4-FFF2-40B4-BE49-F238E27FC236}">
                  <a16:creationId xmlns:a16="http://schemas.microsoft.com/office/drawing/2014/main" id="{0626849A-4E21-EE42-AD9A-55F4D52F11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1220" y="1655043"/>
              <a:ext cx="4711700" cy="1639889"/>
              <a:chOff x="2879" y="903"/>
              <a:chExt cx="2968" cy="1033"/>
            </a:xfrm>
          </p:grpSpPr>
          <p:sp>
            <p:nvSpPr>
              <p:cNvPr id="136" name="Rectangle 41">
                <a:extLst>
                  <a:ext uri="{FF2B5EF4-FFF2-40B4-BE49-F238E27FC236}">
                    <a16:creationId xmlns:a16="http://schemas.microsoft.com/office/drawing/2014/main" id="{1C592E58-CF36-1C40-A0FA-08F6B8498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5" y="1148"/>
                <a:ext cx="2892" cy="7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hangingPunct="0">
                  <a:lnSpc>
                    <a:spcPct val="80000"/>
                  </a:lnSpc>
                  <a:defRPr/>
                </a:pPr>
                <a:r>
                  <a:rPr lang="en-US" sz="1800" b="0" kern="0" dirty="0">
                    <a:solidFill>
                      <a:srgbClr val="000000"/>
                    </a:solidFill>
                    <a:latin typeface="Calibri" panose="020F0502020204030204"/>
                    <a:cs typeface="+mn-cs"/>
                  </a:rPr>
                  <a:t>use header info to deliver</a:t>
                </a:r>
              </a:p>
              <a:p>
                <a:pPr defTabSz="685800" eaLnBrk="0" hangingPunct="0">
                  <a:lnSpc>
                    <a:spcPct val="80000"/>
                  </a:lnSpc>
                  <a:defRPr/>
                </a:pPr>
                <a:r>
                  <a:rPr lang="en-US" sz="1800" b="0" kern="0" dirty="0">
                    <a:solidFill>
                      <a:srgbClr val="000000"/>
                    </a:solidFill>
                    <a:latin typeface="Calibri" panose="020F0502020204030204"/>
                    <a:cs typeface="+mn-cs"/>
                  </a:rPr>
                  <a:t>received segments to correct </a:t>
                </a:r>
              </a:p>
              <a:p>
                <a:pPr defTabSz="685800" eaLnBrk="0" hangingPunct="0">
                  <a:lnSpc>
                    <a:spcPct val="80000"/>
                  </a:lnSpc>
                  <a:defRPr/>
                </a:pPr>
                <a:r>
                  <a:rPr lang="en-US" sz="1800" b="0" kern="0" dirty="0">
                    <a:solidFill>
                      <a:srgbClr val="000000"/>
                    </a:solidFill>
                    <a:latin typeface="Calibri" panose="020F0502020204030204"/>
                    <a:cs typeface="+mn-cs"/>
                  </a:rPr>
                  <a:t>socket</a:t>
                </a:r>
              </a:p>
            </p:txBody>
          </p:sp>
          <p:grpSp>
            <p:nvGrpSpPr>
              <p:cNvPr id="137" name="Group 42">
                <a:extLst>
                  <a:ext uri="{FF2B5EF4-FFF2-40B4-BE49-F238E27FC236}">
                    <a16:creationId xmlns:a16="http://schemas.microsoft.com/office/drawing/2014/main" id="{4D9CEE39-3F97-1346-9C27-5F6F930F2A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79" y="903"/>
                <a:ext cx="2593" cy="349"/>
                <a:chOff x="889" y="3594"/>
                <a:chExt cx="2081" cy="349"/>
              </a:xfrm>
            </p:grpSpPr>
            <p:sp>
              <p:nvSpPr>
                <p:cNvPr id="138" name="Rectangle 43">
                  <a:extLst>
                    <a:ext uri="{FF2B5EF4-FFF2-40B4-BE49-F238E27FC236}">
                      <a16:creationId xmlns:a16="http://schemas.microsoft.com/office/drawing/2014/main" id="{8DE7A6B0-1014-184E-9108-23C65807C2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2" y="3732"/>
                  <a:ext cx="1002" cy="2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685800" eaLnBrk="0" hangingPunct="0">
                    <a:defRPr/>
                  </a:pPr>
                  <a:endParaRPr lang="en-US" sz="1350" b="0" kern="0">
                    <a:solidFill>
                      <a:srgbClr val="000000"/>
                    </a:solidFill>
                    <a:latin typeface="Calibri" panose="020F0502020204030204"/>
                    <a:cs typeface="+mn-cs"/>
                  </a:endParaRPr>
                </a:p>
              </p:txBody>
            </p:sp>
            <p:sp>
              <p:nvSpPr>
                <p:cNvPr id="139" name="Text Box 44">
                  <a:extLst>
                    <a:ext uri="{FF2B5EF4-FFF2-40B4-BE49-F238E27FC236}">
                      <a16:creationId xmlns:a16="http://schemas.microsoft.com/office/drawing/2014/main" id="{88457A8D-2DB2-C848-9B52-93F5252D0E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89" y="3594"/>
                  <a:ext cx="2081" cy="34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algn="ctr" defTabSz="685800" eaLnBrk="0" hangingPunct="0">
                    <a:defRPr/>
                  </a:pPr>
                  <a:r>
                    <a:rPr lang="en-US" sz="2100" b="0" i="1" kern="0" dirty="0">
                      <a:solidFill>
                        <a:srgbClr val="CC0000"/>
                      </a:solidFill>
                      <a:latin typeface="Calibri" panose="020F0502020204030204"/>
                      <a:cs typeface="+mn-cs"/>
                    </a:rPr>
                    <a:t>demultiplexing at receiver:</a:t>
                  </a:r>
                </a:p>
              </p:txBody>
            </p:sp>
          </p:grpSp>
        </p:grpSp>
      </p:grpSp>
      <p:grpSp>
        <p:nvGrpSpPr>
          <p:cNvPr id="140" name="Group 57">
            <a:extLst>
              <a:ext uri="{FF2B5EF4-FFF2-40B4-BE49-F238E27FC236}">
                <a16:creationId xmlns:a16="http://schemas.microsoft.com/office/drawing/2014/main" id="{AE84E6CF-C8B6-044E-92D9-9754C3253112}"/>
              </a:ext>
            </a:extLst>
          </p:cNvPr>
          <p:cNvGrpSpPr>
            <a:grpSpLocks/>
          </p:cNvGrpSpPr>
          <p:nvPr/>
        </p:nvGrpSpPr>
        <p:grpSpPr bwMode="auto">
          <a:xfrm>
            <a:off x="7367480" y="3985675"/>
            <a:ext cx="400050" cy="154781"/>
            <a:chOff x="344" y="1846"/>
            <a:chExt cx="336" cy="130"/>
          </a:xfrm>
        </p:grpSpPr>
        <p:sp>
          <p:nvSpPr>
            <p:cNvPr id="141" name="Rectangle 35">
              <a:extLst>
                <a:ext uri="{FF2B5EF4-FFF2-40B4-BE49-F238E27FC236}">
                  <a16:creationId xmlns:a16="http://schemas.microsoft.com/office/drawing/2014/main" id="{7D4B092F-0804-EE4A-94E0-8271C5100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42" name="Rectangle 54">
              <a:extLst>
                <a:ext uri="{FF2B5EF4-FFF2-40B4-BE49-F238E27FC236}">
                  <a16:creationId xmlns:a16="http://schemas.microsoft.com/office/drawing/2014/main" id="{8FBA6612-C2CB-7A4A-BDE1-C5A9430DF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863"/>
              <a:ext cx="110" cy="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43" name="Rectangle 55">
              <a:extLst>
                <a:ext uri="{FF2B5EF4-FFF2-40B4-BE49-F238E27FC236}">
                  <a16:creationId xmlns:a16="http://schemas.microsoft.com/office/drawing/2014/main" id="{CB6C4329-1870-6D47-94B8-AB8D08DC0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44" name="Rectangle 56">
              <a:extLst>
                <a:ext uri="{FF2B5EF4-FFF2-40B4-BE49-F238E27FC236}">
                  <a16:creationId xmlns:a16="http://schemas.microsoft.com/office/drawing/2014/main" id="{7506EAD6-B400-9A41-8C08-BA0829851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</p:grpSp>
      <p:sp>
        <p:nvSpPr>
          <p:cNvPr id="145" name="Rectangle 23">
            <a:extLst>
              <a:ext uri="{FF2B5EF4-FFF2-40B4-BE49-F238E27FC236}">
                <a16:creationId xmlns:a16="http://schemas.microsoft.com/office/drawing/2014/main" id="{F1314FFD-BA11-A042-BA84-1061E3729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2089" y="3574908"/>
            <a:ext cx="1122760" cy="14859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hangingPunct="0">
              <a:defRPr/>
            </a:pPr>
            <a:endParaRPr lang="en-US" altLang="en-US" sz="1800" b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46" name="Rectangle 24">
            <a:extLst>
              <a:ext uri="{FF2B5EF4-FFF2-40B4-BE49-F238E27FC236}">
                <a16:creationId xmlns:a16="http://schemas.microsoft.com/office/drawing/2014/main" id="{89D8A59C-E128-B74A-B94F-06FAC9DB7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5895" y="3615390"/>
            <a:ext cx="1104900" cy="148471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hangingPunct="0">
              <a:defRPr/>
            </a:pPr>
            <a:endParaRPr lang="en-US" altLang="en-US" sz="1800" b="0" kern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47" name="Line 25">
            <a:extLst>
              <a:ext uri="{FF2B5EF4-FFF2-40B4-BE49-F238E27FC236}">
                <a16:creationId xmlns:a16="http://schemas.microsoft.com/office/drawing/2014/main" id="{B922FB1F-8B1A-1843-A740-29E910EB3E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0657" y="4192843"/>
            <a:ext cx="1095375" cy="238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8" name="Text Box 26">
            <a:extLst>
              <a:ext uri="{FF2B5EF4-FFF2-40B4-BE49-F238E27FC236}">
                <a16:creationId xmlns:a16="http://schemas.microsoft.com/office/drawing/2014/main" id="{BE3B5056-5F96-5946-AEC3-17140DB16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4236" y="4179745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transport</a:t>
            </a:r>
          </a:p>
        </p:txBody>
      </p:sp>
      <p:sp>
        <p:nvSpPr>
          <p:cNvPr id="149" name="Line 27">
            <a:extLst>
              <a:ext uri="{FF2B5EF4-FFF2-40B4-BE49-F238E27FC236}">
                <a16:creationId xmlns:a16="http://schemas.microsoft.com/office/drawing/2014/main" id="{FF1A214D-FBCE-7342-8332-F3FA9C577B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1849" y="4430968"/>
            <a:ext cx="1092994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0" name="Text Box 26">
            <a:extLst>
              <a:ext uri="{FF2B5EF4-FFF2-40B4-BE49-F238E27FC236}">
                <a16:creationId xmlns:a16="http://schemas.microsoft.com/office/drawing/2014/main" id="{975D136A-FEFB-9E40-BA33-B33E91228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1855" y="3590386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application</a:t>
            </a:r>
          </a:p>
        </p:txBody>
      </p:sp>
      <p:sp>
        <p:nvSpPr>
          <p:cNvPr id="151" name="Text Box 26">
            <a:extLst>
              <a:ext uri="{FF2B5EF4-FFF2-40B4-BE49-F238E27FC236}">
                <a16:creationId xmlns:a16="http://schemas.microsoft.com/office/drawing/2014/main" id="{50D62C6A-4C80-854F-A4B8-723E99A5A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9474" y="4858402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physical</a:t>
            </a:r>
          </a:p>
        </p:txBody>
      </p:sp>
      <p:sp>
        <p:nvSpPr>
          <p:cNvPr id="152" name="Text Box 26">
            <a:extLst>
              <a:ext uri="{FF2B5EF4-FFF2-40B4-BE49-F238E27FC236}">
                <a16:creationId xmlns:a16="http://schemas.microsoft.com/office/drawing/2014/main" id="{A79D3A45-C33B-7046-9088-A02FAACCA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9474" y="4644089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link</a:t>
            </a:r>
          </a:p>
        </p:txBody>
      </p:sp>
      <p:sp>
        <p:nvSpPr>
          <p:cNvPr id="153" name="Text Box 26">
            <a:extLst>
              <a:ext uri="{FF2B5EF4-FFF2-40B4-BE49-F238E27FC236}">
                <a16:creationId xmlns:a16="http://schemas.microsoft.com/office/drawing/2014/main" id="{F3520259-D4C5-3340-8000-3B8C746A7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9474" y="4420252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network</a:t>
            </a:r>
          </a:p>
        </p:txBody>
      </p:sp>
      <p:sp>
        <p:nvSpPr>
          <p:cNvPr id="154" name="Oval 120">
            <a:extLst>
              <a:ext uri="{FF2B5EF4-FFF2-40B4-BE49-F238E27FC236}">
                <a16:creationId xmlns:a16="http://schemas.microsoft.com/office/drawing/2014/main" id="{A77294DB-DD97-F741-82FD-F8B94839A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539" y="3871374"/>
            <a:ext cx="448866" cy="2286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r>
              <a:rPr lang="en-US" sz="1350" b="0" kern="0">
                <a:solidFill>
                  <a:srgbClr val="000000"/>
                </a:solidFill>
                <a:latin typeface="Calibri" panose="020F0502020204030204"/>
                <a:cs typeface="+mn-cs"/>
              </a:rPr>
              <a:t>P2</a:t>
            </a:r>
          </a:p>
        </p:txBody>
      </p:sp>
      <p:sp>
        <p:nvSpPr>
          <p:cNvPr id="155" name="Line 27">
            <a:extLst>
              <a:ext uri="{FF2B5EF4-FFF2-40B4-BE49-F238E27FC236}">
                <a16:creationId xmlns:a16="http://schemas.microsoft.com/office/drawing/2014/main" id="{E1326351-38D1-A440-A7B8-5079367D54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9467" y="4664330"/>
            <a:ext cx="1092994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6" name="Line 27">
            <a:extLst>
              <a:ext uri="{FF2B5EF4-FFF2-40B4-BE49-F238E27FC236}">
                <a16:creationId xmlns:a16="http://schemas.microsoft.com/office/drawing/2014/main" id="{891B0B5D-A14D-1A40-B291-CC1A04A09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7086" y="4888168"/>
            <a:ext cx="1092994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7" name="Oval 128">
            <a:extLst>
              <a:ext uri="{FF2B5EF4-FFF2-40B4-BE49-F238E27FC236}">
                <a16:creationId xmlns:a16="http://schemas.microsoft.com/office/drawing/2014/main" id="{AAD00A20-9526-2F4E-9C87-C3B249C8E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901" y="3871374"/>
            <a:ext cx="448866" cy="2286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r>
              <a:rPr lang="en-US" sz="1350" b="0" kern="0">
                <a:solidFill>
                  <a:srgbClr val="000000"/>
                </a:solidFill>
                <a:latin typeface="Calibri" panose="020F0502020204030204"/>
                <a:cs typeface="+mn-cs"/>
              </a:rPr>
              <a:t>P1</a:t>
            </a:r>
          </a:p>
        </p:txBody>
      </p:sp>
      <p:grpSp>
        <p:nvGrpSpPr>
          <p:cNvPr id="158" name="Group 134">
            <a:extLst>
              <a:ext uri="{FF2B5EF4-FFF2-40B4-BE49-F238E27FC236}">
                <a16:creationId xmlns:a16="http://schemas.microsoft.com/office/drawing/2014/main" id="{015BC705-D8E3-EA41-A198-6A8DDB031BE2}"/>
              </a:ext>
            </a:extLst>
          </p:cNvPr>
          <p:cNvGrpSpPr>
            <a:grpSpLocks/>
          </p:cNvGrpSpPr>
          <p:nvPr/>
        </p:nvGrpSpPr>
        <p:grpSpPr bwMode="auto">
          <a:xfrm>
            <a:off x="4851688" y="4140455"/>
            <a:ext cx="309563" cy="119063"/>
            <a:chOff x="1383" y="2620"/>
            <a:chExt cx="260" cy="100"/>
          </a:xfrm>
        </p:grpSpPr>
        <p:sp>
          <p:nvSpPr>
            <p:cNvPr id="159" name="Rectangle 130">
              <a:extLst>
                <a:ext uri="{FF2B5EF4-FFF2-40B4-BE49-F238E27FC236}">
                  <a16:creationId xmlns:a16="http://schemas.microsoft.com/office/drawing/2014/main" id="{617E09BE-67A7-E846-8718-4C5F4E894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60" name="Rectangle 131">
              <a:extLst>
                <a:ext uri="{FF2B5EF4-FFF2-40B4-BE49-F238E27FC236}">
                  <a16:creationId xmlns:a16="http://schemas.microsoft.com/office/drawing/2014/main" id="{DAEC0345-B8B5-6942-9E07-837C51C11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61" name="Rectangle 132">
              <a:extLst>
                <a:ext uri="{FF2B5EF4-FFF2-40B4-BE49-F238E27FC236}">
                  <a16:creationId xmlns:a16="http://schemas.microsoft.com/office/drawing/2014/main" id="{CBC575E8-9188-C944-A373-1BE60CEDE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62" name="Rectangle 133">
              <a:extLst>
                <a:ext uri="{FF2B5EF4-FFF2-40B4-BE49-F238E27FC236}">
                  <a16:creationId xmlns:a16="http://schemas.microsoft.com/office/drawing/2014/main" id="{5CBAC889-4624-214B-8DD0-1C5D2121C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</p:grpSp>
      <p:grpSp>
        <p:nvGrpSpPr>
          <p:cNvPr id="163" name="Group 135">
            <a:extLst>
              <a:ext uri="{FF2B5EF4-FFF2-40B4-BE49-F238E27FC236}">
                <a16:creationId xmlns:a16="http://schemas.microsoft.com/office/drawing/2014/main" id="{E0C06B10-B8DE-5649-9DA7-1C38410338CA}"/>
              </a:ext>
            </a:extLst>
          </p:cNvPr>
          <p:cNvGrpSpPr>
            <a:grpSpLocks/>
          </p:cNvGrpSpPr>
          <p:nvPr/>
        </p:nvGrpSpPr>
        <p:grpSpPr bwMode="auto">
          <a:xfrm>
            <a:off x="4325432" y="4134502"/>
            <a:ext cx="309563" cy="119063"/>
            <a:chOff x="1383" y="2620"/>
            <a:chExt cx="260" cy="100"/>
          </a:xfrm>
        </p:grpSpPr>
        <p:sp>
          <p:nvSpPr>
            <p:cNvPr id="164" name="Rectangle 136">
              <a:extLst>
                <a:ext uri="{FF2B5EF4-FFF2-40B4-BE49-F238E27FC236}">
                  <a16:creationId xmlns:a16="http://schemas.microsoft.com/office/drawing/2014/main" id="{90DDD937-6604-0E4A-BC22-D30869333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65" name="Rectangle 137">
              <a:extLst>
                <a:ext uri="{FF2B5EF4-FFF2-40B4-BE49-F238E27FC236}">
                  <a16:creationId xmlns:a16="http://schemas.microsoft.com/office/drawing/2014/main" id="{12ACDF7C-B3D8-9B4A-BD4A-D8CF4A028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66" name="Rectangle 138">
              <a:extLst>
                <a:ext uri="{FF2B5EF4-FFF2-40B4-BE49-F238E27FC236}">
                  <a16:creationId xmlns:a16="http://schemas.microsoft.com/office/drawing/2014/main" id="{BBABF61C-A52E-5440-86D9-57F0C4530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67" name="Rectangle 139">
              <a:extLst>
                <a:ext uri="{FF2B5EF4-FFF2-40B4-BE49-F238E27FC236}">
                  <a16:creationId xmlns:a16="http://schemas.microsoft.com/office/drawing/2014/main" id="{32461327-4600-6E4F-AB44-FD06E8C35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</p:grpSp>
      <p:sp>
        <p:nvSpPr>
          <p:cNvPr id="170" name="Rectangle 23">
            <a:extLst>
              <a:ext uri="{FF2B5EF4-FFF2-40B4-BE49-F238E27FC236}">
                <a16:creationId xmlns:a16="http://schemas.microsoft.com/office/drawing/2014/main" id="{18A5F7E9-E597-8A49-8FBA-5EBCB6131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730" y="3852324"/>
            <a:ext cx="972740" cy="14859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hangingPunct="0">
              <a:defRPr/>
            </a:pPr>
            <a:endParaRPr lang="en-US" altLang="en-US" sz="1800" b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71" name="Rectangle 24">
            <a:extLst>
              <a:ext uri="{FF2B5EF4-FFF2-40B4-BE49-F238E27FC236}">
                <a16:creationId xmlns:a16="http://schemas.microsoft.com/office/drawing/2014/main" id="{5DFFE03C-FB1C-D742-84E9-52CBDDB98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0155" y="3892805"/>
            <a:ext cx="954881" cy="1484709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hangingPunct="0">
              <a:defRPr/>
            </a:pPr>
            <a:endParaRPr lang="en-US" altLang="en-US" sz="1800" b="0" kern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72" name="Line 25">
            <a:extLst>
              <a:ext uri="{FF2B5EF4-FFF2-40B4-BE49-F238E27FC236}">
                <a16:creationId xmlns:a16="http://schemas.microsoft.com/office/drawing/2014/main" id="{5AD7BC14-F444-E745-8910-70D580A778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7298" y="4463115"/>
            <a:ext cx="947738" cy="238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3" name="Text Box 26">
            <a:extLst>
              <a:ext uri="{FF2B5EF4-FFF2-40B4-BE49-F238E27FC236}">
                <a16:creationId xmlns:a16="http://schemas.microsoft.com/office/drawing/2014/main" id="{1058B2AB-1EA8-1A46-9E03-D8FFDD9E5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5151" y="4450018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transport</a:t>
            </a:r>
          </a:p>
        </p:txBody>
      </p:sp>
      <p:sp>
        <p:nvSpPr>
          <p:cNvPr id="174" name="Line 27">
            <a:extLst>
              <a:ext uri="{FF2B5EF4-FFF2-40B4-BE49-F238E27FC236}">
                <a16:creationId xmlns:a16="http://schemas.microsoft.com/office/drawing/2014/main" id="{3A83CA24-DF84-F740-B870-F5C298378E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3251" y="4703621"/>
            <a:ext cx="947738" cy="238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" name="Line 28">
            <a:extLst>
              <a:ext uri="{FF2B5EF4-FFF2-40B4-BE49-F238E27FC236}">
                <a16:creationId xmlns:a16="http://schemas.microsoft.com/office/drawing/2014/main" id="{1D5846CF-9A4C-784A-A5A4-98F8F1486D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2536" y="4935793"/>
            <a:ext cx="947738" cy="238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Line 29">
            <a:extLst>
              <a:ext uri="{FF2B5EF4-FFF2-40B4-BE49-F238E27FC236}">
                <a16:creationId xmlns:a16="http://schemas.microsoft.com/office/drawing/2014/main" id="{987AF988-33D7-A644-9737-1635D99E92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2536" y="5150106"/>
            <a:ext cx="947738" cy="238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7" name="Text Box 26">
            <a:extLst>
              <a:ext uri="{FF2B5EF4-FFF2-40B4-BE49-F238E27FC236}">
                <a16:creationId xmlns:a16="http://schemas.microsoft.com/office/drawing/2014/main" id="{DC53D19A-63B2-7141-9008-9BC3F6780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1345" y="3885661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application</a:t>
            </a:r>
          </a:p>
        </p:txBody>
      </p:sp>
      <p:sp>
        <p:nvSpPr>
          <p:cNvPr id="178" name="Text Box 26">
            <a:extLst>
              <a:ext uri="{FF2B5EF4-FFF2-40B4-BE49-F238E27FC236}">
                <a16:creationId xmlns:a16="http://schemas.microsoft.com/office/drawing/2014/main" id="{668FFB30-2FA6-AE41-99EF-4D74E37F3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8008" y="5128674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physical</a:t>
            </a:r>
          </a:p>
        </p:txBody>
      </p:sp>
      <p:sp>
        <p:nvSpPr>
          <p:cNvPr id="179" name="Text Box 26">
            <a:extLst>
              <a:ext uri="{FF2B5EF4-FFF2-40B4-BE49-F238E27FC236}">
                <a16:creationId xmlns:a16="http://schemas.microsoft.com/office/drawing/2014/main" id="{9646084A-4EA0-5345-8A3E-91D347535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2295" y="4914361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link</a:t>
            </a:r>
          </a:p>
        </p:txBody>
      </p:sp>
      <p:sp>
        <p:nvSpPr>
          <p:cNvPr id="180" name="Text Box 26">
            <a:extLst>
              <a:ext uri="{FF2B5EF4-FFF2-40B4-BE49-F238E27FC236}">
                <a16:creationId xmlns:a16="http://schemas.microsoft.com/office/drawing/2014/main" id="{9FDE009F-BD4C-6B4C-A66D-690533C0F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5151" y="4692905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network</a:t>
            </a:r>
          </a:p>
        </p:txBody>
      </p:sp>
      <p:sp>
        <p:nvSpPr>
          <p:cNvPr id="181" name="Oval 101">
            <a:extLst>
              <a:ext uri="{FF2B5EF4-FFF2-40B4-BE49-F238E27FC236}">
                <a16:creationId xmlns:a16="http://schemas.microsoft.com/office/drawing/2014/main" id="{092F802C-72A1-EE41-9CEB-72883AD3F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568" y="4141646"/>
            <a:ext cx="448865" cy="2286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r>
              <a:rPr lang="en-US" sz="1350" b="0" kern="0">
                <a:solidFill>
                  <a:srgbClr val="000000"/>
                </a:solidFill>
                <a:latin typeface="Calibri" panose="020F0502020204030204"/>
                <a:cs typeface="+mn-cs"/>
              </a:rPr>
              <a:t>P4</a:t>
            </a:r>
          </a:p>
        </p:txBody>
      </p:sp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6874561" y="3876136"/>
            <a:ext cx="435769" cy="1528763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2232313" y="3891614"/>
            <a:ext cx="414338" cy="15621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4" name="Rectangle 23">
            <a:extLst>
              <a:ext uri="{FF2B5EF4-FFF2-40B4-BE49-F238E27FC236}">
                <a16:creationId xmlns:a16="http://schemas.microsoft.com/office/drawing/2014/main" id="{AC94A5E0-4794-4246-825A-61CE41279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989" y="3858277"/>
            <a:ext cx="972741" cy="14859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hangingPunct="0">
              <a:defRPr/>
            </a:pPr>
            <a:endParaRPr lang="en-US" altLang="en-US" sz="1800" b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5" name="Rectangle 24">
            <a:extLst>
              <a:ext uri="{FF2B5EF4-FFF2-40B4-BE49-F238E27FC236}">
                <a16:creationId xmlns:a16="http://schemas.microsoft.com/office/drawing/2014/main" id="{6F8DDC46-C4B7-DF4E-8AF5-C602B6EAA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414" y="3898758"/>
            <a:ext cx="954881" cy="148471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hangingPunct="0">
              <a:defRPr/>
            </a:pPr>
            <a:endParaRPr lang="en-US" altLang="en-US" sz="1800" b="0" kern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6" name="Line 25">
            <a:extLst>
              <a:ext uri="{FF2B5EF4-FFF2-40B4-BE49-F238E27FC236}">
                <a16:creationId xmlns:a16="http://schemas.microsoft.com/office/drawing/2014/main" id="{DBA82451-A905-D646-87C3-445C7FB421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8557" y="4469068"/>
            <a:ext cx="947738" cy="238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7" name="Text Box 26">
            <a:extLst>
              <a:ext uri="{FF2B5EF4-FFF2-40B4-BE49-F238E27FC236}">
                <a16:creationId xmlns:a16="http://schemas.microsoft.com/office/drawing/2014/main" id="{20A57016-2D36-9945-9BC2-7F8B32341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6411" y="4455970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transport</a:t>
            </a:r>
          </a:p>
        </p:txBody>
      </p:sp>
      <p:sp>
        <p:nvSpPr>
          <p:cNvPr id="188" name="Line 27">
            <a:extLst>
              <a:ext uri="{FF2B5EF4-FFF2-40B4-BE49-F238E27FC236}">
                <a16:creationId xmlns:a16="http://schemas.microsoft.com/office/drawing/2014/main" id="{C4DE758D-2140-4D46-8462-D030054EF8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4511" y="4709575"/>
            <a:ext cx="947738" cy="238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9" name="Line 28">
            <a:extLst>
              <a:ext uri="{FF2B5EF4-FFF2-40B4-BE49-F238E27FC236}">
                <a16:creationId xmlns:a16="http://schemas.microsoft.com/office/drawing/2014/main" id="{54E984A7-4546-6E49-B9F8-528EAF4E1F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3795" y="4941746"/>
            <a:ext cx="947738" cy="238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0" name="Line 29">
            <a:extLst>
              <a:ext uri="{FF2B5EF4-FFF2-40B4-BE49-F238E27FC236}">
                <a16:creationId xmlns:a16="http://schemas.microsoft.com/office/drawing/2014/main" id="{85DE9E64-476F-6F4E-8BFA-3205F1E59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3795" y="5156059"/>
            <a:ext cx="947738" cy="238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1" name="Text Box 26">
            <a:extLst>
              <a:ext uri="{FF2B5EF4-FFF2-40B4-BE49-F238E27FC236}">
                <a16:creationId xmlns:a16="http://schemas.microsoft.com/office/drawing/2014/main" id="{A1B9282E-64F8-1442-8F95-7A9813CE8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2605" y="3891614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application</a:t>
            </a:r>
          </a:p>
        </p:txBody>
      </p:sp>
      <p:sp>
        <p:nvSpPr>
          <p:cNvPr id="192" name="Text Box 26">
            <a:extLst>
              <a:ext uri="{FF2B5EF4-FFF2-40B4-BE49-F238E27FC236}">
                <a16:creationId xmlns:a16="http://schemas.microsoft.com/office/drawing/2014/main" id="{83782313-46E0-BE46-BEED-BDC4F6A04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267" y="5134627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physical</a:t>
            </a:r>
          </a:p>
        </p:txBody>
      </p:sp>
      <p:sp>
        <p:nvSpPr>
          <p:cNvPr id="193" name="Text Box 26">
            <a:extLst>
              <a:ext uri="{FF2B5EF4-FFF2-40B4-BE49-F238E27FC236}">
                <a16:creationId xmlns:a16="http://schemas.microsoft.com/office/drawing/2014/main" id="{E3A71501-A89A-D249-84FB-20D98047A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555" y="4920314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link</a:t>
            </a:r>
          </a:p>
        </p:txBody>
      </p:sp>
      <p:sp>
        <p:nvSpPr>
          <p:cNvPr id="194" name="Text Box 26">
            <a:extLst>
              <a:ext uri="{FF2B5EF4-FFF2-40B4-BE49-F238E27FC236}">
                <a16:creationId xmlns:a16="http://schemas.microsoft.com/office/drawing/2014/main" id="{6C7F0039-C145-9D4F-92E4-1AF9B0406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6411" y="4698858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network</a:t>
            </a:r>
          </a:p>
        </p:txBody>
      </p:sp>
      <p:sp>
        <p:nvSpPr>
          <p:cNvPr id="195" name="Oval 23">
            <a:extLst>
              <a:ext uri="{FF2B5EF4-FFF2-40B4-BE49-F238E27FC236}">
                <a16:creationId xmlns:a16="http://schemas.microsoft.com/office/drawing/2014/main" id="{34D7692A-81D8-4D48-8FE7-F92A1F474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3826" y="4147599"/>
            <a:ext cx="448866" cy="2286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r>
              <a:rPr lang="en-US" sz="1350" b="0" kern="0">
                <a:solidFill>
                  <a:srgbClr val="000000"/>
                </a:solidFill>
                <a:latin typeface="Calibri" panose="020F0502020204030204"/>
                <a:cs typeface="+mn-cs"/>
              </a:rPr>
              <a:t>P3</a:t>
            </a:r>
          </a:p>
        </p:txBody>
      </p:sp>
      <p:grpSp>
        <p:nvGrpSpPr>
          <p:cNvPr id="196" name="Group 149">
            <a:extLst>
              <a:ext uri="{FF2B5EF4-FFF2-40B4-BE49-F238E27FC236}">
                <a16:creationId xmlns:a16="http://schemas.microsoft.com/office/drawing/2014/main" id="{21881EDC-E749-4F46-8C1C-B44DD21BA9AD}"/>
              </a:ext>
            </a:extLst>
          </p:cNvPr>
          <p:cNvGrpSpPr>
            <a:grpSpLocks/>
          </p:cNvGrpSpPr>
          <p:nvPr/>
        </p:nvGrpSpPr>
        <p:grpSpPr bwMode="auto">
          <a:xfrm>
            <a:off x="2971692" y="4401202"/>
            <a:ext cx="309563" cy="119063"/>
            <a:chOff x="1287" y="2524"/>
            <a:chExt cx="260" cy="100"/>
          </a:xfrm>
        </p:grpSpPr>
        <p:sp>
          <p:nvSpPr>
            <p:cNvPr id="197" name="Rectangle 73">
              <a:extLst>
                <a:ext uri="{FF2B5EF4-FFF2-40B4-BE49-F238E27FC236}">
                  <a16:creationId xmlns:a16="http://schemas.microsoft.com/office/drawing/2014/main" id="{F3D0248D-63A0-3447-AD45-C92BA38B9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98" name="Rectangle 74">
              <a:extLst>
                <a:ext uri="{FF2B5EF4-FFF2-40B4-BE49-F238E27FC236}">
                  <a16:creationId xmlns:a16="http://schemas.microsoft.com/office/drawing/2014/main" id="{A8C44BD4-B473-EA48-B1D2-4212120DE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99" name="Rectangle 75">
              <a:extLst>
                <a:ext uri="{FF2B5EF4-FFF2-40B4-BE49-F238E27FC236}">
                  <a16:creationId xmlns:a16="http://schemas.microsoft.com/office/drawing/2014/main" id="{08B6F9A7-9AD7-B040-B431-D7898B467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00" name="Rectangle 129">
              <a:extLst>
                <a:ext uri="{FF2B5EF4-FFF2-40B4-BE49-F238E27FC236}">
                  <a16:creationId xmlns:a16="http://schemas.microsoft.com/office/drawing/2014/main" id="{310C322C-F672-7946-BD16-DA4CE50EE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</p:grpSp>
      <p:grpSp>
        <p:nvGrpSpPr>
          <p:cNvPr id="201" name="Group 150">
            <a:extLst>
              <a:ext uri="{FF2B5EF4-FFF2-40B4-BE49-F238E27FC236}">
                <a16:creationId xmlns:a16="http://schemas.microsoft.com/office/drawing/2014/main" id="{C5660C67-80CE-084B-8B8D-F5CCCDA73638}"/>
              </a:ext>
            </a:extLst>
          </p:cNvPr>
          <p:cNvGrpSpPr>
            <a:grpSpLocks/>
          </p:cNvGrpSpPr>
          <p:nvPr/>
        </p:nvGrpSpPr>
        <p:grpSpPr bwMode="auto">
          <a:xfrm>
            <a:off x="6226861" y="4400011"/>
            <a:ext cx="309563" cy="119063"/>
            <a:chOff x="1287" y="2524"/>
            <a:chExt cx="260" cy="100"/>
          </a:xfrm>
        </p:grpSpPr>
        <p:sp>
          <p:nvSpPr>
            <p:cNvPr id="202" name="Rectangle 151">
              <a:extLst>
                <a:ext uri="{FF2B5EF4-FFF2-40B4-BE49-F238E27FC236}">
                  <a16:creationId xmlns:a16="http://schemas.microsoft.com/office/drawing/2014/main" id="{E39443DC-01F4-7A42-BC3B-BD48B1952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03" name="Rectangle 152">
              <a:extLst>
                <a:ext uri="{FF2B5EF4-FFF2-40B4-BE49-F238E27FC236}">
                  <a16:creationId xmlns:a16="http://schemas.microsoft.com/office/drawing/2014/main" id="{810BA023-C5B8-434B-9FF4-507BAFBB2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04" name="Rectangle 153">
              <a:extLst>
                <a:ext uri="{FF2B5EF4-FFF2-40B4-BE49-F238E27FC236}">
                  <a16:creationId xmlns:a16="http://schemas.microsoft.com/office/drawing/2014/main" id="{48739CB2-AA1C-8B4E-8D0B-CFBBB2A4F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05" name="Rectangle 154">
              <a:extLst>
                <a:ext uri="{FF2B5EF4-FFF2-40B4-BE49-F238E27FC236}">
                  <a16:creationId xmlns:a16="http://schemas.microsoft.com/office/drawing/2014/main" id="{435BB581-5D52-C345-BA75-358EC9A43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</p:grpSp>
      <p:sp>
        <p:nvSpPr>
          <p:cNvPr id="206" name="Freeform 146">
            <a:extLst>
              <a:ext uri="{FF2B5EF4-FFF2-40B4-BE49-F238E27FC236}">
                <a16:creationId xmlns:a16="http://schemas.microsoft.com/office/drawing/2014/main" id="{8EB20ED3-9276-204C-BA00-A485E0531DD2}"/>
              </a:ext>
            </a:extLst>
          </p:cNvPr>
          <p:cNvSpPr>
            <a:spLocks/>
          </p:cNvSpPr>
          <p:nvPr/>
        </p:nvSpPr>
        <p:spPr bwMode="auto">
          <a:xfrm>
            <a:off x="4762393" y="4176174"/>
            <a:ext cx="1629965" cy="1491853"/>
          </a:xfrm>
          <a:custGeom>
            <a:avLst/>
            <a:gdLst>
              <a:gd name="T0" fmla="*/ 2147483647 w 1369"/>
              <a:gd name="T1" fmla="*/ 2147483647 h 1253"/>
              <a:gd name="T2" fmla="*/ 2147483647 w 1369"/>
              <a:gd name="T3" fmla="*/ 2147483647 h 1253"/>
              <a:gd name="T4" fmla="*/ 2147483647 w 1369"/>
              <a:gd name="T5" fmla="*/ 2147483647 h 1253"/>
              <a:gd name="T6" fmla="*/ 0 w 1369"/>
              <a:gd name="T7" fmla="*/ 2147483647 h 1253"/>
              <a:gd name="T8" fmla="*/ 2147483647 w 1369"/>
              <a:gd name="T9" fmla="*/ 0 h 1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69" h="1253">
                <a:moveTo>
                  <a:pt x="1369" y="216"/>
                </a:moveTo>
                <a:lnTo>
                  <a:pt x="1362" y="1252"/>
                </a:lnTo>
                <a:lnTo>
                  <a:pt x="16" y="1253"/>
                </a:lnTo>
                <a:lnTo>
                  <a:pt x="0" y="121"/>
                </a:lnTo>
                <a:lnTo>
                  <a:pt x="19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defTabSz="685800" eaLnBrk="0" hangingPunct="0">
              <a:defRPr/>
            </a:pPr>
            <a:endParaRPr lang="en-US" sz="1200" b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7" name="Freeform 147">
            <a:extLst>
              <a:ext uri="{FF2B5EF4-FFF2-40B4-BE49-F238E27FC236}">
                <a16:creationId xmlns:a16="http://schemas.microsoft.com/office/drawing/2014/main" id="{911482D4-C931-F64A-A760-F208DA9E7FB6}"/>
              </a:ext>
            </a:extLst>
          </p:cNvPr>
          <p:cNvSpPr>
            <a:spLocks/>
          </p:cNvSpPr>
          <p:nvPr/>
        </p:nvSpPr>
        <p:spPr bwMode="auto">
          <a:xfrm>
            <a:off x="4851689" y="4199987"/>
            <a:ext cx="1488281" cy="1407319"/>
          </a:xfrm>
          <a:custGeom>
            <a:avLst/>
            <a:gdLst>
              <a:gd name="T0" fmla="*/ 2147483647 w 1250"/>
              <a:gd name="T1" fmla="*/ 2147483647 h 1182"/>
              <a:gd name="T2" fmla="*/ 2147483647 w 1250"/>
              <a:gd name="T3" fmla="*/ 2147483647 h 1182"/>
              <a:gd name="T4" fmla="*/ 2147483647 w 1250"/>
              <a:gd name="T5" fmla="*/ 2147483647 h 1182"/>
              <a:gd name="T6" fmla="*/ 0 w 1250"/>
              <a:gd name="T7" fmla="*/ 2147483647 h 1182"/>
              <a:gd name="T8" fmla="*/ 2147483647 w 1250"/>
              <a:gd name="T9" fmla="*/ 0 h 1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50" h="1182">
                <a:moveTo>
                  <a:pt x="1250" y="190"/>
                </a:moveTo>
                <a:lnTo>
                  <a:pt x="1244" y="1182"/>
                </a:lnTo>
                <a:lnTo>
                  <a:pt x="19" y="1181"/>
                </a:lnTo>
                <a:lnTo>
                  <a:pt x="0" y="155"/>
                </a:lnTo>
                <a:lnTo>
                  <a:pt x="17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defTabSz="685800" eaLnBrk="0" hangingPunct="0">
              <a:defRPr/>
            </a:pPr>
            <a:endParaRPr lang="en-US" sz="1200" b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8" name="Oval 36">
            <a:extLst>
              <a:ext uri="{FF2B5EF4-FFF2-40B4-BE49-F238E27FC236}">
                <a16:creationId xmlns:a16="http://schemas.microsoft.com/office/drawing/2014/main" id="{6C459D77-5631-504A-9CB0-A48BD9C61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764" y="4259518"/>
            <a:ext cx="448866" cy="2286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Comic Sans MS" charset="0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545698" y="4354748"/>
            <a:ext cx="416499" cy="53633"/>
            <a:chOff x="1420065" y="5012608"/>
            <a:chExt cx="555332" cy="71510"/>
          </a:xfrm>
        </p:grpSpPr>
        <p:sp>
          <p:nvSpPr>
            <p:cNvPr id="210" name="Oval 166">
              <a:extLst>
                <a:ext uri="{FF2B5EF4-FFF2-40B4-BE49-F238E27FC236}">
                  <a16:creationId xmlns:a16="http://schemas.microsoft.com/office/drawing/2014/main" id="{ADD1825C-C7DB-6844-A3DF-BCF2BA1F0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065" y="5012608"/>
              <a:ext cx="196850" cy="69850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11" name="Oval 167">
              <a:extLst>
                <a:ext uri="{FF2B5EF4-FFF2-40B4-BE49-F238E27FC236}">
                  <a16:creationId xmlns:a16="http://schemas.microsoft.com/office/drawing/2014/main" id="{0600B33C-3B3C-0646-85DB-B042B7A87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547" y="5014268"/>
              <a:ext cx="196850" cy="69850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</p:grpSp>
      <p:sp>
        <p:nvSpPr>
          <p:cNvPr id="212" name="Freeform 168">
            <a:extLst>
              <a:ext uri="{FF2B5EF4-FFF2-40B4-BE49-F238E27FC236}">
                <a16:creationId xmlns:a16="http://schemas.microsoft.com/office/drawing/2014/main" id="{202E5E96-F7A0-1448-90F0-6A79F4073978}"/>
              </a:ext>
            </a:extLst>
          </p:cNvPr>
          <p:cNvSpPr>
            <a:spLocks/>
          </p:cNvSpPr>
          <p:nvPr/>
        </p:nvSpPr>
        <p:spPr bwMode="auto">
          <a:xfrm>
            <a:off x="3983723" y="3314162"/>
            <a:ext cx="516731" cy="1076325"/>
          </a:xfrm>
          <a:custGeom>
            <a:avLst/>
            <a:gdLst>
              <a:gd name="T0" fmla="*/ 434 w 434"/>
              <a:gd name="T1" fmla="*/ 904 h 904"/>
              <a:gd name="T2" fmla="*/ 2 w 434"/>
              <a:gd name="T3" fmla="*/ 902 h 904"/>
              <a:gd name="T4" fmla="*/ 0 w 434"/>
              <a:gd name="T5" fmla="*/ 0 h 9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4" h="904">
                <a:moveTo>
                  <a:pt x="434" y="904"/>
                </a:moveTo>
                <a:lnTo>
                  <a:pt x="2" y="902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defTabSz="685800" eaLnBrk="0" hangingPunct="0">
              <a:defRPr/>
            </a:pPr>
            <a:endParaRPr lang="en-US" sz="1200" b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13" name="Group 172">
            <a:extLst>
              <a:ext uri="{FF2B5EF4-FFF2-40B4-BE49-F238E27FC236}">
                <a16:creationId xmlns:a16="http://schemas.microsoft.com/office/drawing/2014/main" id="{A2D29F5F-484F-7547-9B9A-8974E37BD10F}"/>
              </a:ext>
            </a:extLst>
          </p:cNvPr>
          <p:cNvGrpSpPr>
            <a:grpSpLocks/>
          </p:cNvGrpSpPr>
          <p:nvPr/>
        </p:nvGrpSpPr>
        <p:grpSpPr bwMode="auto">
          <a:xfrm>
            <a:off x="4658807" y="3286777"/>
            <a:ext cx="785813" cy="1081088"/>
            <a:chOff x="2432" y="1758"/>
            <a:chExt cx="660" cy="908"/>
          </a:xfrm>
        </p:grpSpPr>
        <p:sp>
          <p:nvSpPr>
            <p:cNvPr id="214" name="Oval 170">
              <a:extLst>
                <a:ext uri="{FF2B5EF4-FFF2-40B4-BE49-F238E27FC236}">
                  <a16:creationId xmlns:a16="http://schemas.microsoft.com/office/drawing/2014/main" id="{E03C7F13-7247-C24D-85C2-723A1405F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" y="2564"/>
              <a:ext cx="144" cy="102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15" name="Freeform 171">
              <a:extLst>
                <a:ext uri="{FF2B5EF4-FFF2-40B4-BE49-F238E27FC236}">
                  <a16:creationId xmlns:a16="http://schemas.microsoft.com/office/drawing/2014/main" id="{9BC6BA8A-16A3-F446-97F4-767748284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" y="1758"/>
              <a:ext cx="586" cy="810"/>
            </a:xfrm>
            <a:custGeom>
              <a:avLst/>
              <a:gdLst>
                <a:gd name="T0" fmla="*/ 0 w 586"/>
                <a:gd name="T1" fmla="*/ 810 h 810"/>
                <a:gd name="T2" fmla="*/ 2 w 586"/>
                <a:gd name="T3" fmla="*/ 808 h 810"/>
                <a:gd name="T4" fmla="*/ 2 w 586"/>
                <a:gd name="T5" fmla="*/ 170 h 810"/>
                <a:gd name="T6" fmla="*/ 586 w 586"/>
                <a:gd name="T7" fmla="*/ 0 h 8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810">
                  <a:moveTo>
                    <a:pt x="0" y="810"/>
                  </a:moveTo>
                  <a:lnTo>
                    <a:pt x="2" y="808"/>
                  </a:lnTo>
                  <a:lnTo>
                    <a:pt x="2" y="170"/>
                  </a:lnTo>
                  <a:lnTo>
                    <a:pt x="586" y="0"/>
                  </a:lnTo>
                </a:path>
              </a:pathLst>
            </a:custGeom>
            <a:noFill/>
            <a:ln w="127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defTabSz="685800" eaLnBrk="0" hangingPunct="0">
                <a:defRPr/>
              </a:pPr>
              <a:endParaRPr lang="en-US" sz="1200" b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16" name="Group 179">
            <a:extLst>
              <a:ext uri="{FF2B5EF4-FFF2-40B4-BE49-F238E27FC236}">
                <a16:creationId xmlns:a16="http://schemas.microsoft.com/office/drawing/2014/main" id="{D0DD382B-DAC3-2346-B02D-B07D99212014}"/>
              </a:ext>
            </a:extLst>
          </p:cNvPr>
          <p:cNvGrpSpPr>
            <a:grpSpLocks/>
          </p:cNvGrpSpPr>
          <p:nvPr/>
        </p:nvGrpSpPr>
        <p:grpSpPr bwMode="auto">
          <a:xfrm>
            <a:off x="1883461" y="5023900"/>
            <a:ext cx="600075" cy="621506"/>
            <a:chOff x="-44" y="1473"/>
            <a:chExt cx="981" cy="1105"/>
          </a:xfrm>
        </p:grpSpPr>
        <p:pic>
          <p:nvPicPr>
            <p:cNvPr id="217" name="Picture 180" descr="desktop_computer_stylized_medium">
              <a:extLst>
                <a:ext uri="{FF2B5EF4-FFF2-40B4-BE49-F238E27FC236}">
                  <a16:creationId xmlns:a16="http://schemas.microsoft.com/office/drawing/2014/main" id="{DED124CB-DBF2-BA4A-A3F5-D0D2EE27E0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8" name="Freeform 181">
              <a:extLst>
                <a:ext uri="{FF2B5EF4-FFF2-40B4-BE49-F238E27FC236}">
                  <a16:creationId xmlns:a16="http://schemas.microsoft.com/office/drawing/2014/main" id="{45C70753-F80F-0E44-A5BE-EA6A0103012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19" name="Group 182">
            <a:extLst>
              <a:ext uri="{FF2B5EF4-FFF2-40B4-BE49-F238E27FC236}">
                <a16:creationId xmlns:a16="http://schemas.microsoft.com/office/drawing/2014/main" id="{8C1F52F1-3DCD-D94D-B922-F8CEBAB5F0B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119830" y="4959606"/>
            <a:ext cx="591740" cy="586978"/>
            <a:chOff x="-44" y="1473"/>
            <a:chExt cx="981" cy="1105"/>
          </a:xfrm>
        </p:grpSpPr>
        <p:pic>
          <p:nvPicPr>
            <p:cNvPr id="220" name="Picture 183" descr="desktop_computer_stylized_medium">
              <a:extLst>
                <a:ext uri="{FF2B5EF4-FFF2-40B4-BE49-F238E27FC236}">
                  <a16:creationId xmlns:a16="http://schemas.microsoft.com/office/drawing/2014/main" id="{E6083DB7-3B07-6F40-9810-0033E2E06F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1" name="Freeform 184">
              <a:extLst>
                <a:ext uri="{FF2B5EF4-FFF2-40B4-BE49-F238E27FC236}">
                  <a16:creationId xmlns:a16="http://schemas.microsoft.com/office/drawing/2014/main" id="{28CB0DC7-F192-5840-BCC3-B9D6621060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3812274" y="4648852"/>
            <a:ext cx="269081" cy="528638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hangingPunct="0">
                  <a:defRPr/>
                </a:pPr>
                <a:endParaRPr lang="en-US" sz="1200" b="0" kern="0">
                  <a:solidFill>
                    <a:srgbClr val="000000"/>
                  </a:solidFill>
                  <a:latin typeface="Tahoma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hangingPunct="0">
                  <a:defRPr/>
                </a:pPr>
                <a:endParaRPr lang="en-US" sz="1200" b="0" kern="0">
                  <a:solidFill>
                    <a:srgbClr val="000000"/>
                  </a:solidFill>
                  <a:latin typeface="Tahoma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hangingPunct="0">
                  <a:defRPr/>
                </a:pPr>
                <a:endParaRPr lang="en-US" sz="1200" b="0" kern="0">
                  <a:solidFill>
                    <a:srgbClr val="000000"/>
                  </a:solidFill>
                  <a:latin typeface="Tahoma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hangingPunct="0">
                  <a:defRPr/>
                </a:pPr>
                <a:endParaRPr lang="en-US" sz="1200" b="0" kern="0">
                  <a:solidFill>
                    <a:srgbClr val="000000"/>
                  </a:solidFill>
                  <a:latin typeface="Tahoma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hangingPunct="0">
                  <a:defRPr/>
                </a:pPr>
                <a:endParaRPr lang="en-US" sz="1200" b="0" kern="0">
                  <a:solidFill>
                    <a:srgbClr val="000000"/>
                  </a:solidFill>
                  <a:latin typeface="Tahoma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hangingPunct="0">
                  <a:defRPr/>
                </a:pPr>
                <a:endParaRPr lang="en-US" sz="1200" b="0" kern="0">
                  <a:solidFill>
                    <a:srgbClr val="000000"/>
                  </a:solidFill>
                  <a:latin typeface="Tahoma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hangingPunct="0">
                  <a:defRPr/>
                </a:pPr>
                <a:endParaRPr lang="en-US" sz="1200" b="0" kern="0">
                  <a:solidFill>
                    <a:srgbClr val="000000"/>
                  </a:solidFill>
                  <a:latin typeface="Tahoma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hangingPunct="0">
                  <a:defRPr/>
                </a:pPr>
                <a:endParaRPr lang="en-US" sz="1200" b="0" kern="0">
                  <a:solidFill>
                    <a:srgbClr val="000000"/>
                  </a:solidFill>
                  <a:latin typeface="Tahoma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>
                <a:defRPr/>
              </a:pPr>
              <a:endParaRPr lang="en-US" sz="1350" b="0" kern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</p:grpSp>
      <p:grpSp>
        <p:nvGrpSpPr>
          <p:cNvPr id="255" name="Group 176">
            <a:extLst>
              <a:ext uri="{FF2B5EF4-FFF2-40B4-BE49-F238E27FC236}">
                <a16:creationId xmlns:a16="http://schemas.microsoft.com/office/drawing/2014/main" id="{A688A9DA-2CE4-9245-B0CF-12C3AB6DA03D}"/>
              </a:ext>
            </a:extLst>
          </p:cNvPr>
          <p:cNvGrpSpPr>
            <a:grpSpLocks/>
          </p:cNvGrpSpPr>
          <p:nvPr/>
        </p:nvGrpSpPr>
        <p:grpSpPr bwMode="auto">
          <a:xfrm>
            <a:off x="887316" y="2029501"/>
            <a:ext cx="3619524" cy="1289741"/>
            <a:chOff x="5" y="727"/>
            <a:chExt cx="2460" cy="1047"/>
          </a:xfrm>
        </p:grpSpPr>
        <p:sp>
          <p:nvSpPr>
            <p:cNvPr id="256" name="Text Box 45">
              <a:extLst>
                <a:ext uri="{FF2B5EF4-FFF2-40B4-BE49-F238E27FC236}">
                  <a16:creationId xmlns:a16="http://schemas.microsoft.com/office/drawing/2014/main" id="{08227C49-D6DA-834A-88D1-4F61E7C3A2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" y="1101"/>
              <a:ext cx="2332" cy="6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defTabSz="685800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handle data from multiple</a:t>
              </a:r>
            </a:p>
            <a:p>
              <a:pPr defTabSz="685800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sockets, add transport header (later used for demultiplexing)</a:t>
              </a:r>
            </a:p>
          </p:txBody>
        </p:sp>
        <p:sp>
          <p:nvSpPr>
            <p:cNvPr id="257" name="Rectangle 46">
              <a:extLst>
                <a:ext uri="{FF2B5EF4-FFF2-40B4-BE49-F238E27FC236}">
                  <a16:creationId xmlns:a16="http://schemas.microsoft.com/office/drawing/2014/main" id="{3B2C1C25-63A3-9D42-A34A-56DE5B3AC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" y="901"/>
              <a:ext cx="2298" cy="873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 b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grpSp>
          <p:nvGrpSpPr>
            <p:cNvPr id="258" name="Group 47">
              <a:extLst>
                <a:ext uri="{FF2B5EF4-FFF2-40B4-BE49-F238E27FC236}">
                  <a16:creationId xmlns:a16="http://schemas.microsoft.com/office/drawing/2014/main" id="{9141C6D7-5B52-C14E-B286-0BE1FAEACC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" y="727"/>
              <a:ext cx="1854" cy="375"/>
              <a:chOff x="869" y="3567"/>
              <a:chExt cx="1780" cy="375"/>
            </a:xfrm>
          </p:grpSpPr>
          <p:sp>
            <p:nvSpPr>
              <p:cNvPr id="259" name="Rectangle 48">
                <a:extLst>
                  <a:ext uri="{FF2B5EF4-FFF2-40B4-BE49-F238E27FC236}">
                    <a16:creationId xmlns:a16="http://schemas.microsoft.com/office/drawing/2014/main" id="{9B8AF1CA-3C6F-F243-9464-0DF4CA71C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6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00" b="0">
                  <a:solidFill>
                    <a:prstClr val="black"/>
                  </a:solidFill>
                  <a:latin typeface="Calibri" panose="020F0502020204030204"/>
                  <a:cs typeface="+mn-cs"/>
                </a:endParaRPr>
              </a:p>
            </p:txBody>
          </p:sp>
          <p:sp>
            <p:nvSpPr>
              <p:cNvPr id="260" name="Text Box 49">
                <a:extLst>
                  <a:ext uri="{FF2B5EF4-FFF2-40B4-BE49-F238E27FC236}">
                    <a16:creationId xmlns:a16="http://schemas.microsoft.com/office/drawing/2014/main" id="{70A5AF43-DDA0-2A40-9B92-B39F358268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9" y="3567"/>
                <a:ext cx="1780" cy="3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100" b="0" i="1" dirty="0">
                    <a:solidFill>
                      <a:srgbClr val="CC0000"/>
                    </a:solidFill>
                    <a:latin typeface="Calibri" panose="020F0502020204030204"/>
                    <a:cs typeface="+mn-cs"/>
                  </a:rPr>
                  <a:t>multiplexing at sender:</a:t>
                </a:r>
              </a:p>
            </p:txBody>
          </p:sp>
        </p:grpSp>
      </p:grpSp>
      <p:sp>
        <p:nvSpPr>
          <p:cNvPr id="169" name="Freeform 142">
            <a:extLst>
              <a:ext uri="{FF2B5EF4-FFF2-40B4-BE49-F238E27FC236}">
                <a16:creationId xmlns:a16="http://schemas.microsoft.com/office/drawing/2014/main" id="{9633E13F-8D02-CA4B-A3EB-E64D4EB42802}"/>
              </a:ext>
            </a:extLst>
          </p:cNvPr>
          <p:cNvSpPr>
            <a:spLocks/>
          </p:cNvSpPr>
          <p:nvPr/>
        </p:nvSpPr>
        <p:spPr bwMode="auto">
          <a:xfrm>
            <a:off x="3149095" y="4201177"/>
            <a:ext cx="1471613" cy="1422797"/>
          </a:xfrm>
          <a:custGeom>
            <a:avLst/>
            <a:gdLst>
              <a:gd name="T0" fmla="*/ 0 w 1236"/>
              <a:gd name="T1" fmla="*/ 2147483647 h 1195"/>
              <a:gd name="T2" fmla="*/ 2147483647 w 1236"/>
              <a:gd name="T3" fmla="*/ 2147483647 h 1195"/>
              <a:gd name="T4" fmla="*/ 2147483647 w 1236"/>
              <a:gd name="T5" fmla="*/ 2147483647 h 1195"/>
              <a:gd name="T6" fmla="*/ 2147483647 w 1236"/>
              <a:gd name="T7" fmla="*/ 2147483647 h 1195"/>
              <a:gd name="T8" fmla="*/ 2147483647 w 1236"/>
              <a:gd name="T9" fmla="*/ 0 h 1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36" h="1195">
                <a:moveTo>
                  <a:pt x="0" y="202"/>
                </a:moveTo>
                <a:lnTo>
                  <a:pt x="6" y="1194"/>
                </a:lnTo>
                <a:lnTo>
                  <a:pt x="1236" y="1195"/>
                </a:lnTo>
                <a:lnTo>
                  <a:pt x="1227" y="150"/>
                </a:lnTo>
                <a:lnTo>
                  <a:pt x="1069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defTabSz="685800" eaLnBrk="0" hangingPunct="0">
              <a:defRPr/>
            </a:pPr>
            <a:endParaRPr lang="en-US" sz="1200" b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8" name="Freeform 141">
            <a:extLst>
              <a:ext uri="{FF2B5EF4-FFF2-40B4-BE49-F238E27FC236}">
                <a16:creationId xmlns:a16="http://schemas.microsoft.com/office/drawing/2014/main" id="{68E70704-F4BA-164C-AD06-3859E25D67E2}"/>
              </a:ext>
            </a:extLst>
          </p:cNvPr>
          <p:cNvSpPr>
            <a:spLocks/>
          </p:cNvSpPr>
          <p:nvPr/>
        </p:nvSpPr>
        <p:spPr bwMode="auto">
          <a:xfrm>
            <a:off x="3101470" y="4182127"/>
            <a:ext cx="1620441" cy="1491854"/>
          </a:xfrm>
          <a:custGeom>
            <a:avLst/>
            <a:gdLst>
              <a:gd name="T0" fmla="*/ 0 w 1361"/>
              <a:gd name="T1" fmla="*/ 2147483647 h 1253"/>
              <a:gd name="T2" fmla="*/ 2147483647 w 1361"/>
              <a:gd name="T3" fmla="*/ 2147483647 h 1253"/>
              <a:gd name="T4" fmla="*/ 2147483647 w 1361"/>
              <a:gd name="T5" fmla="*/ 2147483647 h 1253"/>
              <a:gd name="T6" fmla="*/ 2147483647 w 1361"/>
              <a:gd name="T7" fmla="*/ 2147483647 h 1253"/>
              <a:gd name="T8" fmla="*/ 2147483647 w 1361"/>
              <a:gd name="T9" fmla="*/ 2147483647 h 1253"/>
              <a:gd name="T10" fmla="*/ 2147483647 w 1361"/>
              <a:gd name="T11" fmla="*/ 0 h 12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1" h="1253">
                <a:moveTo>
                  <a:pt x="0" y="216"/>
                </a:moveTo>
                <a:lnTo>
                  <a:pt x="7" y="1252"/>
                </a:lnTo>
                <a:lnTo>
                  <a:pt x="1320" y="1253"/>
                </a:lnTo>
                <a:lnTo>
                  <a:pt x="1361" y="1252"/>
                </a:lnTo>
                <a:lnTo>
                  <a:pt x="1353" y="114"/>
                </a:lnTo>
                <a:lnTo>
                  <a:pt x="1178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defTabSz="685800" eaLnBrk="0" hangingPunct="0">
              <a:defRPr/>
            </a:pPr>
            <a:endParaRPr lang="en-US" sz="1200" b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338205" y="4098566"/>
            <a:ext cx="2811727" cy="86160"/>
            <a:chOff x="4450940" y="4321755"/>
            <a:chExt cx="3748969" cy="114880"/>
          </a:xfrm>
        </p:grpSpPr>
        <p:sp>
          <p:nvSpPr>
            <p:cNvPr id="6" name="Left-Right Arrow 5"/>
            <p:cNvSpPr/>
            <p:nvPr/>
          </p:nvSpPr>
          <p:spPr>
            <a:xfrm rot="20821812">
              <a:off x="4450940" y="4321755"/>
              <a:ext cx="1216152" cy="99004"/>
            </a:xfrm>
            <a:prstGeom prst="leftRightArrow">
              <a:avLst/>
            </a:prstGeom>
            <a:solidFill>
              <a:srgbClr val="000090"/>
            </a:solidFill>
            <a:ln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b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61" name="Left-Right Arrow 260"/>
            <p:cNvSpPr/>
            <p:nvPr/>
          </p:nvSpPr>
          <p:spPr>
            <a:xfrm rot="778188" flipV="1">
              <a:off x="6983757" y="4337631"/>
              <a:ext cx="1216152" cy="99004"/>
            </a:xfrm>
            <a:prstGeom prst="leftRightArrow">
              <a:avLst/>
            </a:prstGeom>
            <a:solidFill>
              <a:srgbClr val="000090"/>
            </a:solidFill>
            <a:ln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b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63" name="Rectangle 2">
            <a:extLst>
              <a:ext uri="{FF2B5EF4-FFF2-40B4-BE49-F238E27FC236}">
                <a16:creationId xmlns:a16="http://schemas.microsoft.com/office/drawing/2014/main" id="{77CB1095-C67C-ED49-A4C9-306E022306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Multiplexing &amp; demultiplexing</a:t>
            </a:r>
          </a:p>
        </p:txBody>
      </p:sp>
    </p:spTree>
    <p:extLst>
      <p:ext uri="{BB962C8B-B14F-4D97-AF65-F5344CB8AC3E}">
        <p14:creationId xmlns:p14="http://schemas.microsoft.com/office/powerpoint/2010/main" val="297240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  <p:bldP spid="207" grpId="0" animBg="1"/>
      <p:bldP spid="212" grpId="0" animBg="1"/>
      <p:bldP spid="212" grpId="1" animBg="1"/>
      <p:bldP spid="169" grpId="0" animBg="1"/>
      <p:bldP spid="16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processes</a:t>
            </a:r>
          </a:p>
          <a:p>
            <a:r>
              <a:rPr lang="en-US" dirty="0">
                <a:solidFill>
                  <a:srgbClr val="0000FF"/>
                </a:solidFill>
              </a:rPr>
              <a:t>Provide common end-to-end services for app layer [optional]</a:t>
            </a:r>
          </a:p>
          <a:p>
            <a:pPr lvl="1"/>
            <a:r>
              <a:rPr lang="en-US" dirty="0"/>
              <a:t>Reliable, in-order data delivery</a:t>
            </a:r>
          </a:p>
          <a:p>
            <a:pPr lvl="1"/>
            <a:r>
              <a:rPr lang="en-US" dirty="0"/>
              <a:t>Well-paced data delivery</a:t>
            </a:r>
          </a:p>
          <a:p>
            <a:pPr lvl="2"/>
            <a:r>
              <a:rPr lang="en-US" dirty="0"/>
              <a:t>Too fast may overwhelm the network</a:t>
            </a:r>
          </a:p>
          <a:p>
            <a:pPr lvl="2"/>
            <a:r>
              <a:rPr lang="en-US" dirty="0"/>
              <a:t>Too slow is not efficient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6572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processes</a:t>
            </a:r>
          </a:p>
          <a:p>
            <a:r>
              <a:rPr lang="en-US" dirty="0"/>
              <a:t>Provide common end-to-end services for app layer [optional]</a:t>
            </a:r>
          </a:p>
          <a:p>
            <a:r>
              <a:rPr lang="en-US" dirty="0">
                <a:solidFill>
                  <a:srgbClr val="0000FF"/>
                </a:solidFill>
              </a:rPr>
              <a:t>TCP and UDP are the common transport protocols</a:t>
            </a:r>
          </a:p>
          <a:p>
            <a:pPr lvl="1"/>
            <a:r>
              <a:rPr lang="en-US" dirty="0"/>
              <a:t>Also SCTP, MPTCP, SST, RDP, DCCP, …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367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processes</a:t>
            </a:r>
          </a:p>
          <a:p>
            <a:r>
              <a:rPr lang="en-US" dirty="0"/>
              <a:t>Provide common end-to-end services for app layer [optional]</a:t>
            </a:r>
          </a:p>
          <a:p>
            <a:r>
              <a:rPr lang="en-US" dirty="0"/>
              <a:t>TCP and UDP are the common transport protocols</a:t>
            </a:r>
          </a:p>
          <a:p>
            <a:r>
              <a:rPr lang="en-US" dirty="0">
                <a:solidFill>
                  <a:srgbClr val="0000FF"/>
                </a:solidFill>
              </a:rPr>
              <a:t>UDP is a minimalist transport protocol</a:t>
            </a:r>
          </a:p>
          <a:p>
            <a:pPr lvl="1"/>
            <a:r>
              <a:rPr lang="en-US" dirty="0"/>
              <a:t>Only provides mux/demux capabilities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0116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processes</a:t>
            </a:r>
          </a:p>
          <a:p>
            <a:r>
              <a:rPr lang="en-US" dirty="0"/>
              <a:t>Provide common end-to-end services for app layer [optional]</a:t>
            </a:r>
          </a:p>
          <a:p>
            <a:r>
              <a:rPr lang="en-US" dirty="0"/>
              <a:t>TCP and UDP are the common transport protocols</a:t>
            </a:r>
          </a:p>
          <a:p>
            <a:r>
              <a:rPr lang="en-US" dirty="0"/>
              <a:t>UDP is a minimalist transport protocol</a:t>
            </a:r>
          </a:p>
          <a:p>
            <a:pPr marL="257175" lvl="1" indent="-257175">
              <a:buFont typeface="Monotype Sorts" charset="0"/>
              <a:buChar char="l"/>
            </a:pPr>
            <a:r>
              <a:rPr lang="en-US" sz="2800" dirty="0">
                <a:solidFill>
                  <a:srgbClr val="0000FF"/>
                </a:solidFill>
              </a:rPr>
              <a:t>TCP offers a reliable, in-order, byte stream abstraction</a:t>
            </a:r>
          </a:p>
          <a:p>
            <a:pPr lvl="1"/>
            <a:r>
              <a:rPr lang="en-US" dirty="0"/>
              <a:t>With congestion control, but w/o performance guarantees (delay, b/w, etc.)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01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and sockets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Socket</a:t>
            </a:r>
            <a:r>
              <a:rPr lang="en-US" dirty="0"/>
              <a:t>: software abstraction for an application process to exchange network messages with the (transport layer in the) operating system </a:t>
            </a:r>
          </a:p>
          <a:p>
            <a:r>
              <a:rPr lang="en-US" dirty="0"/>
              <a:t>Two important types of sockets</a:t>
            </a:r>
          </a:p>
          <a:p>
            <a:pPr lvl="1"/>
            <a:r>
              <a:rPr lang="en-US" dirty="0"/>
              <a:t>UDP socket: TYPE is SOCK_DGRAM </a:t>
            </a:r>
          </a:p>
          <a:p>
            <a:pPr lvl="1"/>
            <a:r>
              <a:rPr lang="en-US" dirty="0">
                <a:sym typeface="Wingdings"/>
              </a:rPr>
              <a:t>TCP socket: TYPE is SOCK_STREAM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6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F7A233D0-A6D5-954C-8192-42C322ACE580}"/>
              </a:ext>
            </a:extLst>
          </p:cNvPr>
          <p:cNvGrpSpPr/>
          <p:nvPr/>
        </p:nvGrpSpPr>
        <p:grpSpPr>
          <a:xfrm>
            <a:off x="5456580" y="2667000"/>
            <a:ext cx="3469728" cy="2794388"/>
            <a:chOff x="5503812" y="3758807"/>
            <a:chExt cx="3469728" cy="2794388"/>
          </a:xfrm>
        </p:grpSpPr>
        <p:sp>
          <p:nvSpPr>
            <p:cNvPr id="61" name="Cloud 60">
              <a:extLst>
                <a:ext uri="{FF2B5EF4-FFF2-40B4-BE49-F238E27FC236}">
                  <a16:creationId xmlns:a16="http://schemas.microsoft.com/office/drawing/2014/main" id="{4613C81F-348B-4341-837A-AE1A8D86ACEA}"/>
                </a:ext>
              </a:extLst>
            </p:cNvPr>
            <p:cNvSpPr/>
            <p:nvPr/>
          </p:nvSpPr>
          <p:spPr bwMode="auto">
            <a:xfrm>
              <a:off x="5503812" y="3758807"/>
              <a:ext cx="3469728" cy="2794388"/>
            </a:xfrm>
            <a:custGeom>
              <a:avLst/>
              <a:gdLst>
                <a:gd name="connsiteX0" fmla="*/ 313239 w 3469728"/>
                <a:gd name="connsiteY0" fmla="*/ 929522 h 2794388"/>
                <a:gd name="connsiteX1" fmla="*/ 451626 w 3469728"/>
                <a:gd name="connsiteY1" fmla="*/ 446778 h 2794388"/>
                <a:gd name="connsiteX2" fmla="*/ 1124850 w 3469728"/>
                <a:gd name="connsiteY2" fmla="*/ 336490 h 2794388"/>
                <a:gd name="connsiteX3" fmla="*/ 1803616 w 3469728"/>
                <a:gd name="connsiteY3" fmla="*/ 221998 h 2794388"/>
                <a:gd name="connsiteX4" fmla="*/ 2068102 w 3469728"/>
                <a:gd name="connsiteY4" fmla="*/ 12936 h 2794388"/>
                <a:gd name="connsiteX5" fmla="*/ 2396120 w 3469728"/>
                <a:gd name="connsiteY5" fmla="*/ 160483 h 2794388"/>
                <a:gd name="connsiteX6" fmla="*/ 2848309 w 3469728"/>
                <a:gd name="connsiteY6" fmla="*/ 44632 h 2794388"/>
                <a:gd name="connsiteX7" fmla="*/ 3077616 w 3469728"/>
                <a:gd name="connsiteY7" fmla="*/ 360683 h 2794388"/>
                <a:gd name="connsiteX8" fmla="*/ 3371900 w 3469728"/>
                <a:gd name="connsiteY8" fmla="*/ 667418 h 2794388"/>
                <a:gd name="connsiteX9" fmla="*/ 3358728 w 3469728"/>
                <a:gd name="connsiteY9" fmla="*/ 1000028 h 2794388"/>
                <a:gd name="connsiteX10" fmla="*/ 3454949 w 3469728"/>
                <a:gd name="connsiteY10" fmla="*/ 1508581 h 2794388"/>
                <a:gd name="connsiteX11" fmla="*/ 3004206 w 3469728"/>
                <a:gd name="connsiteY11" fmla="*/ 1953742 h 2794388"/>
                <a:gd name="connsiteX12" fmla="*/ 2842847 w 3469728"/>
                <a:gd name="connsiteY12" fmla="*/ 2335189 h 2794388"/>
                <a:gd name="connsiteX13" fmla="*/ 2293474 w 3469728"/>
                <a:gd name="connsiteY13" fmla="*/ 2381374 h 2794388"/>
                <a:gd name="connsiteX14" fmla="*/ 1900880 w 3469728"/>
                <a:gd name="connsiteY14" fmla="*/ 2788307 h 2794388"/>
                <a:gd name="connsiteX15" fmla="*/ 1323636 w 3469728"/>
                <a:gd name="connsiteY15" fmla="*/ 2539917 h 2794388"/>
                <a:gd name="connsiteX16" fmla="*/ 466164 w 3469728"/>
                <a:gd name="connsiteY16" fmla="*/ 2294503 h 2794388"/>
                <a:gd name="connsiteX17" fmla="*/ 89152 w 3469728"/>
                <a:gd name="connsiteY17" fmla="*/ 2021403 h 2794388"/>
                <a:gd name="connsiteX18" fmla="*/ 169711 w 3469728"/>
                <a:gd name="connsiteY18" fmla="*/ 1652764 h 2794388"/>
                <a:gd name="connsiteX19" fmla="*/ -402 w 3469728"/>
                <a:gd name="connsiteY19" fmla="*/ 1274551 h 2794388"/>
                <a:gd name="connsiteX20" fmla="*/ 310267 w 3469728"/>
                <a:gd name="connsiteY20" fmla="*/ 938383 h 2794388"/>
                <a:gd name="connsiteX21" fmla="*/ 313239 w 3469728"/>
                <a:gd name="connsiteY21" fmla="*/ 929522 h 2794388"/>
                <a:gd name="connsiteX0" fmla="*/ 376931 w 3469728"/>
                <a:gd name="connsiteY0" fmla="*/ 1693256 h 2794388"/>
                <a:gd name="connsiteX1" fmla="*/ 173486 w 3469728"/>
                <a:gd name="connsiteY1" fmla="*/ 1641702 h 2794388"/>
                <a:gd name="connsiteX2" fmla="*/ 556441 w 3469728"/>
                <a:gd name="connsiteY2" fmla="*/ 2257438 h 2794388"/>
                <a:gd name="connsiteX3" fmla="*/ 467449 w 3469728"/>
                <a:gd name="connsiteY3" fmla="*/ 2282083 h 2794388"/>
                <a:gd name="connsiteX4" fmla="*/ 1323476 w 3469728"/>
                <a:gd name="connsiteY4" fmla="*/ 2528533 h 2794388"/>
                <a:gd name="connsiteX5" fmla="*/ 1269824 w 3469728"/>
                <a:gd name="connsiteY5" fmla="*/ 2415981 h 2794388"/>
                <a:gd name="connsiteX6" fmla="*/ 2315320 w 3469728"/>
                <a:gd name="connsiteY6" fmla="*/ 2247865 h 2794388"/>
                <a:gd name="connsiteX7" fmla="*/ 2293875 w 3469728"/>
                <a:gd name="connsiteY7" fmla="*/ 2371348 h 2794388"/>
                <a:gd name="connsiteX8" fmla="*/ 2741165 w 3469728"/>
                <a:gd name="connsiteY8" fmla="*/ 1484777 h 2794388"/>
                <a:gd name="connsiteX9" fmla="*/ 3002278 w 3469728"/>
                <a:gd name="connsiteY9" fmla="*/ 1946368 h 2794388"/>
                <a:gd name="connsiteX10" fmla="*/ 3357122 w 3469728"/>
                <a:gd name="connsiteY10" fmla="*/ 993172 h 2794388"/>
                <a:gd name="connsiteX11" fmla="*/ 3240822 w 3469728"/>
                <a:gd name="connsiteY11" fmla="*/ 1166268 h 2794388"/>
                <a:gd name="connsiteX12" fmla="*/ 3078098 w 3469728"/>
                <a:gd name="connsiteY12" fmla="*/ 350980 h 2794388"/>
                <a:gd name="connsiteX13" fmla="*/ 3084202 w 3469728"/>
                <a:gd name="connsiteY13" fmla="*/ 432742 h 2794388"/>
                <a:gd name="connsiteX14" fmla="*/ 2335480 w 3469728"/>
                <a:gd name="connsiteY14" fmla="*/ 255634 h 2794388"/>
                <a:gd name="connsiteX15" fmla="*/ 2395076 w 3469728"/>
                <a:gd name="connsiteY15" fmla="*/ 151362 h 2794388"/>
                <a:gd name="connsiteX16" fmla="*/ 1778315 w 3469728"/>
                <a:gd name="connsiteY16" fmla="*/ 305312 h 2794388"/>
                <a:gd name="connsiteX17" fmla="*/ 1807150 w 3469728"/>
                <a:gd name="connsiteY17" fmla="*/ 215400 h 2794388"/>
                <a:gd name="connsiteX18" fmla="*/ 1124448 w 3469728"/>
                <a:gd name="connsiteY18" fmla="*/ 335844 h 2794388"/>
                <a:gd name="connsiteX19" fmla="*/ 1228862 w 3469728"/>
                <a:gd name="connsiteY19" fmla="*/ 423039 h 2794388"/>
                <a:gd name="connsiteX20" fmla="*/ 331471 w 3469728"/>
                <a:gd name="connsiteY20" fmla="*/ 1021310 h 2794388"/>
                <a:gd name="connsiteX21" fmla="*/ 313239 w 3469728"/>
                <a:gd name="connsiteY21" fmla="*/ 929522 h 279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69728" h="2794388" fill="none" extrusionOk="0">
                  <a:moveTo>
                    <a:pt x="313239" y="929522"/>
                  </a:moveTo>
                  <a:cubicBezTo>
                    <a:pt x="272348" y="792424"/>
                    <a:pt x="318671" y="545790"/>
                    <a:pt x="451626" y="446778"/>
                  </a:cubicBezTo>
                  <a:cubicBezTo>
                    <a:pt x="684374" y="259784"/>
                    <a:pt x="903392" y="168041"/>
                    <a:pt x="1124850" y="336490"/>
                  </a:cubicBezTo>
                  <a:cubicBezTo>
                    <a:pt x="1313990" y="93301"/>
                    <a:pt x="1567421" y="8451"/>
                    <a:pt x="1803616" y="221998"/>
                  </a:cubicBezTo>
                  <a:cubicBezTo>
                    <a:pt x="1853829" y="112824"/>
                    <a:pt x="1952655" y="26518"/>
                    <a:pt x="2068102" y="12936"/>
                  </a:cubicBezTo>
                  <a:cubicBezTo>
                    <a:pt x="2218994" y="-25583"/>
                    <a:pt x="2322975" y="43209"/>
                    <a:pt x="2396120" y="160483"/>
                  </a:cubicBezTo>
                  <a:cubicBezTo>
                    <a:pt x="2480209" y="6954"/>
                    <a:pt x="2723604" y="-62087"/>
                    <a:pt x="2848309" y="44632"/>
                  </a:cubicBezTo>
                  <a:cubicBezTo>
                    <a:pt x="2936783" y="119016"/>
                    <a:pt x="3056700" y="225929"/>
                    <a:pt x="3077616" y="360683"/>
                  </a:cubicBezTo>
                  <a:cubicBezTo>
                    <a:pt x="3225190" y="400467"/>
                    <a:pt x="3322990" y="532064"/>
                    <a:pt x="3371900" y="667418"/>
                  </a:cubicBezTo>
                  <a:cubicBezTo>
                    <a:pt x="3407700" y="777240"/>
                    <a:pt x="3392065" y="869011"/>
                    <a:pt x="3358728" y="1000028"/>
                  </a:cubicBezTo>
                  <a:cubicBezTo>
                    <a:pt x="3498961" y="1145772"/>
                    <a:pt x="3528410" y="1366036"/>
                    <a:pt x="3454949" y="1508581"/>
                  </a:cubicBezTo>
                  <a:cubicBezTo>
                    <a:pt x="3448532" y="1788900"/>
                    <a:pt x="3243218" y="1968899"/>
                    <a:pt x="3004206" y="1953742"/>
                  </a:cubicBezTo>
                  <a:cubicBezTo>
                    <a:pt x="3007619" y="2104792"/>
                    <a:pt x="2941128" y="2235229"/>
                    <a:pt x="2842847" y="2335189"/>
                  </a:cubicBezTo>
                  <a:cubicBezTo>
                    <a:pt x="2657672" y="2511484"/>
                    <a:pt x="2507656" y="2508692"/>
                    <a:pt x="2293474" y="2381374"/>
                  </a:cubicBezTo>
                  <a:cubicBezTo>
                    <a:pt x="2257239" y="2563116"/>
                    <a:pt x="2065516" y="2698470"/>
                    <a:pt x="1900880" y="2788307"/>
                  </a:cubicBezTo>
                  <a:cubicBezTo>
                    <a:pt x="1647983" y="2861416"/>
                    <a:pt x="1453686" y="2805401"/>
                    <a:pt x="1323636" y="2539917"/>
                  </a:cubicBezTo>
                  <a:cubicBezTo>
                    <a:pt x="991582" y="2697647"/>
                    <a:pt x="659717" y="2603735"/>
                    <a:pt x="466164" y="2294503"/>
                  </a:cubicBezTo>
                  <a:cubicBezTo>
                    <a:pt x="325597" y="2352232"/>
                    <a:pt x="177805" y="2207844"/>
                    <a:pt x="89152" y="2021403"/>
                  </a:cubicBezTo>
                  <a:cubicBezTo>
                    <a:pt x="27298" y="1901545"/>
                    <a:pt x="84450" y="1727886"/>
                    <a:pt x="169711" y="1652764"/>
                  </a:cubicBezTo>
                  <a:cubicBezTo>
                    <a:pt x="50048" y="1571984"/>
                    <a:pt x="-13969" y="1417475"/>
                    <a:pt x="-402" y="1274551"/>
                  </a:cubicBezTo>
                  <a:cubicBezTo>
                    <a:pt x="-11256" y="1098721"/>
                    <a:pt x="164387" y="931530"/>
                    <a:pt x="310267" y="938383"/>
                  </a:cubicBezTo>
                  <a:cubicBezTo>
                    <a:pt x="311386" y="935286"/>
                    <a:pt x="313055" y="932436"/>
                    <a:pt x="313239" y="929522"/>
                  </a:cubicBezTo>
                  <a:close/>
                </a:path>
                <a:path w="3469728" h="2794388" fill="none" extrusionOk="0">
                  <a:moveTo>
                    <a:pt x="376931" y="1693256"/>
                  </a:moveTo>
                  <a:cubicBezTo>
                    <a:pt x="315394" y="1681218"/>
                    <a:pt x="249298" y="1666409"/>
                    <a:pt x="173486" y="1641702"/>
                  </a:cubicBezTo>
                  <a:moveTo>
                    <a:pt x="556441" y="2257438"/>
                  </a:moveTo>
                  <a:cubicBezTo>
                    <a:pt x="535406" y="2264772"/>
                    <a:pt x="498807" y="2277494"/>
                    <a:pt x="467449" y="2282083"/>
                  </a:cubicBezTo>
                  <a:moveTo>
                    <a:pt x="1323476" y="2528533"/>
                  </a:moveTo>
                  <a:cubicBezTo>
                    <a:pt x="1303318" y="2500479"/>
                    <a:pt x="1289457" y="2450432"/>
                    <a:pt x="1269824" y="2415981"/>
                  </a:cubicBezTo>
                  <a:moveTo>
                    <a:pt x="2315320" y="2247865"/>
                  </a:moveTo>
                  <a:cubicBezTo>
                    <a:pt x="2320217" y="2290210"/>
                    <a:pt x="2304607" y="2326754"/>
                    <a:pt x="2293875" y="2371348"/>
                  </a:cubicBezTo>
                  <a:moveTo>
                    <a:pt x="2741165" y="1484777"/>
                  </a:moveTo>
                  <a:cubicBezTo>
                    <a:pt x="2847465" y="1576680"/>
                    <a:pt x="3033338" y="1786334"/>
                    <a:pt x="3002278" y="1946368"/>
                  </a:cubicBezTo>
                  <a:moveTo>
                    <a:pt x="3357122" y="993172"/>
                  </a:moveTo>
                  <a:cubicBezTo>
                    <a:pt x="3323228" y="1078910"/>
                    <a:pt x="3310275" y="1112500"/>
                    <a:pt x="3240822" y="1166268"/>
                  </a:cubicBezTo>
                  <a:moveTo>
                    <a:pt x="3078098" y="350980"/>
                  </a:moveTo>
                  <a:cubicBezTo>
                    <a:pt x="3082835" y="377184"/>
                    <a:pt x="3088178" y="406893"/>
                    <a:pt x="3084202" y="432742"/>
                  </a:cubicBezTo>
                  <a:moveTo>
                    <a:pt x="2335480" y="255634"/>
                  </a:moveTo>
                  <a:cubicBezTo>
                    <a:pt x="2356375" y="208951"/>
                    <a:pt x="2376407" y="180882"/>
                    <a:pt x="2395076" y="151362"/>
                  </a:cubicBezTo>
                  <a:moveTo>
                    <a:pt x="1778315" y="305312"/>
                  </a:moveTo>
                  <a:cubicBezTo>
                    <a:pt x="1793490" y="275743"/>
                    <a:pt x="1794516" y="247730"/>
                    <a:pt x="1807150" y="215400"/>
                  </a:cubicBezTo>
                  <a:moveTo>
                    <a:pt x="1124448" y="335844"/>
                  </a:moveTo>
                  <a:cubicBezTo>
                    <a:pt x="1161326" y="359777"/>
                    <a:pt x="1198866" y="389369"/>
                    <a:pt x="1228862" y="423039"/>
                  </a:cubicBezTo>
                  <a:moveTo>
                    <a:pt x="331471" y="1021310"/>
                  </a:moveTo>
                  <a:cubicBezTo>
                    <a:pt x="323122" y="988049"/>
                    <a:pt x="320992" y="957807"/>
                    <a:pt x="313239" y="929522"/>
                  </a:cubicBezTo>
                </a:path>
                <a:path w="3469728" h="2794388" stroke="0" extrusionOk="0">
                  <a:moveTo>
                    <a:pt x="313239" y="929522"/>
                  </a:moveTo>
                  <a:cubicBezTo>
                    <a:pt x="286111" y="750724"/>
                    <a:pt x="307415" y="590122"/>
                    <a:pt x="451626" y="446778"/>
                  </a:cubicBezTo>
                  <a:cubicBezTo>
                    <a:pt x="685706" y="253907"/>
                    <a:pt x="857719" y="196648"/>
                    <a:pt x="1124850" y="336490"/>
                  </a:cubicBezTo>
                  <a:cubicBezTo>
                    <a:pt x="1212380" y="104542"/>
                    <a:pt x="1588196" y="63614"/>
                    <a:pt x="1803616" y="221998"/>
                  </a:cubicBezTo>
                  <a:cubicBezTo>
                    <a:pt x="1846238" y="104016"/>
                    <a:pt x="1961796" y="34399"/>
                    <a:pt x="2068102" y="12936"/>
                  </a:cubicBezTo>
                  <a:cubicBezTo>
                    <a:pt x="2199851" y="-5871"/>
                    <a:pt x="2332948" y="21463"/>
                    <a:pt x="2396120" y="160483"/>
                  </a:cubicBezTo>
                  <a:cubicBezTo>
                    <a:pt x="2475630" y="12448"/>
                    <a:pt x="2685230" y="-24582"/>
                    <a:pt x="2848309" y="44632"/>
                  </a:cubicBezTo>
                  <a:cubicBezTo>
                    <a:pt x="2966072" y="79250"/>
                    <a:pt x="3031174" y="252324"/>
                    <a:pt x="3077616" y="360683"/>
                  </a:cubicBezTo>
                  <a:cubicBezTo>
                    <a:pt x="3249736" y="420870"/>
                    <a:pt x="3344046" y="521466"/>
                    <a:pt x="3371900" y="667418"/>
                  </a:cubicBezTo>
                  <a:cubicBezTo>
                    <a:pt x="3381167" y="772559"/>
                    <a:pt x="3425719" y="915746"/>
                    <a:pt x="3358728" y="1000028"/>
                  </a:cubicBezTo>
                  <a:cubicBezTo>
                    <a:pt x="3487196" y="1185005"/>
                    <a:pt x="3497975" y="1358235"/>
                    <a:pt x="3454949" y="1508581"/>
                  </a:cubicBezTo>
                  <a:cubicBezTo>
                    <a:pt x="3435331" y="1796187"/>
                    <a:pt x="3259629" y="1964338"/>
                    <a:pt x="3004206" y="1953742"/>
                  </a:cubicBezTo>
                  <a:cubicBezTo>
                    <a:pt x="3014484" y="2090470"/>
                    <a:pt x="2948751" y="2218469"/>
                    <a:pt x="2842847" y="2335189"/>
                  </a:cubicBezTo>
                  <a:cubicBezTo>
                    <a:pt x="2640018" y="2488663"/>
                    <a:pt x="2454594" y="2491437"/>
                    <a:pt x="2293474" y="2381374"/>
                  </a:cubicBezTo>
                  <a:cubicBezTo>
                    <a:pt x="2220207" y="2582794"/>
                    <a:pt x="2079910" y="2722093"/>
                    <a:pt x="1900880" y="2788307"/>
                  </a:cubicBezTo>
                  <a:cubicBezTo>
                    <a:pt x="1680627" y="2840235"/>
                    <a:pt x="1400061" y="2776415"/>
                    <a:pt x="1323636" y="2539917"/>
                  </a:cubicBezTo>
                  <a:cubicBezTo>
                    <a:pt x="997847" y="2786830"/>
                    <a:pt x="665618" y="2645915"/>
                    <a:pt x="466164" y="2294503"/>
                  </a:cubicBezTo>
                  <a:cubicBezTo>
                    <a:pt x="294848" y="2352534"/>
                    <a:pt x="184042" y="2172900"/>
                    <a:pt x="89152" y="2021403"/>
                  </a:cubicBezTo>
                  <a:cubicBezTo>
                    <a:pt x="34474" y="1923428"/>
                    <a:pt x="58152" y="1752912"/>
                    <a:pt x="169711" y="1652764"/>
                  </a:cubicBezTo>
                  <a:cubicBezTo>
                    <a:pt x="69621" y="1614748"/>
                    <a:pt x="-22008" y="1429339"/>
                    <a:pt x="-402" y="1274551"/>
                  </a:cubicBezTo>
                  <a:cubicBezTo>
                    <a:pt x="20645" y="1088051"/>
                    <a:pt x="141053" y="956350"/>
                    <a:pt x="310267" y="938383"/>
                  </a:cubicBezTo>
                  <a:cubicBezTo>
                    <a:pt x="311317" y="935482"/>
                    <a:pt x="312126" y="932946"/>
                    <a:pt x="313239" y="929522"/>
                  </a:cubicBezTo>
                  <a:close/>
                </a:path>
                <a:path w="3469728" h="2794388" fill="none" stroke="0" extrusionOk="0">
                  <a:moveTo>
                    <a:pt x="376931" y="1693256"/>
                  </a:moveTo>
                  <a:cubicBezTo>
                    <a:pt x="306677" y="1696444"/>
                    <a:pt x="239464" y="1664320"/>
                    <a:pt x="173486" y="1641702"/>
                  </a:cubicBezTo>
                  <a:moveTo>
                    <a:pt x="556441" y="2257438"/>
                  </a:moveTo>
                  <a:cubicBezTo>
                    <a:pt x="526121" y="2278896"/>
                    <a:pt x="495089" y="2275114"/>
                    <a:pt x="467449" y="2282083"/>
                  </a:cubicBezTo>
                  <a:moveTo>
                    <a:pt x="1323476" y="2528533"/>
                  </a:moveTo>
                  <a:cubicBezTo>
                    <a:pt x="1307414" y="2497550"/>
                    <a:pt x="1282836" y="2455840"/>
                    <a:pt x="1269824" y="2415981"/>
                  </a:cubicBezTo>
                  <a:moveTo>
                    <a:pt x="2315320" y="2247865"/>
                  </a:moveTo>
                  <a:cubicBezTo>
                    <a:pt x="2306424" y="2291738"/>
                    <a:pt x="2304863" y="2326347"/>
                    <a:pt x="2293875" y="2371348"/>
                  </a:cubicBezTo>
                  <a:moveTo>
                    <a:pt x="2741165" y="1484777"/>
                  </a:moveTo>
                  <a:cubicBezTo>
                    <a:pt x="2862464" y="1585390"/>
                    <a:pt x="3000815" y="1794268"/>
                    <a:pt x="3002278" y="1946368"/>
                  </a:cubicBezTo>
                  <a:moveTo>
                    <a:pt x="3357122" y="993172"/>
                  </a:moveTo>
                  <a:cubicBezTo>
                    <a:pt x="3325821" y="1055370"/>
                    <a:pt x="3296630" y="1119665"/>
                    <a:pt x="3240822" y="1166268"/>
                  </a:cubicBezTo>
                  <a:moveTo>
                    <a:pt x="3078098" y="350980"/>
                  </a:moveTo>
                  <a:cubicBezTo>
                    <a:pt x="3078031" y="377525"/>
                    <a:pt x="3080737" y="407009"/>
                    <a:pt x="3084202" y="432742"/>
                  </a:cubicBezTo>
                  <a:moveTo>
                    <a:pt x="2335480" y="255634"/>
                  </a:moveTo>
                  <a:cubicBezTo>
                    <a:pt x="2346379" y="212937"/>
                    <a:pt x="2370783" y="181223"/>
                    <a:pt x="2395076" y="151362"/>
                  </a:cubicBezTo>
                  <a:moveTo>
                    <a:pt x="1778315" y="305312"/>
                  </a:moveTo>
                  <a:cubicBezTo>
                    <a:pt x="1780063" y="280578"/>
                    <a:pt x="1791347" y="251093"/>
                    <a:pt x="1807150" y="215400"/>
                  </a:cubicBezTo>
                  <a:moveTo>
                    <a:pt x="1124448" y="335844"/>
                  </a:moveTo>
                  <a:cubicBezTo>
                    <a:pt x="1156263" y="361630"/>
                    <a:pt x="1198465" y="392451"/>
                    <a:pt x="1228862" y="423039"/>
                  </a:cubicBezTo>
                  <a:moveTo>
                    <a:pt x="331471" y="1021310"/>
                  </a:moveTo>
                  <a:cubicBezTo>
                    <a:pt x="317576" y="990320"/>
                    <a:pt x="316874" y="954949"/>
                    <a:pt x="313239" y="929522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" name="Text Box 27">
              <a:extLst>
                <a:ext uri="{FF2B5EF4-FFF2-40B4-BE49-F238E27FC236}">
                  <a16:creationId xmlns:a16="http://schemas.microsoft.com/office/drawing/2014/main" id="{E388BF67-6ACA-C248-B819-41FCF8D07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8086" y="5646242"/>
              <a:ext cx="950927" cy="594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CECECE">
                      <a:lumMod val="50000"/>
                    </a:srgbClr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 charset="0"/>
                </a:rPr>
                <a:t>5.6.7.*</a:t>
              </a: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F7E29C90-E0D7-9A49-AEB8-47FA643F5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8495" y="5089539"/>
              <a:ext cx="2590805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951C2A6A-16B1-4249-AC65-79613D389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3295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F984CE7D-9D76-8346-A1D8-19A56EA12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97697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7FD450B1-87D1-154B-B74F-3C5CC81EA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4499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3308E2D5-D96E-1649-8EB1-D20514535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2307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host</a:t>
              </a: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74C299CC-2B94-F746-9F51-6D29FD3A7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7659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host</a:t>
              </a: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85F94E58-58EC-7046-9356-FF91B4B82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9223" y="4204677"/>
              <a:ext cx="573088" cy="50260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host</a:t>
              </a:r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5C43ADF2-AA5F-B74F-967D-8DB476D13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2498" y="4067818"/>
              <a:ext cx="357188" cy="50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 charset="0"/>
                </a:rPr>
                <a:t>...</a:t>
              </a:r>
            </a:p>
          </p:txBody>
        </p:sp>
        <p:sp>
          <p:nvSpPr>
            <p:cNvPr id="64" name="Text Box 28">
              <a:extLst>
                <a:ext uri="{FF2B5EF4-FFF2-40B4-BE49-F238E27FC236}">
                  <a16:creationId xmlns:a16="http://schemas.microsoft.com/office/drawing/2014/main" id="{50555139-E5B8-314C-9AFE-CF3EBF043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9505" y="3810000"/>
              <a:ext cx="8899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 charset="0"/>
                </a:rPr>
                <a:t>5.6.7.8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DE4C8F-153C-0C46-906D-6C8C97C3449E}"/>
              </a:ext>
            </a:extLst>
          </p:cNvPr>
          <p:cNvGrpSpPr/>
          <p:nvPr/>
        </p:nvGrpSpPr>
        <p:grpSpPr>
          <a:xfrm>
            <a:off x="333777" y="2590799"/>
            <a:ext cx="3858596" cy="2794394"/>
            <a:chOff x="381009" y="3682606"/>
            <a:chExt cx="3858596" cy="1879993"/>
          </a:xfrm>
        </p:grpSpPr>
        <p:sp>
          <p:nvSpPr>
            <p:cNvPr id="58" name="Cloud 57">
              <a:extLst>
                <a:ext uri="{FF2B5EF4-FFF2-40B4-BE49-F238E27FC236}">
                  <a16:creationId xmlns:a16="http://schemas.microsoft.com/office/drawing/2014/main" id="{21A1DFDA-9339-9346-8226-5C9883E22D64}"/>
                </a:ext>
              </a:extLst>
            </p:cNvPr>
            <p:cNvSpPr/>
            <p:nvPr/>
          </p:nvSpPr>
          <p:spPr bwMode="auto">
            <a:xfrm>
              <a:off x="381009" y="3682606"/>
              <a:ext cx="3858596" cy="1879993"/>
            </a:xfrm>
            <a:custGeom>
              <a:avLst/>
              <a:gdLst>
                <a:gd name="connsiteX0" fmla="*/ 348345 w 3858596"/>
                <a:gd name="connsiteY0" fmla="*/ 625358 h 1879993"/>
                <a:gd name="connsiteX1" fmla="*/ 502242 w 3858596"/>
                <a:gd name="connsiteY1" fmla="*/ 300581 h 1879993"/>
                <a:gd name="connsiteX2" fmla="*/ 1250917 w 3858596"/>
                <a:gd name="connsiteY2" fmla="*/ 226382 h 1879993"/>
                <a:gd name="connsiteX3" fmla="*/ 2005755 w 3858596"/>
                <a:gd name="connsiteY3" fmla="*/ 149354 h 1879993"/>
                <a:gd name="connsiteX4" fmla="*/ 2299883 w 3858596"/>
                <a:gd name="connsiteY4" fmla="*/ 8703 h 1879993"/>
                <a:gd name="connsiteX5" fmla="*/ 2664664 w 3858596"/>
                <a:gd name="connsiteY5" fmla="*/ 107969 h 1879993"/>
                <a:gd name="connsiteX6" fmla="*/ 3167532 w 3858596"/>
                <a:gd name="connsiteY6" fmla="*/ 30027 h 1879993"/>
                <a:gd name="connsiteX7" fmla="*/ 3422538 w 3858596"/>
                <a:gd name="connsiteY7" fmla="*/ 242658 h 1879993"/>
                <a:gd name="connsiteX8" fmla="*/ 3749805 w 3858596"/>
                <a:gd name="connsiteY8" fmla="*/ 449022 h 1879993"/>
                <a:gd name="connsiteX9" fmla="*/ 3735156 w 3858596"/>
                <a:gd name="connsiteY9" fmla="*/ 672793 h 1879993"/>
                <a:gd name="connsiteX10" fmla="*/ 3842161 w 3858596"/>
                <a:gd name="connsiteY10" fmla="*/ 1014935 h 1879993"/>
                <a:gd name="connsiteX11" fmla="*/ 3340901 w 3858596"/>
                <a:gd name="connsiteY11" fmla="*/ 1314428 h 1879993"/>
                <a:gd name="connsiteX12" fmla="*/ 3161458 w 3858596"/>
                <a:gd name="connsiteY12" fmla="*/ 1571056 h 1879993"/>
                <a:gd name="connsiteX13" fmla="*/ 2550514 w 3858596"/>
                <a:gd name="connsiteY13" fmla="*/ 1602128 h 1879993"/>
                <a:gd name="connsiteX14" fmla="*/ 2113921 w 3858596"/>
                <a:gd name="connsiteY14" fmla="*/ 1875902 h 1879993"/>
                <a:gd name="connsiteX15" fmla="*/ 1471982 w 3858596"/>
                <a:gd name="connsiteY15" fmla="*/ 1708791 h 1879993"/>
                <a:gd name="connsiteX16" fmla="*/ 518409 w 3858596"/>
                <a:gd name="connsiteY16" fmla="*/ 1543683 h 1879993"/>
                <a:gd name="connsiteX17" fmla="*/ 99144 w 3858596"/>
                <a:gd name="connsiteY17" fmla="*/ 1359948 h 1879993"/>
                <a:gd name="connsiteX18" fmla="*/ 188731 w 3858596"/>
                <a:gd name="connsiteY18" fmla="*/ 1111937 h 1879993"/>
                <a:gd name="connsiteX19" fmla="*/ -447 w 3858596"/>
                <a:gd name="connsiteY19" fmla="*/ 857485 h 1879993"/>
                <a:gd name="connsiteX20" fmla="*/ 345040 w 3858596"/>
                <a:gd name="connsiteY20" fmla="*/ 631320 h 1879993"/>
                <a:gd name="connsiteX21" fmla="*/ 348345 w 3858596"/>
                <a:gd name="connsiteY21" fmla="*/ 625358 h 1879993"/>
                <a:gd name="connsiteX0" fmla="*/ 419175 w 3858596"/>
                <a:gd name="connsiteY0" fmla="*/ 1139180 h 1879993"/>
                <a:gd name="connsiteX1" fmla="*/ 192929 w 3858596"/>
                <a:gd name="connsiteY1" fmla="*/ 1104495 h 1879993"/>
                <a:gd name="connsiteX2" fmla="*/ 618804 w 3858596"/>
                <a:gd name="connsiteY2" fmla="*/ 1518747 h 1879993"/>
                <a:gd name="connsiteX3" fmla="*/ 519838 w 3858596"/>
                <a:gd name="connsiteY3" fmla="*/ 1535327 h 1879993"/>
                <a:gd name="connsiteX4" fmla="*/ 1471804 w 3858596"/>
                <a:gd name="connsiteY4" fmla="*/ 1701132 h 1879993"/>
                <a:gd name="connsiteX5" fmla="*/ 1412138 w 3858596"/>
                <a:gd name="connsiteY5" fmla="*/ 1625410 h 1879993"/>
                <a:gd name="connsiteX6" fmla="*/ 2574808 w 3858596"/>
                <a:gd name="connsiteY6" fmla="*/ 1512306 h 1879993"/>
                <a:gd name="connsiteX7" fmla="*/ 2550960 w 3858596"/>
                <a:gd name="connsiteY7" fmla="*/ 1595382 h 1879993"/>
                <a:gd name="connsiteX8" fmla="*/ 3048380 w 3858596"/>
                <a:gd name="connsiteY8" fmla="*/ 998920 h 1879993"/>
                <a:gd name="connsiteX9" fmla="*/ 3338757 w 3858596"/>
                <a:gd name="connsiteY9" fmla="*/ 1309467 h 1879993"/>
                <a:gd name="connsiteX10" fmla="*/ 3733370 w 3858596"/>
                <a:gd name="connsiteY10" fmla="*/ 668180 h 1879993"/>
                <a:gd name="connsiteX11" fmla="*/ 3604035 w 3858596"/>
                <a:gd name="connsiteY11" fmla="*/ 784635 h 1879993"/>
                <a:gd name="connsiteX12" fmla="*/ 3423074 w 3858596"/>
                <a:gd name="connsiteY12" fmla="*/ 236130 h 1879993"/>
                <a:gd name="connsiteX13" fmla="*/ 3429863 w 3858596"/>
                <a:gd name="connsiteY13" fmla="*/ 291137 h 1879993"/>
                <a:gd name="connsiteX14" fmla="*/ 2597228 w 3858596"/>
                <a:gd name="connsiteY14" fmla="*/ 171984 h 1879993"/>
                <a:gd name="connsiteX15" fmla="*/ 2663503 w 3858596"/>
                <a:gd name="connsiteY15" fmla="*/ 101832 h 1879993"/>
                <a:gd name="connsiteX16" fmla="*/ 1977619 w 3858596"/>
                <a:gd name="connsiteY16" fmla="*/ 205406 h 1879993"/>
                <a:gd name="connsiteX17" fmla="*/ 2009685 w 3858596"/>
                <a:gd name="connsiteY17" fmla="*/ 144916 h 1879993"/>
                <a:gd name="connsiteX18" fmla="*/ 1250470 w 3858596"/>
                <a:gd name="connsiteY18" fmla="*/ 225947 h 1879993"/>
                <a:gd name="connsiteX19" fmla="*/ 1366586 w 3858596"/>
                <a:gd name="connsiteY19" fmla="*/ 284610 h 1879993"/>
                <a:gd name="connsiteX20" fmla="*/ 368620 w 3858596"/>
                <a:gd name="connsiteY20" fmla="*/ 687111 h 1879993"/>
                <a:gd name="connsiteX21" fmla="*/ 348345 w 3858596"/>
                <a:gd name="connsiteY21" fmla="*/ 625358 h 187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58596" h="1879993" fill="none" extrusionOk="0">
                  <a:moveTo>
                    <a:pt x="348345" y="625358"/>
                  </a:moveTo>
                  <a:cubicBezTo>
                    <a:pt x="315612" y="524411"/>
                    <a:pt x="374266" y="379838"/>
                    <a:pt x="502242" y="300581"/>
                  </a:cubicBezTo>
                  <a:cubicBezTo>
                    <a:pt x="765805" y="184503"/>
                    <a:pt x="1002719" y="61273"/>
                    <a:pt x="1250917" y="226382"/>
                  </a:cubicBezTo>
                  <a:cubicBezTo>
                    <a:pt x="1416799" y="49922"/>
                    <a:pt x="1714361" y="15077"/>
                    <a:pt x="2005755" y="149354"/>
                  </a:cubicBezTo>
                  <a:cubicBezTo>
                    <a:pt x="2059819" y="83187"/>
                    <a:pt x="2167364" y="3002"/>
                    <a:pt x="2299883" y="8703"/>
                  </a:cubicBezTo>
                  <a:cubicBezTo>
                    <a:pt x="2444062" y="-7807"/>
                    <a:pt x="2590101" y="14402"/>
                    <a:pt x="2664664" y="107969"/>
                  </a:cubicBezTo>
                  <a:cubicBezTo>
                    <a:pt x="2771837" y="5384"/>
                    <a:pt x="3006690" y="-34182"/>
                    <a:pt x="3167532" y="30027"/>
                  </a:cubicBezTo>
                  <a:cubicBezTo>
                    <a:pt x="3298229" y="69739"/>
                    <a:pt x="3405388" y="171193"/>
                    <a:pt x="3422538" y="242658"/>
                  </a:cubicBezTo>
                  <a:cubicBezTo>
                    <a:pt x="3582161" y="269549"/>
                    <a:pt x="3691723" y="378232"/>
                    <a:pt x="3749805" y="449022"/>
                  </a:cubicBezTo>
                  <a:cubicBezTo>
                    <a:pt x="3801821" y="526800"/>
                    <a:pt x="3774623" y="581186"/>
                    <a:pt x="3735156" y="672793"/>
                  </a:cubicBezTo>
                  <a:cubicBezTo>
                    <a:pt x="3860749" y="770425"/>
                    <a:pt x="3909518" y="919190"/>
                    <a:pt x="3842161" y="1014935"/>
                  </a:cubicBezTo>
                  <a:cubicBezTo>
                    <a:pt x="3827412" y="1216174"/>
                    <a:pt x="3604168" y="1340154"/>
                    <a:pt x="3340901" y="1314428"/>
                  </a:cubicBezTo>
                  <a:cubicBezTo>
                    <a:pt x="3351478" y="1424697"/>
                    <a:pt x="3265486" y="1494905"/>
                    <a:pt x="3161458" y="1571056"/>
                  </a:cubicBezTo>
                  <a:cubicBezTo>
                    <a:pt x="2957172" y="1701569"/>
                    <a:pt x="2777817" y="1689440"/>
                    <a:pt x="2550514" y="1602128"/>
                  </a:cubicBezTo>
                  <a:cubicBezTo>
                    <a:pt x="2527479" y="1696777"/>
                    <a:pt x="2316313" y="1832158"/>
                    <a:pt x="2113921" y="1875902"/>
                  </a:cubicBezTo>
                  <a:cubicBezTo>
                    <a:pt x="1861576" y="1918230"/>
                    <a:pt x="1615802" y="1900829"/>
                    <a:pt x="1471982" y="1708791"/>
                  </a:cubicBezTo>
                  <a:cubicBezTo>
                    <a:pt x="1125423" y="1823683"/>
                    <a:pt x="758609" y="1714880"/>
                    <a:pt x="518409" y="1543683"/>
                  </a:cubicBezTo>
                  <a:cubicBezTo>
                    <a:pt x="335723" y="1565891"/>
                    <a:pt x="170951" y="1483867"/>
                    <a:pt x="99144" y="1359948"/>
                  </a:cubicBezTo>
                  <a:cubicBezTo>
                    <a:pt x="39048" y="1280510"/>
                    <a:pt x="94394" y="1168577"/>
                    <a:pt x="188731" y="1111937"/>
                  </a:cubicBezTo>
                  <a:cubicBezTo>
                    <a:pt x="55532" y="1057380"/>
                    <a:pt x="-12904" y="941786"/>
                    <a:pt x="-447" y="857485"/>
                  </a:cubicBezTo>
                  <a:cubicBezTo>
                    <a:pt x="-21586" y="740944"/>
                    <a:pt x="184990" y="612237"/>
                    <a:pt x="345040" y="631320"/>
                  </a:cubicBezTo>
                  <a:cubicBezTo>
                    <a:pt x="346602" y="628932"/>
                    <a:pt x="347415" y="627349"/>
                    <a:pt x="348345" y="625358"/>
                  </a:cubicBezTo>
                  <a:close/>
                </a:path>
                <a:path w="3858596" h="1879993" fill="none" extrusionOk="0">
                  <a:moveTo>
                    <a:pt x="419175" y="1139180"/>
                  </a:moveTo>
                  <a:cubicBezTo>
                    <a:pt x="347069" y="1130153"/>
                    <a:pt x="270675" y="1121378"/>
                    <a:pt x="192929" y="1104495"/>
                  </a:cubicBezTo>
                  <a:moveTo>
                    <a:pt x="618804" y="1518747"/>
                  </a:moveTo>
                  <a:cubicBezTo>
                    <a:pt x="591220" y="1524306"/>
                    <a:pt x="557132" y="1529880"/>
                    <a:pt x="519838" y="1535327"/>
                  </a:cubicBezTo>
                  <a:moveTo>
                    <a:pt x="1471804" y="1701132"/>
                  </a:moveTo>
                  <a:cubicBezTo>
                    <a:pt x="1449441" y="1685757"/>
                    <a:pt x="1429269" y="1650764"/>
                    <a:pt x="1412138" y="1625410"/>
                  </a:cubicBezTo>
                  <a:moveTo>
                    <a:pt x="2574808" y="1512306"/>
                  </a:moveTo>
                  <a:cubicBezTo>
                    <a:pt x="2576137" y="1540758"/>
                    <a:pt x="2562765" y="1561859"/>
                    <a:pt x="2550960" y="1595382"/>
                  </a:cubicBezTo>
                  <a:moveTo>
                    <a:pt x="3048380" y="998920"/>
                  </a:moveTo>
                  <a:cubicBezTo>
                    <a:pt x="3208011" y="1058838"/>
                    <a:pt x="3365370" y="1207992"/>
                    <a:pt x="3338757" y="1309467"/>
                  </a:cubicBezTo>
                  <a:moveTo>
                    <a:pt x="3733370" y="668180"/>
                  </a:moveTo>
                  <a:cubicBezTo>
                    <a:pt x="3699164" y="725706"/>
                    <a:pt x="3673862" y="748130"/>
                    <a:pt x="3604035" y="784635"/>
                  </a:cubicBezTo>
                  <a:moveTo>
                    <a:pt x="3423074" y="236130"/>
                  </a:moveTo>
                  <a:cubicBezTo>
                    <a:pt x="3428755" y="252434"/>
                    <a:pt x="3431410" y="273172"/>
                    <a:pt x="3429863" y="291137"/>
                  </a:cubicBezTo>
                  <a:moveTo>
                    <a:pt x="2597228" y="171984"/>
                  </a:moveTo>
                  <a:cubicBezTo>
                    <a:pt x="2616805" y="142381"/>
                    <a:pt x="2639752" y="121847"/>
                    <a:pt x="2663503" y="101832"/>
                  </a:cubicBezTo>
                  <a:moveTo>
                    <a:pt x="1977619" y="205406"/>
                  </a:moveTo>
                  <a:cubicBezTo>
                    <a:pt x="1988009" y="185058"/>
                    <a:pt x="1995611" y="168014"/>
                    <a:pt x="2009685" y="144916"/>
                  </a:cubicBezTo>
                  <a:moveTo>
                    <a:pt x="1250470" y="225947"/>
                  </a:moveTo>
                  <a:cubicBezTo>
                    <a:pt x="1281842" y="238258"/>
                    <a:pt x="1343414" y="261244"/>
                    <a:pt x="1366586" y="284610"/>
                  </a:cubicBezTo>
                  <a:moveTo>
                    <a:pt x="368620" y="687111"/>
                  </a:moveTo>
                  <a:cubicBezTo>
                    <a:pt x="359371" y="664772"/>
                    <a:pt x="356233" y="643679"/>
                    <a:pt x="348345" y="625358"/>
                  </a:cubicBezTo>
                </a:path>
                <a:path w="3858596" h="1879993" stroke="0" extrusionOk="0">
                  <a:moveTo>
                    <a:pt x="348345" y="625358"/>
                  </a:moveTo>
                  <a:cubicBezTo>
                    <a:pt x="291394" y="487095"/>
                    <a:pt x="370991" y="391829"/>
                    <a:pt x="502242" y="300581"/>
                  </a:cubicBezTo>
                  <a:cubicBezTo>
                    <a:pt x="769657" y="177980"/>
                    <a:pt x="988464" y="131855"/>
                    <a:pt x="1250917" y="226382"/>
                  </a:cubicBezTo>
                  <a:cubicBezTo>
                    <a:pt x="1346658" y="91989"/>
                    <a:pt x="1769932" y="49448"/>
                    <a:pt x="2005755" y="149354"/>
                  </a:cubicBezTo>
                  <a:cubicBezTo>
                    <a:pt x="2060028" y="71610"/>
                    <a:pt x="2184237" y="26015"/>
                    <a:pt x="2299883" y="8703"/>
                  </a:cubicBezTo>
                  <a:cubicBezTo>
                    <a:pt x="2451712" y="-3000"/>
                    <a:pt x="2588686" y="13772"/>
                    <a:pt x="2664664" y="107969"/>
                  </a:cubicBezTo>
                  <a:cubicBezTo>
                    <a:pt x="2737080" y="3805"/>
                    <a:pt x="2979748" y="-8213"/>
                    <a:pt x="3167532" y="30027"/>
                  </a:cubicBezTo>
                  <a:cubicBezTo>
                    <a:pt x="3299943" y="57457"/>
                    <a:pt x="3388478" y="159547"/>
                    <a:pt x="3422538" y="242658"/>
                  </a:cubicBezTo>
                  <a:cubicBezTo>
                    <a:pt x="3592324" y="279242"/>
                    <a:pt x="3711647" y="350911"/>
                    <a:pt x="3749805" y="449022"/>
                  </a:cubicBezTo>
                  <a:cubicBezTo>
                    <a:pt x="3772952" y="520171"/>
                    <a:pt x="3787590" y="607310"/>
                    <a:pt x="3735156" y="672793"/>
                  </a:cubicBezTo>
                  <a:cubicBezTo>
                    <a:pt x="3850937" y="774701"/>
                    <a:pt x="3889462" y="919702"/>
                    <a:pt x="3842161" y="1014935"/>
                  </a:cubicBezTo>
                  <a:cubicBezTo>
                    <a:pt x="3803748" y="1206003"/>
                    <a:pt x="3593699" y="1302991"/>
                    <a:pt x="3340901" y="1314428"/>
                  </a:cubicBezTo>
                  <a:cubicBezTo>
                    <a:pt x="3357714" y="1397346"/>
                    <a:pt x="3275384" y="1501399"/>
                    <a:pt x="3161458" y="1571056"/>
                  </a:cubicBezTo>
                  <a:cubicBezTo>
                    <a:pt x="2936177" y="1677775"/>
                    <a:pt x="2732001" y="1674288"/>
                    <a:pt x="2550514" y="1602128"/>
                  </a:cubicBezTo>
                  <a:cubicBezTo>
                    <a:pt x="2454739" y="1736079"/>
                    <a:pt x="2320095" y="1838379"/>
                    <a:pt x="2113921" y="1875902"/>
                  </a:cubicBezTo>
                  <a:cubicBezTo>
                    <a:pt x="1869703" y="1898361"/>
                    <a:pt x="1589123" y="1861890"/>
                    <a:pt x="1471982" y="1708791"/>
                  </a:cubicBezTo>
                  <a:cubicBezTo>
                    <a:pt x="1109282" y="1897591"/>
                    <a:pt x="719527" y="1773417"/>
                    <a:pt x="518409" y="1543683"/>
                  </a:cubicBezTo>
                  <a:cubicBezTo>
                    <a:pt x="328413" y="1586276"/>
                    <a:pt x="157267" y="1477715"/>
                    <a:pt x="99144" y="1359948"/>
                  </a:cubicBezTo>
                  <a:cubicBezTo>
                    <a:pt x="55103" y="1281409"/>
                    <a:pt x="86754" y="1178769"/>
                    <a:pt x="188731" y="1111937"/>
                  </a:cubicBezTo>
                  <a:cubicBezTo>
                    <a:pt x="63010" y="1075137"/>
                    <a:pt x="-22419" y="961673"/>
                    <a:pt x="-447" y="857485"/>
                  </a:cubicBezTo>
                  <a:cubicBezTo>
                    <a:pt x="25862" y="711772"/>
                    <a:pt x="148422" y="642753"/>
                    <a:pt x="345040" y="631320"/>
                  </a:cubicBezTo>
                  <a:cubicBezTo>
                    <a:pt x="346157" y="629357"/>
                    <a:pt x="347059" y="628006"/>
                    <a:pt x="348345" y="625358"/>
                  </a:cubicBezTo>
                  <a:close/>
                </a:path>
                <a:path w="3858596" h="1879993" fill="none" stroke="0" extrusionOk="0">
                  <a:moveTo>
                    <a:pt x="419175" y="1139180"/>
                  </a:moveTo>
                  <a:cubicBezTo>
                    <a:pt x="342547" y="1134252"/>
                    <a:pt x="263237" y="1123742"/>
                    <a:pt x="192929" y="1104495"/>
                  </a:cubicBezTo>
                  <a:moveTo>
                    <a:pt x="618804" y="1518747"/>
                  </a:moveTo>
                  <a:cubicBezTo>
                    <a:pt x="585725" y="1533955"/>
                    <a:pt x="547520" y="1526010"/>
                    <a:pt x="519838" y="1535327"/>
                  </a:cubicBezTo>
                  <a:moveTo>
                    <a:pt x="1471804" y="1701132"/>
                  </a:moveTo>
                  <a:cubicBezTo>
                    <a:pt x="1453903" y="1682159"/>
                    <a:pt x="1426984" y="1652270"/>
                    <a:pt x="1412138" y="1625410"/>
                  </a:cubicBezTo>
                  <a:moveTo>
                    <a:pt x="2574808" y="1512306"/>
                  </a:moveTo>
                  <a:cubicBezTo>
                    <a:pt x="2570255" y="1540837"/>
                    <a:pt x="2563194" y="1563740"/>
                    <a:pt x="2550960" y="1595382"/>
                  </a:cubicBezTo>
                  <a:moveTo>
                    <a:pt x="3048380" y="998920"/>
                  </a:moveTo>
                  <a:cubicBezTo>
                    <a:pt x="3216810" y="1060632"/>
                    <a:pt x="3337915" y="1214597"/>
                    <a:pt x="3338757" y="1309467"/>
                  </a:cubicBezTo>
                  <a:moveTo>
                    <a:pt x="3733370" y="668180"/>
                  </a:moveTo>
                  <a:cubicBezTo>
                    <a:pt x="3694813" y="704740"/>
                    <a:pt x="3675787" y="754375"/>
                    <a:pt x="3604035" y="784635"/>
                  </a:cubicBezTo>
                  <a:moveTo>
                    <a:pt x="3423074" y="236130"/>
                  </a:moveTo>
                  <a:cubicBezTo>
                    <a:pt x="3423502" y="253849"/>
                    <a:pt x="3427285" y="274011"/>
                    <a:pt x="3429863" y="291137"/>
                  </a:cubicBezTo>
                  <a:moveTo>
                    <a:pt x="2597228" y="171984"/>
                  </a:moveTo>
                  <a:cubicBezTo>
                    <a:pt x="2608719" y="140335"/>
                    <a:pt x="2636861" y="116495"/>
                    <a:pt x="2663503" y="101832"/>
                  </a:cubicBezTo>
                  <a:moveTo>
                    <a:pt x="1977619" y="205406"/>
                  </a:moveTo>
                  <a:cubicBezTo>
                    <a:pt x="1980993" y="189519"/>
                    <a:pt x="1993436" y="168773"/>
                    <a:pt x="2009685" y="144916"/>
                  </a:cubicBezTo>
                  <a:moveTo>
                    <a:pt x="1250470" y="225947"/>
                  </a:moveTo>
                  <a:cubicBezTo>
                    <a:pt x="1290670" y="242781"/>
                    <a:pt x="1332928" y="265745"/>
                    <a:pt x="1366586" y="284610"/>
                  </a:cubicBezTo>
                  <a:moveTo>
                    <a:pt x="368620" y="687111"/>
                  </a:moveTo>
                  <a:cubicBezTo>
                    <a:pt x="357025" y="666502"/>
                    <a:pt x="352446" y="641466"/>
                    <a:pt x="348345" y="625358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85AD45D-46B6-294C-897A-B0F9C40D4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9517" y="5039332"/>
              <a:ext cx="9509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CECECE">
                      <a:lumMod val="50000"/>
                    </a:srgbClr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 charset="0"/>
                </a:rPr>
                <a:t>1.2.3.*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6F42F6-0DDD-194E-8C63-3AA3B0A4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(Some of) What happens…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2D0CB-FB56-D946-B718-9727AF30036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90D881-957A-7944-A8D0-1584E528B88F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B92E7A3F-692B-814D-BD5B-AFAEDD7EE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055" y="3980256"/>
            <a:ext cx="2590805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6BD954EF-1590-8E4B-AA54-7F86EDF29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855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CB64F382-2839-034E-A958-5D48EEE3C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2257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201AC7BE-14F4-CF48-A67B-4C2E5D946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9059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386B82BC-92BC-E245-90CD-519EB9AB4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217" y="3386531"/>
            <a:ext cx="573088" cy="338138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host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7D7F1180-DE4E-0049-AE4B-97BBED168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219" y="3386531"/>
            <a:ext cx="573088" cy="3381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host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35C120B9-9D04-5D4E-8E03-732AB70F3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971" y="3386531"/>
            <a:ext cx="615951" cy="338138"/>
          </a:xfrm>
          <a:prstGeom prst="rect">
            <a:avLst/>
          </a:prstGeom>
          <a:solidFill>
            <a:srgbClr val="00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DNS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0442CCE2-755A-E547-AC01-1867068EB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058" y="3292868"/>
            <a:ext cx="357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ＭＳ Ｐゴシック" charset="0"/>
                <a:cs typeface="Arial" charset="0"/>
              </a:rPr>
              <a:t>...</a:t>
            </a:r>
          </a:p>
        </p:txBody>
      </p:sp>
      <p:sp>
        <p:nvSpPr>
          <p:cNvPr id="24" name="AutoShape 21">
            <a:extLst>
              <a:ext uri="{FF2B5EF4-FFF2-40B4-BE49-F238E27FC236}">
                <a16:creationId xmlns:a16="http://schemas.microsoft.com/office/drawing/2014/main" id="{6255765C-F657-3041-8137-C39887BB8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861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router</a:t>
            </a:r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03130648-77D8-C849-80A0-50F4FA5FD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9321" y="3940568"/>
            <a:ext cx="0" cy="755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6" name="AutoShape 23">
            <a:extLst>
              <a:ext uri="{FF2B5EF4-FFF2-40B4-BE49-F238E27FC236}">
                <a16:creationId xmlns:a16="http://schemas.microsoft.com/office/drawing/2014/main" id="{F0FFF321-1EEF-B14E-ACC8-FE16D4210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664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router</a:t>
            </a:r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D9AD64E6-762E-E14E-8A83-BEB8E9AE3C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78989" y="3983430"/>
            <a:ext cx="0" cy="715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8BAF9ABF-10D7-AE4A-B06E-69DC2132B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6659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E08EAC09-9063-5047-BD71-9CD1F3A5C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5462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22371197-E9BB-8C4E-A93F-5632E1F33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070" y="3059506"/>
            <a:ext cx="114617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ＭＳ Ｐゴシック" charset="0"/>
                <a:cs typeface="Arial" charset="0"/>
              </a:rPr>
              <a:t>1.2.3.156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5C01E7E3-499C-7F4F-B465-6B78FE6D6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317" y="3059506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ＭＳ Ｐゴシック" charset="0"/>
                <a:cs typeface="Arial" charset="0"/>
              </a:rPr>
              <a:t>1.2.3.48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9412C611-4963-E148-9205-A1736A31B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296" y="4313631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ＭＳ Ｐゴシック" charset="0"/>
                <a:cs typeface="Arial" charset="0"/>
              </a:rPr>
              <a:t>1.2.3.19</a:t>
            </a:r>
          </a:p>
        </p:txBody>
      </p:sp>
      <p:sp>
        <p:nvSpPr>
          <p:cNvPr id="35" name="AutoShape 33">
            <a:extLst>
              <a:ext uri="{FF2B5EF4-FFF2-40B4-BE49-F238E27FC236}">
                <a16:creationId xmlns:a16="http://schemas.microsoft.com/office/drawing/2014/main" id="{0722595B-6149-CA4F-958B-07CD465AA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695" y="4696218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router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6EF4FB82-AF8F-0241-9442-A2536A440A1D}"/>
              </a:ext>
            </a:extLst>
          </p:cNvPr>
          <p:cNvSpPr/>
          <p:nvPr/>
        </p:nvSpPr>
        <p:spPr>
          <a:xfrm>
            <a:off x="1363488" y="3739856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ourier New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32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/>
      <p:bldP spid="34" grpId="0"/>
      <p:bldP spid="35" grpId="0" animBg="1"/>
      <p:bldP spid="3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Ports</a:t>
            </a:r>
            <a:endParaRPr lang="en-US" dirty="0"/>
          </a:p>
        </p:txBody>
      </p:sp>
      <p:sp>
        <p:nvSpPr>
          <p:cNvPr id="1108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16-bit numbers that help distinguishing apps</a:t>
            </a:r>
          </a:p>
          <a:p>
            <a:pPr lvl="1"/>
            <a:r>
              <a:rPr lang="en-US" dirty="0"/>
              <a:t>Packets carry 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dst</a:t>
            </a:r>
            <a:r>
              <a:rPr lang="en-US" dirty="0"/>
              <a:t> port no in transport header</a:t>
            </a:r>
          </a:p>
          <a:p>
            <a:pPr lvl="1"/>
            <a:r>
              <a:rPr lang="en-US" dirty="0">
                <a:sym typeface="Wingdings"/>
              </a:rPr>
              <a:t>Well-known (0-1023) and ephemeral ports</a:t>
            </a:r>
            <a:endParaRPr lang="en-US" dirty="0"/>
          </a:p>
          <a:p>
            <a:r>
              <a:rPr lang="en-US" dirty="0"/>
              <a:t>OS stores mapping between sockets and ports</a:t>
            </a:r>
          </a:p>
          <a:p>
            <a:pPr lvl="1"/>
            <a:r>
              <a:rPr lang="en-US" dirty="0"/>
              <a:t>Port in packets and sockets in OS</a:t>
            </a:r>
          </a:p>
          <a:p>
            <a:pPr lvl="1"/>
            <a:r>
              <a:rPr lang="en-US" dirty="0"/>
              <a:t>For UDP ports (SOCK_DGRAM)</a:t>
            </a:r>
          </a:p>
          <a:p>
            <a:pPr lvl="2"/>
            <a:r>
              <a:rPr lang="en-US" dirty="0"/>
              <a:t>OS stores (local port, local IP address) </a:t>
            </a:r>
            <a:r>
              <a:rPr lang="en-US" dirty="0">
                <a:sym typeface="Wingdings"/>
              </a:rPr>
              <a:t> socket</a:t>
            </a:r>
          </a:p>
          <a:p>
            <a:pPr lvl="1"/>
            <a:r>
              <a:rPr lang="en-US" dirty="0"/>
              <a:t>For TCP ports (SOCK_STREAM)</a:t>
            </a:r>
          </a:p>
          <a:p>
            <a:pPr lvl="2"/>
            <a:r>
              <a:rPr lang="en-US" dirty="0"/>
              <a:t>OS stores </a:t>
            </a:r>
            <a:r>
              <a:rPr lang="en-US" dirty="0">
                <a:sym typeface="Wingdings"/>
              </a:rPr>
              <a:t>(local port, local IP, remote port, remote IP)  socket</a:t>
            </a:r>
          </a:p>
        </p:txBody>
      </p:sp>
    </p:spTree>
    <p:extLst>
      <p:ext uri="{BB962C8B-B14F-4D97-AF65-F5344CB8AC3E}">
        <p14:creationId xmlns:p14="http://schemas.microsoft.com/office/powerpoint/2010/main" val="195191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8995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UDP: User Datagram Protocol 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Lightweight communication between processes</a:t>
            </a:r>
          </a:p>
          <a:p>
            <a:pPr lvl="1"/>
            <a:r>
              <a:rPr lang="en-US" dirty="0"/>
              <a:t>Avoid overhead and delays of order &amp; reliability</a:t>
            </a:r>
          </a:p>
          <a:p>
            <a:r>
              <a:rPr lang="en-US" dirty="0"/>
              <a:t>UDP described in RFC 768 – (1980!)</a:t>
            </a:r>
          </a:p>
          <a:p>
            <a:pPr lvl="1"/>
            <a:r>
              <a:rPr lang="en-US" dirty="0"/>
              <a:t>Destination IP address and port to support demultiplexing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038600" y="3810000"/>
            <a:ext cx="3522663" cy="1828800"/>
            <a:chOff x="2286000" y="4953000"/>
            <a:chExt cx="3522663" cy="1828800"/>
          </a:xfrm>
        </p:grpSpPr>
        <p:sp>
          <p:nvSpPr>
            <p:cNvPr id="284676" name="Rectangle 4"/>
            <p:cNvSpPr>
              <a:spLocks noChangeArrowheads="1"/>
            </p:cNvSpPr>
            <p:nvPr/>
          </p:nvSpPr>
          <p:spPr bwMode="auto">
            <a:xfrm>
              <a:off x="2286000" y="4953000"/>
              <a:ext cx="1760538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77" name="Rectangle 5"/>
            <p:cNvSpPr>
              <a:spLocks noChangeArrowheads="1"/>
            </p:cNvSpPr>
            <p:nvPr/>
          </p:nvSpPr>
          <p:spPr bwMode="auto">
            <a:xfrm>
              <a:off x="4046538" y="4953000"/>
              <a:ext cx="1760537" cy="533400"/>
            </a:xfrm>
            <a:prstGeom prst="rect">
              <a:avLst/>
            </a:prstGeom>
            <a:solidFill>
              <a:srgbClr val="D3A6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78" name="Rectangle 6"/>
            <p:cNvSpPr>
              <a:spLocks noChangeArrowheads="1"/>
            </p:cNvSpPr>
            <p:nvPr/>
          </p:nvSpPr>
          <p:spPr bwMode="auto">
            <a:xfrm>
              <a:off x="2286000" y="5486400"/>
              <a:ext cx="1760538" cy="533400"/>
            </a:xfrm>
            <a:prstGeom prst="rect">
              <a:avLst/>
            </a:prstGeom>
            <a:solidFill>
              <a:srgbClr val="D3A6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79" name="Rectangle 7"/>
            <p:cNvSpPr>
              <a:spLocks noChangeArrowheads="1"/>
            </p:cNvSpPr>
            <p:nvPr/>
          </p:nvSpPr>
          <p:spPr bwMode="auto">
            <a:xfrm>
              <a:off x="4046538" y="5486400"/>
              <a:ext cx="1760537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80" name="Line 8"/>
            <p:cNvSpPr>
              <a:spLocks noChangeShapeType="1"/>
            </p:cNvSpPr>
            <p:nvPr/>
          </p:nvSpPr>
          <p:spPr bwMode="auto">
            <a:xfrm>
              <a:off x="2286000" y="6019800"/>
              <a:ext cx="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81" name="Line 9"/>
            <p:cNvSpPr>
              <a:spLocks noChangeShapeType="1"/>
            </p:cNvSpPr>
            <p:nvPr/>
          </p:nvSpPr>
          <p:spPr bwMode="auto">
            <a:xfrm>
              <a:off x="5808663" y="6019800"/>
              <a:ext cx="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82" name="Text Box 10"/>
            <p:cNvSpPr txBox="1">
              <a:spLocks noChangeArrowheads="1"/>
            </p:cNvSpPr>
            <p:nvPr/>
          </p:nvSpPr>
          <p:spPr bwMode="auto">
            <a:xfrm>
              <a:off x="2570163" y="5070475"/>
              <a:ext cx="129540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 SRC port</a:t>
              </a:r>
            </a:p>
          </p:txBody>
        </p:sp>
        <p:sp>
          <p:nvSpPr>
            <p:cNvPr id="284683" name="Text Box 11"/>
            <p:cNvSpPr txBox="1">
              <a:spLocks noChangeArrowheads="1"/>
            </p:cNvSpPr>
            <p:nvPr/>
          </p:nvSpPr>
          <p:spPr bwMode="auto">
            <a:xfrm>
              <a:off x="4275138" y="5070475"/>
              <a:ext cx="1295400" cy="366713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 DST port</a:t>
              </a:r>
            </a:p>
          </p:txBody>
        </p:sp>
        <p:sp>
          <p:nvSpPr>
            <p:cNvPr id="284684" name="Text Box 12"/>
            <p:cNvSpPr txBox="1">
              <a:spLocks noChangeArrowheads="1"/>
            </p:cNvSpPr>
            <p:nvPr/>
          </p:nvSpPr>
          <p:spPr bwMode="auto">
            <a:xfrm>
              <a:off x="2751932" y="5576888"/>
              <a:ext cx="943769" cy="366712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Length</a:t>
              </a:r>
            </a:p>
          </p:txBody>
        </p:sp>
        <p:sp>
          <p:nvSpPr>
            <p:cNvPr id="284685" name="Text Box 13"/>
            <p:cNvSpPr txBox="1">
              <a:spLocks noChangeArrowheads="1"/>
            </p:cNvSpPr>
            <p:nvPr/>
          </p:nvSpPr>
          <p:spPr bwMode="auto">
            <a:xfrm>
              <a:off x="4275138" y="5576888"/>
              <a:ext cx="1295400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Checksum</a:t>
              </a:r>
            </a:p>
          </p:txBody>
        </p:sp>
        <p:sp>
          <p:nvSpPr>
            <p:cNvPr id="284686" name="Text Box 14"/>
            <p:cNvSpPr txBox="1">
              <a:spLocks noChangeArrowheads="1"/>
            </p:cNvSpPr>
            <p:nvPr/>
          </p:nvSpPr>
          <p:spPr bwMode="auto">
            <a:xfrm>
              <a:off x="3684588" y="6248400"/>
              <a:ext cx="838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86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error checking on the packet contents</a:t>
            </a:r>
          </a:p>
          <a:p>
            <a:pPr lvl="1"/>
            <a:r>
              <a:rPr lang="en-US" dirty="0"/>
              <a:t>(checksum field = 0 means </a:t>
            </a:r>
            <a:r>
              <a:rPr lang="ja-JP" altLang="en-US"/>
              <a:t>“</a:t>
            </a:r>
            <a:r>
              <a:rPr lang="en-US" altLang="ja-JP" dirty="0"/>
              <a:t>don’t verify checksum</a:t>
            </a:r>
            <a:r>
              <a:rPr lang="ja-JP" altLang="en-US"/>
              <a:t>”</a:t>
            </a:r>
            <a:r>
              <a:rPr lang="en-US" altLang="ja-JP" dirty="0"/>
              <a:t>)</a:t>
            </a:r>
          </a:p>
          <a:p>
            <a:r>
              <a:rPr lang="en-US" dirty="0"/>
              <a:t>Source port is also optional</a:t>
            </a:r>
          </a:p>
          <a:p>
            <a:pPr lvl="1"/>
            <a:r>
              <a:rPr lang="en-US" dirty="0"/>
              <a:t>Useful to respond back to the sender in some cases</a:t>
            </a:r>
          </a:p>
        </p:txBody>
      </p:sp>
    </p:spTree>
    <p:extLst>
      <p:ext uri="{BB962C8B-B14F-4D97-AF65-F5344CB8AC3E}">
        <p14:creationId xmlns:p14="http://schemas.microsoft.com/office/powerpoint/2010/main" val="85087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 transport layer? </a:t>
            </a:r>
            <a:endParaRPr lang="en-US" dirty="0"/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IP packets are addressed to a host but end-to-end communication is between application processes at  hosts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Need a way to decide which packets go to which applications (mux/demux)</a:t>
            </a:r>
          </a:p>
          <a:p>
            <a:r>
              <a:rPr lang="en-US" dirty="0"/>
              <a:t>IP provides a weak service model (best-effort)</a:t>
            </a:r>
          </a:p>
          <a:p>
            <a:pPr lvl="1"/>
            <a:r>
              <a:rPr lang="en-US" dirty="0"/>
              <a:t>Packets can be corrupted, delayed, dropped, reordered, duplicated </a:t>
            </a:r>
          </a:p>
          <a:p>
            <a:pPr lvl="1"/>
            <a:r>
              <a:rPr lang="en-US" dirty="0"/>
              <a:t>No guidance on how much traffic to send and when</a:t>
            </a:r>
          </a:p>
          <a:p>
            <a:pPr lvl="1"/>
            <a:r>
              <a:rPr lang="en-US" dirty="0"/>
              <a:t>Dealing with this is tedious for application developers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7493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transport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971800"/>
            <a:ext cx="3886200" cy="3048000"/>
          </a:xfr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@Sender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Send packets</a:t>
            </a:r>
          </a:p>
          <a:p>
            <a:pPr lvl="1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24400" y="2971800"/>
            <a:ext cx="3886200" cy="3048000"/>
          </a:xfr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@Receiver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Wait for packets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160020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1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18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5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35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35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sz="2800" b="0" kern="0" dirty="0"/>
              <a:t>In a perfect world, reliable transport is easy</a:t>
            </a:r>
          </a:p>
        </p:txBody>
      </p:sp>
    </p:spTree>
    <p:extLst>
      <p:ext uri="{BB962C8B-B14F-4D97-AF65-F5344CB8AC3E}">
        <p14:creationId xmlns:p14="http://schemas.microsoft.com/office/powerpoint/2010/main" val="10187396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transport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perfect world, reliable transport is easy</a:t>
            </a:r>
          </a:p>
          <a:p>
            <a:r>
              <a:rPr lang="en-US" dirty="0"/>
              <a:t>All the bad things best-effort can do…</a:t>
            </a:r>
          </a:p>
          <a:p>
            <a:pPr lvl="1"/>
            <a:r>
              <a:rPr lang="en-US" dirty="0"/>
              <a:t>A packet is corrupted (bit errors)</a:t>
            </a:r>
          </a:p>
          <a:p>
            <a:pPr lvl="1"/>
            <a:r>
              <a:rPr lang="en-US" dirty="0"/>
              <a:t>A packet is lost (</a:t>
            </a:r>
            <a:r>
              <a:rPr lang="en-US" i="1" dirty="0">
                <a:solidFill>
                  <a:srgbClr val="000090"/>
                </a:solidFill>
              </a:rPr>
              <a:t>why?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packet is delayed (</a:t>
            </a:r>
            <a:r>
              <a:rPr lang="en-US" i="1" dirty="0">
                <a:solidFill>
                  <a:srgbClr val="000090"/>
                </a:solidFill>
              </a:rPr>
              <a:t>why?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Packets are reordered (</a:t>
            </a:r>
            <a:r>
              <a:rPr lang="en-US" i="1" dirty="0">
                <a:solidFill>
                  <a:srgbClr val="000090"/>
                </a:solidFill>
              </a:rPr>
              <a:t>why?</a:t>
            </a:r>
            <a:r>
              <a:rPr lang="en-US" dirty="0">
                <a:solidFill>
                  <a:srgbClr val="000090"/>
                </a:solidFill>
              </a:rPr>
              <a:t>)</a:t>
            </a:r>
            <a:endParaRPr lang="en-US" dirty="0"/>
          </a:p>
          <a:p>
            <a:pPr lvl="1"/>
            <a:r>
              <a:rPr lang="en-US" dirty="0"/>
              <a:t>A packet is duplicated (</a:t>
            </a:r>
            <a:r>
              <a:rPr lang="en-US" i="1" dirty="0">
                <a:solidFill>
                  <a:srgbClr val="000090"/>
                </a:solidFill>
              </a:rPr>
              <a:t>why?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6758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packet corruption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539877" y="19812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ahoma" charset="0"/>
              </a:rPr>
              <a:t>1</a:t>
            </a:r>
          </a:p>
        </p:txBody>
      </p:sp>
      <p:sp>
        <p:nvSpPr>
          <p:cNvPr id="1127447" name="Text Box 23"/>
          <p:cNvSpPr txBox="1">
            <a:spLocks noChangeArrowheads="1"/>
          </p:cNvSpPr>
          <p:nvPr/>
        </p:nvSpPr>
        <p:spPr bwMode="auto">
          <a:xfrm>
            <a:off x="1516329" y="3190875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2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543314" y="45008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2</a:t>
            </a:r>
          </a:p>
        </p:txBody>
      </p:sp>
      <p:sp>
        <p:nvSpPr>
          <p:cNvPr id="2" name="Rectangle 1"/>
          <p:cNvSpPr/>
          <p:nvPr/>
        </p:nvSpPr>
        <p:spPr>
          <a:xfrm>
            <a:off x="7393200" y="2590800"/>
            <a:ext cx="60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59056" y="386709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4800" y="2819400"/>
            <a:ext cx="64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924081" y="4019490"/>
            <a:ext cx="800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nack</a:t>
            </a:r>
          </a:p>
        </p:txBody>
      </p:sp>
    </p:spTree>
    <p:extLst>
      <p:ext uri="{BB962C8B-B14F-4D97-AF65-F5344CB8AC3E}">
        <p14:creationId xmlns:p14="http://schemas.microsoft.com/office/powerpoint/2010/main" val="172431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32" grpId="0" animBg="1"/>
      <p:bldP spid="1127433" grpId="0" animBg="1"/>
      <p:bldP spid="1127441" grpId="0" animBg="1"/>
      <p:bldP spid="1127447" grpId="0"/>
      <p:bldP spid="1127468" grpId="0" animBg="1"/>
      <p:bldP spid="1127474" grpId="0" animBg="1"/>
      <p:bldP spid="51" grpId="0"/>
      <p:bldP spid="2" grpId="0"/>
      <p:bldP spid="3" grpId="0"/>
      <p:bldP spid="4" grpId="0"/>
      <p:bldP spid="5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packet corruption 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539877" y="19812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543314" y="3276600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2" name="Rectangle 1"/>
          <p:cNvSpPr/>
          <p:nvPr/>
        </p:nvSpPr>
        <p:spPr>
          <a:xfrm>
            <a:off x="7393200" y="2590800"/>
            <a:ext cx="60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7800" y="312420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1205946">
            <a:off x="3669751" y="2819400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0163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5943600"/>
            <a:ext cx="8229600" cy="6858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What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if the ACK/NACK is corrupted?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848600" y="3505200"/>
            <a:ext cx="1371600" cy="990600"/>
            <a:chOff x="7848600" y="3505200"/>
            <a:chExt cx="1371600" cy="990600"/>
          </a:xfrm>
        </p:grpSpPr>
        <p:sp>
          <p:nvSpPr>
            <p:cNvPr id="6" name="Cloud Callout 5"/>
            <p:cNvSpPr/>
            <p:nvPr/>
          </p:nvSpPr>
          <p:spPr bwMode="auto">
            <a:xfrm>
              <a:off x="7848600" y="3505200"/>
              <a:ext cx="1371600" cy="990600"/>
            </a:xfrm>
            <a:prstGeom prst="cloudCallout">
              <a:avLst>
                <a:gd name="adj1" fmla="val -81417"/>
                <a:gd name="adj2" fmla="val 4947"/>
              </a:avLst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 flipH="1">
              <a:off x="7848600" y="3615698"/>
              <a:ext cx="1252533" cy="575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 b="0" dirty="0">
                  <a:latin typeface="+mn-lt"/>
                </a:rPr>
                <a:t>Packet </a:t>
              </a:r>
              <a:br>
                <a:rPr lang="en-US" sz="1600" b="0" dirty="0">
                  <a:latin typeface="+mn-lt"/>
                </a:rPr>
              </a:br>
              <a:r>
                <a:rPr lang="en-US" sz="1600" b="0" dirty="0">
                  <a:latin typeface="+mn-lt"/>
                </a:rPr>
                <a:t>#1 or #2?</a:t>
              </a:r>
            </a:p>
          </p:txBody>
        </p:sp>
      </p:grp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524000" y="44246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2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 rot="460268">
            <a:off x="4669553" y="46863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P(2)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469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685800" y="5943600"/>
            <a:ext cx="8229600" cy="6858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Data and ACK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packets carry </a:t>
            </a:r>
            <a:r>
              <a:rPr kumimoji="0" lang="en-US" sz="2800" b="0" i="0" u="sng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sequence numbers</a:t>
            </a:r>
            <a:endParaRPr kumimoji="0" lang="en-US" sz="2800" b="0" i="0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31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1127474" grpId="0" animBg="1"/>
      <p:bldP spid="51" grpId="0"/>
      <p:bldP spid="3" grpId="0"/>
      <p:bldP spid="4" grpId="0"/>
      <p:bldP spid="55" grpId="0"/>
      <p:bldP spid="5" grpId="0" animBg="1"/>
      <p:bldP spid="25" grpId="0"/>
      <p:bldP spid="26" grpId="0"/>
      <p:bldP spid="27" grpId="0"/>
      <p:bldP spid="28" grpId="0"/>
      <p:bldP spid="2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packet loss</a:t>
            </a:r>
            <a:endParaRPr lang="en-US" dirty="0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3398837" cy="31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3" name="Rectangle 2"/>
          <p:cNvSpPr/>
          <p:nvPr/>
        </p:nvSpPr>
        <p:spPr>
          <a:xfrm>
            <a:off x="5377856" y="236220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3211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7741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457200" y="5943600"/>
            <a:ext cx="8534400" cy="8382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sng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Timer-driven</a:t>
            </a:r>
            <a:r>
              <a:rPr kumimoji="0" lang="en-US" sz="2400" b="0" i="0" u="sng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 loss detection</a:t>
            </a:r>
            <a:br>
              <a:rPr kumimoji="0" lang="en-US" sz="2400" b="0" i="0" u="sng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Set timer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 when packet is sent; retransmit </a:t>
            </a:r>
            <a:r>
              <a:rPr lang="en-US" sz="24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on timeout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+mn-lt"/>
            </a:endParaRP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5029200"/>
            <a:ext cx="52578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993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P(2)</a:t>
            </a:r>
          </a:p>
        </p:txBody>
      </p:sp>
    </p:spTree>
    <p:extLst>
      <p:ext uri="{BB962C8B-B14F-4D97-AF65-F5344CB8AC3E}">
        <p14:creationId xmlns:p14="http://schemas.microsoft.com/office/powerpoint/2010/main" val="212541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29" grpId="0" animBg="1"/>
      <p:bldP spid="35" grpId="0" animBg="1"/>
      <p:bldP spid="3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packet loss (of ack)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03837" cy="4667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3" name="Rectangle 2"/>
          <p:cNvSpPr/>
          <p:nvPr/>
        </p:nvSpPr>
        <p:spPr>
          <a:xfrm>
            <a:off x="4419600" y="287649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3211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7741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5029200"/>
            <a:ext cx="52578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993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P(2)</a:t>
            </a:r>
          </a:p>
        </p:txBody>
      </p:sp>
      <p:sp>
        <p:nvSpPr>
          <p:cNvPr id="37" name="Line 44"/>
          <p:cNvSpPr>
            <a:spLocks noChangeShapeType="1"/>
          </p:cNvSpPr>
          <p:nvPr/>
        </p:nvSpPr>
        <p:spPr bwMode="auto">
          <a:xfrm flipH="1">
            <a:off x="4953000" y="2819400"/>
            <a:ext cx="23622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Oval Callout 1"/>
          <p:cNvSpPr/>
          <p:nvPr/>
        </p:nvSpPr>
        <p:spPr bwMode="auto">
          <a:xfrm>
            <a:off x="7620000" y="4111752"/>
            <a:ext cx="1295400" cy="612648"/>
          </a:xfrm>
          <a:prstGeom prst="wedgeEllipseCallout">
            <a:avLst>
              <a:gd name="adj1" fmla="val -66727"/>
              <a:gd name="adj2" fmla="val -19092"/>
            </a:avLst>
          </a:prstGeom>
          <a:solidFill>
            <a:schemeClr val="accent2">
              <a:lumMod val="10000"/>
              <a:lumOff val="90000"/>
            </a:schemeClr>
          </a:solidFill>
          <a:ln w="9525" cap="flat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duplicate!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73C62B-C68A-CF7A-CFDA-394724D26BFE}"/>
                  </a:ext>
                </a:extLst>
              </p14:cNvPr>
              <p14:cNvContentPartPr/>
              <p14:nvPr/>
            </p14:nvContentPartPr>
            <p14:xfrm>
              <a:off x="7396560" y="2766960"/>
              <a:ext cx="1418760" cy="740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73C62B-C68A-CF7A-CFDA-394724D26B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4600" y="2745000"/>
                <a:ext cx="1456560" cy="78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139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35" grpId="0" animBg="1"/>
      <p:bldP spid="36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8808C3F3-AAC9-6E48-B9A8-97405BE6ABB2}"/>
              </a:ext>
            </a:extLst>
          </p:cNvPr>
          <p:cNvSpPr/>
          <p:nvPr/>
        </p:nvSpPr>
        <p:spPr bwMode="auto">
          <a:xfrm>
            <a:off x="7697227" y="206248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938163-4198-9E43-BECD-168DA8278F1D}"/>
              </a:ext>
            </a:extLst>
          </p:cNvPr>
          <p:cNvSpPr/>
          <p:nvPr/>
        </p:nvSpPr>
        <p:spPr bwMode="auto">
          <a:xfrm>
            <a:off x="7697227" y="205740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A233D0-A6D5-954C-8192-42C322ACE580}"/>
              </a:ext>
            </a:extLst>
          </p:cNvPr>
          <p:cNvGrpSpPr/>
          <p:nvPr/>
        </p:nvGrpSpPr>
        <p:grpSpPr>
          <a:xfrm>
            <a:off x="5456580" y="2667000"/>
            <a:ext cx="3469728" cy="2794388"/>
            <a:chOff x="5503812" y="3758807"/>
            <a:chExt cx="3469728" cy="2794388"/>
          </a:xfrm>
        </p:grpSpPr>
        <p:sp>
          <p:nvSpPr>
            <p:cNvPr id="61" name="Cloud 60">
              <a:extLst>
                <a:ext uri="{FF2B5EF4-FFF2-40B4-BE49-F238E27FC236}">
                  <a16:creationId xmlns:a16="http://schemas.microsoft.com/office/drawing/2014/main" id="{4613C81F-348B-4341-837A-AE1A8D86ACEA}"/>
                </a:ext>
              </a:extLst>
            </p:cNvPr>
            <p:cNvSpPr/>
            <p:nvPr/>
          </p:nvSpPr>
          <p:spPr bwMode="auto">
            <a:xfrm>
              <a:off x="5503812" y="3758807"/>
              <a:ext cx="3469728" cy="2794388"/>
            </a:xfrm>
            <a:custGeom>
              <a:avLst/>
              <a:gdLst>
                <a:gd name="connsiteX0" fmla="*/ 313239 w 3469728"/>
                <a:gd name="connsiteY0" fmla="*/ 929522 h 2794388"/>
                <a:gd name="connsiteX1" fmla="*/ 451626 w 3469728"/>
                <a:gd name="connsiteY1" fmla="*/ 446778 h 2794388"/>
                <a:gd name="connsiteX2" fmla="*/ 1124850 w 3469728"/>
                <a:gd name="connsiteY2" fmla="*/ 336490 h 2794388"/>
                <a:gd name="connsiteX3" fmla="*/ 1803616 w 3469728"/>
                <a:gd name="connsiteY3" fmla="*/ 221998 h 2794388"/>
                <a:gd name="connsiteX4" fmla="*/ 2068102 w 3469728"/>
                <a:gd name="connsiteY4" fmla="*/ 12936 h 2794388"/>
                <a:gd name="connsiteX5" fmla="*/ 2396120 w 3469728"/>
                <a:gd name="connsiteY5" fmla="*/ 160483 h 2794388"/>
                <a:gd name="connsiteX6" fmla="*/ 2848309 w 3469728"/>
                <a:gd name="connsiteY6" fmla="*/ 44632 h 2794388"/>
                <a:gd name="connsiteX7" fmla="*/ 3077616 w 3469728"/>
                <a:gd name="connsiteY7" fmla="*/ 360683 h 2794388"/>
                <a:gd name="connsiteX8" fmla="*/ 3371900 w 3469728"/>
                <a:gd name="connsiteY8" fmla="*/ 667418 h 2794388"/>
                <a:gd name="connsiteX9" fmla="*/ 3358728 w 3469728"/>
                <a:gd name="connsiteY9" fmla="*/ 1000028 h 2794388"/>
                <a:gd name="connsiteX10" fmla="*/ 3454949 w 3469728"/>
                <a:gd name="connsiteY10" fmla="*/ 1508581 h 2794388"/>
                <a:gd name="connsiteX11" fmla="*/ 3004206 w 3469728"/>
                <a:gd name="connsiteY11" fmla="*/ 1953742 h 2794388"/>
                <a:gd name="connsiteX12" fmla="*/ 2842847 w 3469728"/>
                <a:gd name="connsiteY12" fmla="*/ 2335189 h 2794388"/>
                <a:gd name="connsiteX13" fmla="*/ 2293474 w 3469728"/>
                <a:gd name="connsiteY13" fmla="*/ 2381374 h 2794388"/>
                <a:gd name="connsiteX14" fmla="*/ 1900880 w 3469728"/>
                <a:gd name="connsiteY14" fmla="*/ 2788307 h 2794388"/>
                <a:gd name="connsiteX15" fmla="*/ 1323636 w 3469728"/>
                <a:gd name="connsiteY15" fmla="*/ 2539917 h 2794388"/>
                <a:gd name="connsiteX16" fmla="*/ 466164 w 3469728"/>
                <a:gd name="connsiteY16" fmla="*/ 2294503 h 2794388"/>
                <a:gd name="connsiteX17" fmla="*/ 89152 w 3469728"/>
                <a:gd name="connsiteY17" fmla="*/ 2021403 h 2794388"/>
                <a:gd name="connsiteX18" fmla="*/ 169711 w 3469728"/>
                <a:gd name="connsiteY18" fmla="*/ 1652764 h 2794388"/>
                <a:gd name="connsiteX19" fmla="*/ -402 w 3469728"/>
                <a:gd name="connsiteY19" fmla="*/ 1274551 h 2794388"/>
                <a:gd name="connsiteX20" fmla="*/ 310267 w 3469728"/>
                <a:gd name="connsiteY20" fmla="*/ 938383 h 2794388"/>
                <a:gd name="connsiteX21" fmla="*/ 313239 w 3469728"/>
                <a:gd name="connsiteY21" fmla="*/ 929522 h 2794388"/>
                <a:gd name="connsiteX0" fmla="*/ 376931 w 3469728"/>
                <a:gd name="connsiteY0" fmla="*/ 1693256 h 2794388"/>
                <a:gd name="connsiteX1" fmla="*/ 173486 w 3469728"/>
                <a:gd name="connsiteY1" fmla="*/ 1641702 h 2794388"/>
                <a:gd name="connsiteX2" fmla="*/ 556441 w 3469728"/>
                <a:gd name="connsiteY2" fmla="*/ 2257438 h 2794388"/>
                <a:gd name="connsiteX3" fmla="*/ 467449 w 3469728"/>
                <a:gd name="connsiteY3" fmla="*/ 2282083 h 2794388"/>
                <a:gd name="connsiteX4" fmla="*/ 1323476 w 3469728"/>
                <a:gd name="connsiteY4" fmla="*/ 2528533 h 2794388"/>
                <a:gd name="connsiteX5" fmla="*/ 1269824 w 3469728"/>
                <a:gd name="connsiteY5" fmla="*/ 2415981 h 2794388"/>
                <a:gd name="connsiteX6" fmla="*/ 2315320 w 3469728"/>
                <a:gd name="connsiteY6" fmla="*/ 2247865 h 2794388"/>
                <a:gd name="connsiteX7" fmla="*/ 2293875 w 3469728"/>
                <a:gd name="connsiteY7" fmla="*/ 2371348 h 2794388"/>
                <a:gd name="connsiteX8" fmla="*/ 2741165 w 3469728"/>
                <a:gd name="connsiteY8" fmla="*/ 1484777 h 2794388"/>
                <a:gd name="connsiteX9" fmla="*/ 3002278 w 3469728"/>
                <a:gd name="connsiteY9" fmla="*/ 1946368 h 2794388"/>
                <a:gd name="connsiteX10" fmla="*/ 3357122 w 3469728"/>
                <a:gd name="connsiteY10" fmla="*/ 993172 h 2794388"/>
                <a:gd name="connsiteX11" fmla="*/ 3240822 w 3469728"/>
                <a:gd name="connsiteY11" fmla="*/ 1166268 h 2794388"/>
                <a:gd name="connsiteX12" fmla="*/ 3078098 w 3469728"/>
                <a:gd name="connsiteY12" fmla="*/ 350980 h 2794388"/>
                <a:gd name="connsiteX13" fmla="*/ 3084202 w 3469728"/>
                <a:gd name="connsiteY13" fmla="*/ 432742 h 2794388"/>
                <a:gd name="connsiteX14" fmla="*/ 2335480 w 3469728"/>
                <a:gd name="connsiteY14" fmla="*/ 255634 h 2794388"/>
                <a:gd name="connsiteX15" fmla="*/ 2395076 w 3469728"/>
                <a:gd name="connsiteY15" fmla="*/ 151362 h 2794388"/>
                <a:gd name="connsiteX16" fmla="*/ 1778315 w 3469728"/>
                <a:gd name="connsiteY16" fmla="*/ 305312 h 2794388"/>
                <a:gd name="connsiteX17" fmla="*/ 1807150 w 3469728"/>
                <a:gd name="connsiteY17" fmla="*/ 215400 h 2794388"/>
                <a:gd name="connsiteX18" fmla="*/ 1124448 w 3469728"/>
                <a:gd name="connsiteY18" fmla="*/ 335844 h 2794388"/>
                <a:gd name="connsiteX19" fmla="*/ 1228862 w 3469728"/>
                <a:gd name="connsiteY19" fmla="*/ 423039 h 2794388"/>
                <a:gd name="connsiteX20" fmla="*/ 331471 w 3469728"/>
                <a:gd name="connsiteY20" fmla="*/ 1021310 h 2794388"/>
                <a:gd name="connsiteX21" fmla="*/ 313239 w 3469728"/>
                <a:gd name="connsiteY21" fmla="*/ 929522 h 279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69728" h="2794388" fill="none" extrusionOk="0">
                  <a:moveTo>
                    <a:pt x="313239" y="929522"/>
                  </a:moveTo>
                  <a:cubicBezTo>
                    <a:pt x="272348" y="792424"/>
                    <a:pt x="318671" y="545790"/>
                    <a:pt x="451626" y="446778"/>
                  </a:cubicBezTo>
                  <a:cubicBezTo>
                    <a:pt x="684374" y="259784"/>
                    <a:pt x="903392" y="168041"/>
                    <a:pt x="1124850" y="336490"/>
                  </a:cubicBezTo>
                  <a:cubicBezTo>
                    <a:pt x="1313990" y="93301"/>
                    <a:pt x="1567421" y="8451"/>
                    <a:pt x="1803616" y="221998"/>
                  </a:cubicBezTo>
                  <a:cubicBezTo>
                    <a:pt x="1853829" y="112824"/>
                    <a:pt x="1952655" y="26518"/>
                    <a:pt x="2068102" y="12936"/>
                  </a:cubicBezTo>
                  <a:cubicBezTo>
                    <a:pt x="2218994" y="-25583"/>
                    <a:pt x="2322975" y="43209"/>
                    <a:pt x="2396120" y="160483"/>
                  </a:cubicBezTo>
                  <a:cubicBezTo>
                    <a:pt x="2480209" y="6954"/>
                    <a:pt x="2723604" y="-62087"/>
                    <a:pt x="2848309" y="44632"/>
                  </a:cubicBezTo>
                  <a:cubicBezTo>
                    <a:pt x="2936783" y="119016"/>
                    <a:pt x="3056700" y="225929"/>
                    <a:pt x="3077616" y="360683"/>
                  </a:cubicBezTo>
                  <a:cubicBezTo>
                    <a:pt x="3225190" y="400467"/>
                    <a:pt x="3322990" y="532064"/>
                    <a:pt x="3371900" y="667418"/>
                  </a:cubicBezTo>
                  <a:cubicBezTo>
                    <a:pt x="3407700" y="777240"/>
                    <a:pt x="3392065" y="869011"/>
                    <a:pt x="3358728" y="1000028"/>
                  </a:cubicBezTo>
                  <a:cubicBezTo>
                    <a:pt x="3498961" y="1145772"/>
                    <a:pt x="3528410" y="1366036"/>
                    <a:pt x="3454949" y="1508581"/>
                  </a:cubicBezTo>
                  <a:cubicBezTo>
                    <a:pt x="3448532" y="1788900"/>
                    <a:pt x="3243218" y="1968899"/>
                    <a:pt x="3004206" y="1953742"/>
                  </a:cubicBezTo>
                  <a:cubicBezTo>
                    <a:pt x="3007619" y="2104792"/>
                    <a:pt x="2941128" y="2235229"/>
                    <a:pt x="2842847" y="2335189"/>
                  </a:cubicBezTo>
                  <a:cubicBezTo>
                    <a:pt x="2657672" y="2511484"/>
                    <a:pt x="2507656" y="2508692"/>
                    <a:pt x="2293474" y="2381374"/>
                  </a:cubicBezTo>
                  <a:cubicBezTo>
                    <a:pt x="2257239" y="2563116"/>
                    <a:pt x="2065516" y="2698470"/>
                    <a:pt x="1900880" y="2788307"/>
                  </a:cubicBezTo>
                  <a:cubicBezTo>
                    <a:pt x="1647983" y="2861416"/>
                    <a:pt x="1453686" y="2805401"/>
                    <a:pt x="1323636" y="2539917"/>
                  </a:cubicBezTo>
                  <a:cubicBezTo>
                    <a:pt x="991582" y="2697647"/>
                    <a:pt x="659717" y="2603735"/>
                    <a:pt x="466164" y="2294503"/>
                  </a:cubicBezTo>
                  <a:cubicBezTo>
                    <a:pt x="325597" y="2352232"/>
                    <a:pt x="177805" y="2207844"/>
                    <a:pt x="89152" y="2021403"/>
                  </a:cubicBezTo>
                  <a:cubicBezTo>
                    <a:pt x="27298" y="1901545"/>
                    <a:pt x="84450" y="1727886"/>
                    <a:pt x="169711" y="1652764"/>
                  </a:cubicBezTo>
                  <a:cubicBezTo>
                    <a:pt x="50048" y="1571984"/>
                    <a:pt x="-13969" y="1417475"/>
                    <a:pt x="-402" y="1274551"/>
                  </a:cubicBezTo>
                  <a:cubicBezTo>
                    <a:pt x="-11256" y="1098721"/>
                    <a:pt x="164387" y="931530"/>
                    <a:pt x="310267" y="938383"/>
                  </a:cubicBezTo>
                  <a:cubicBezTo>
                    <a:pt x="311386" y="935286"/>
                    <a:pt x="313055" y="932436"/>
                    <a:pt x="313239" y="929522"/>
                  </a:cubicBezTo>
                  <a:close/>
                </a:path>
                <a:path w="3469728" h="2794388" fill="none" extrusionOk="0">
                  <a:moveTo>
                    <a:pt x="376931" y="1693256"/>
                  </a:moveTo>
                  <a:cubicBezTo>
                    <a:pt x="315394" y="1681218"/>
                    <a:pt x="249298" y="1666409"/>
                    <a:pt x="173486" y="1641702"/>
                  </a:cubicBezTo>
                  <a:moveTo>
                    <a:pt x="556441" y="2257438"/>
                  </a:moveTo>
                  <a:cubicBezTo>
                    <a:pt x="535406" y="2264772"/>
                    <a:pt x="498807" y="2277494"/>
                    <a:pt x="467449" y="2282083"/>
                  </a:cubicBezTo>
                  <a:moveTo>
                    <a:pt x="1323476" y="2528533"/>
                  </a:moveTo>
                  <a:cubicBezTo>
                    <a:pt x="1303318" y="2500479"/>
                    <a:pt x="1289457" y="2450432"/>
                    <a:pt x="1269824" y="2415981"/>
                  </a:cubicBezTo>
                  <a:moveTo>
                    <a:pt x="2315320" y="2247865"/>
                  </a:moveTo>
                  <a:cubicBezTo>
                    <a:pt x="2320217" y="2290210"/>
                    <a:pt x="2304607" y="2326754"/>
                    <a:pt x="2293875" y="2371348"/>
                  </a:cubicBezTo>
                  <a:moveTo>
                    <a:pt x="2741165" y="1484777"/>
                  </a:moveTo>
                  <a:cubicBezTo>
                    <a:pt x="2847465" y="1576680"/>
                    <a:pt x="3033338" y="1786334"/>
                    <a:pt x="3002278" y="1946368"/>
                  </a:cubicBezTo>
                  <a:moveTo>
                    <a:pt x="3357122" y="993172"/>
                  </a:moveTo>
                  <a:cubicBezTo>
                    <a:pt x="3323228" y="1078910"/>
                    <a:pt x="3310275" y="1112500"/>
                    <a:pt x="3240822" y="1166268"/>
                  </a:cubicBezTo>
                  <a:moveTo>
                    <a:pt x="3078098" y="350980"/>
                  </a:moveTo>
                  <a:cubicBezTo>
                    <a:pt x="3082835" y="377184"/>
                    <a:pt x="3088178" y="406893"/>
                    <a:pt x="3084202" y="432742"/>
                  </a:cubicBezTo>
                  <a:moveTo>
                    <a:pt x="2335480" y="255634"/>
                  </a:moveTo>
                  <a:cubicBezTo>
                    <a:pt x="2356375" y="208951"/>
                    <a:pt x="2376407" y="180882"/>
                    <a:pt x="2395076" y="151362"/>
                  </a:cubicBezTo>
                  <a:moveTo>
                    <a:pt x="1778315" y="305312"/>
                  </a:moveTo>
                  <a:cubicBezTo>
                    <a:pt x="1793490" y="275743"/>
                    <a:pt x="1794516" y="247730"/>
                    <a:pt x="1807150" y="215400"/>
                  </a:cubicBezTo>
                  <a:moveTo>
                    <a:pt x="1124448" y="335844"/>
                  </a:moveTo>
                  <a:cubicBezTo>
                    <a:pt x="1161326" y="359777"/>
                    <a:pt x="1198866" y="389369"/>
                    <a:pt x="1228862" y="423039"/>
                  </a:cubicBezTo>
                  <a:moveTo>
                    <a:pt x="331471" y="1021310"/>
                  </a:moveTo>
                  <a:cubicBezTo>
                    <a:pt x="323122" y="988049"/>
                    <a:pt x="320992" y="957807"/>
                    <a:pt x="313239" y="929522"/>
                  </a:cubicBezTo>
                </a:path>
                <a:path w="3469728" h="2794388" stroke="0" extrusionOk="0">
                  <a:moveTo>
                    <a:pt x="313239" y="929522"/>
                  </a:moveTo>
                  <a:cubicBezTo>
                    <a:pt x="286111" y="750724"/>
                    <a:pt x="307415" y="590122"/>
                    <a:pt x="451626" y="446778"/>
                  </a:cubicBezTo>
                  <a:cubicBezTo>
                    <a:pt x="685706" y="253907"/>
                    <a:pt x="857719" y="196648"/>
                    <a:pt x="1124850" y="336490"/>
                  </a:cubicBezTo>
                  <a:cubicBezTo>
                    <a:pt x="1212380" y="104542"/>
                    <a:pt x="1588196" y="63614"/>
                    <a:pt x="1803616" y="221998"/>
                  </a:cubicBezTo>
                  <a:cubicBezTo>
                    <a:pt x="1846238" y="104016"/>
                    <a:pt x="1961796" y="34399"/>
                    <a:pt x="2068102" y="12936"/>
                  </a:cubicBezTo>
                  <a:cubicBezTo>
                    <a:pt x="2199851" y="-5871"/>
                    <a:pt x="2332948" y="21463"/>
                    <a:pt x="2396120" y="160483"/>
                  </a:cubicBezTo>
                  <a:cubicBezTo>
                    <a:pt x="2475630" y="12448"/>
                    <a:pt x="2685230" y="-24582"/>
                    <a:pt x="2848309" y="44632"/>
                  </a:cubicBezTo>
                  <a:cubicBezTo>
                    <a:pt x="2966072" y="79250"/>
                    <a:pt x="3031174" y="252324"/>
                    <a:pt x="3077616" y="360683"/>
                  </a:cubicBezTo>
                  <a:cubicBezTo>
                    <a:pt x="3249736" y="420870"/>
                    <a:pt x="3344046" y="521466"/>
                    <a:pt x="3371900" y="667418"/>
                  </a:cubicBezTo>
                  <a:cubicBezTo>
                    <a:pt x="3381167" y="772559"/>
                    <a:pt x="3425719" y="915746"/>
                    <a:pt x="3358728" y="1000028"/>
                  </a:cubicBezTo>
                  <a:cubicBezTo>
                    <a:pt x="3487196" y="1185005"/>
                    <a:pt x="3497975" y="1358235"/>
                    <a:pt x="3454949" y="1508581"/>
                  </a:cubicBezTo>
                  <a:cubicBezTo>
                    <a:pt x="3435331" y="1796187"/>
                    <a:pt x="3259629" y="1964338"/>
                    <a:pt x="3004206" y="1953742"/>
                  </a:cubicBezTo>
                  <a:cubicBezTo>
                    <a:pt x="3014484" y="2090470"/>
                    <a:pt x="2948751" y="2218469"/>
                    <a:pt x="2842847" y="2335189"/>
                  </a:cubicBezTo>
                  <a:cubicBezTo>
                    <a:pt x="2640018" y="2488663"/>
                    <a:pt x="2454594" y="2491437"/>
                    <a:pt x="2293474" y="2381374"/>
                  </a:cubicBezTo>
                  <a:cubicBezTo>
                    <a:pt x="2220207" y="2582794"/>
                    <a:pt x="2079910" y="2722093"/>
                    <a:pt x="1900880" y="2788307"/>
                  </a:cubicBezTo>
                  <a:cubicBezTo>
                    <a:pt x="1680627" y="2840235"/>
                    <a:pt x="1400061" y="2776415"/>
                    <a:pt x="1323636" y="2539917"/>
                  </a:cubicBezTo>
                  <a:cubicBezTo>
                    <a:pt x="997847" y="2786830"/>
                    <a:pt x="665618" y="2645915"/>
                    <a:pt x="466164" y="2294503"/>
                  </a:cubicBezTo>
                  <a:cubicBezTo>
                    <a:pt x="294848" y="2352534"/>
                    <a:pt x="184042" y="2172900"/>
                    <a:pt x="89152" y="2021403"/>
                  </a:cubicBezTo>
                  <a:cubicBezTo>
                    <a:pt x="34474" y="1923428"/>
                    <a:pt x="58152" y="1752912"/>
                    <a:pt x="169711" y="1652764"/>
                  </a:cubicBezTo>
                  <a:cubicBezTo>
                    <a:pt x="69621" y="1614748"/>
                    <a:pt x="-22008" y="1429339"/>
                    <a:pt x="-402" y="1274551"/>
                  </a:cubicBezTo>
                  <a:cubicBezTo>
                    <a:pt x="20645" y="1088051"/>
                    <a:pt x="141053" y="956350"/>
                    <a:pt x="310267" y="938383"/>
                  </a:cubicBezTo>
                  <a:cubicBezTo>
                    <a:pt x="311317" y="935482"/>
                    <a:pt x="312126" y="932946"/>
                    <a:pt x="313239" y="929522"/>
                  </a:cubicBezTo>
                  <a:close/>
                </a:path>
                <a:path w="3469728" h="2794388" fill="none" stroke="0" extrusionOk="0">
                  <a:moveTo>
                    <a:pt x="376931" y="1693256"/>
                  </a:moveTo>
                  <a:cubicBezTo>
                    <a:pt x="306677" y="1696444"/>
                    <a:pt x="239464" y="1664320"/>
                    <a:pt x="173486" y="1641702"/>
                  </a:cubicBezTo>
                  <a:moveTo>
                    <a:pt x="556441" y="2257438"/>
                  </a:moveTo>
                  <a:cubicBezTo>
                    <a:pt x="526121" y="2278896"/>
                    <a:pt x="495089" y="2275114"/>
                    <a:pt x="467449" y="2282083"/>
                  </a:cubicBezTo>
                  <a:moveTo>
                    <a:pt x="1323476" y="2528533"/>
                  </a:moveTo>
                  <a:cubicBezTo>
                    <a:pt x="1307414" y="2497550"/>
                    <a:pt x="1282836" y="2455840"/>
                    <a:pt x="1269824" y="2415981"/>
                  </a:cubicBezTo>
                  <a:moveTo>
                    <a:pt x="2315320" y="2247865"/>
                  </a:moveTo>
                  <a:cubicBezTo>
                    <a:pt x="2306424" y="2291738"/>
                    <a:pt x="2304863" y="2326347"/>
                    <a:pt x="2293875" y="2371348"/>
                  </a:cubicBezTo>
                  <a:moveTo>
                    <a:pt x="2741165" y="1484777"/>
                  </a:moveTo>
                  <a:cubicBezTo>
                    <a:pt x="2862464" y="1585390"/>
                    <a:pt x="3000815" y="1794268"/>
                    <a:pt x="3002278" y="1946368"/>
                  </a:cubicBezTo>
                  <a:moveTo>
                    <a:pt x="3357122" y="993172"/>
                  </a:moveTo>
                  <a:cubicBezTo>
                    <a:pt x="3325821" y="1055370"/>
                    <a:pt x="3296630" y="1119665"/>
                    <a:pt x="3240822" y="1166268"/>
                  </a:cubicBezTo>
                  <a:moveTo>
                    <a:pt x="3078098" y="350980"/>
                  </a:moveTo>
                  <a:cubicBezTo>
                    <a:pt x="3078031" y="377525"/>
                    <a:pt x="3080737" y="407009"/>
                    <a:pt x="3084202" y="432742"/>
                  </a:cubicBezTo>
                  <a:moveTo>
                    <a:pt x="2335480" y="255634"/>
                  </a:moveTo>
                  <a:cubicBezTo>
                    <a:pt x="2346379" y="212937"/>
                    <a:pt x="2370783" y="181223"/>
                    <a:pt x="2395076" y="151362"/>
                  </a:cubicBezTo>
                  <a:moveTo>
                    <a:pt x="1778315" y="305312"/>
                  </a:moveTo>
                  <a:cubicBezTo>
                    <a:pt x="1780063" y="280578"/>
                    <a:pt x="1791347" y="251093"/>
                    <a:pt x="1807150" y="215400"/>
                  </a:cubicBezTo>
                  <a:moveTo>
                    <a:pt x="1124448" y="335844"/>
                  </a:moveTo>
                  <a:cubicBezTo>
                    <a:pt x="1156263" y="361630"/>
                    <a:pt x="1198465" y="392451"/>
                    <a:pt x="1228862" y="423039"/>
                  </a:cubicBezTo>
                  <a:moveTo>
                    <a:pt x="331471" y="1021310"/>
                  </a:moveTo>
                  <a:cubicBezTo>
                    <a:pt x="317576" y="990320"/>
                    <a:pt x="316874" y="954949"/>
                    <a:pt x="313239" y="929522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" name="Text Box 27">
              <a:extLst>
                <a:ext uri="{FF2B5EF4-FFF2-40B4-BE49-F238E27FC236}">
                  <a16:creationId xmlns:a16="http://schemas.microsoft.com/office/drawing/2014/main" id="{E388BF67-6ACA-C248-B819-41FCF8D07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8086" y="5646242"/>
              <a:ext cx="950927" cy="594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CECECE">
                      <a:lumMod val="50000"/>
                    </a:srgbClr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 charset="0"/>
                </a:rPr>
                <a:t>5.6.7.*</a:t>
              </a: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F7E29C90-E0D7-9A49-AEB8-47FA643F5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8495" y="5089539"/>
              <a:ext cx="2590805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951C2A6A-16B1-4249-AC65-79613D389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3295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F984CE7D-9D76-8346-A1D8-19A56EA12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97697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7FD450B1-87D1-154B-B74F-3C5CC81EA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4499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3308E2D5-D96E-1649-8EB1-D20514535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2307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host</a:t>
              </a: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74C299CC-2B94-F746-9F51-6D29FD3A7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7659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host</a:t>
              </a: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85F94E58-58EC-7046-9356-FF91B4B82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9223" y="4204677"/>
              <a:ext cx="573088" cy="50260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host</a:t>
              </a:r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5C43ADF2-AA5F-B74F-967D-8DB476D13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2498" y="4067818"/>
              <a:ext cx="357188" cy="50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 charset="0"/>
                </a:rPr>
                <a:t>...</a:t>
              </a:r>
            </a:p>
          </p:txBody>
        </p:sp>
        <p:sp>
          <p:nvSpPr>
            <p:cNvPr id="64" name="Text Box 28">
              <a:extLst>
                <a:ext uri="{FF2B5EF4-FFF2-40B4-BE49-F238E27FC236}">
                  <a16:creationId xmlns:a16="http://schemas.microsoft.com/office/drawing/2014/main" id="{50555139-E5B8-314C-9AFE-CF3EBF043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9505" y="3810000"/>
              <a:ext cx="8899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 charset="0"/>
                </a:rPr>
                <a:t>5.6.7.8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DE4C8F-153C-0C46-906D-6C8C97C3449E}"/>
              </a:ext>
            </a:extLst>
          </p:cNvPr>
          <p:cNvGrpSpPr/>
          <p:nvPr/>
        </p:nvGrpSpPr>
        <p:grpSpPr>
          <a:xfrm>
            <a:off x="333777" y="2590799"/>
            <a:ext cx="3858596" cy="2794394"/>
            <a:chOff x="381009" y="3682606"/>
            <a:chExt cx="3858596" cy="1879993"/>
          </a:xfrm>
        </p:grpSpPr>
        <p:sp>
          <p:nvSpPr>
            <p:cNvPr id="58" name="Cloud 57">
              <a:extLst>
                <a:ext uri="{FF2B5EF4-FFF2-40B4-BE49-F238E27FC236}">
                  <a16:creationId xmlns:a16="http://schemas.microsoft.com/office/drawing/2014/main" id="{21A1DFDA-9339-9346-8226-5C9883E22D64}"/>
                </a:ext>
              </a:extLst>
            </p:cNvPr>
            <p:cNvSpPr/>
            <p:nvPr/>
          </p:nvSpPr>
          <p:spPr bwMode="auto">
            <a:xfrm>
              <a:off x="381009" y="3682606"/>
              <a:ext cx="3858596" cy="1879993"/>
            </a:xfrm>
            <a:custGeom>
              <a:avLst/>
              <a:gdLst>
                <a:gd name="connsiteX0" fmla="*/ 348345 w 3858596"/>
                <a:gd name="connsiteY0" fmla="*/ 625358 h 1879993"/>
                <a:gd name="connsiteX1" fmla="*/ 502242 w 3858596"/>
                <a:gd name="connsiteY1" fmla="*/ 300581 h 1879993"/>
                <a:gd name="connsiteX2" fmla="*/ 1250917 w 3858596"/>
                <a:gd name="connsiteY2" fmla="*/ 226382 h 1879993"/>
                <a:gd name="connsiteX3" fmla="*/ 2005755 w 3858596"/>
                <a:gd name="connsiteY3" fmla="*/ 149354 h 1879993"/>
                <a:gd name="connsiteX4" fmla="*/ 2299883 w 3858596"/>
                <a:gd name="connsiteY4" fmla="*/ 8703 h 1879993"/>
                <a:gd name="connsiteX5" fmla="*/ 2664664 w 3858596"/>
                <a:gd name="connsiteY5" fmla="*/ 107969 h 1879993"/>
                <a:gd name="connsiteX6" fmla="*/ 3167532 w 3858596"/>
                <a:gd name="connsiteY6" fmla="*/ 30027 h 1879993"/>
                <a:gd name="connsiteX7" fmla="*/ 3422538 w 3858596"/>
                <a:gd name="connsiteY7" fmla="*/ 242658 h 1879993"/>
                <a:gd name="connsiteX8" fmla="*/ 3749805 w 3858596"/>
                <a:gd name="connsiteY8" fmla="*/ 449022 h 1879993"/>
                <a:gd name="connsiteX9" fmla="*/ 3735156 w 3858596"/>
                <a:gd name="connsiteY9" fmla="*/ 672793 h 1879993"/>
                <a:gd name="connsiteX10" fmla="*/ 3842161 w 3858596"/>
                <a:gd name="connsiteY10" fmla="*/ 1014935 h 1879993"/>
                <a:gd name="connsiteX11" fmla="*/ 3340901 w 3858596"/>
                <a:gd name="connsiteY11" fmla="*/ 1314428 h 1879993"/>
                <a:gd name="connsiteX12" fmla="*/ 3161458 w 3858596"/>
                <a:gd name="connsiteY12" fmla="*/ 1571056 h 1879993"/>
                <a:gd name="connsiteX13" fmla="*/ 2550514 w 3858596"/>
                <a:gd name="connsiteY13" fmla="*/ 1602128 h 1879993"/>
                <a:gd name="connsiteX14" fmla="*/ 2113921 w 3858596"/>
                <a:gd name="connsiteY14" fmla="*/ 1875902 h 1879993"/>
                <a:gd name="connsiteX15" fmla="*/ 1471982 w 3858596"/>
                <a:gd name="connsiteY15" fmla="*/ 1708791 h 1879993"/>
                <a:gd name="connsiteX16" fmla="*/ 518409 w 3858596"/>
                <a:gd name="connsiteY16" fmla="*/ 1543683 h 1879993"/>
                <a:gd name="connsiteX17" fmla="*/ 99144 w 3858596"/>
                <a:gd name="connsiteY17" fmla="*/ 1359948 h 1879993"/>
                <a:gd name="connsiteX18" fmla="*/ 188731 w 3858596"/>
                <a:gd name="connsiteY18" fmla="*/ 1111937 h 1879993"/>
                <a:gd name="connsiteX19" fmla="*/ -447 w 3858596"/>
                <a:gd name="connsiteY19" fmla="*/ 857485 h 1879993"/>
                <a:gd name="connsiteX20" fmla="*/ 345040 w 3858596"/>
                <a:gd name="connsiteY20" fmla="*/ 631320 h 1879993"/>
                <a:gd name="connsiteX21" fmla="*/ 348345 w 3858596"/>
                <a:gd name="connsiteY21" fmla="*/ 625358 h 1879993"/>
                <a:gd name="connsiteX0" fmla="*/ 419175 w 3858596"/>
                <a:gd name="connsiteY0" fmla="*/ 1139180 h 1879993"/>
                <a:gd name="connsiteX1" fmla="*/ 192929 w 3858596"/>
                <a:gd name="connsiteY1" fmla="*/ 1104495 h 1879993"/>
                <a:gd name="connsiteX2" fmla="*/ 618804 w 3858596"/>
                <a:gd name="connsiteY2" fmla="*/ 1518747 h 1879993"/>
                <a:gd name="connsiteX3" fmla="*/ 519838 w 3858596"/>
                <a:gd name="connsiteY3" fmla="*/ 1535327 h 1879993"/>
                <a:gd name="connsiteX4" fmla="*/ 1471804 w 3858596"/>
                <a:gd name="connsiteY4" fmla="*/ 1701132 h 1879993"/>
                <a:gd name="connsiteX5" fmla="*/ 1412138 w 3858596"/>
                <a:gd name="connsiteY5" fmla="*/ 1625410 h 1879993"/>
                <a:gd name="connsiteX6" fmla="*/ 2574808 w 3858596"/>
                <a:gd name="connsiteY6" fmla="*/ 1512306 h 1879993"/>
                <a:gd name="connsiteX7" fmla="*/ 2550960 w 3858596"/>
                <a:gd name="connsiteY7" fmla="*/ 1595382 h 1879993"/>
                <a:gd name="connsiteX8" fmla="*/ 3048380 w 3858596"/>
                <a:gd name="connsiteY8" fmla="*/ 998920 h 1879993"/>
                <a:gd name="connsiteX9" fmla="*/ 3338757 w 3858596"/>
                <a:gd name="connsiteY9" fmla="*/ 1309467 h 1879993"/>
                <a:gd name="connsiteX10" fmla="*/ 3733370 w 3858596"/>
                <a:gd name="connsiteY10" fmla="*/ 668180 h 1879993"/>
                <a:gd name="connsiteX11" fmla="*/ 3604035 w 3858596"/>
                <a:gd name="connsiteY11" fmla="*/ 784635 h 1879993"/>
                <a:gd name="connsiteX12" fmla="*/ 3423074 w 3858596"/>
                <a:gd name="connsiteY12" fmla="*/ 236130 h 1879993"/>
                <a:gd name="connsiteX13" fmla="*/ 3429863 w 3858596"/>
                <a:gd name="connsiteY13" fmla="*/ 291137 h 1879993"/>
                <a:gd name="connsiteX14" fmla="*/ 2597228 w 3858596"/>
                <a:gd name="connsiteY14" fmla="*/ 171984 h 1879993"/>
                <a:gd name="connsiteX15" fmla="*/ 2663503 w 3858596"/>
                <a:gd name="connsiteY15" fmla="*/ 101832 h 1879993"/>
                <a:gd name="connsiteX16" fmla="*/ 1977619 w 3858596"/>
                <a:gd name="connsiteY16" fmla="*/ 205406 h 1879993"/>
                <a:gd name="connsiteX17" fmla="*/ 2009685 w 3858596"/>
                <a:gd name="connsiteY17" fmla="*/ 144916 h 1879993"/>
                <a:gd name="connsiteX18" fmla="*/ 1250470 w 3858596"/>
                <a:gd name="connsiteY18" fmla="*/ 225947 h 1879993"/>
                <a:gd name="connsiteX19" fmla="*/ 1366586 w 3858596"/>
                <a:gd name="connsiteY19" fmla="*/ 284610 h 1879993"/>
                <a:gd name="connsiteX20" fmla="*/ 368620 w 3858596"/>
                <a:gd name="connsiteY20" fmla="*/ 687111 h 1879993"/>
                <a:gd name="connsiteX21" fmla="*/ 348345 w 3858596"/>
                <a:gd name="connsiteY21" fmla="*/ 625358 h 187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58596" h="1879993" fill="none" extrusionOk="0">
                  <a:moveTo>
                    <a:pt x="348345" y="625358"/>
                  </a:moveTo>
                  <a:cubicBezTo>
                    <a:pt x="315612" y="524411"/>
                    <a:pt x="374266" y="379838"/>
                    <a:pt x="502242" y="300581"/>
                  </a:cubicBezTo>
                  <a:cubicBezTo>
                    <a:pt x="765805" y="184503"/>
                    <a:pt x="1002719" y="61273"/>
                    <a:pt x="1250917" y="226382"/>
                  </a:cubicBezTo>
                  <a:cubicBezTo>
                    <a:pt x="1416799" y="49922"/>
                    <a:pt x="1714361" y="15077"/>
                    <a:pt x="2005755" y="149354"/>
                  </a:cubicBezTo>
                  <a:cubicBezTo>
                    <a:pt x="2059819" y="83187"/>
                    <a:pt x="2167364" y="3002"/>
                    <a:pt x="2299883" y="8703"/>
                  </a:cubicBezTo>
                  <a:cubicBezTo>
                    <a:pt x="2444062" y="-7807"/>
                    <a:pt x="2590101" y="14402"/>
                    <a:pt x="2664664" y="107969"/>
                  </a:cubicBezTo>
                  <a:cubicBezTo>
                    <a:pt x="2771837" y="5384"/>
                    <a:pt x="3006690" y="-34182"/>
                    <a:pt x="3167532" y="30027"/>
                  </a:cubicBezTo>
                  <a:cubicBezTo>
                    <a:pt x="3298229" y="69739"/>
                    <a:pt x="3405388" y="171193"/>
                    <a:pt x="3422538" y="242658"/>
                  </a:cubicBezTo>
                  <a:cubicBezTo>
                    <a:pt x="3582161" y="269549"/>
                    <a:pt x="3691723" y="378232"/>
                    <a:pt x="3749805" y="449022"/>
                  </a:cubicBezTo>
                  <a:cubicBezTo>
                    <a:pt x="3801821" y="526800"/>
                    <a:pt x="3774623" y="581186"/>
                    <a:pt x="3735156" y="672793"/>
                  </a:cubicBezTo>
                  <a:cubicBezTo>
                    <a:pt x="3860749" y="770425"/>
                    <a:pt x="3909518" y="919190"/>
                    <a:pt x="3842161" y="1014935"/>
                  </a:cubicBezTo>
                  <a:cubicBezTo>
                    <a:pt x="3827412" y="1216174"/>
                    <a:pt x="3604168" y="1340154"/>
                    <a:pt x="3340901" y="1314428"/>
                  </a:cubicBezTo>
                  <a:cubicBezTo>
                    <a:pt x="3351478" y="1424697"/>
                    <a:pt x="3265486" y="1494905"/>
                    <a:pt x="3161458" y="1571056"/>
                  </a:cubicBezTo>
                  <a:cubicBezTo>
                    <a:pt x="2957172" y="1701569"/>
                    <a:pt x="2777817" y="1689440"/>
                    <a:pt x="2550514" y="1602128"/>
                  </a:cubicBezTo>
                  <a:cubicBezTo>
                    <a:pt x="2527479" y="1696777"/>
                    <a:pt x="2316313" y="1832158"/>
                    <a:pt x="2113921" y="1875902"/>
                  </a:cubicBezTo>
                  <a:cubicBezTo>
                    <a:pt x="1861576" y="1918230"/>
                    <a:pt x="1615802" y="1900829"/>
                    <a:pt x="1471982" y="1708791"/>
                  </a:cubicBezTo>
                  <a:cubicBezTo>
                    <a:pt x="1125423" y="1823683"/>
                    <a:pt x="758609" y="1714880"/>
                    <a:pt x="518409" y="1543683"/>
                  </a:cubicBezTo>
                  <a:cubicBezTo>
                    <a:pt x="335723" y="1565891"/>
                    <a:pt x="170951" y="1483867"/>
                    <a:pt x="99144" y="1359948"/>
                  </a:cubicBezTo>
                  <a:cubicBezTo>
                    <a:pt x="39048" y="1280510"/>
                    <a:pt x="94394" y="1168577"/>
                    <a:pt x="188731" y="1111937"/>
                  </a:cubicBezTo>
                  <a:cubicBezTo>
                    <a:pt x="55532" y="1057380"/>
                    <a:pt x="-12904" y="941786"/>
                    <a:pt x="-447" y="857485"/>
                  </a:cubicBezTo>
                  <a:cubicBezTo>
                    <a:pt x="-21586" y="740944"/>
                    <a:pt x="184990" y="612237"/>
                    <a:pt x="345040" y="631320"/>
                  </a:cubicBezTo>
                  <a:cubicBezTo>
                    <a:pt x="346602" y="628932"/>
                    <a:pt x="347415" y="627349"/>
                    <a:pt x="348345" y="625358"/>
                  </a:cubicBezTo>
                  <a:close/>
                </a:path>
                <a:path w="3858596" h="1879993" fill="none" extrusionOk="0">
                  <a:moveTo>
                    <a:pt x="419175" y="1139180"/>
                  </a:moveTo>
                  <a:cubicBezTo>
                    <a:pt x="347069" y="1130153"/>
                    <a:pt x="270675" y="1121378"/>
                    <a:pt x="192929" y="1104495"/>
                  </a:cubicBezTo>
                  <a:moveTo>
                    <a:pt x="618804" y="1518747"/>
                  </a:moveTo>
                  <a:cubicBezTo>
                    <a:pt x="591220" y="1524306"/>
                    <a:pt x="557132" y="1529880"/>
                    <a:pt x="519838" y="1535327"/>
                  </a:cubicBezTo>
                  <a:moveTo>
                    <a:pt x="1471804" y="1701132"/>
                  </a:moveTo>
                  <a:cubicBezTo>
                    <a:pt x="1449441" y="1685757"/>
                    <a:pt x="1429269" y="1650764"/>
                    <a:pt x="1412138" y="1625410"/>
                  </a:cubicBezTo>
                  <a:moveTo>
                    <a:pt x="2574808" y="1512306"/>
                  </a:moveTo>
                  <a:cubicBezTo>
                    <a:pt x="2576137" y="1540758"/>
                    <a:pt x="2562765" y="1561859"/>
                    <a:pt x="2550960" y="1595382"/>
                  </a:cubicBezTo>
                  <a:moveTo>
                    <a:pt x="3048380" y="998920"/>
                  </a:moveTo>
                  <a:cubicBezTo>
                    <a:pt x="3208011" y="1058838"/>
                    <a:pt x="3365370" y="1207992"/>
                    <a:pt x="3338757" y="1309467"/>
                  </a:cubicBezTo>
                  <a:moveTo>
                    <a:pt x="3733370" y="668180"/>
                  </a:moveTo>
                  <a:cubicBezTo>
                    <a:pt x="3699164" y="725706"/>
                    <a:pt x="3673862" y="748130"/>
                    <a:pt x="3604035" y="784635"/>
                  </a:cubicBezTo>
                  <a:moveTo>
                    <a:pt x="3423074" y="236130"/>
                  </a:moveTo>
                  <a:cubicBezTo>
                    <a:pt x="3428755" y="252434"/>
                    <a:pt x="3431410" y="273172"/>
                    <a:pt x="3429863" y="291137"/>
                  </a:cubicBezTo>
                  <a:moveTo>
                    <a:pt x="2597228" y="171984"/>
                  </a:moveTo>
                  <a:cubicBezTo>
                    <a:pt x="2616805" y="142381"/>
                    <a:pt x="2639752" y="121847"/>
                    <a:pt x="2663503" y="101832"/>
                  </a:cubicBezTo>
                  <a:moveTo>
                    <a:pt x="1977619" y="205406"/>
                  </a:moveTo>
                  <a:cubicBezTo>
                    <a:pt x="1988009" y="185058"/>
                    <a:pt x="1995611" y="168014"/>
                    <a:pt x="2009685" y="144916"/>
                  </a:cubicBezTo>
                  <a:moveTo>
                    <a:pt x="1250470" y="225947"/>
                  </a:moveTo>
                  <a:cubicBezTo>
                    <a:pt x="1281842" y="238258"/>
                    <a:pt x="1343414" y="261244"/>
                    <a:pt x="1366586" y="284610"/>
                  </a:cubicBezTo>
                  <a:moveTo>
                    <a:pt x="368620" y="687111"/>
                  </a:moveTo>
                  <a:cubicBezTo>
                    <a:pt x="359371" y="664772"/>
                    <a:pt x="356233" y="643679"/>
                    <a:pt x="348345" y="625358"/>
                  </a:cubicBezTo>
                </a:path>
                <a:path w="3858596" h="1879993" stroke="0" extrusionOk="0">
                  <a:moveTo>
                    <a:pt x="348345" y="625358"/>
                  </a:moveTo>
                  <a:cubicBezTo>
                    <a:pt x="291394" y="487095"/>
                    <a:pt x="370991" y="391829"/>
                    <a:pt x="502242" y="300581"/>
                  </a:cubicBezTo>
                  <a:cubicBezTo>
                    <a:pt x="769657" y="177980"/>
                    <a:pt x="988464" y="131855"/>
                    <a:pt x="1250917" y="226382"/>
                  </a:cubicBezTo>
                  <a:cubicBezTo>
                    <a:pt x="1346658" y="91989"/>
                    <a:pt x="1769932" y="49448"/>
                    <a:pt x="2005755" y="149354"/>
                  </a:cubicBezTo>
                  <a:cubicBezTo>
                    <a:pt x="2060028" y="71610"/>
                    <a:pt x="2184237" y="26015"/>
                    <a:pt x="2299883" y="8703"/>
                  </a:cubicBezTo>
                  <a:cubicBezTo>
                    <a:pt x="2451712" y="-3000"/>
                    <a:pt x="2588686" y="13772"/>
                    <a:pt x="2664664" y="107969"/>
                  </a:cubicBezTo>
                  <a:cubicBezTo>
                    <a:pt x="2737080" y="3805"/>
                    <a:pt x="2979748" y="-8213"/>
                    <a:pt x="3167532" y="30027"/>
                  </a:cubicBezTo>
                  <a:cubicBezTo>
                    <a:pt x="3299943" y="57457"/>
                    <a:pt x="3388478" y="159547"/>
                    <a:pt x="3422538" y="242658"/>
                  </a:cubicBezTo>
                  <a:cubicBezTo>
                    <a:pt x="3592324" y="279242"/>
                    <a:pt x="3711647" y="350911"/>
                    <a:pt x="3749805" y="449022"/>
                  </a:cubicBezTo>
                  <a:cubicBezTo>
                    <a:pt x="3772952" y="520171"/>
                    <a:pt x="3787590" y="607310"/>
                    <a:pt x="3735156" y="672793"/>
                  </a:cubicBezTo>
                  <a:cubicBezTo>
                    <a:pt x="3850937" y="774701"/>
                    <a:pt x="3889462" y="919702"/>
                    <a:pt x="3842161" y="1014935"/>
                  </a:cubicBezTo>
                  <a:cubicBezTo>
                    <a:pt x="3803748" y="1206003"/>
                    <a:pt x="3593699" y="1302991"/>
                    <a:pt x="3340901" y="1314428"/>
                  </a:cubicBezTo>
                  <a:cubicBezTo>
                    <a:pt x="3357714" y="1397346"/>
                    <a:pt x="3275384" y="1501399"/>
                    <a:pt x="3161458" y="1571056"/>
                  </a:cubicBezTo>
                  <a:cubicBezTo>
                    <a:pt x="2936177" y="1677775"/>
                    <a:pt x="2732001" y="1674288"/>
                    <a:pt x="2550514" y="1602128"/>
                  </a:cubicBezTo>
                  <a:cubicBezTo>
                    <a:pt x="2454739" y="1736079"/>
                    <a:pt x="2320095" y="1838379"/>
                    <a:pt x="2113921" y="1875902"/>
                  </a:cubicBezTo>
                  <a:cubicBezTo>
                    <a:pt x="1869703" y="1898361"/>
                    <a:pt x="1589123" y="1861890"/>
                    <a:pt x="1471982" y="1708791"/>
                  </a:cubicBezTo>
                  <a:cubicBezTo>
                    <a:pt x="1109282" y="1897591"/>
                    <a:pt x="719527" y="1773417"/>
                    <a:pt x="518409" y="1543683"/>
                  </a:cubicBezTo>
                  <a:cubicBezTo>
                    <a:pt x="328413" y="1586276"/>
                    <a:pt x="157267" y="1477715"/>
                    <a:pt x="99144" y="1359948"/>
                  </a:cubicBezTo>
                  <a:cubicBezTo>
                    <a:pt x="55103" y="1281409"/>
                    <a:pt x="86754" y="1178769"/>
                    <a:pt x="188731" y="1111937"/>
                  </a:cubicBezTo>
                  <a:cubicBezTo>
                    <a:pt x="63010" y="1075137"/>
                    <a:pt x="-22419" y="961673"/>
                    <a:pt x="-447" y="857485"/>
                  </a:cubicBezTo>
                  <a:cubicBezTo>
                    <a:pt x="25862" y="711772"/>
                    <a:pt x="148422" y="642753"/>
                    <a:pt x="345040" y="631320"/>
                  </a:cubicBezTo>
                  <a:cubicBezTo>
                    <a:pt x="346157" y="629357"/>
                    <a:pt x="347059" y="628006"/>
                    <a:pt x="348345" y="625358"/>
                  </a:cubicBezTo>
                  <a:close/>
                </a:path>
                <a:path w="3858596" h="1879993" fill="none" stroke="0" extrusionOk="0">
                  <a:moveTo>
                    <a:pt x="419175" y="1139180"/>
                  </a:moveTo>
                  <a:cubicBezTo>
                    <a:pt x="342547" y="1134252"/>
                    <a:pt x="263237" y="1123742"/>
                    <a:pt x="192929" y="1104495"/>
                  </a:cubicBezTo>
                  <a:moveTo>
                    <a:pt x="618804" y="1518747"/>
                  </a:moveTo>
                  <a:cubicBezTo>
                    <a:pt x="585725" y="1533955"/>
                    <a:pt x="547520" y="1526010"/>
                    <a:pt x="519838" y="1535327"/>
                  </a:cubicBezTo>
                  <a:moveTo>
                    <a:pt x="1471804" y="1701132"/>
                  </a:moveTo>
                  <a:cubicBezTo>
                    <a:pt x="1453903" y="1682159"/>
                    <a:pt x="1426984" y="1652270"/>
                    <a:pt x="1412138" y="1625410"/>
                  </a:cubicBezTo>
                  <a:moveTo>
                    <a:pt x="2574808" y="1512306"/>
                  </a:moveTo>
                  <a:cubicBezTo>
                    <a:pt x="2570255" y="1540837"/>
                    <a:pt x="2563194" y="1563740"/>
                    <a:pt x="2550960" y="1595382"/>
                  </a:cubicBezTo>
                  <a:moveTo>
                    <a:pt x="3048380" y="998920"/>
                  </a:moveTo>
                  <a:cubicBezTo>
                    <a:pt x="3216810" y="1060632"/>
                    <a:pt x="3337915" y="1214597"/>
                    <a:pt x="3338757" y="1309467"/>
                  </a:cubicBezTo>
                  <a:moveTo>
                    <a:pt x="3733370" y="668180"/>
                  </a:moveTo>
                  <a:cubicBezTo>
                    <a:pt x="3694813" y="704740"/>
                    <a:pt x="3675787" y="754375"/>
                    <a:pt x="3604035" y="784635"/>
                  </a:cubicBezTo>
                  <a:moveTo>
                    <a:pt x="3423074" y="236130"/>
                  </a:moveTo>
                  <a:cubicBezTo>
                    <a:pt x="3423502" y="253849"/>
                    <a:pt x="3427285" y="274011"/>
                    <a:pt x="3429863" y="291137"/>
                  </a:cubicBezTo>
                  <a:moveTo>
                    <a:pt x="2597228" y="171984"/>
                  </a:moveTo>
                  <a:cubicBezTo>
                    <a:pt x="2608719" y="140335"/>
                    <a:pt x="2636861" y="116495"/>
                    <a:pt x="2663503" y="101832"/>
                  </a:cubicBezTo>
                  <a:moveTo>
                    <a:pt x="1977619" y="205406"/>
                  </a:moveTo>
                  <a:cubicBezTo>
                    <a:pt x="1980993" y="189519"/>
                    <a:pt x="1993436" y="168773"/>
                    <a:pt x="2009685" y="144916"/>
                  </a:cubicBezTo>
                  <a:moveTo>
                    <a:pt x="1250470" y="225947"/>
                  </a:moveTo>
                  <a:cubicBezTo>
                    <a:pt x="1290670" y="242781"/>
                    <a:pt x="1332928" y="265745"/>
                    <a:pt x="1366586" y="284610"/>
                  </a:cubicBezTo>
                  <a:moveTo>
                    <a:pt x="368620" y="687111"/>
                  </a:moveTo>
                  <a:cubicBezTo>
                    <a:pt x="357025" y="666502"/>
                    <a:pt x="352446" y="641466"/>
                    <a:pt x="348345" y="625358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85AD45D-46B6-294C-897A-B0F9C40D4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9517" y="5039332"/>
              <a:ext cx="9509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CECECE">
                      <a:lumMod val="50000"/>
                    </a:srgbClr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 charset="0"/>
                </a:rPr>
                <a:t>1.2.3.*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6F42F6-0DDD-194E-8C63-3AA3B0A4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(More of) What happens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2D0CB-FB56-D946-B718-9727AF30036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90D881-957A-7944-A8D0-1584E528B88F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B92E7A3F-692B-814D-BD5B-AFAEDD7EE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055" y="3980256"/>
            <a:ext cx="2590805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6BD954EF-1590-8E4B-AA54-7F86EDF29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855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CB64F382-2839-034E-A958-5D48EEE3C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2257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201AC7BE-14F4-CF48-A67B-4C2E5D946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9059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386B82BC-92BC-E245-90CD-519EB9AB4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217" y="3386531"/>
            <a:ext cx="573088" cy="338138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host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7D7F1180-DE4E-0049-AE4B-97BBED168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219" y="3386531"/>
            <a:ext cx="573088" cy="3381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host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35C120B9-9D04-5D4E-8E03-732AB70F3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971" y="3386531"/>
            <a:ext cx="615951" cy="338138"/>
          </a:xfrm>
          <a:prstGeom prst="rect">
            <a:avLst/>
          </a:prstGeom>
          <a:solidFill>
            <a:srgbClr val="00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DNS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0442CCE2-755A-E547-AC01-1867068EB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058" y="3292868"/>
            <a:ext cx="357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ＭＳ Ｐゴシック" charset="0"/>
                <a:cs typeface="Arial" charset="0"/>
              </a:rPr>
              <a:t>...</a:t>
            </a:r>
          </a:p>
        </p:txBody>
      </p:sp>
      <p:sp>
        <p:nvSpPr>
          <p:cNvPr id="24" name="AutoShape 21">
            <a:extLst>
              <a:ext uri="{FF2B5EF4-FFF2-40B4-BE49-F238E27FC236}">
                <a16:creationId xmlns:a16="http://schemas.microsoft.com/office/drawing/2014/main" id="{6255765C-F657-3041-8137-C39887BB8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861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router</a:t>
            </a:r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03130648-77D8-C849-80A0-50F4FA5FD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9321" y="3940568"/>
            <a:ext cx="0" cy="755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6" name="AutoShape 23">
            <a:extLst>
              <a:ext uri="{FF2B5EF4-FFF2-40B4-BE49-F238E27FC236}">
                <a16:creationId xmlns:a16="http://schemas.microsoft.com/office/drawing/2014/main" id="{F0FFF321-1EEF-B14E-ACC8-FE16D4210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664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router</a:t>
            </a:r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D9AD64E6-762E-E14E-8A83-BEB8E9AE3C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78989" y="3983430"/>
            <a:ext cx="0" cy="715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8BAF9ABF-10D7-AE4A-B06E-69DC2132B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6659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E08EAC09-9063-5047-BD71-9CD1F3A5C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5462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22371197-E9BB-8C4E-A93F-5632E1F33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070" y="3059506"/>
            <a:ext cx="114617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ＭＳ Ｐゴシック" charset="0"/>
                <a:cs typeface="Arial" charset="0"/>
              </a:rPr>
              <a:t>1.2.3.156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5C01E7E3-499C-7F4F-B465-6B78FE6D6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317" y="3059506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ＭＳ Ｐゴシック" charset="0"/>
                <a:cs typeface="Arial" charset="0"/>
              </a:rPr>
              <a:t>1.2.3.48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9412C611-4963-E148-9205-A1736A31B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296" y="4313631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ＭＳ Ｐゴシック" charset="0"/>
                <a:cs typeface="Arial" charset="0"/>
              </a:rPr>
              <a:t>1.2.3.19</a:t>
            </a:r>
          </a:p>
        </p:txBody>
      </p:sp>
      <p:sp>
        <p:nvSpPr>
          <p:cNvPr id="35" name="AutoShape 33">
            <a:extLst>
              <a:ext uri="{FF2B5EF4-FFF2-40B4-BE49-F238E27FC236}">
                <a16:creationId xmlns:a16="http://schemas.microsoft.com/office/drawing/2014/main" id="{0722595B-6149-CA4F-958B-07CD465AA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695" y="4696218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router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6EF4FB82-AF8F-0241-9442-A2536A440A1D}"/>
              </a:ext>
            </a:extLst>
          </p:cNvPr>
          <p:cNvSpPr/>
          <p:nvPr/>
        </p:nvSpPr>
        <p:spPr>
          <a:xfrm flipH="1">
            <a:off x="1363488" y="3739856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ourier New" charset="0"/>
              <a:ea typeface="ＭＳ Ｐゴシック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ABC495-69A2-1549-A24F-EED312FB8AF1}"/>
              </a:ext>
            </a:extLst>
          </p:cNvPr>
          <p:cNvSpPr/>
          <p:nvPr/>
        </p:nvSpPr>
        <p:spPr bwMode="auto">
          <a:xfrm>
            <a:off x="7697227" y="167640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F46619C-F3D4-E048-8B84-FAB96EDA59D8}"/>
              </a:ext>
            </a:extLst>
          </p:cNvPr>
          <p:cNvSpPr/>
          <p:nvPr/>
        </p:nvSpPr>
        <p:spPr bwMode="auto">
          <a:xfrm>
            <a:off x="7697227" y="186944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3857E1D-4E65-B943-BC57-4109740BBB13}"/>
              </a:ext>
            </a:extLst>
          </p:cNvPr>
          <p:cNvSpPr/>
          <p:nvPr/>
        </p:nvSpPr>
        <p:spPr bwMode="auto">
          <a:xfrm>
            <a:off x="7697227" y="225552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8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11111E-6 L -0.19445 0.43565 C -0.23525 0.5338 -0.29636 0.5868 -0.35955 0.5868 C -0.43212 0.5868 -0.48993 0.5338 -0.53073 0.43565 L -0.725 1.11111E-6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3.7037E-7 L -0.1948 0.42292 C -0.23559 0.51829 -0.29653 0.56968 -0.3599 0.56968 C -0.43247 0.56968 -0.49028 0.51829 -0.53108 0.42292 L -0.725 3.7037E-7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1667 C -0.00677 1.11111E-6 -0.03021 -0.01597 -0.03837 -0.01597 C -0.09028 -0.01597 -0.14375 0.24051 -0.14375 0.49722 C -0.14375 0.36782 -0.17049 0.24051 -0.19566 0.24051 C -0.2224 0.24051 -0.24757 0.36967 -0.24757 0.49722 C -0.24757 0.43333 -0.26094 0.36782 -0.27431 0.36782 C -0.28768 0.36782 -0.30105 0.43148 -0.30105 0.49722 C -0.30105 0.46435 -0.30764 0.43333 -0.31424 0.43333 C -0.32101 0.43333 -0.32761 0.4662 -0.32761 0.49722 C -0.32761 0.48055 -0.33108 0.46435 -0.33438 0.46435 C -0.33611 0.46435 -0.34098 0.48102 -0.34098 0.49722 C -0.34098 0.48912 -0.34271 0.48055 -0.34445 0.48055 C -0.34445 0.47847 -0.34792 0.48866 -0.34792 0.49722 C -0.34792 0.49282 -0.34792 0.48912 -0.34966 0.48912 C -0.34966 0.49097 -0.35139 0.49329 -0.35139 0.49722 C -0.35139 0.49514 -0.35139 0.49282 -0.35139 0.49097 C -0.35313 0.49097 -0.35313 0.49282 -0.35313 0.49514 C -0.35486 0.49514 -0.35486 0.49329 -0.35486 0.49097 C -0.3566 0.49097 -0.3566 0.49282 -0.3566 0.49514 " pathEditMode="relative" rAng="0" ptsTypes="AAAAAAAAAAAAAAAAAAA">
                                      <p:cBhvr>
                                        <p:cTn id="1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30" y="2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7037E-7 L -0.19462 0.36458 C -0.23559 0.44676 -0.29618 0.4912 -0.35955 0.4912 C -0.4323 0.4912 -0.49011 0.44676 -0.53108 0.36458 L -0.725 3.7037E-7 " pathEditMode="relative" rAng="0" ptsTypes="AAAAA">
                                      <p:cBhvr>
                                        <p:cTn id="2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44444E-6 L -0.19445 0.41042 C -0.23559 0.50278 -0.29636 0.55278 -0.3599 0.55278 C -0.4323 0.55278 -0.49011 0.50278 -0.53108 0.41042 L -0.725 -4.44444E-6 " pathEditMode="relative" rAng="0" ptsTypes="AAAAA">
                                      <p:cBhvr>
                                        <p:cTn id="3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4" grpId="0" animBg="1"/>
      <p:bldP spid="44" grpId="1" animBg="1"/>
      <p:bldP spid="36" grpId="0" animBg="1"/>
      <p:bldP spid="3" grpId="0" animBg="1"/>
      <p:bldP spid="41" grpId="0" animBg="1"/>
      <p:bldP spid="4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delay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03837" cy="13811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82" name="Text Box 58"/>
          <p:cNvSpPr txBox="1">
            <a:spLocks noChangeArrowheads="1"/>
          </p:cNvSpPr>
          <p:nvPr/>
        </p:nvSpPr>
        <p:spPr bwMode="auto">
          <a:xfrm>
            <a:off x="725488" y="4191000"/>
            <a:ext cx="265112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/>
              <a:t>.</a:t>
            </a:r>
          </a:p>
          <a:p>
            <a:r>
              <a:rPr lang="en-US" sz="2400" b="1"/>
              <a:t>.</a:t>
            </a:r>
          </a:p>
          <a:p>
            <a:r>
              <a:rPr lang="en-US" sz="2400" b="1"/>
              <a:t>.</a:t>
            </a:r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293700" y="44735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2689475" y="3562183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419100" y="5943600"/>
            <a:ext cx="8305800" cy="6858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Timer-driven retransmission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can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 lead to </a:t>
            </a:r>
            <a:r>
              <a:rPr kumimoji="0" lang="en-US" sz="2800" b="0" i="0" u="sng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duplicates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  <a:sym typeface="Wingdings"/>
              </a:rPr>
              <a:t> </a:t>
            </a:r>
            <a:r>
              <a:rPr lang="en-US" sz="28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+mn-lt"/>
            </a:endParaRP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4267200"/>
            <a:ext cx="52578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231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P(2)</a:t>
            </a:r>
          </a:p>
        </p:txBody>
      </p:sp>
      <p:sp>
        <p:nvSpPr>
          <p:cNvPr id="37" name="Line 44"/>
          <p:cNvSpPr>
            <a:spLocks noChangeShapeType="1"/>
          </p:cNvSpPr>
          <p:nvPr/>
        </p:nvSpPr>
        <p:spPr bwMode="auto">
          <a:xfrm flipH="1">
            <a:off x="1981200" y="3657600"/>
            <a:ext cx="533400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Oval Callout 1"/>
          <p:cNvSpPr/>
          <p:nvPr/>
        </p:nvSpPr>
        <p:spPr bwMode="auto">
          <a:xfrm>
            <a:off x="7620000" y="4114800"/>
            <a:ext cx="1295400" cy="612648"/>
          </a:xfrm>
          <a:prstGeom prst="wedgeEllipseCallout">
            <a:avLst>
              <a:gd name="adj1" fmla="val -66727"/>
              <a:gd name="adj2" fmla="val -19092"/>
            </a:avLst>
          </a:prstGeom>
          <a:solidFill>
            <a:schemeClr val="accent2">
              <a:lumMod val="10000"/>
              <a:lumOff val="90000"/>
            </a:schemeClr>
          </a:solidFill>
          <a:ln w="9525" cap="flat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duplicate!</a:t>
            </a:r>
          </a:p>
        </p:txBody>
      </p:sp>
      <p:sp>
        <p:nvSpPr>
          <p:cNvPr id="38" name="TextBox 37"/>
          <p:cNvSpPr txBox="1"/>
          <p:nvPr/>
        </p:nvSpPr>
        <p:spPr>
          <a:xfrm rot="21258713">
            <a:off x="5123154" y="3432158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C66CE22-7706-AC87-C677-0FB9987BBFE4}"/>
                  </a:ext>
                </a:extLst>
              </p14:cNvPr>
              <p14:cNvContentPartPr/>
              <p14:nvPr/>
            </p14:nvContentPartPr>
            <p14:xfrm>
              <a:off x="1817640" y="4033440"/>
              <a:ext cx="390600" cy="378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C66CE22-7706-AC87-C677-0FB9987BBF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1440" y="4017240"/>
                <a:ext cx="423000" cy="41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647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29" grpId="0" animBg="1"/>
      <p:bldP spid="35" grpId="0" animBg="1"/>
      <p:bldP spid="36" grpId="0"/>
      <p:bldP spid="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Checksums (to detect bit errors) </a:t>
            </a:r>
          </a:p>
          <a:p>
            <a:r>
              <a:rPr lang="en-US" dirty="0"/>
              <a:t>Timers (to detect loss)</a:t>
            </a:r>
          </a:p>
          <a:p>
            <a:r>
              <a:rPr lang="en-US" dirty="0"/>
              <a:t>Acknowledgements (positive or negative)</a:t>
            </a:r>
          </a:p>
          <a:p>
            <a:r>
              <a:rPr lang="en-US" dirty="0"/>
              <a:t>Sequence numbers (to deal with duplicates)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075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reliable transport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58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Solution: “Stop and Wait”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029200"/>
            <a:ext cx="8077200" cy="9906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correct</a:t>
            </a:r>
            <a:r>
              <a:rPr lang="en-US" dirty="0"/>
              <a:t> reliable transport protocol, but an </a:t>
            </a:r>
            <a:r>
              <a:rPr lang="en-US" dirty="0">
                <a:solidFill>
                  <a:srgbClr val="0000FF"/>
                </a:solidFill>
              </a:rPr>
              <a:t>extremely inefficient </a:t>
            </a:r>
            <a:r>
              <a:rPr lang="en-US" dirty="0"/>
              <a:t>one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81000" y="1828801"/>
            <a:ext cx="4038600" cy="2514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2400" b="0" dirty="0">
                <a:solidFill>
                  <a:srgbClr val="0000FF"/>
                </a:solidFill>
              </a:rPr>
              <a:t>@Sender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Send packet(</a:t>
            </a:r>
            <a:r>
              <a:rPr lang="en-US" sz="1800" b="0" dirty="0" err="1">
                <a:solidFill>
                  <a:schemeClr val="accent2"/>
                </a:solidFill>
              </a:rPr>
              <a:t>i</a:t>
            </a:r>
            <a:r>
              <a:rPr lang="en-US" sz="1800" b="0" dirty="0">
                <a:solidFill>
                  <a:schemeClr val="accent2"/>
                </a:solidFill>
              </a:rPr>
              <a:t>); (re)set timer; wait for ack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If (ACK) </a:t>
            </a:r>
          </a:p>
          <a:p>
            <a:pPr lvl="2"/>
            <a:r>
              <a:rPr lang="en-US" altLang="zh-CN" sz="1800" b="0" dirty="0">
                <a:solidFill>
                  <a:schemeClr val="accent2"/>
                </a:solidFill>
              </a:rPr>
              <a:t>i</a:t>
            </a:r>
            <a:r>
              <a:rPr lang="en-US" sz="1800" b="0" dirty="0">
                <a:solidFill>
                  <a:schemeClr val="accent2"/>
                </a:solidFill>
              </a:rPr>
              <a:t>++; repeat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If (NACK or TIMEOUT)</a:t>
            </a:r>
          </a:p>
          <a:p>
            <a:pPr lvl="2"/>
            <a:r>
              <a:rPr lang="en-US" sz="1800" b="0" dirty="0">
                <a:solidFill>
                  <a:schemeClr val="accent2"/>
                </a:solidFill>
              </a:rPr>
              <a:t>repeat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648200" y="1828801"/>
            <a:ext cx="4114800" cy="2514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2400" b="0" dirty="0">
                <a:solidFill>
                  <a:srgbClr val="0000FF"/>
                </a:solidFill>
              </a:rPr>
              <a:t>@Receiver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Wait for packet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If packet is OK, send ACK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Else, send NACK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150513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&amp; Wait is inefficient </a:t>
            </a:r>
          </a:p>
        </p:txBody>
      </p:sp>
      <p:sp>
        <p:nvSpPr>
          <p:cNvPr id="1123331" name="Line 3"/>
          <p:cNvSpPr>
            <a:spLocks noChangeShapeType="1"/>
          </p:cNvSpPr>
          <p:nvPr/>
        </p:nvSpPr>
        <p:spPr bwMode="auto">
          <a:xfrm>
            <a:off x="2303463" y="190500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2" name="Line 4"/>
          <p:cNvSpPr>
            <a:spLocks noChangeShapeType="1"/>
          </p:cNvSpPr>
          <p:nvPr/>
        </p:nvSpPr>
        <p:spPr bwMode="auto">
          <a:xfrm>
            <a:off x="6265863" y="19050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3" name="Line 5"/>
          <p:cNvSpPr>
            <a:spLocks noChangeShapeType="1"/>
          </p:cNvSpPr>
          <p:nvPr/>
        </p:nvSpPr>
        <p:spPr bwMode="auto">
          <a:xfrm flipH="1">
            <a:off x="2303463" y="3505200"/>
            <a:ext cx="3962400" cy="1219200"/>
          </a:xfrm>
          <a:prstGeom prst="line">
            <a:avLst/>
          </a:prstGeom>
          <a:noFill/>
          <a:ln w="38100">
            <a:solidFill>
              <a:srgbClr val="D3A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4" name="Freeform 6"/>
          <p:cNvSpPr>
            <a:spLocks/>
          </p:cNvSpPr>
          <p:nvPr/>
        </p:nvSpPr>
        <p:spPr bwMode="auto">
          <a:xfrm>
            <a:off x="2303463" y="1981200"/>
            <a:ext cx="3962400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D3A6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5" name="Text Box 7"/>
          <p:cNvSpPr txBox="1">
            <a:spLocks noChangeArrowheads="1"/>
          </p:cNvSpPr>
          <p:nvPr/>
        </p:nvSpPr>
        <p:spPr bwMode="auto">
          <a:xfrm>
            <a:off x="3598863" y="3783013"/>
            <a:ext cx="710429" cy="40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 dirty="0">
                <a:latin typeface="Tahoma" charset="0"/>
              </a:rPr>
              <a:t>ACK</a:t>
            </a:r>
          </a:p>
        </p:txBody>
      </p:sp>
      <p:sp>
        <p:nvSpPr>
          <p:cNvPr id="1123336" name="Text Box 8"/>
          <p:cNvSpPr txBox="1">
            <a:spLocks noChangeArrowheads="1"/>
          </p:cNvSpPr>
          <p:nvPr/>
        </p:nvSpPr>
        <p:spPr bwMode="auto">
          <a:xfrm>
            <a:off x="3903663" y="2030413"/>
            <a:ext cx="809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DATA</a:t>
            </a:r>
          </a:p>
        </p:txBody>
      </p:sp>
      <p:sp>
        <p:nvSpPr>
          <p:cNvPr id="1123337" name="Freeform 9"/>
          <p:cNvSpPr>
            <a:spLocks/>
          </p:cNvSpPr>
          <p:nvPr/>
        </p:nvSpPr>
        <p:spPr bwMode="auto">
          <a:xfrm>
            <a:off x="2303463" y="4724400"/>
            <a:ext cx="3962400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D3A6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9" name="Text Box 11"/>
          <p:cNvSpPr txBox="1">
            <a:spLocks noChangeArrowheads="1"/>
          </p:cNvSpPr>
          <p:nvPr/>
        </p:nvSpPr>
        <p:spPr bwMode="auto">
          <a:xfrm>
            <a:off x="1981200" y="6324600"/>
            <a:ext cx="9652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 dirty="0">
                <a:latin typeface="Tahoma" charset="0"/>
              </a:rPr>
              <a:t>Sender</a:t>
            </a:r>
          </a:p>
        </p:txBody>
      </p:sp>
      <p:sp>
        <p:nvSpPr>
          <p:cNvPr id="1123340" name="Text Box 12"/>
          <p:cNvSpPr txBox="1">
            <a:spLocks noChangeArrowheads="1"/>
          </p:cNvSpPr>
          <p:nvPr/>
        </p:nvSpPr>
        <p:spPr bwMode="auto">
          <a:xfrm>
            <a:off x="5791200" y="6308725"/>
            <a:ext cx="11366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Receiver</a:t>
            </a:r>
          </a:p>
        </p:txBody>
      </p:sp>
      <p:sp>
        <p:nvSpPr>
          <p:cNvPr id="1123341" name="Line 13"/>
          <p:cNvSpPr>
            <a:spLocks noChangeShapeType="1"/>
          </p:cNvSpPr>
          <p:nvPr/>
        </p:nvSpPr>
        <p:spPr bwMode="auto">
          <a:xfrm flipH="1">
            <a:off x="1389063" y="4724400"/>
            <a:ext cx="9144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2" name="Line 14"/>
          <p:cNvSpPr>
            <a:spLocks noChangeShapeType="1"/>
          </p:cNvSpPr>
          <p:nvPr/>
        </p:nvSpPr>
        <p:spPr bwMode="auto">
          <a:xfrm>
            <a:off x="1846263" y="2317750"/>
            <a:ext cx="0" cy="24066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3" name="Text Box 15"/>
          <p:cNvSpPr txBox="1">
            <a:spLocks noChangeArrowheads="1"/>
          </p:cNvSpPr>
          <p:nvPr/>
        </p:nvSpPr>
        <p:spPr bwMode="auto">
          <a:xfrm>
            <a:off x="1181100" y="3392488"/>
            <a:ext cx="636588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RTT</a:t>
            </a:r>
          </a:p>
        </p:txBody>
      </p:sp>
      <p:sp>
        <p:nvSpPr>
          <p:cNvPr id="1123345" name="Text Box 17"/>
          <p:cNvSpPr txBox="1">
            <a:spLocks noChangeArrowheads="1"/>
          </p:cNvSpPr>
          <p:nvPr/>
        </p:nvSpPr>
        <p:spPr bwMode="auto">
          <a:xfrm>
            <a:off x="4946649" y="4083336"/>
            <a:ext cx="3962401" cy="69841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squar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b="0" dirty="0">
                <a:solidFill>
                  <a:srgbClr val="0000FF"/>
                </a:solidFill>
                <a:latin typeface="+mn-lt"/>
              </a:rPr>
              <a:t>If (TRANS &lt;&lt; RTT) then</a:t>
            </a:r>
          </a:p>
          <a:p>
            <a:pPr algn="l" eaLnBrk="1" hangingPunct="1"/>
            <a:r>
              <a:rPr lang="en-US" sz="2000" b="0" dirty="0">
                <a:solidFill>
                  <a:srgbClr val="0000FF"/>
                </a:solidFill>
                <a:latin typeface="+mn-lt"/>
              </a:rPr>
              <a:t>	Throughput ~ DATA/RTT</a:t>
            </a:r>
          </a:p>
        </p:txBody>
      </p:sp>
      <p:sp>
        <p:nvSpPr>
          <p:cNvPr id="1123346" name="Line 18"/>
          <p:cNvSpPr>
            <a:spLocks noChangeShapeType="1"/>
          </p:cNvSpPr>
          <p:nvPr/>
        </p:nvSpPr>
        <p:spPr bwMode="auto">
          <a:xfrm flipH="1">
            <a:off x="1250950" y="2317750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7" name="Line 19"/>
          <p:cNvSpPr>
            <a:spLocks noChangeShapeType="1"/>
          </p:cNvSpPr>
          <p:nvPr/>
        </p:nvSpPr>
        <p:spPr bwMode="auto">
          <a:xfrm flipH="1">
            <a:off x="1181100" y="1981200"/>
            <a:ext cx="11080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8" name="Line 20"/>
          <p:cNvSpPr>
            <a:spLocks noChangeShapeType="1"/>
          </p:cNvSpPr>
          <p:nvPr/>
        </p:nvSpPr>
        <p:spPr bwMode="auto">
          <a:xfrm>
            <a:off x="2151063" y="1981200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9" name="Text Box 21"/>
          <p:cNvSpPr txBox="1">
            <a:spLocks noChangeArrowheads="1"/>
          </p:cNvSpPr>
          <p:nvPr/>
        </p:nvSpPr>
        <p:spPr bwMode="auto">
          <a:xfrm>
            <a:off x="1042988" y="1963738"/>
            <a:ext cx="952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TRANS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55AC16B-67E0-1187-80B2-789D5C23E2E1}"/>
                  </a:ext>
                </a:extLst>
              </p14:cNvPr>
              <p14:cNvContentPartPr/>
              <p14:nvPr/>
            </p14:nvContentPartPr>
            <p14:xfrm>
              <a:off x="6414120" y="1732680"/>
              <a:ext cx="1665360" cy="1005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55AC16B-67E0-1187-80B2-789D5C23E2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97920" y="1716480"/>
                <a:ext cx="1697760" cy="103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438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334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Orders of magnitude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Transmission time for 10Gbps link:</a:t>
            </a:r>
          </a:p>
          <a:p>
            <a:pPr lvl="1"/>
            <a:r>
              <a:rPr lang="en-US"/>
              <a:t>~ microsecond for 1500 byte packet</a:t>
            </a:r>
          </a:p>
          <a:p>
            <a:pPr lvl="1"/>
            <a:endParaRPr lang="en-US"/>
          </a:p>
          <a:p>
            <a:r>
              <a:rPr lang="en-US"/>
              <a:t>RTT:</a:t>
            </a:r>
          </a:p>
          <a:p>
            <a:pPr lvl="1"/>
            <a:r>
              <a:rPr lang="en-US"/>
              <a:t>1,000 kilometers ~ O(10) milliseconds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440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design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packets can sender send?</a:t>
            </a:r>
          </a:p>
          <a:p>
            <a:r>
              <a:rPr lang="en-US" dirty="0"/>
              <a:t>How does receiver ack packets?</a:t>
            </a:r>
          </a:p>
          <a:p>
            <a:r>
              <a:rPr lang="en-US" dirty="0"/>
              <a:t>Which packets does sender resend?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4537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382000" cy="4419600"/>
          </a:xfrm>
        </p:spPr>
        <p:txBody>
          <a:bodyPr/>
          <a:lstStyle/>
          <a:p>
            <a:r>
              <a:rPr lang="en-US" dirty="0"/>
              <a:t>Window = set of adjacent sequence numbers</a:t>
            </a:r>
          </a:p>
          <a:p>
            <a:pPr lvl="1"/>
            <a:r>
              <a:rPr lang="en-US" dirty="0"/>
              <a:t>The size of the set is the window size; assume window size is </a:t>
            </a:r>
            <a:r>
              <a:rPr lang="en-US" dirty="0">
                <a:solidFill>
                  <a:srgbClr val="0000FF"/>
                </a:solidFill>
              </a:rPr>
              <a:t>n</a:t>
            </a:r>
          </a:p>
          <a:p>
            <a:r>
              <a:rPr lang="en-US" dirty="0"/>
              <a:t>General idea: send up to n packets at a time </a:t>
            </a:r>
          </a:p>
          <a:p>
            <a:pPr lvl="1"/>
            <a:r>
              <a:rPr lang="en-US" dirty="0"/>
              <a:t>Sender can send packets in its window</a:t>
            </a:r>
          </a:p>
          <a:p>
            <a:pPr lvl="1"/>
            <a:r>
              <a:rPr lang="en-US" dirty="0"/>
              <a:t>Receiver can accept packets in its window</a:t>
            </a:r>
          </a:p>
          <a:p>
            <a:pPr lvl="1"/>
            <a:r>
              <a:rPr lang="en-US" dirty="0"/>
              <a:t>Window of acceptable packets “slides” on successful reception/acknowledgement</a:t>
            </a:r>
          </a:p>
          <a:p>
            <a:pPr lvl="1"/>
            <a:r>
              <a:rPr lang="en-US" dirty="0"/>
              <a:t>Window contains all packets that might still be in transit</a:t>
            </a:r>
          </a:p>
          <a:p>
            <a:r>
              <a:rPr lang="en-US" dirty="0"/>
              <a:t>Sliding window often called “</a:t>
            </a:r>
            <a:r>
              <a:rPr lang="en-US" dirty="0">
                <a:solidFill>
                  <a:srgbClr val="0000FF"/>
                </a:solidFill>
              </a:rPr>
              <a:t>packets in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flight</a:t>
            </a:r>
            <a:r>
              <a:rPr lang="en-US" dirty="0"/>
              <a:t>”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“</a:t>
            </a:r>
            <a:r>
              <a:rPr lang="en-US" altLang="zh-CN" dirty="0">
                <a:solidFill>
                  <a:srgbClr val="0000FF"/>
                </a:solidFill>
              </a:rPr>
              <a:t>in-flight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packets</a:t>
            </a:r>
            <a:r>
              <a:rPr lang="en-US" altLang="zh-CN" dirty="0"/>
              <a:t>”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9DDB74F-7C81-2662-3BA4-DCAF77832564}"/>
                  </a:ext>
                </a:extLst>
              </p14:cNvPr>
              <p14:cNvContentPartPr/>
              <p14:nvPr/>
            </p14:nvContentPartPr>
            <p14:xfrm>
              <a:off x="3848400" y="5538240"/>
              <a:ext cx="4901400" cy="275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9DDB74F-7C81-2662-3BA4-DCAF778325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32200" y="5522040"/>
                <a:ext cx="4933800" cy="30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912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4355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Let A be the </a:t>
            </a:r>
            <a:r>
              <a:rPr lang="en-US" sz="2400" dirty="0">
                <a:solidFill>
                  <a:srgbClr val="0000FF"/>
                </a:solidFill>
              </a:rPr>
              <a:t>last </a:t>
            </a:r>
            <a:r>
              <a:rPr lang="en-US" sz="2400" dirty="0" err="1">
                <a:solidFill>
                  <a:srgbClr val="0000FF"/>
                </a:solidFill>
              </a:rPr>
              <a:t>ack’d</a:t>
            </a:r>
            <a:r>
              <a:rPr lang="en-US" sz="2400" dirty="0">
                <a:solidFill>
                  <a:srgbClr val="0000FF"/>
                </a:solidFill>
              </a:rPr>
              <a:t> packet of sender without gap</a:t>
            </a:r>
            <a:r>
              <a:rPr lang="en-US" sz="2400" dirty="0"/>
              <a:t>; then window of sender = {A+1, A+2, …, </a:t>
            </a:r>
            <a:r>
              <a:rPr lang="en-US" sz="2400" dirty="0" err="1"/>
              <a:t>A+n</a:t>
            </a:r>
            <a:r>
              <a:rPr lang="en-US" sz="2400" dirty="0"/>
              <a:t>}</a:t>
            </a:r>
            <a:br>
              <a:rPr lang="en-US" sz="2400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Let B be the </a:t>
            </a:r>
            <a:r>
              <a:rPr lang="en-US" sz="2400" dirty="0">
                <a:solidFill>
                  <a:srgbClr val="0000FF"/>
                </a:solidFill>
              </a:rPr>
              <a:t>last received packet without gap</a:t>
            </a:r>
            <a:r>
              <a:rPr lang="en-US" sz="2400" dirty="0"/>
              <a:t> by receiver, then window of receiver = {B+1,…, </a:t>
            </a:r>
            <a:r>
              <a:rPr lang="en-US" sz="2400" dirty="0" err="1"/>
              <a:t>B+n</a:t>
            </a:r>
            <a:r>
              <a:rPr lang="en-US" sz="2400" dirty="0"/>
              <a:t>}</a:t>
            </a:r>
            <a:br>
              <a:rPr lang="en-US" sz="2400" dirty="0"/>
            </a:b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914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1430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3716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6002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8288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057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286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5146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432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9718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2004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429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6576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8862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1148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3434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5720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006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Left Brace 50"/>
          <p:cNvSpPr/>
          <p:nvPr/>
        </p:nvSpPr>
        <p:spPr bwMode="auto">
          <a:xfrm rot="5400000">
            <a:off x="3086100" y="48387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24200" y="52578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947421" y="5467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2116711" y="5867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6437335" y="52578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13455" y="523869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Received and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431647" y="57150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29400" y="560206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>
                <a:latin typeface="+mn-lt"/>
              </a:rPr>
              <a:t>Acceptable but not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yet received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6444470" y="6248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576471" y="626006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received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83795" y="2495490"/>
            <a:ext cx="7994334" cy="1653064"/>
            <a:chOff x="783795" y="2495490"/>
            <a:chExt cx="7994334" cy="1653064"/>
          </a:xfrm>
        </p:grpSpPr>
        <p:sp>
          <p:nvSpPr>
            <p:cNvPr id="2" name="Rectangle 1"/>
            <p:cNvSpPr/>
            <p:nvPr/>
          </p:nvSpPr>
          <p:spPr bwMode="auto">
            <a:xfrm>
              <a:off x="9144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1430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3716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6002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8288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574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2860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5146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7432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9718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4290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6576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8862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1148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3434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5720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48006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" name="Left Brace 2"/>
            <p:cNvSpPr/>
            <p:nvPr/>
          </p:nvSpPr>
          <p:spPr bwMode="auto">
            <a:xfrm rot="5400000">
              <a:off x="2628900" y="2095500"/>
              <a:ext cx="381000" cy="1981200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667000" y="2495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6437335" y="25908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90221" y="27240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cxnSp>
          <p:nvCxnSpPr>
            <p:cNvPr id="23" name="Straight Arrow Connector 22"/>
            <p:cNvCxnSpPr>
              <a:stCxn id="25" idx="2"/>
              <a:endCxn id="8" idx="0"/>
            </p:cNvCxnSpPr>
            <p:nvPr/>
          </p:nvCxnSpPr>
          <p:spPr bwMode="auto">
            <a:xfrm>
              <a:off x="1659511" y="3124200"/>
              <a:ext cx="16889" cy="304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6629400" y="2571690"/>
              <a:ext cx="1685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Already </a:t>
              </a:r>
              <a:r>
                <a:rPr lang="en-US" sz="1800" b="0" dirty="0" err="1">
                  <a:latin typeface="+mn-lt"/>
                </a:rPr>
                <a:t>ACK’d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6437335" y="306711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42884" y="3048000"/>
              <a:ext cx="2135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Sent but not </a:t>
              </a:r>
              <a:r>
                <a:rPr lang="en-US" sz="1800" b="0" dirty="0" err="1">
                  <a:latin typeface="+mn-lt"/>
                </a:rPr>
                <a:t>ACK’d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453911" y="35814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41105" y="3593068"/>
              <a:ext cx="1750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Cannot be sent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3795" y="3810000"/>
              <a:ext cx="26452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b="0" i="1" dirty="0">
                  <a:solidFill>
                    <a:srgbClr val="000090"/>
                  </a:solidFill>
                  <a:latin typeface="+mn-lt"/>
                </a:rPr>
                <a:t>sequence number </a:t>
              </a:r>
              <a:r>
                <a:rPr lang="en-US" sz="1600" b="0" i="1" dirty="0">
                  <a:solidFill>
                    <a:srgbClr val="000090"/>
                  </a:solidFill>
                  <a:latin typeface="+mn-lt"/>
                  <a:sym typeface="Wingdings"/>
                </a:rPr>
                <a:t></a:t>
              </a:r>
              <a:endParaRPr lang="en-US" sz="1600" b="0" i="1" dirty="0">
                <a:solidFill>
                  <a:srgbClr val="000090"/>
                </a:solidFill>
                <a:latin typeface="+mn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BDB2571-464B-473E-DBE1-D48BF256154C}"/>
                  </a:ext>
                </a:extLst>
              </p14:cNvPr>
              <p14:cNvContentPartPr/>
              <p14:nvPr/>
            </p14:nvContentPartPr>
            <p14:xfrm>
              <a:off x="2668320" y="1620000"/>
              <a:ext cx="5419080" cy="8431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BDB2571-464B-473E-DBE1-D48BF25615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2120" y="1603800"/>
                <a:ext cx="5451480" cy="87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808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5" grpId="0" animBg="1"/>
      <p:bldP spid="56" grpId="0"/>
      <p:bldP spid="59" grpId="0" animBg="1"/>
      <p:bldP spid="60" grpId="0"/>
      <p:bldP spid="61" grpId="0" animBg="1"/>
      <p:bldP spid="6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w/ sliding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common options</a:t>
            </a:r>
          </a:p>
          <a:p>
            <a:pPr lvl="1"/>
            <a:r>
              <a:rPr lang="en-US" dirty="0"/>
              <a:t>Cumulative ACKs: ACK carries next in-order sequence number the receiver expects</a:t>
            </a:r>
          </a:p>
          <a:p>
            <a:pPr lvl="1"/>
            <a:r>
              <a:rPr lang="en-US" dirty="0"/>
              <a:t>Selective ACKs: ACK individually acknowledges correctly received packets</a:t>
            </a:r>
          </a:p>
          <a:p>
            <a:pPr lvl="1"/>
            <a:endParaRPr lang="en-US" dirty="0"/>
          </a:p>
          <a:p>
            <a:r>
              <a:rPr lang="en-US" dirty="0"/>
              <a:t>Selective ACKs offer more precise information but require more complicated book-keeping</a:t>
            </a:r>
          </a:p>
        </p:txBody>
      </p:sp>
    </p:spTree>
    <p:extLst>
      <p:ext uri="{BB962C8B-B14F-4D97-AF65-F5344CB8AC3E}">
        <p14:creationId xmlns:p14="http://schemas.microsoft.com/office/powerpoint/2010/main" val="55867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EFE661-8110-8042-A8A8-D6D3BADB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get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588E8-06F0-A24D-AC56-6148AA0D945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90D881-957A-7944-A8D0-1584E528B88F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2FEA4671-867C-9245-8D65-52D96D9E1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313" y="3074413"/>
            <a:ext cx="914400" cy="914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4F33372-7F6D-E449-948F-249B8F681EF4}"/>
              </a:ext>
            </a:extLst>
          </p:cNvPr>
          <p:cNvGrpSpPr/>
          <p:nvPr/>
        </p:nvGrpSpPr>
        <p:grpSpPr>
          <a:xfrm>
            <a:off x="1503037" y="2819400"/>
            <a:ext cx="1486304" cy="1522495"/>
            <a:chOff x="4065179" y="2303184"/>
            <a:chExt cx="1486304" cy="1522495"/>
          </a:xfrm>
        </p:grpSpPr>
        <p:pic>
          <p:nvPicPr>
            <p:cNvPr id="10" name="Graphic 9" descr="Internet">
              <a:extLst>
                <a:ext uri="{FF2B5EF4-FFF2-40B4-BE49-F238E27FC236}">
                  <a16:creationId xmlns:a16="http://schemas.microsoft.com/office/drawing/2014/main" id="{CB39A836-F4E0-154A-BF18-F04D91563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9437" y="2454079"/>
              <a:ext cx="1371600" cy="13716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688643-4F5A-CA40-B6A8-7646FD1B3B79}"/>
                </a:ext>
              </a:extLst>
            </p:cNvPr>
            <p:cNvSpPr txBox="1"/>
            <p:nvPr/>
          </p:nvSpPr>
          <p:spPr>
            <a:xfrm>
              <a:off x="4065179" y="2303184"/>
              <a:ext cx="1486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http://123.xyz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7DEE84-3265-454B-9C99-1956E556D148}"/>
              </a:ext>
            </a:extLst>
          </p:cNvPr>
          <p:cNvGrpSpPr/>
          <p:nvPr/>
        </p:nvGrpSpPr>
        <p:grpSpPr>
          <a:xfrm>
            <a:off x="6593012" y="2807305"/>
            <a:ext cx="1587294" cy="1294074"/>
            <a:chOff x="6793796" y="1581092"/>
            <a:chExt cx="1587294" cy="1294074"/>
          </a:xfrm>
        </p:grpSpPr>
        <p:pic>
          <p:nvPicPr>
            <p:cNvPr id="13" name="Graphic 12" descr="Server">
              <a:extLst>
                <a:ext uri="{FF2B5EF4-FFF2-40B4-BE49-F238E27FC236}">
                  <a16:creationId xmlns:a16="http://schemas.microsoft.com/office/drawing/2014/main" id="{60FC4740-CAA5-2544-B542-D3285101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1366" y="1960766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74337C-0CAA-B440-B613-5A66F034DA22}"/>
                </a:ext>
              </a:extLst>
            </p:cNvPr>
            <p:cNvSpPr txBox="1"/>
            <p:nvPr/>
          </p:nvSpPr>
          <p:spPr>
            <a:xfrm>
              <a:off x="6793796" y="1581092"/>
              <a:ext cx="15872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123.xyz server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898FD97-E2A7-C844-B4EE-E1BC304EC53D}"/>
              </a:ext>
            </a:extLst>
          </p:cNvPr>
          <p:cNvSpPr/>
          <p:nvPr/>
        </p:nvSpPr>
        <p:spPr bwMode="auto">
          <a:xfrm>
            <a:off x="1983055" y="3220249"/>
            <a:ext cx="640080" cy="73152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287970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protocols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Resending packets: two canonical approaches</a:t>
            </a:r>
          </a:p>
          <a:p>
            <a:pPr lvl="1"/>
            <a:r>
              <a:rPr lang="en-US" dirty="0"/>
              <a:t>Go-Back-N</a:t>
            </a:r>
          </a:p>
          <a:p>
            <a:pPr lvl="1"/>
            <a:r>
              <a:rPr lang="en-US" dirty="0"/>
              <a:t>Selective Repeat</a:t>
            </a:r>
          </a:p>
          <a:p>
            <a:r>
              <a:rPr lang="en-US" dirty="0"/>
              <a:t>Many variants that differ in implementation details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9271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Go-Back-N</a:t>
            </a:r>
          </a:p>
        </p:txBody>
      </p:sp>
      <p:sp>
        <p:nvSpPr>
          <p:cNvPr id="112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transmits up to n unacknowledged packets</a:t>
            </a:r>
          </a:p>
          <a:p>
            <a:r>
              <a:rPr lang="en-US" dirty="0"/>
              <a:t>Receiver only accepts packets in order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Discards</a:t>
            </a:r>
            <a:r>
              <a:rPr lang="en-US" dirty="0"/>
              <a:t> out-of-order packets (i.e., packets other than B+1)</a:t>
            </a:r>
          </a:p>
          <a:p>
            <a:r>
              <a:rPr lang="en-US" dirty="0"/>
              <a:t>Receiver uses cumulative acknowledgements</a:t>
            </a:r>
          </a:p>
          <a:p>
            <a:pPr lvl="1"/>
            <a:r>
              <a:rPr lang="en-US" dirty="0"/>
              <a:t>i.e., sequence# in ACK = next expected in-order sequence# </a:t>
            </a:r>
          </a:p>
          <a:p>
            <a:r>
              <a:rPr lang="en-US" dirty="0"/>
              <a:t>Sender sets timer for 1st outstanding ack (A+1)</a:t>
            </a:r>
          </a:p>
          <a:p>
            <a:r>
              <a:rPr lang="en-US" dirty="0"/>
              <a:t>If timeout, retransmit A+1, … , </a:t>
            </a:r>
            <a:r>
              <a:rPr lang="en-US" dirty="0" err="1"/>
              <a:t>A+n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97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5379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Selective Repeat (SR)</a:t>
            </a:r>
          </a:p>
        </p:txBody>
      </p:sp>
      <p:sp>
        <p:nvSpPr>
          <p:cNvPr id="1128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Sender: transmit up to n unacknowledged packets</a:t>
            </a:r>
          </a:p>
          <a:p>
            <a:r>
              <a:rPr lang="en-US" dirty="0"/>
              <a:t>Assume packet k is lost, k+1 is not</a:t>
            </a:r>
          </a:p>
          <a:p>
            <a:pPr lvl="1"/>
            <a:r>
              <a:rPr lang="en-US" dirty="0"/>
              <a:t>Receiver: indicates packet k+1 correctly received</a:t>
            </a:r>
          </a:p>
          <a:p>
            <a:pPr lvl="1"/>
            <a:r>
              <a:rPr lang="en-US" dirty="0"/>
              <a:t>Sender: retransmit only packet k on timeout</a:t>
            </a:r>
          </a:p>
          <a:p>
            <a:r>
              <a:rPr lang="en-US" dirty="0"/>
              <a:t>Efficient in retransmissions but complex book-keeping</a:t>
            </a:r>
          </a:p>
          <a:p>
            <a:pPr lvl="1"/>
            <a:r>
              <a:rPr lang="en-US" dirty="0"/>
              <a:t>Need a timer per packet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9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451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GBN vs. Selective Repeat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would GBN be better?</a:t>
            </a:r>
          </a:p>
          <a:p>
            <a:pPr lvl="1"/>
            <a:r>
              <a:rPr lang="en-US" dirty="0"/>
              <a:t>When error rate is low; wastes bandwidth otherwise</a:t>
            </a:r>
          </a:p>
          <a:p>
            <a:endParaRPr lang="en-US" dirty="0"/>
          </a:p>
          <a:p>
            <a:r>
              <a:rPr lang="en-US" dirty="0"/>
              <a:t>When would SR be better?</a:t>
            </a:r>
          </a:p>
          <a:p>
            <a:pPr lvl="1"/>
            <a:r>
              <a:rPr lang="en-US" dirty="0"/>
              <a:t>When error rate is high; otherwise, too complex</a:t>
            </a:r>
          </a:p>
        </p:txBody>
      </p:sp>
    </p:spTree>
    <p:extLst>
      <p:ext uri="{BB962C8B-B14F-4D97-AF65-F5344CB8AC3E}">
        <p14:creationId xmlns:p14="http://schemas.microsoft.com/office/powerpoint/2010/main" val="208491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Observations</a:t>
            </a:r>
          </a:p>
        </p:txBody>
      </p:sp>
      <p:sp>
        <p:nvSpPr>
          <p:cNvPr id="113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large-enough </a:t>
            </a:r>
            <a:r>
              <a:rPr lang="en-US" dirty="0">
                <a:solidFill>
                  <a:srgbClr val="0000FF"/>
                </a:solidFill>
              </a:rPr>
              <a:t>window</a:t>
            </a:r>
            <a:r>
              <a:rPr lang="en-US" dirty="0"/>
              <a:t>, it is possible to fully utilize a link with sliding windows</a:t>
            </a:r>
          </a:p>
          <a:p>
            <a:r>
              <a:rPr lang="en-US" dirty="0"/>
              <a:t>Sender has to </a:t>
            </a:r>
            <a:r>
              <a:rPr lang="en-US" dirty="0">
                <a:solidFill>
                  <a:srgbClr val="0000FF"/>
                </a:solidFill>
              </a:rPr>
              <a:t>buffer</a:t>
            </a:r>
            <a:r>
              <a:rPr lang="en-US" dirty="0"/>
              <a:t> all unacknowledged packets, because they may require retransmission</a:t>
            </a:r>
          </a:p>
          <a:p>
            <a:r>
              <a:rPr lang="en-US" dirty="0"/>
              <a:t>Receiver may be able to accept out-of-order packets, but only up to its </a:t>
            </a:r>
            <a:r>
              <a:rPr lang="en-US" dirty="0">
                <a:solidFill>
                  <a:srgbClr val="0000FF"/>
                </a:solidFill>
              </a:rPr>
              <a:t>buffer</a:t>
            </a:r>
            <a:r>
              <a:rPr lang="en-US" dirty="0"/>
              <a:t> limits</a:t>
            </a:r>
          </a:p>
          <a:p>
            <a:r>
              <a:rPr lang="en-US" dirty="0"/>
              <a:t>Implementation complexity depends on protocol details (GBN vs. SR)</a:t>
            </a:r>
          </a:p>
        </p:txBody>
      </p:sp>
    </p:spTree>
    <p:extLst>
      <p:ext uri="{BB962C8B-B14F-4D97-AF65-F5344CB8AC3E}">
        <p14:creationId xmlns:p14="http://schemas.microsoft.com/office/powerpoint/2010/main" val="6724091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Checksums (for error detection) </a:t>
            </a:r>
          </a:p>
          <a:p>
            <a:r>
              <a:rPr lang="en-US" dirty="0"/>
              <a:t>Timers (for loss detection) </a:t>
            </a:r>
          </a:p>
          <a:p>
            <a:r>
              <a:rPr lang="en-US" dirty="0"/>
              <a:t>Acknowledgments </a:t>
            </a:r>
          </a:p>
          <a:p>
            <a:pPr lvl="1"/>
            <a:r>
              <a:rPr lang="en-US" dirty="0"/>
              <a:t>Cumulative </a:t>
            </a:r>
          </a:p>
          <a:p>
            <a:pPr lvl="1"/>
            <a:r>
              <a:rPr lang="en-US" dirty="0"/>
              <a:t>Selective</a:t>
            </a:r>
          </a:p>
          <a:p>
            <a:r>
              <a:rPr lang="en-US" dirty="0"/>
              <a:t>Sequence numbers (duplicates, windows)</a:t>
            </a:r>
          </a:p>
          <a:p>
            <a:r>
              <a:rPr lang="en-US" dirty="0"/>
              <a:t>Sliding windows (for efficiency) </a:t>
            </a:r>
          </a:p>
          <a:p>
            <a:r>
              <a:rPr lang="en-US" dirty="0"/>
              <a:t>Reliability protocols use the above to decide when and what to retransmit or acknowledge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4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</a:t>
            </a:r>
            <a:r>
              <a:rPr lang="en-US" altLang="zh-CN" dirty="0"/>
              <a:t>ck</a:t>
            </a:r>
            <a:r>
              <a:rPr lang="zh-CN" altLang="en-US" dirty="0"/>
              <a:t> </a:t>
            </a:r>
            <a:r>
              <a:rPr lang="en-US" altLang="zh-CN" dirty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layer allows applications to communicate with each other</a:t>
            </a:r>
          </a:p>
          <a:p>
            <a:r>
              <a:rPr lang="en-US" dirty="0"/>
              <a:t>Provides unreliable and reliable mechanisms</a:t>
            </a:r>
          </a:p>
          <a:p>
            <a:r>
              <a:rPr lang="en-US" dirty="0"/>
              <a:t>Possible to build reliable transport over unreliable medium</a:t>
            </a:r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ED055-57C2-26DA-49D0-825CA7BDD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041BC-6515-B000-6888-7D04A3234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We’ve</a:t>
            </a:r>
            <a:r>
              <a:rPr lang="zh-CN" altLang="en-US" dirty="0"/>
              <a:t> </a:t>
            </a:r>
            <a:r>
              <a:rPr lang="en-US" altLang="zh-CN" dirty="0"/>
              <a:t>skipped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important</a:t>
            </a:r>
            <a:r>
              <a:rPr lang="zh-CN" altLang="en-US" dirty="0"/>
              <a:t> </a:t>
            </a:r>
            <a:r>
              <a:rPr lang="en-US" altLang="zh-CN" dirty="0"/>
              <a:t>materials</a:t>
            </a:r>
          </a:p>
          <a:p>
            <a:pPr lvl="1"/>
            <a:r>
              <a:rPr lang="en-US" altLang="zh-CN" dirty="0"/>
              <a:t>TCP:</a:t>
            </a:r>
            <a:r>
              <a:rPr lang="zh-CN" altLang="en-US" dirty="0"/>
              <a:t> </a:t>
            </a:r>
            <a:r>
              <a:rPr lang="en-US" altLang="zh-CN" dirty="0"/>
              <a:t>flow</a:t>
            </a:r>
            <a:r>
              <a:rPr lang="zh-CN" altLang="en-US" dirty="0"/>
              <a:t> </a:t>
            </a:r>
            <a:r>
              <a:rPr lang="en-US" altLang="zh-CN" dirty="0"/>
              <a:t>control,</a:t>
            </a:r>
            <a:r>
              <a:rPr lang="zh-CN" altLang="en-US" dirty="0"/>
              <a:t> </a:t>
            </a:r>
            <a:r>
              <a:rPr lang="en-US" altLang="zh-CN" dirty="0"/>
              <a:t>congestion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</a:p>
          <a:p>
            <a:pPr lvl="1"/>
            <a:r>
              <a:rPr lang="en-US" altLang="zh-CN" dirty="0"/>
              <a:t>L3</a:t>
            </a:r>
            <a:r>
              <a:rPr lang="zh-CN" altLang="en-US" dirty="0"/>
              <a:t> </a:t>
            </a:r>
            <a:r>
              <a:rPr lang="en-US" altLang="zh-CN" dirty="0"/>
              <a:t>routing</a:t>
            </a:r>
          </a:p>
          <a:p>
            <a:pPr lvl="1"/>
            <a:r>
              <a:rPr lang="en-US" altLang="zh-CN" dirty="0"/>
              <a:t>User-space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stacks</a:t>
            </a:r>
          </a:p>
          <a:p>
            <a:pPr lvl="1"/>
            <a:r>
              <a:rPr lang="en-US" altLang="zh-CN" dirty="0"/>
              <a:t>L7</a:t>
            </a:r>
            <a:r>
              <a:rPr lang="zh-CN" altLang="en-US" dirty="0"/>
              <a:t> </a:t>
            </a:r>
            <a:r>
              <a:rPr lang="en-US" altLang="zh-CN" dirty="0"/>
              <a:t>applications</a:t>
            </a:r>
          </a:p>
          <a:p>
            <a:pPr lvl="1"/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management</a:t>
            </a:r>
          </a:p>
          <a:p>
            <a:r>
              <a:rPr lang="en-US" altLang="zh-CN" dirty="0"/>
              <a:t>Networking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lots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fun!</a:t>
            </a:r>
          </a:p>
          <a:p>
            <a:pPr lvl="1"/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lots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mess</a:t>
            </a:r>
          </a:p>
          <a:p>
            <a:r>
              <a:rPr lang="en-US" altLang="zh-CN" dirty="0"/>
              <a:t>Take</a:t>
            </a:r>
            <a:r>
              <a:rPr lang="zh-CN" altLang="en-US" dirty="0"/>
              <a:t> </a:t>
            </a:r>
            <a:r>
              <a:rPr lang="en-US" altLang="zh-CN" dirty="0"/>
              <a:t>CSCI4430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term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excites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873897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Inspiration…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CEO A writes letter to CEO B</a:t>
            </a:r>
          </a:p>
          <a:p>
            <a:pPr lvl="1"/>
            <a:r>
              <a:rPr lang="en-US" dirty="0"/>
              <a:t>Folds letter and hands it to administrative aide</a:t>
            </a:r>
          </a:p>
          <a:p>
            <a:r>
              <a:rPr lang="en-US" dirty="0"/>
              <a:t>Aide:</a:t>
            </a:r>
          </a:p>
          <a:p>
            <a:pPr lvl="1"/>
            <a:r>
              <a:rPr lang="en-US" dirty="0"/>
              <a:t>Puts letter in envelope with CEO B’s full name</a:t>
            </a:r>
          </a:p>
          <a:p>
            <a:pPr lvl="1"/>
            <a:r>
              <a:rPr lang="en-US" dirty="0"/>
              <a:t>Takes to </a:t>
            </a:r>
            <a:r>
              <a:rPr lang="en-US" altLang="zh-CN" dirty="0"/>
              <a:t>SF</a:t>
            </a:r>
            <a:r>
              <a:rPr lang="zh-CN" altLang="en-US" dirty="0"/>
              <a:t> </a:t>
            </a:r>
            <a:r>
              <a:rPr lang="en-US" altLang="zh-CN" dirty="0"/>
              <a:t>Express</a:t>
            </a:r>
            <a:endParaRPr lang="en-US" dirty="0"/>
          </a:p>
          <a:p>
            <a:r>
              <a:rPr lang="en-US" altLang="zh-CN" dirty="0"/>
              <a:t>SF</a:t>
            </a:r>
            <a:r>
              <a:rPr lang="zh-CN" altLang="en-US" dirty="0"/>
              <a:t> </a:t>
            </a:r>
            <a:r>
              <a:rPr lang="en-US" altLang="zh-CN" dirty="0"/>
              <a:t>Express</a:t>
            </a:r>
            <a:r>
              <a:rPr lang="en-US" dirty="0"/>
              <a:t> Office</a:t>
            </a:r>
          </a:p>
          <a:p>
            <a:pPr lvl="1"/>
            <a:r>
              <a:rPr lang="en-US" dirty="0"/>
              <a:t>Puts letter in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larger envelope</a:t>
            </a:r>
          </a:p>
          <a:p>
            <a:pPr lvl="1"/>
            <a:r>
              <a:rPr lang="en-US" dirty="0"/>
              <a:t>Puts name and street address on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envelope</a:t>
            </a:r>
          </a:p>
          <a:p>
            <a:pPr lvl="1"/>
            <a:r>
              <a:rPr lang="en-US" dirty="0"/>
              <a:t>Puts package on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delivery truck</a:t>
            </a:r>
          </a:p>
          <a:p>
            <a:r>
              <a:rPr lang="en-US" altLang="zh-CN" dirty="0"/>
              <a:t>SF</a:t>
            </a:r>
            <a:r>
              <a:rPr lang="zh-CN" altLang="en-US" dirty="0"/>
              <a:t> </a:t>
            </a:r>
            <a:r>
              <a:rPr lang="en-US" altLang="zh-CN" dirty="0"/>
              <a:t>Express</a:t>
            </a:r>
            <a:r>
              <a:rPr lang="en-US" dirty="0"/>
              <a:t> delivers to other company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90D881-957A-7944-A8D0-1584E528B88F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9779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93" y="3352800"/>
            <a:ext cx="9143613" cy="2895600"/>
            <a:chOff x="0" y="2971800"/>
            <a:chExt cx="9144000" cy="2895600"/>
          </a:xfrm>
        </p:grpSpPr>
        <p:sp>
          <p:nvSpPr>
            <p:cNvPr id="16405" name="Rectangle 29"/>
            <p:cNvSpPr>
              <a:spLocks noChangeArrowheads="1"/>
            </p:cNvSpPr>
            <p:nvPr/>
          </p:nvSpPr>
          <p:spPr bwMode="auto">
            <a:xfrm>
              <a:off x="0" y="4953000"/>
              <a:ext cx="9144000" cy="914400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406" name="Rectangle 25"/>
            <p:cNvSpPr>
              <a:spLocks noChangeArrowheads="1"/>
            </p:cNvSpPr>
            <p:nvPr/>
          </p:nvSpPr>
          <p:spPr bwMode="auto">
            <a:xfrm>
              <a:off x="0" y="3962400"/>
              <a:ext cx="9144000" cy="914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407" name="Rectangle 1"/>
            <p:cNvSpPr>
              <a:spLocks noChangeArrowheads="1"/>
            </p:cNvSpPr>
            <p:nvPr/>
          </p:nvSpPr>
          <p:spPr bwMode="auto">
            <a:xfrm>
              <a:off x="0" y="2971800"/>
              <a:ext cx="9144000" cy="914400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490662" y="3581400"/>
            <a:ext cx="850900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ＭＳ Ｐゴシック" charset="0"/>
              </a:rPr>
              <a:t>CEO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89868" y="4572000"/>
            <a:ext cx="852488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ＭＳ Ｐゴシック" charset="0"/>
              </a:rPr>
              <a:t>Aide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6800" y="5486400"/>
            <a:ext cx="2156663" cy="461657"/>
          </a:xfrm>
          <a:prstGeom prst="rect">
            <a:avLst/>
          </a:prstGeom>
          <a:noFill/>
        </p:spPr>
        <p:txBody>
          <a:bodyPr wrap="square" lIns="91430" tIns="45716" rIns="91430" bIns="45716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SF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Express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27850" y="35766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ＭＳ Ｐゴシック" charset="0"/>
              </a:rPr>
              <a:t>CEO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27850" y="45672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ＭＳ Ｐゴシック" charset="0"/>
              </a:rPr>
              <a:t>Aide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99263" y="5481638"/>
            <a:ext cx="1861387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SF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Express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3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path of the letter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1766888"/>
          </a:xfrm>
        </p:spPr>
        <p:txBody>
          <a:bodyPr/>
          <a:lstStyle/>
          <a:p>
            <a:r>
              <a:rPr lang="en-US" dirty="0"/>
              <a:t>“Peers” in same layer understand each other</a:t>
            </a:r>
          </a:p>
          <a:p>
            <a:r>
              <a:rPr lang="en-US" dirty="0"/>
              <a:t>No one else needs to</a:t>
            </a:r>
          </a:p>
          <a:p>
            <a:r>
              <a:rPr lang="en-US" dirty="0"/>
              <a:t>Lowest level has most packaging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90D881-957A-7944-A8D0-1584E528B88F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81400" y="3590925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0"/>
              </a:rPr>
              <a:t>Letter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81400" y="4495800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0"/>
              </a:rPr>
              <a:t>Envelope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95600" y="3581400"/>
            <a:ext cx="3657600" cy="52387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</p:spPr>
        <p:txBody>
          <a:bodyPr lIns="91430" tIns="45716" rIns="91430" bIns="45716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Semantic Content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19400" y="4495800"/>
            <a:ext cx="3657600" cy="5238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lIns="91430" tIns="45716" rIns="91430" bIns="45716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Identity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48000" y="5486400"/>
            <a:ext cx="3505200" cy="461963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0"/>
              </a:rPr>
              <a:t>SF-Express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0"/>
              </a:rPr>
              <a:t> Envelope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634DE2-1D3F-D34C-8679-64E49E726B6B}"/>
              </a:ext>
            </a:extLst>
          </p:cNvPr>
          <p:cNvSpPr txBox="1"/>
          <p:nvPr/>
        </p:nvSpPr>
        <p:spPr>
          <a:xfrm>
            <a:off x="2819400" y="5410200"/>
            <a:ext cx="3657600" cy="52387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</p:spPr>
        <p:txBody>
          <a:bodyPr lIns="91430" tIns="45716" rIns="91430" bIns="45716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7131254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0" grpId="0"/>
      <p:bldP spid="27" grpId="0" animBg="1"/>
      <p:bldP spid="26" grpId="0"/>
      <p:bldP spid="23" grpId="0" animBg="1"/>
    </p:bldLst>
  </p:timing>
</p:sld>
</file>

<file path=ppt/theme/theme1.xml><?xml version="1.0" encoding="utf-8"?>
<a:theme xmlns:a="http://schemas.openxmlformats.org/drawingml/2006/main" name="2_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15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3150" id="{A0668890-14E8-504C-BDE5-56F8D213D484}" vid="{C450123E-4AB0-874E-B7E9-094A18E341B6}"/>
    </a:ext>
  </a:extLst>
</a:theme>
</file>

<file path=ppt/theme/theme3.xml><?xml version="1.0" encoding="utf-8"?>
<a:theme xmlns:a="http://schemas.openxmlformats.org/drawingml/2006/main" name="CSCI4430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4430" id="{4303836E-D868-6D48-910B-9DDDB5AD7C8C}" vid="{DF8BD7B5-00A1-C040-910A-5484447DD70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3027</Words>
  <Application>Microsoft Macintosh PowerPoint</Application>
  <PresentationFormat>On-screen Show (4:3)</PresentationFormat>
  <Paragraphs>836</Paragraphs>
  <Slides>77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77</vt:i4>
      </vt:variant>
    </vt:vector>
  </HeadingPairs>
  <TitlesOfParts>
    <vt:vector size="99" baseType="lpstr">
      <vt:lpstr>Adobe 고딕 Std B</vt:lpstr>
      <vt:lpstr>굴림</vt:lpstr>
      <vt:lpstr>HY견고딕</vt:lpstr>
      <vt:lpstr>Malgun Gothic</vt:lpstr>
      <vt:lpstr>Malgun Gothic</vt:lpstr>
      <vt:lpstr>ＭＳ Ｐゴシック</vt:lpstr>
      <vt:lpstr>Aptos</vt:lpstr>
      <vt:lpstr>Arial</vt:lpstr>
      <vt:lpstr>Arial Black</vt:lpstr>
      <vt:lpstr>Calibri</vt:lpstr>
      <vt:lpstr>Comic Sans MS</vt:lpstr>
      <vt:lpstr>Courier New</vt:lpstr>
      <vt:lpstr>Gill Sans</vt:lpstr>
      <vt:lpstr>Helvetica</vt:lpstr>
      <vt:lpstr>Helvetica Neue</vt:lpstr>
      <vt:lpstr>Monotype Sorts</vt:lpstr>
      <vt:lpstr>Tahoma</vt:lpstr>
      <vt:lpstr>Times New Roman</vt:lpstr>
      <vt:lpstr>Wingdings</vt:lpstr>
      <vt:lpstr>2_양식_공청회_발표자료-총괄-양식</vt:lpstr>
      <vt:lpstr>3150</vt:lpstr>
      <vt:lpstr>CSCI4430</vt:lpstr>
      <vt:lpstr>CSCI3150 Introduction to Operating Systems</vt:lpstr>
      <vt:lpstr>Agenda</vt:lpstr>
      <vt:lpstr>Layering</vt:lpstr>
      <vt:lpstr>What we want</vt:lpstr>
      <vt:lpstr>(Some of) What happens…</vt:lpstr>
      <vt:lpstr>(More of) What happens</vt:lpstr>
      <vt:lpstr>What we get</vt:lpstr>
      <vt:lpstr>Inspiration…</vt:lpstr>
      <vt:lpstr>The path of the letter</vt:lpstr>
      <vt:lpstr>Three steps</vt:lpstr>
      <vt:lpstr>Back to the Internet: Decomposition</vt:lpstr>
      <vt:lpstr>Communication organization</vt:lpstr>
      <vt:lpstr>OSI layers</vt:lpstr>
      <vt:lpstr>Layers</vt:lpstr>
      <vt:lpstr>Layers and protocols </vt:lpstr>
      <vt:lpstr>What is a Protocol?</vt:lpstr>
      <vt:lpstr>What is a Protocol?</vt:lpstr>
      <vt:lpstr>What is a Protocol?</vt:lpstr>
      <vt:lpstr>Protocols at different layers</vt:lpstr>
      <vt:lpstr>ONE network layer protocol</vt:lpstr>
      <vt:lpstr>Layer encapsulation:  Protocol headers</vt:lpstr>
      <vt:lpstr>Three steps</vt:lpstr>
      <vt:lpstr>What gets implemented where?</vt:lpstr>
      <vt:lpstr>What gets implemented  at the end systems?</vt:lpstr>
      <vt:lpstr>What gets implemented in  the network? </vt:lpstr>
      <vt:lpstr>Simple Diagram</vt:lpstr>
      <vt:lpstr>A closer look: End system</vt:lpstr>
      <vt:lpstr>What gets implemented in  the network? </vt:lpstr>
      <vt:lpstr>A closer look at the network</vt:lpstr>
      <vt:lpstr>A closer look at the network</vt:lpstr>
      <vt:lpstr>Switches vs. Routers</vt:lpstr>
      <vt:lpstr>Logical communication</vt:lpstr>
      <vt:lpstr>Physical communication</vt:lpstr>
      <vt:lpstr>A protocol-centric diagram</vt:lpstr>
      <vt:lpstr>Pros and cons of layering</vt:lpstr>
      <vt:lpstr>IP is the narrow waist of the layering hourglass</vt:lpstr>
      <vt:lpstr>Implications of hourglass </vt:lpstr>
      <vt:lpstr>Placing network functionality</vt:lpstr>
      <vt:lpstr>Quick recap</vt:lpstr>
      <vt:lpstr>Transport layer</vt:lpstr>
      <vt:lpstr>Why a transport layer? </vt:lpstr>
      <vt:lpstr>Multiplexing &amp; demultiplexing</vt:lpstr>
      <vt:lpstr>Role of the transport layer</vt:lpstr>
      <vt:lpstr>Multiplexing &amp; demultiplexing</vt:lpstr>
      <vt:lpstr>Role of the transport layer</vt:lpstr>
      <vt:lpstr>Role of the transport layer</vt:lpstr>
      <vt:lpstr>Role of the transport layer</vt:lpstr>
      <vt:lpstr>Role of the transport layer</vt:lpstr>
      <vt:lpstr>Applications and sockets</vt:lpstr>
      <vt:lpstr>Ports</vt:lpstr>
      <vt:lpstr>UDP: User Datagram Protocol </vt:lpstr>
      <vt:lpstr>UDP (cont’d)</vt:lpstr>
      <vt:lpstr>Why a transport layer? </vt:lpstr>
      <vt:lpstr>Reliable transport</vt:lpstr>
      <vt:lpstr>Reliable transport</vt:lpstr>
      <vt:lpstr>Dealing with packet corruption</vt:lpstr>
      <vt:lpstr>Dealing with packet corruption </vt:lpstr>
      <vt:lpstr>Dealing with packet loss</vt:lpstr>
      <vt:lpstr>Dealing with packet loss (of ack)</vt:lpstr>
      <vt:lpstr>Dealing with delay</vt:lpstr>
      <vt:lpstr>Components of a solution</vt:lpstr>
      <vt:lpstr>Designing a reliable transport</vt:lpstr>
      <vt:lpstr>A Solution: “Stop and Wait”</vt:lpstr>
      <vt:lpstr>Stop &amp; Wait is inefficient </vt:lpstr>
      <vt:lpstr>Orders of magnitude</vt:lpstr>
      <vt:lpstr>Three design decisions</vt:lpstr>
      <vt:lpstr>Sliding window</vt:lpstr>
      <vt:lpstr>Sliding window</vt:lpstr>
      <vt:lpstr>Acknowledgements w/ sliding window</vt:lpstr>
      <vt:lpstr>Sliding window protocols</vt:lpstr>
      <vt:lpstr>Go-Back-N</vt:lpstr>
      <vt:lpstr>Selective Repeat (SR)</vt:lpstr>
      <vt:lpstr>GBN vs. Selective Repeat</vt:lpstr>
      <vt:lpstr>Observations</vt:lpstr>
      <vt:lpstr>Components of a solution</vt:lpstr>
      <vt:lpstr>Quick recap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</dc:title>
  <dc:creator>Hong Xu (CSD)</dc:creator>
  <cp:lastModifiedBy>Hong Xu</cp:lastModifiedBy>
  <cp:revision>34</cp:revision>
  <dcterms:created xsi:type="dcterms:W3CDTF">2023-04-19T06:12:57Z</dcterms:created>
  <dcterms:modified xsi:type="dcterms:W3CDTF">2024-11-25T05:31:30Z</dcterms:modified>
</cp:coreProperties>
</file>