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  <p:sldMasterId id="2147483686" r:id="rId2"/>
  </p:sldMasterIdLst>
  <p:notesMasterIdLst>
    <p:notesMasterId r:id="rId42"/>
  </p:notesMasterIdLst>
  <p:sldIdLst>
    <p:sldId id="2877" r:id="rId3"/>
    <p:sldId id="2468" r:id="rId4"/>
    <p:sldId id="2469" r:id="rId5"/>
    <p:sldId id="2472" r:id="rId6"/>
    <p:sldId id="2913" r:id="rId7"/>
    <p:sldId id="2912" r:id="rId8"/>
    <p:sldId id="2914" r:id="rId9"/>
    <p:sldId id="2915" r:id="rId10"/>
    <p:sldId id="2916" r:id="rId11"/>
    <p:sldId id="2473" r:id="rId12"/>
    <p:sldId id="2475" r:id="rId13"/>
    <p:sldId id="2878" r:id="rId14"/>
    <p:sldId id="2879" r:id="rId15"/>
    <p:sldId id="2476" r:id="rId16"/>
    <p:sldId id="2911" r:id="rId17"/>
    <p:sldId id="2492" r:id="rId18"/>
    <p:sldId id="2908" r:id="rId19"/>
    <p:sldId id="2493" r:id="rId20"/>
    <p:sldId id="2494" r:id="rId21"/>
    <p:sldId id="2495" r:id="rId22"/>
    <p:sldId id="2496" r:id="rId23"/>
    <p:sldId id="2497" r:id="rId24"/>
    <p:sldId id="2498" r:id="rId25"/>
    <p:sldId id="2499" r:id="rId26"/>
    <p:sldId id="2902" r:id="rId27"/>
    <p:sldId id="2903" r:id="rId28"/>
    <p:sldId id="2904" r:id="rId29"/>
    <p:sldId id="2905" r:id="rId30"/>
    <p:sldId id="2906" r:id="rId31"/>
    <p:sldId id="2910" r:id="rId32"/>
    <p:sldId id="2909" r:id="rId33"/>
    <p:sldId id="2907" r:id="rId34"/>
    <p:sldId id="2501" r:id="rId35"/>
    <p:sldId id="2503" r:id="rId36"/>
    <p:sldId id="2504" r:id="rId37"/>
    <p:sldId id="2505" r:id="rId38"/>
    <p:sldId id="2918" r:id="rId39"/>
    <p:sldId id="2507" r:id="rId40"/>
    <p:sldId id="2882" r:id="rId41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47" autoAdjust="0"/>
    <p:restoredTop sz="96327" autoAdjust="0"/>
  </p:normalViewPr>
  <p:slideViewPr>
    <p:cSldViewPr>
      <p:cViewPr>
        <p:scale>
          <a:sx n="140" d="100"/>
          <a:sy n="140" d="100"/>
        </p:scale>
        <p:origin x="128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5178" y="120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commentAuthors" Target="commentAuthor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2023. 3. 29.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035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/>
            <a:fld id="{CAB7283E-766C-E34F-AA4F-852A1A981379}" type="slidenum">
              <a:rPr kumimoji="0" lang="de-DE" altLang="ko-KR" sz="1300"/>
              <a:pPr eaLnBrk="1" hangingPunct="1"/>
              <a:t>25</a:t>
            </a:fld>
            <a:endParaRPr kumimoji="0" lang="de-DE" altLang="ko-KR" sz="1300"/>
          </a:p>
        </p:txBody>
      </p:sp>
    </p:spTree>
    <p:extLst>
      <p:ext uri="{BB962C8B-B14F-4D97-AF65-F5344CB8AC3E}">
        <p14:creationId xmlns:p14="http://schemas.microsoft.com/office/powerpoint/2010/main" val="1668929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altLang="ko-KR"/>
              <a:t>Click to edit Master subtitle style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344285" y="551723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/>
        </p:nvSpPr>
        <p:spPr>
          <a:xfrm>
            <a:off x="2351994" y="6048603"/>
            <a:ext cx="4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https://github.com/henryhxu/CSCI3150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00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95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090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altLang="ko-KR"/>
              <a:t>Click to edit Master subtitle style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344285" y="551723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/>
        </p:nvSpPr>
        <p:spPr>
          <a:xfrm>
            <a:off x="2351994" y="6048603"/>
            <a:ext cx="4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https://github.com/henryhxu/CSCI3150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757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66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158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092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</p:sldLayoutIdLst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968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</p:sldLayoutIdLst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3568" y="1484784"/>
            <a:ext cx="7772400" cy="1326009"/>
          </a:xfrm>
        </p:spPr>
        <p:txBody>
          <a:bodyPr/>
          <a:lstStyle/>
          <a:p>
            <a:r>
              <a:rPr lang="en-US" sz="3600" dirty="0"/>
              <a:t>Operating Systems</a:t>
            </a:r>
            <a:br>
              <a:rPr lang="en-US" sz="3600" dirty="0"/>
            </a:br>
            <a:endParaRPr lang="en-US" sz="1600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BF8FA8-3607-FC4B-303A-4C5A91BC53F8}"/>
              </a:ext>
            </a:extLst>
          </p:cNvPr>
          <p:cNvSpPr txBox="1"/>
          <p:nvPr/>
        </p:nvSpPr>
        <p:spPr>
          <a:xfrm>
            <a:off x="683568" y="3933056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Lecture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14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: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File Systems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Part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II: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prstClr val="black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API,</a:t>
            </a:r>
            <a:r>
              <a:rPr lang="zh-CN" altLang="en-US" sz="3600" dirty="0">
                <a:solidFill>
                  <a:prstClr val="black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prstClr val="black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A</a:t>
            </a:r>
            <a:r>
              <a:rPr lang="zh-CN" altLang="en-US" sz="3600" dirty="0">
                <a:solidFill>
                  <a:prstClr val="black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prstClr val="black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Simple</a:t>
            </a:r>
            <a:r>
              <a:rPr lang="zh-CN" altLang="en-US" sz="3600" dirty="0">
                <a:solidFill>
                  <a:prstClr val="black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prstClr val="black"/>
                </a:solidFill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FS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690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Interface: Reading and Writing Files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641350"/>
            <a:ext cx="8786812" cy="5501258"/>
          </a:xfrm>
        </p:spPr>
        <p:txBody>
          <a:bodyPr/>
          <a:lstStyle/>
          <a:p>
            <a:r>
              <a:rPr lang="en-US" altLang="ko-KR" dirty="0"/>
              <a:t>An Example of reading and writing ‘foo’ file.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The result of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strace</a:t>
            </a:r>
            <a:r>
              <a:rPr lang="en-US" altLang="ko-KR" dirty="0"/>
              <a:t> to figure out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en-US" altLang="ko-KR" dirty="0"/>
              <a:t>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en-US" altLang="ko-KR" dirty="0"/>
              <a:t> is doing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open()</a:t>
            </a:r>
            <a:r>
              <a:rPr lang="en-US" altLang="ko-KR" dirty="0"/>
              <a:t>: open file for reading with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O_RDOLY</a:t>
            </a:r>
            <a:r>
              <a:rPr lang="en-US" altLang="ko-KR" dirty="0"/>
              <a:t> and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O_LARGEFILE</a:t>
            </a:r>
            <a:r>
              <a:rPr lang="en-US" altLang="ko-KR" dirty="0"/>
              <a:t> flags.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returns file descriptor 3 ( 0,1,2, is for standard input/output/error)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read()</a:t>
            </a:r>
            <a:r>
              <a:rPr lang="en-US" altLang="ko-KR" dirty="0"/>
              <a:t>: read bytes from the file.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write()</a:t>
            </a:r>
            <a:r>
              <a:rPr lang="en-US" altLang="ko-KR" dirty="0"/>
              <a:t>:  write buffer to standard output.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7124" y="1268760"/>
            <a:ext cx="707165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echo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hello &gt; foo 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//save the output to the file foo </a:t>
            </a:r>
          </a:p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cat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foo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//dump the contents to the screen</a:t>
            </a:r>
          </a:p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</a:t>
            </a:r>
          </a:p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8714" y="2852936"/>
            <a:ext cx="7647716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</a:t>
            </a:r>
            <a:r>
              <a:rPr lang="en-US" altLang="zh-CN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ace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cat foo   //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strace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to figure out what cat is doing</a:t>
            </a:r>
          </a:p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…</a:t>
            </a:r>
          </a:p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open(“foo”, 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O_RDONLY|O_LARGEFILE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 = 3 </a:t>
            </a:r>
          </a:p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read(3, “hello\n”, 4096)   	= 6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/*the number of bytes to read*/</a:t>
            </a:r>
          </a:p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write(1, “hello\n”, 6)		= 6		</a:t>
            </a:r>
          </a:p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</a:t>
            </a:r>
          </a:p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read(3, “hello\n”, 4096)     	= 0</a:t>
            </a:r>
          </a:p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write(1, “hello\n”, 6)		= 0 	</a:t>
            </a:r>
          </a:p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..</a:t>
            </a:r>
          </a:p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</a:t>
            </a:r>
          </a:p>
        </p:txBody>
      </p:sp>
      <p:sp>
        <p:nvSpPr>
          <p:cNvPr id="13" name="직사각형 7"/>
          <p:cNvSpPr/>
          <p:nvPr/>
        </p:nvSpPr>
        <p:spPr>
          <a:xfrm>
            <a:off x="890067" y="3154909"/>
            <a:ext cx="5631492" cy="1656184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0E107-E915-7641-948D-E1390963CE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339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Reading and Writing Files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890" y="856685"/>
            <a:ext cx="8246119" cy="5501258"/>
          </a:xfrm>
        </p:spPr>
        <p:txBody>
          <a:bodyPr/>
          <a:lstStyle/>
          <a:p>
            <a:r>
              <a:rPr lang="en-US" altLang="ko-KR" sz="1800" dirty="0"/>
              <a:t>OFFSET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pPr lvl="1"/>
            <a:r>
              <a:rPr lang="en-US" altLang="ko-KR" sz="1600" dirty="0"/>
              <a:t>The position of the file where we start read and write.</a:t>
            </a:r>
          </a:p>
          <a:p>
            <a:pPr lvl="1"/>
            <a:r>
              <a:rPr lang="en-US" altLang="ko-KR" sz="1600" dirty="0"/>
              <a:t>When a file is open, “an offset” is allocated.</a:t>
            </a:r>
          </a:p>
          <a:p>
            <a:pPr lvl="1"/>
            <a:r>
              <a:rPr lang="en-US" altLang="ko-KR" sz="1600" dirty="0"/>
              <a:t>Updated after read/write</a:t>
            </a:r>
          </a:p>
          <a:p>
            <a:r>
              <a:rPr lang="en-US" altLang="ko-KR" sz="1800" dirty="0"/>
              <a:t>How to read or write to a specific offset within a file ?</a:t>
            </a:r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r>
              <a:rPr lang="en-US" altLang="ko-KR" sz="1600" dirty="0"/>
              <a:t>Third argument is how the seek is performed.</a:t>
            </a:r>
          </a:p>
          <a:p>
            <a:pPr lvl="2"/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SEEK_SET</a:t>
            </a:r>
            <a:r>
              <a:rPr lang="en-US" altLang="ko-KR" sz="1400" dirty="0"/>
              <a:t> : to offset bytes.</a:t>
            </a:r>
          </a:p>
          <a:p>
            <a:pPr lvl="2"/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SEEK_CUR</a:t>
            </a:r>
            <a:r>
              <a:rPr lang="en-US" altLang="ko-KR" sz="1400" dirty="0"/>
              <a:t>: to its current location plus offset bytes.</a:t>
            </a:r>
          </a:p>
          <a:p>
            <a:pPr lvl="2"/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SEEK_END</a:t>
            </a:r>
            <a:r>
              <a:rPr lang="en-US" altLang="ko-KR" sz="1400" dirty="0"/>
              <a:t>: to the size of the file plus offset bytes.</a:t>
            </a:r>
          </a:p>
          <a:p>
            <a:pPr lvl="2"/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7618" y="3957367"/>
            <a:ext cx="692020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off_t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lseek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fd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off_t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offset /*location */,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whence);</a:t>
            </a:r>
          </a:p>
        </p:txBody>
      </p:sp>
      <p:sp>
        <p:nvSpPr>
          <p:cNvPr id="6" name="Rectangle 5"/>
          <p:cNvSpPr/>
          <p:nvPr/>
        </p:nvSpPr>
        <p:spPr>
          <a:xfrm>
            <a:off x="899592" y="1443773"/>
            <a:ext cx="6736180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033713" y="1772816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67532" y="1922348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offset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899592" y="1731805"/>
            <a:ext cx="0" cy="460904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99592" y="1962257"/>
            <a:ext cx="2134121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89D19E-EA5C-70EB-E4DC-3EDF86C9B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786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082" y="1079842"/>
            <a:ext cx="2520280" cy="2625563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file {</a:t>
            </a:r>
          </a:p>
          <a:p>
            <a:pPr marL="400050" lvl="1" indent="0">
              <a:buNone/>
            </a:pP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ref;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char readable;</a:t>
            </a:r>
          </a:p>
          <a:p>
            <a:pPr marL="400050" lvl="1" indent="0"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char writable;</a:t>
            </a:r>
          </a:p>
          <a:p>
            <a:pPr marL="400050" lvl="1" indent="0">
              <a:buNone/>
            </a:pP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inode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*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ip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400050" lvl="1" indent="0">
              <a:buNone/>
            </a:pP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uint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off;</a:t>
            </a:r>
          </a:p>
          <a:p>
            <a:pPr marL="0" indent="0"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359901" y="1515039"/>
            <a:ext cx="4069655" cy="1779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400" kern="0" dirty="0" err="1"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sz="1400" kern="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 marL="0" indent="0">
              <a:buFont typeface="Wingdings" pitchFamily="2" charset="2"/>
              <a:buNone/>
            </a:pPr>
            <a:r>
              <a:rPr lang="en-US" sz="1400" kern="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400" kern="0" dirty="0" err="1"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sz="1400" kern="0" dirty="0">
                <a:latin typeface="Courier New" charset="0"/>
                <a:ea typeface="Courier New" charset="0"/>
                <a:cs typeface="Courier New" charset="0"/>
              </a:rPr>
              <a:t> spinlock lock;</a:t>
            </a:r>
          </a:p>
          <a:p>
            <a:pPr marL="0" indent="0">
              <a:buFont typeface="Wingdings" pitchFamily="2" charset="2"/>
              <a:buNone/>
            </a:pPr>
            <a:r>
              <a:rPr lang="en-US" sz="1400" kern="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400" kern="0" dirty="0" err="1"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sz="1400" kern="0" dirty="0">
                <a:latin typeface="Courier New" charset="0"/>
                <a:ea typeface="Courier New" charset="0"/>
                <a:cs typeface="Courier New" charset="0"/>
              </a:rPr>
              <a:t> file file[NFILE];</a:t>
            </a:r>
          </a:p>
          <a:p>
            <a:pPr marL="0" indent="0">
              <a:buFont typeface="Wingdings" pitchFamily="2" charset="2"/>
              <a:buNone/>
            </a:pPr>
            <a:r>
              <a:rPr lang="en-US" sz="1400" kern="0" dirty="0">
                <a:latin typeface="Courier New" charset="0"/>
                <a:ea typeface="Courier New" charset="0"/>
                <a:cs typeface="Courier New" charset="0"/>
              </a:rPr>
              <a:t>} </a:t>
            </a:r>
            <a:r>
              <a:rPr lang="en-US" sz="1400" kern="0" dirty="0" err="1">
                <a:latin typeface="Courier New" charset="0"/>
                <a:ea typeface="Courier New" charset="0"/>
                <a:cs typeface="Courier New" charset="0"/>
              </a:rPr>
              <a:t>ftable</a:t>
            </a:r>
            <a:r>
              <a:rPr lang="en-US" sz="1400" kern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0" indent="0">
              <a:buFont typeface="Wingdings" pitchFamily="2" charset="2"/>
              <a:buNone/>
            </a:pPr>
            <a:endParaRPr lang="en-US" sz="1400" kern="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Font typeface="Wingdings" pitchFamily="2" charset="2"/>
              <a:buNone/>
            </a:pPr>
            <a:endParaRPr lang="en-US" sz="1400" kern="0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222" y="4077072"/>
            <a:ext cx="5875107" cy="2052569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5703CC-D251-3834-8624-08322044A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164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traces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124744"/>
            <a:ext cx="6566288" cy="223224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4093069"/>
            <a:ext cx="5366156" cy="159689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AB6725-0023-0B0A-8E76-D490C71F50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163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Courier New" charset="0"/>
                <a:ea typeface="Courier New" charset="0"/>
                <a:cs typeface="Courier New" charset="0"/>
              </a:rPr>
              <a:t>fsync</a:t>
            </a:r>
            <a:r>
              <a:rPr lang="en-US" altLang="ko-KR" dirty="0">
                <a:latin typeface="Courier New" charset="0"/>
                <a:ea typeface="Courier New" charset="0"/>
                <a:cs typeface="Courier New" charset="0"/>
              </a:rPr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659421"/>
            <a:ext cx="8786812" cy="5501258"/>
          </a:xfrm>
        </p:spPr>
        <p:txBody>
          <a:bodyPr/>
          <a:lstStyle/>
          <a:p>
            <a:r>
              <a:rPr lang="en-US" altLang="ko-KR" dirty="0">
                <a:latin typeface="Helvetica" charset="0"/>
                <a:ea typeface="Helvetica" charset="0"/>
                <a:cs typeface="Helvetica" charset="0"/>
              </a:rPr>
              <a:t>Persistency</a:t>
            </a:r>
          </a:p>
          <a:p>
            <a:pPr lvl="1"/>
            <a:r>
              <a:rPr lang="en-US" altLang="ko-KR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write()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ko-KR" dirty="0"/>
              <a:t>write data to the buffer. Later, save it to the storage. </a:t>
            </a:r>
          </a:p>
          <a:p>
            <a:pPr lvl="1"/>
            <a:r>
              <a:rPr lang="en-US" altLang="ko-KR" dirty="0"/>
              <a:t>some applications require more than eventual guarantee. Ex) DBMS</a:t>
            </a:r>
          </a:p>
          <a:p>
            <a:r>
              <a:rPr lang="en-US" altLang="ko-KR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fsync</a:t>
            </a:r>
            <a:r>
              <a:rPr lang="en-US" altLang="ko-KR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ko-KR" dirty="0"/>
              <a:t>the writes are forced immediately to disk. </a:t>
            </a:r>
          </a:p>
          <a:p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dirty="0"/>
          </a:p>
          <a:p>
            <a:r>
              <a:rPr lang="en-US" altLang="ko-KR" dirty="0"/>
              <a:t>An Example of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fsync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If a file is created, it needs to be durably a part of the directory. </a:t>
            </a:r>
          </a:p>
          <a:p>
            <a:pPr lvl="2"/>
            <a:r>
              <a:rPr lang="en-US" altLang="ko-KR" dirty="0"/>
              <a:t>Above code requires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fsync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ko-KR" dirty="0"/>
              <a:t>to directory also.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2978368"/>
            <a:ext cx="7935748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off_t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fsync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fd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/*for the file referred to by the specified file*/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3568" y="4490536"/>
            <a:ext cx="7128792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" pitchFamily="49" charset="0"/>
                <a:ea typeface="맑은 고딕" pitchFamily="50" charset="-127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fd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= open("foo",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O_CREAT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|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O_WRONLY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|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O_TRUNC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" pitchFamily="49" charset="0"/>
                <a:ea typeface="맑은 고딕" pitchFamily="50" charset="-127"/>
              </a:rPr>
              <a:t>int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rc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= write(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fd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, buffer, size);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rc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=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fsync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(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fd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);</a:t>
            </a:r>
            <a:endParaRPr lang="en-US" altLang="ko-KR" sz="1400" dirty="0">
              <a:latin typeface="Courier" pitchFamily="49" charset="0"/>
              <a:ea typeface="맑은 고딕" pitchFamily="50" charset="-127"/>
              <a:sym typeface="Wingdings" pitchFamily="2" charset="2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62A41-C44F-D133-8BF6-2FE2201258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012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ED0B2-984A-E280-6BED-0A80EBE7F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r>
              <a:rPr lang="zh-CN" altLang="en-US" dirty="0"/>
              <a:t> </a:t>
            </a:r>
            <a:r>
              <a:rPr lang="en-US" altLang="zh-CN" dirty="0"/>
              <a:t>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0DF86-4AB8-3AFE-182C-FB17B235A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covered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tutorials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D6791-72D1-B6AA-88EB-13AFD70251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1CDCA-151A-D5C5-C79E-D8F77647D8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615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ko-KR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S</a:t>
            </a:r>
            <a:r>
              <a:rPr lang="en-US" altLang="ko-KR" dirty="0"/>
              <a:t>ystem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16</a:t>
            </a:fld>
            <a:r>
              <a:rPr lang="en-US" altLang="ko-KR" dirty="0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EDEF1F-A60E-C72D-9A9F-D0CCB8D3A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190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89E53-7B42-4179-B4D6-6092505AC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840BF9-010C-4C4A-A2DD-217743E0A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ko-KR" dirty="0"/>
              <a:t>study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ko-KR" dirty="0"/>
              <a:t>very simple file system (</a:t>
            </a:r>
            <a:r>
              <a:rPr lang="en-US" altLang="ko-KR" dirty="0" err="1"/>
              <a:t>vsfs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Basic on-disk structures, access methods, and various policies of </a:t>
            </a:r>
            <a:r>
              <a:rPr lang="en-US" altLang="zh-CN" dirty="0"/>
              <a:t>fs</a:t>
            </a:r>
            <a:endParaRPr lang="en-US" altLang="ko-KR" dirty="0"/>
          </a:p>
          <a:p>
            <a:r>
              <a:rPr lang="en-US" altLang="ko-KR" dirty="0"/>
              <a:t>We will study...</a:t>
            </a:r>
          </a:p>
          <a:p>
            <a:pPr lvl="1"/>
            <a:r>
              <a:rPr lang="en-US" altLang="ko-KR" dirty="0"/>
              <a:t>How can we build a simple file system?</a:t>
            </a:r>
          </a:p>
          <a:p>
            <a:pPr lvl="1"/>
            <a:r>
              <a:rPr lang="en-US" altLang="ko-KR" dirty="0"/>
              <a:t>What structures are needed on the disk?</a:t>
            </a:r>
          </a:p>
          <a:p>
            <a:pPr lvl="1"/>
            <a:r>
              <a:rPr lang="en-US" altLang="ko-KR" dirty="0"/>
              <a:t>What do they need to track?</a:t>
            </a:r>
          </a:p>
          <a:p>
            <a:pPr lvl="1"/>
            <a:r>
              <a:rPr lang="en-US" altLang="ko-KR" dirty="0"/>
              <a:t>How are they accessed?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5174A4-9FC1-415F-A400-B9BA290459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A965C-BF20-CC56-9499-14457DF86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756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</a:t>
            </a:r>
            <a:r>
              <a:rPr lang="en-US" altLang="zh-CN" dirty="0"/>
              <a:t>S</a:t>
            </a:r>
            <a:r>
              <a:rPr lang="en-US" altLang="ko-KR" dirty="0"/>
              <a:t>ystem Implementation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What types of </a:t>
            </a:r>
            <a:r>
              <a:rPr lang="en-US" altLang="ko-KR" dirty="0">
                <a:solidFill>
                  <a:schemeClr val="accent6"/>
                </a:solidFill>
              </a:rPr>
              <a:t>data structures </a:t>
            </a:r>
            <a:r>
              <a:rPr lang="en-US" altLang="ko-KR" dirty="0"/>
              <a:t>are utilized by the file system?  </a:t>
            </a:r>
          </a:p>
          <a:p>
            <a:r>
              <a:rPr lang="en-US" altLang="ko-KR" dirty="0"/>
              <a:t>How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ko-KR" dirty="0"/>
              <a:t>file system organize its data and metadata? </a:t>
            </a:r>
          </a:p>
          <a:p>
            <a:r>
              <a:rPr lang="en-US" altLang="ko-KR" dirty="0"/>
              <a:t>Understand access methods of a file system.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open()</a:t>
            </a:r>
            <a:r>
              <a:rPr lang="en-US" altLang="ko-KR" dirty="0">
                <a:cs typeface="Courier New" panose="02070309020205020404" pitchFamily="49" charset="0"/>
              </a:rPr>
              <a:t>,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read()</a:t>
            </a:r>
            <a:r>
              <a:rPr lang="en-US" altLang="ko-KR" dirty="0">
                <a:cs typeface="Courier New" panose="02070309020205020404" pitchFamily="49" charset="0"/>
              </a:rPr>
              <a:t>,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write()</a:t>
            </a:r>
            <a:r>
              <a:rPr lang="en-US" altLang="ko-KR" dirty="0">
                <a:cs typeface="Courier New" panose="02070309020205020404" pitchFamily="49" charset="0"/>
              </a:rPr>
              <a:t>,</a:t>
            </a:r>
            <a:r>
              <a:rPr lang="en-US" altLang="ko-KR" dirty="0"/>
              <a:t> etc.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42DAB-56C5-E79E-C279-0A40419E49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982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Overall Organization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Let’s develop the overall organization of the file system data structure.</a:t>
            </a:r>
          </a:p>
          <a:p>
            <a:endParaRPr lang="en-US" altLang="ko-KR" dirty="0"/>
          </a:p>
          <a:p>
            <a:r>
              <a:rPr lang="en-US" altLang="ko-KR" dirty="0"/>
              <a:t>Divide the disk into </a:t>
            </a:r>
            <a:r>
              <a:rPr lang="en-US" altLang="ko-KR" dirty="0">
                <a:solidFill>
                  <a:schemeClr val="accent6"/>
                </a:solidFill>
              </a:rPr>
              <a:t>blocks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Block size is 4 KB. </a:t>
            </a:r>
          </a:p>
          <a:p>
            <a:pPr lvl="1"/>
            <a:r>
              <a:rPr lang="en-US" altLang="ko-KR" dirty="0"/>
              <a:t>The blocks are addressed from </a:t>
            </a:r>
            <a:r>
              <a:rPr lang="en-US" altLang="ko-KR" i="1" dirty="0">
                <a:latin typeface="Courier New" panose="02070309020205020404" pitchFamily="49" charset="0"/>
                <a:cs typeface="Courier New" panose="02070309020205020404" pitchFamily="49" charset="0"/>
              </a:rPr>
              <a:t>0 to N -1.</a:t>
            </a:r>
          </a:p>
          <a:p>
            <a:pPr lvl="1"/>
            <a:endParaRPr lang="en-US" altLang="ko-KR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71600" y="3717032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915816" y="3717032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860032" y="3717032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6804248" y="3717032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971600" y="4653168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2915816" y="4653168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4860032" y="4653168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6804248" y="4653168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33500" y="3989851"/>
            <a:ext cx="1800200" cy="23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0                      7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75938" y="3989851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8                     15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85608" y="3989851"/>
            <a:ext cx="1885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16                     23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37573" y="3989851"/>
            <a:ext cx="1891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24                     31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9592" y="4941168"/>
            <a:ext cx="1853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32                    39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47363" y="4941168"/>
            <a:ext cx="1819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40                    47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95133" y="4941168"/>
            <a:ext cx="1885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48                    55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32240" y="4941168"/>
            <a:ext cx="1896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56                     63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DE98FBE-5D4A-3479-129B-A80C4A8AF0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814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Files and Directories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</a:t>
            </a:fld>
            <a:r>
              <a:rPr lang="en-US" altLang="ko-KR" dirty="0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F04DBB-F554-2B07-0408-0C6243CEB7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7097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</a:t>
            </a:r>
            <a:r>
              <a:rPr lang="en-US" altLang="zh-CN" dirty="0"/>
              <a:t>R</a:t>
            </a:r>
            <a:r>
              <a:rPr lang="en-US" altLang="ko-KR" dirty="0"/>
              <a:t>egion in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Reserve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6"/>
                </a:solidFill>
              </a:rPr>
              <a:t>data region</a:t>
            </a:r>
            <a:r>
              <a:rPr lang="en-US" altLang="ko-KR" dirty="0"/>
              <a:t> to store user data</a:t>
            </a:r>
          </a:p>
          <a:p>
            <a:endParaRPr lang="en-US" altLang="ko-KR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dirty="0">
              <a:cs typeface="Courier New" panose="02070309020205020404" pitchFamily="49" charset="0"/>
            </a:endParaRPr>
          </a:p>
          <a:p>
            <a:r>
              <a:rPr lang="en-US" altLang="zh-CN" dirty="0">
                <a:cs typeface="Courier New" panose="02070309020205020404" pitchFamily="49" charset="0"/>
              </a:rPr>
              <a:t>The</a:t>
            </a:r>
            <a:r>
              <a:rPr lang="zh-CN" altLang="en-US" dirty="0">
                <a:cs typeface="Courier New" panose="02070309020205020404" pitchFamily="49" charset="0"/>
              </a:rPr>
              <a:t> </a:t>
            </a:r>
            <a:r>
              <a:rPr lang="en-US" altLang="zh-CN" dirty="0">
                <a:cs typeface="Courier New" panose="02070309020205020404" pitchFamily="49" charset="0"/>
              </a:rPr>
              <a:t>FS</a:t>
            </a:r>
            <a:r>
              <a:rPr lang="zh-CN" altLang="en-US" dirty="0">
                <a:cs typeface="Courier New" panose="02070309020205020404" pitchFamily="49" charset="0"/>
              </a:rPr>
              <a:t> </a:t>
            </a:r>
            <a:r>
              <a:rPr lang="en-US" altLang="ko-KR" dirty="0">
                <a:cs typeface="Courier New" panose="02070309020205020404" pitchFamily="49" charset="0"/>
              </a:rPr>
              <a:t>has to track which data block</a:t>
            </a:r>
            <a:r>
              <a:rPr lang="en-US" altLang="zh-CN" dirty="0">
                <a:cs typeface="Courier New" panose="02070309020205020404" pitchFamily="49" charset="0"/>
              </a:rPr>
              <a:t>s</a:t>
            </a:r>
            <a:r>
              <a:rPr lang="en-US" altLang="ko-KR" dirty="0">
                <a:cs typeface="Courier New" panose="02070309020205020404" pitchFamily="49" charset="0"/>
              </a:rPr>
              <a:t> comprise a file, the size of the file, its owner, etc.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71600" y="1969095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915816" y="1969095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860032" y="1969095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6804248" y="1969095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971600" y="3121255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2915816" y="3121255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4860032" y="3121255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6804248" y="3121255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33500" y="2241914"/>
            <a:ext cx="1800200" cy="23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0                      7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75938" y="2241914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8                     15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85608" y="2241914"/>
            <a:ext cx="1885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16                     23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37573" y="2241914"/>
            <a:ext cx="1891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24                     31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9592" y="3409255"/>
            <a:ext cx="1853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32                    39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47363" y="3409255"/>
            <a:ext cx="1819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40                    47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95133" y="3409255"/>
            <a:ext cx="1885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48                    55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32240" y="3409255"/>
            <a:ext cx="1896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56                     63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904513" y="1700808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8460432" y="1700808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8460432" y="2852936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971600" y="2852936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971600" y="2924944"/>
            <a:ext cx="7488832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2915495" y="1772816"/>
            <a:ext cx="554400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140259" y="2636912"/>
            <a:ext cx="124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Region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57619" y="1484784"/>
            <a:ext cx="124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Region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1691680" y="5229200"/>
            <a:ext cx="5832648" cy="657341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How we store these </a:t>
            </a:r>
            <a:r>
              <a:rPr lang="en-US" altLang="ko-KR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inodes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in file system?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6CD7BAA-522F-6650-FEFB-EDFA05E995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135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inode</a:t>
            </a:r>
            <a:r>
              <a:rPr lang="en-US" altLang="ko-KR" dirty="0"/>
              <a:t> </a:t>
            </a:r>
            <a:r>
              <a:rPr lang="en-US" altLang="zh-CN" dirty="0"/>
              <a:t>T</a:t>
            </a:r>
            <a:r>
              <a:rPr lang="en-US" altLang="ko-KR" dirty="0"/>
              <a:t>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Reserve some space for </a:t>
            </a:r>
            <a:r>
              <a:rPr lang="en-US" altLang="ko-KR" dirty="0" err="1">
                <a:solidFill>
                  <a:schemeClr val="accent6"/>
                </a:solidFill>
              </a:rPr>
              <a:t>inode</a:t>
            </a:r>
            <a:r>
              <a:rPr lang="en-US" altLang="ko-KR" dirty="0">
                <a:solidFill>
                  <a:schemeClr val="accent6"/>
                </a:solidFill>
              </a:rPr>
              <a:t> table</a:t>
            </a:r>
          </a:p>
          <a:p>
            <a:pPr lvl="1"/>
            <a:r>
              <a:rPr lang="en-US" altLang="ko-KR" dirty="0">
                <a:cs typeface="Courier New" panose="02070309020205020404" pitchFamily="49" charset="0"/>
              </a:rPr>
              <a:t>This holds an array of on-disk </a:t>
            </a:r>
            <a:r>
              <a:rPr lang="en-US" altLang="ko-KR" dirty="0" err="1">
                <a:cs typeface="Courier New" panose="02070309020205020404" pitchFamily="49" charset="0"/>
              </a:rPr>
              <a:t>inodes</a:t>
            </a:r>
            <a:r>
              <a:rPr lang="en-US" altLang="ko-KR" dirty="0"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altLang="ko-KR" dirty="0">
                <a:cs typeface="Courier New" panose="02070309020205020404" pitchFamily="49" charset="0"/>
              </a:rPr>
              <a:t>Ex) 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 tables: 3 ~ 7, 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 size : 256 bytes</a:t>
            </a:r>
          </a:p>
          <a:p>
            <a:pPr lvl="2"/>
            <a:r>
              <a:rPr lang="en-US" altLang="ko-KR" dirty="0">
                <a:cs typeface="Courier New" panose="02070309020205020404" pitchFamily="49" charset="0"/>
              </a:rPr>
              <a:t>4-KB block can hold 16 </a:t>
            </a:r>
            <a:r>
              <a:rPr lang="en-US" altLang="ko-KR" dirty="0" err="1">
                <a:cs typeface="Courier New" panose="02070309020205020404" pitchFamily="49" charset="0"/>
              </a:rPr>
              <a:t>inodes</a:t>
            </a:r>
            <a:r>
              <a:rPr lang="en-US" altLang="ko-KR" dirty="0">
                <a:cs typeface="Courier New" panose="02070309020205020404" pitchFamily="49" charset="0"/>
              </a:rPr>
              <a:t>.</a:t>
            </a:r>
          </a:p>
          <a:p>
            <a:pPr lvl="2"/>
            <a:r>
              <a:rPr lang="en-US" altLang="ko-KR" dirty="0">
                <a:cs typeface="Courier New" panose="02070309020205020404" pitchFamily="49" charset="0"/>
              </a:rPr>
              <a:t>The file system contains 80 </a:t>
            </a:r>
            <a:r>
              <a:rPr lang="en-US" altLang="ko-KR" dirty="0" err="1">
                <a:cs typeface="Courier New" panose="02070309020205020404" pitchFamily="49" charset="0"/>
              </a:rPr>
              <a:t>inodes</a:t>
            </a:r>
            <a:r>
              <a:rPr lang="en-US" altLang="ko-KR" dirty="0">
                <a:cs typeface="Courier New" panose="02070309020205020404" pitchFamily="49" charset="0"/>
              </a:rPr>
              <a:t>. (maximum number of files)</a:t>
            </a:r>
            <a:endParaRPr lang="en-US" altLang="ko-KR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dirty="0">
              <a:cs typeface="Courier New" panose="020703090202050204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71600" y="3913311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915816" y="3913311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860032" y="3913311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6804248" y="3913311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971600" y="5065471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2915816" y="5065471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4860032" y="5065471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6804248" y="5065471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33500" y="4186130"/>
            <a:ext cx="1800200" cy="23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0                      7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75938" y="4186130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8                     15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85608" y="4186130"/>
            <a:ext cx="1885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16                     23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37573" y="4186130"/>
            <a:ext cx="1891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24                     31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9592" y="5353471"/>
            <a:ext cx="1853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32                    39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47363" y="5353471"/>
            <a:ext cx="1819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40                    47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95133" y="5353471"/>
            <a:ext cx="1885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48                    55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32240" y="5353471"/>
            <a:ext cx="1896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56                     63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904513" y="3645024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8460432" y="3645024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8460432" y="4797152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971600" y="4797152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971600" y="4869160"/>
            <a:ext cx="7488832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2915495" y="3717032"/>
            <a:ext cx="554400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140259" y="4581128"/>
            <a:ext cx="124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Region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57619" y="3429000"/>
            <a:ext cx="124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Region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1613568" y="3645024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2627784" y="3645024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1622235" y="3717032"/>
            <a:ext cx="997136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754371" y="3429000"/>
            <a:ext cx="771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nodes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083BFC-D8F3-05FB-43DD-A548041877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729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en-US" altLang="ko-KR" dirty="0"/>
              <a:t>llocation </a:t>
            </a:r>
            <a:r>
              <a:rPr lang="en-US" altLang="zh-CN" dirty="0"/>
              <a:t>S</a:t>
            </a:r>
            <a:r>
              <a:rPr lang="en-US" altLang="ko-KR" dirty="0"/>
              <a:t>tructures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This is to track whether </a:t>
            </a:r>
            <a:r>
              <a:rPr lang="en-US" altLang="ko-KR" dirty="0" err="1"/>
              <a:t>inodes</a:t>
            </a:r>
            <a:r>
              <a:rPr lang="en-US" altLang="ko-KR" dirty="0"/>
              <a:t> or data blocks are free or allocated. </a:t>
            </a:r>
          </a:p>
          <a:p>
            <a:r>
              <a:rPr lang="en-US" altLang="ko-KR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6"/>
                </a:solidFill>
              </a:rPr>
              <a:t>bitmap, </a:t>
            </a:r>
            <a:r>
              <a:rPr lang="en-US" altLang="ko-KR" dirty="0"/>
              <a:t>each bit indicates free(0) or in-use(1) </a:t>
            </a:r>
          </a:p>
          <a:p>
            <a:pPr lvl="1"/>
            <a:r>
              <a:rPr lang="en-US" altLang="ko-KR" dirty="0"/>
              <a:t>data bitmap: for data region</a:t>
            </a:r>
          </a:p>
          <a:p>
            <a:pPr lvl="1"/>
            <a:r>
              <a:rPr lang="en-US" altLang="ko-KR" dirty="0" err="1"/>
              <a:t>inode</a:t>
            </a:r>
            <a:r>
              <a:rPr lang="en-US" altLang="ko-KR" dirty="0"/>
              <a:t> bitmap: for </a:t>
            </a:r>
            <a:r>
              <a:rPr lang="en-US" altLang="ko-KR" dirty="0" err="1"/>
              <a:t>inode</a:t>
            </a:r>
            <a:r>
              <a:rPr lang="en-US" altLang="ko-KR" dirty="0"/>
              <a:t> table</a:t>
            </a:r>
            <a:endParaRPr lang="en-US" altLang="ko-KR" dirty="0">
              <a:cs typeface="Courier New" panose="020703090202050204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71600" y="369728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915816" y="369728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860032" y="369728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6804248" y="369728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971600" y="484944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2915816" y="484944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4860032" y="484944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6804248" y="484944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33500" y="3970106"/>
            <a:ext cx="1800200" cy="23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0                      7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75938" y="3970106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8                     15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85608" y="3970106"/>
            <a:ext cx="1885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16                     23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37573" y="3970106"/>
            <a:ext cx="1891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24                     31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9592" y="5137447"/>
            <a:ext cx="1853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32                    39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47363" y="5137447"/>
            <a:ext cx="1819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40                    47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95133" y="5137447"/>
            <a:ext cx="1885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48                    55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32240" y="5137447"/>
            <a:ext cx="1896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56                     63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904513" y="3429000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8460432" y="3429000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8460432" y="4581128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971600" y="4581128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971600" y="4653136"/>
            <a:ext cx="7488832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2915495" y="3501008"/>
            <a:ext cx="554400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140259" y="4365104"/>
            <a:ext cx="124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Region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57619" y="3212976"/>
            <a:ext cx="124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Region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1613568" y="3429000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2627784" y="3429000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1622235" y="3501008"/>
            <a:ext cx="997136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754371" y="3212976"/>
            <a:ext cx="771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inodes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A625A7-55C7-C1BF-D352-6E93FC4FB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520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en-US" altLang="ko-KR" dirty="0"/>
              <a:t>uper </a:t>
            </a:r>
            <a:r>
              <a:rPr lang="en-US" altLang="zh-CN" dirty="0"/>
              <a:t>B</a:t>
            </a:r>
            <a:r>
              <a:rPr lang="en-US" altLang="ko-KR" dirty="0"/>
              <a:t>lock</a:t>
            </a:r>
            <a:r>
              <a:rPr lang="en-US" altLang="zh-CN" dirty="0"/>
              <a:t>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Super block contains </a:t>
            </a:r>
            <a:r>
              <a:rPr lang="en-US" altLang="zh-CN" dirty="0"/>
              <a:t>meta</a:t>
            </a:r>
            <a:r>
              <a:rPr lang="zh-CN" altLang="en-US" dirty="0"/>
              <a:t> </a:t>
            </a:r>
            <a:r>
              <a:rPr lang="en-US" altLang="ko-KR" dirty="0"/>
              <a:t>information for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6"/>
                </a:solidFill>
              </a:rPr>
              <a:t>file system</a:t>
            </a:r>
          </a:p>
          <a:p>
            <a:pPr lvl="1"/>
            <a:r>
              <a:rPr lang="en-US" altLang="ko-KR" dirty="0"/>
              <a:t>Ex) The number of </a:t>
            </a:r>
            <a:r>
              <a:rPr lang="en-US" altLang="ko-KR" dirty="0" err="1"/>
              <a:t>inodes</a:t>
            </a:r>
            <a:r>
              <a:rPr lang="en-US" altLang="ko-KR" dirty="0"/>
              <a:t>, begin location of </a:t>
            </a:r>
            <a:r>
              <a:rPr lang="en-US" altLang="ko-KR" dirty="0" err="1"/>
              <a:t>inode</a:t>
            </a:r>
            <a:r>
              <a:rPr lang="en-US" altLang="ko-KR" dirty="0"/>
              <a:t> table. </a:t>
            </a:r>
            <a:r>
              <a:rPr lang="en-US" altLang="ko-KR" dirty="0" err="1"/>
              <a:t>etc</a:t>
            </a:r>
            <a:endParaRPr lang="en-US" altLang="ko-KR" dirty="0"/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  <a:p>
            <a:r>
              <a:rPr lang="en-US" altLang="ko-KR" dirty="0">
                <a:cs typeface="Courier New" panose="02070309020205020404" pitchFamily="49" charset="0"/>
              </a:rPr>
              <a:t>Thus, when mounting a file system, OS will read the superblock first, to initialize various information.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71600" y="261716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915816" y="261716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860032" y="261716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6804248" y="261716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971600" y="376932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2915816" y="376932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4860032" y="376932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6804248" y="3769327"/>
          <a:ext cx="1666240" cy="288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33500" y="2889986"/>
            <a:ext cx="1800200" cy="23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0                      7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75938" y="2889986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8                     15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85608" y="2889986"/>
            <a:ext cx="1885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16                     23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37573" y="2889986"/>
            <a:ext cx="1891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24                     31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9592" y="4057327"/>
            <a:ext cx="1853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32                    39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47363" y="4057327"/>
            <a:ext cx="1819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40                    47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95133" y="4057327"/>
            <a:ext cx="1885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48                    55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32240" y="4057327"/>
            <a:ext cx="1896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56                     63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904513" y="2348880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8460432" y="2348880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8460432" y="3501008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971600" y="3501008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971600" y="3573016"/>
            <a:ext cx="7488832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2915495" y="2420888"/>
            <a:ext cx="554400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140259" y="3284984"/>
            <a:ext cx="124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Region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57619" y="2132856"/>
            <a:ext cx="124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Region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1613568" y="2348880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2627784" y="2348880"/>
            <a:ext cx="0" cy="14401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1622235" y="2420888"/>
            <a:ext cx="997136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754371" y="2132856"/>
            <a:ext cx="771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Inodes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08D34B9-B5E7-D3F4-F9F7-A2A029A158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3576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Organization: The </a:t>
            </a:r>
            <a:r>
              <a:rPr lang="en-US" altLang="ko-KR" dirty="0" err="1"/>
              <a:t>inode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Each </a:t>
            </a:r>
            <a:r>
              <a:rPr lang="en-US" altLang="ko-KR" dirty="0" err="1"/>
              <a:t>inode</a:t>
            </a:r>
            <a:r>
              <a:rPr lang="en-US" altLang="ko-KR" dirty="0"/>
              <a:t> is referred to by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ko-KR" dirty="0" err="1"/>
              <a:t>inode</a:t>
            </a:r>
            <a:r>
              <a:rPr lang="en-US" altLang="ko-KR" dirty="0"/>
              <a:t> number.</a:t>
            </a:r>
          </a:p>
          <a:p>
            <a:pPr lvl="1"/>
            <a:r>
              <a:rPr lang="en-US" altLang="ko-KR" dirty="0"/>
              <a:t>by </a:t>
            </a:r>
            <a:r>
              <a:rPr lang="en-US" altLang="ko-KR" dirty="0" err="1"/>
              <a:t>inode</a:t>
            </a:r>
            <a:r>
              <a:rPr lang="en-US" altLang="ko-KR" dirty="0"/>
              <a:t> number,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FS</a:t>
            </a:r>
            <a:r>
              <a:rPr lang="zh-CN" altLang="en-US" dirty="0"/>
              <a:t> </a:t>
            </a:r>
            <a:r>
              <a:rPr lang="en-US" altLang="ko-KR" dirty="0"/>
              <a:t>calculate</a:t>
            </a:r>
            <a:r>
              <a:rPr lang="en-US" altLang="zh-CN" dirty="0"/>
              <a:t>s</a:t>
            </a:r>
            <a:r>
              <a:rPr lang="en-US" altLang="ko-KR" dirty="0"/>
              <a:t> where the </a:t>
            </a:r>
            <a:r>
              <a:rPr lang="en-US" altLang="ko-KR" dirty="0" err="1"/>
              <a:t>inode</a:t>
            </a:r>
            <a:r>
              <a:rPr lang="en-US" altLang="ko-KR" dirty="0"/>
              <a:t> is on the disk.</a:t>
            </a:r>
          </a:p>
          <a:p>
            <a:pPr lvl="1"/>
            <a:r>
              <a:rPr lang="en-US" altLang="ko-KR" dirty="0">
                <a:cs typeface="Courier New" panose="02070309020205020404" pitchFamily="49" charset="0"/>
              </a:rPr>
              <a:t>Ex) 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 number: 32</a:t>
            </a:r>
          </a:p>
          <a:p>
            <a:pPr lvl="2"/>
            <a:r>
              <a:rPr lang="en-US" altLang="ko-KR" dirty="0">
                <a:cs typeface="Courier New" panose="02070309020205020404" pitchFamily="49" charset="0"/>
              </a:rPr>
              <a:t>Calculate the offset into the 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 region (32 x </a:t>
            </a:r>
            <a:r>
              <a:rPr lang="en-US" altLang="ko-KR" dirty="0" err="1">
                <a:cs typeface="Courier New" panose="02070309020205020404" pitchFamily="49" charset="0"/>
              </a:rPr>
              <a:t>sizeof</a:t>
            </a:r>
            <a:r>
              <a:rPr lang="en-US" altLang="ko-KR" dirty="0">
                <a:cs typeface="Courier New" panose="02070309020205020404" pitchFamily="49" charset="0"/>
              </a:rPr>
              <a:t>(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) (256 bytes) = 8192</a:t>
            </a:r>
          </a:p>
          <a:p>
            <a:pPr lvl="2"/>
            <a:r>
              <a:rPr lang="en-US" altLang="ko-KR" dirty="0">
                <a:cs typeface="Courier New" panose="02070309020205020404" pitchFamily="49" charset="0"/>
              </a:rPr>
              <a:t>Add start address of the 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 table(12 KB) + 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 region(8 KB) = 20 KB</a:t>
            </a:r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984" y="4974839"/>
            <a:ext cx="491824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0KB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/>
        </p:nvGraphicFramePr>
        <p:xfrm>
          <a:off x="107504" y="4048948"/>
          <a:ext cx="8929012" cy="86409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116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21602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Super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i-bmap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</a:t>
                      </a:r>
                      <a:r>
                        <a:rPr lang="en-US" altLang="ko-KR" sz="1200" b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bmap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9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69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9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1" name="직선 연결선 50"/>
          <p:cNvCxnSpPr/>
          <p:nvPr/>
        </p:nvCxnSpPr>
        <p:spPr>
          <a:xfrm>
            <a:off x="116360" y="3678545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1238045" y="3678545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2352110" y="3678545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3466174" y="3678545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4580239" y="3678545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5694303" y="3678545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6808368" y="3678545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7922432" y="3678545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9036496" y="3678545"/>
            <a:ext cx="0" cy="33958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635896" y="3696794"/>
            <a:ext cx="848603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iblock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0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719889" y="3696794"/>
            <a:ext cx="848603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iblock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883637" y="3696794"/>
            <a:ext cx="848603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iblock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963757" y="3696794"/>
            <a:ext cx="848603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iblock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115885" y="3696794"/>
            <a:ext cx="848603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iblock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4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83832" y="4974839"/>
            <a:ext cx="491824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4KB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123728" y="4974839"/>
            <a:ext cx="491824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8KB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039386" y="4974839"/>
            <a:ext cx="72008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12KB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283968" y="4974839"/>
            <a:ext cx="72008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16KB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436096" y="4974839"/>
            <a:ext cx="72008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20KB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516216" y="4974839"/>
            <a:ext cx="72008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24KB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596336" y="4974839"/>
            <a:ext cx="72008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28KB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604448" y="4974839"/>
            <a:ext cx="72008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32KB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177358" y="3286263"/>
            <a:ext cx="1473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The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Inode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table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C29CA-9CC2-6376-7628-72BB843BF6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2142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모서리가 둥근 직사각형 65"/>
          <p:cNvSpPr>
            <a:spLocks noChangeArrowheads="1"/>
          </p:cNvSpPr>
          <p:nvPr/>
        </p:nvSpPr>
        <p:spPr bwMode="auto">
          <a:xfrm>
            <a:off x="5172075" y="4389438"/>
            <a:ext cx="446088" cy="731837"/>
          </a:xfrm>
          <a:prstGeom prst="roundRect">
            <a:avLst>
              <a:gd name="adj" fmla="val 16667"/>
            </a:avLst>
          </a:prstGeom>
          <a:solidFill>
            <a:srgbClr val="F4ECDE"/>
          </a:solidFill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>
            <a:outerShdw blurRad="63500" dist="63500" dir="90000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en-US" sz="1400" dirty="0">
              <a:latin typeface="Tahoma" pitchFamily="34" charset="0"/>
              <a:ea typeface="굴림" pitchFamily="50" charset="-127"/>
              <a:cs typeface="Tahoma" pitchFamily="34" charset="0"/>
            </a:endParaRPr>
          </a:p>
        </p:txBody>
      </p:sp>
      <p:sp>
        <p:nvSpPr>
          <p:cNvPr id="67" name="모서리가 둥근 직사각형 66"/>
          <p:cNvSpPr>
            <a:spLocks noChangeArrowheads="1"/>
          </p:cNvSpPr>
          <p:nvPr/>
        </p:nvSpPr>
        <p:spPr bwMode="auto">
          <a:xfrm>
            <a:off x="5719763" y="4073525"/>
            <a:ext cx="447675" cy="1368425"/>
          </a:xfrm>
          <a:prstGeom prst="roundRect">
            <a:avLst>
              <a:gd name="adj" fmla="val 16667"/>
            </a:avLst>
          </a:prstGeom>
          <a:solidFill>
            <a:srgbClr val="F4ECDE"/>
          </a:solidFill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>
            <a:outerShdw blurRad="63500" dist="63500" dir="90000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en-US" sz="1400" dirty="0">
              <a:latin typeface="Tahoma" pitchFamily="34" charset="0"/>
              <a:ea typeface="굴림" pitchFamily="50" charset="-127"/>
              <a:cs typeface="Tahoma" pitchFamily="34" charset="0"/>
            </a:endParaRPr>
          </a:p>
        </p:txBody>
      </p:sp>
      <p:sp>
        <p:nvSpPr>
          <p:cNvPr id="65" name="모서리가 둥근 직사각형 64"/>
          <p:cNvSpPr>
            <a:spLocks noChangeArrowheads="1"/>
          </p:cNvSpPr>
          <p:nvPr/>
        </p:nvSpPr>
        <p:spPr bwMode="auto">
          <a:xfrm>
            <a:off x="3606800" y="3952875"/>
            <a:ext cx="538163" cy="771525"/>
          </a:xfrm>
          <a:prstGeom prst="roundRect">
            <a:avLst>
              <a:gd name="adj" fmla="val 16667"/>
            </a:avLst>
          </a:prstGeom>
          <a:solidFill>
            <a:srgbClr val="F4ECDE"/>
          </a:solidFill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>
            <a:outerShdw blurRad="63500" dist="63500" dir="90000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en-US" sz="1400" dirty="0">
              <a:latin typeface="Tahoma" pitchFamily="34" charset="0"/>
              <a:ea typeface="굴림" pitchFamily="50" charset="-127"/>
              <a:cs typeface="Tahoma" pitchFamily="34" charset="0"/>
            </a:endParaRPr>
          </a:p>
        </p:txBody>
      </p:sp>
      <p:sp>
        <p:nvSpPr>
          <p:cNvPr id="64" name="모서리가 둥근 직사각형 63"/>
          <p:cNvSpPr>
            <a:spLocks noChangeArrowheads="1"/>
          </p:cNvSpPr>
          <p:nvPr/>
        </p:nvSpPr>
        <p:spPr bwMode="auto">
          <a:xfrm>
            <a:off x="4276725" y="1798638"/>
            <a:ext cx="762000" cy="2143125"/>
          </a:xfrm>
          <a:prstGeom prst="roundRect">
            <a:avLst>
              <a:gd name="adj" fmla="val 16667"/>
            </a:avLst>
          </a:prstGeom>
          <a:solidFill>
            <a:srgbClr val="F4ECDE"/>
          </a:solidFill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>
            <a:outerShdw blurRad="63500" dist="63500" dir="90000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en-US" sz="1400" dirty="0">
              <a:latin typeface="Tahoma" pitchFamily="34" charset="0"/>
              <a:ea typeface="굴림" pitchFamily="50" charset="-127"/>
              <a:cs typeface="Tahoma" pitchFamily="34" charset="0"/>
            </a:endParaRPr>
          </a:p>
        </p:txBody>
      </p:sp>
      <p:sp>
        <p:nvSpPr>
          <p:cNvPr id="307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charset="-127"/>
              </a:rPr>
              <a:t>File Structure: Indexed Allocation</a:t>
            </a:r>
            <a:endParaRPr lang="ko-KR" altLang="en-US" dirty="0">
              <a:ea typeface="굴림" charset="-127"/>
            </a:endParaRPr>
          </a:p>
        </p:txBody>
      </p:sp>
      <p:grpSp>
        <p:nvGrpSpPr>
          <p:cNvPr id="30727" name="그룹 78"/>
          <p:cNvGrpSpPr>
            <a:grpSpLocks/>
          </p:cNvGrpSpPr>
          <p:nvPr/>
        </p:nvGrpSpPr>
        <p:grpSpPr bwMode="auto">
          <a:xfrm>
            <a:off x="1685925" y="1096963"/>
            <a:ext cx="5273675" cy="4332287"/>
            <a:chOff x="1480176" y="1210297"/>
            <a:chExt cx="6063624" cy="4939043"/>
          </a:xfrm>
        </p:grpSpPr>
        <p:grpSp>
          <p:nvGrpSpPr>
            <p:cNvPr id="30740" name="그룹 77"/>
            <p:cNvGrpSpPr>
              <a:grpSpLocks/>
            </p:cNvGrpSpPr>
            <p:nvPr/>
          </p:nvGrpSpPr>
          <p:grpSpPr bwMode="auto">
            <a:xfrm>
              <a:off x="1480176" y="1210297"/>
              <a:ext cx="1957186" cy="4626386"/>
              <a:chOff x="1480176" y="1210297"/>
              <a:chExt cx="1957186" cy="4626386"/>
            </a:xfrm>
          </p:grpSpPr>
          <p:sp>
            <p:nvSpPr>
              <p:cNvPr id="53" name="직사각형 3"/>
              <p:cNvSpPr>
                <a:spLocks noChangeArrowheads="1"/>
              </p:cNvSpPr>
              <p:nvPr/>
            </p:nvSpPr>
            <p:spPr bwMode="auto">
              <a:xfrm>
                <a:off x="1482002" y="1210297"/>
                <a:ext cx="1954889" cy="4625941"/>
              </a:xfrm>
              <a:prstGeom prst="rect">
                <a:avLst/>
              </a:prstGeom>
              <a:solidFill>
                <a:srgbClr val="BFBFB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>
                <a:outerShdw blurRad="63500" dist="63500" dir="900004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algn="ctr" latinLnBrk="0">
                  <a:defRPr/>
                </a:pPr>
                <a:r>
                  <a:rPr kumimoji="0" lang="en-US" altLang="ko-KR" sz="1400" dirty="0">
                    <a:latin typeface="Tahoma" pitchFamily="34" charset="0"/>
                    <a:ea typeface="굴림" pitchFamily="50" charset="-127"/>
                    <a:cs typeface="Tahoma" pitchFamily="34" charset="0"/>
                  </a:rPr>
                  <a:t>direct blocks</a:t>
                </a:r>
                <a:endParaRPr kumimoji="0" lang="ko-KR" altLang="en-US" sz="1400" dirty="0">
                  <a:latin typeface="Tahoma" pitchFamily="34" charset="0"/>
                  <a:ea typeface="굴림" pitchFamily="50" charset="-127"/>
                  <a:cs typeface="Tahoma" pitchFamily="34" charset="0"/>
                </a:endParaRPr>
              </a:p>
            </p:txBody>
          </p:sp>
          <p:sp>
            <p:nvSpPr>
              <p:cNvPr id="30789" name="TextBox 4"/>
              <p:cNvSpPr txBox="1">
                <a:spLocks noChangeArrowheads="1"/>
              </p:cNvSpPr>
              <p:nvPr/>
            </p:nvSpPr>
            <p:spPr bwMode="auto">
              <a:xfrm>
                <a:off x="1480176" y="1223001"/>
                <a:ext cx="1947871" cy="32316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algn="ctr" eaLnBrk="1" latinLnBrk="0" hangingPunct="1"/>
                <a:r>
                  <a:rPr kumimoji="0" lang="en-US" altLang="ko-KR" sz="1500">
                    <a:latin typeface="Tahoma" charset="0"/>
                  </a:rPr>
                  <a:t>mode</a:t>
                </a:r>
                <a:endParaRPr kumimoji="0" lang="ko-KR" altLang="en-US" sz="1500">
                  <a:latin typeface="Tahoma" charset="0"/>
                </a:endParaRPr>
              </a:p>
            </p:txBody>
          </p:sp>
          <p:sp>
            <p:nvSpPr>
              <p:cNvPr id="30790" name="TextBox 5"/>
              <p:cNvSpPr txBox="1">
                <a:spLocks noChangeArrowheads="1"/>
              </p:cNvSpPr>
              <p:nvPr/>
            </p:nvSpPr>
            <p:spPr bwMode="auto">
              <a:xfrm>
                <a:off x="1480176" y="1543994"/>
                <a:ext cx="1947871" cy="32316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algn="ctr" eaLnBrk="1" latinLnBrk="0" hangingPunct="1"/>
                <a:r>
                  <a:rPr kumimoji="0" lang="en-US" altLang="ko-KR" sz="1500">
                    <a:latin typeface="Tahoma" charset="0"/>
                  </a:rPr>
                  <a:t>owners (2)</a:t>
                </a:r>
                <a:endParaRPr kumimoji="0" lang="ko-KR" altLang="en-US" sz="1500">
                  <a:latin typeface="Tahoma" charset="0"/>
                </a:endParaRPr>
              </a:p>
            </p:txBody>
          </p:sp>
          <p:sp>
            <p:nvSpPr>
              <p:cNvPr id="30791" name="TextBox 6"/>
              <p:cNvSpPr txBox="1">
                <a:spLocks noChangeArrowheads="1"/>
              </p:cNvSpPr>
              <p:nvPr/>
            </p:nvSpPr>
            <p:spPr bwMode="auto">
              <a:xfrm>
                <a:off x="1480176" y="1867843"/>
                <a:ext cx="1947871" cy="32316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algn="ctr" eaLnBrk="1" latinLnBrk="0" hangingPunct="1"/>
                <a:r>
                  <a:rPr kumimoji="0" lang="en-US" altLang="ko-KR" sz="1500">
                    <a:latin typeface="Tahoma" charset="0"/>
                  </a:rPr>
                  <a:t>timestamp (3)</a:t>
                </a:r>
                <a:endParaRPr kumimoji="0" lang="ko-KR" altLang="en-US" sz="1500">
                  <a:latin typeface="Tahoma" charset="0"/>
                </a:endParaRPr>
              </a:p>
            </p:txBody>
          </p:sp>
          <p:sp>
            <p:nvSpPr>
              <p:cNvPr id="30792" name="TextBox 7"/>
              <p:cNvSpPr txBox="1">
                <a:spLocks noChangeArrowheads="1"/>
              </p:cNvSpPr>
              <p:nvPr/>
            </p:nvSpPr>
            <p:spPr bwMode="auto">
              <a:xfrm>
                <a:off x="1480176" y="2196456"/>
                <a:ext cx="1947871" cy="32316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algn="ctr" eaLnBrk="1" latinLnBrk="0" hangingPunct="1"/>
                <a:r>
                  <a:rPr kumimoji="0" lang="en-US" altLang="ko-KR" sz="1500">
                    <a:latin typeface="Tahoma" charset="0"/>
                  </a:rPr>
                  <a:t>size block</a:t>
                </a:r>
                <a:endParaRPr kumimoji="0" lang="ko-KR" altLang="en-US" sz="1500">
                  <a:latin typeface="Tahoma" charset="0"/>
                </a:endParaRPr>
              </a:p>
            </p:txBody>
          </p:sp>
          <p:sp>
            <p:nvSpPr>
              <p:cNvPr id="30793" name="TextBox 8"/>
              <p:cNvSpPr txBox="1">
                <a:spLocks noChangeArrowheads="1"/>
              </p:cNvSpPr>
              <p:nvPr/>
            </p:nvSpPr>
            <p:spPr bwMode="auto">
              <a:xfrm>
                <a:off x="1480176" y="2515543"/>
                <a:ext cx="1947871" cy="32316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algn="ctr" eaLnBrk="1" latinLnBrk="0" hangingPunct="1"/>
                <a:r>
                  <a:rPr kumimoji="0" lang="en-US" altLang="ko-KR" sz="1500">
                    <a:latin typeface="Tahoma" charset="0"/>
                  </a:rPr>
                  <a:t>count</a:t>
                </a:r>
                <a:endParaRPr kumimoji="0" lang="ko-KR" altLang="en-US" sz="1500">
                  <a:latin typeface="Tahoma" charset="0"/>
                </a:endParaRPr>
              </a:p>
            </p:txBody>
          </p:sp>
          <p:sp>
            <p:nvSpPr>
              <p:cNvPr id="59" name="TextBox 9"/>
              <p:cNvSpPr txBox="1"/>
              <p:nvPr/>
            </p:nvSpPr>
            <p:spPr>
              <a:xfrm>
                <a:off x="1480176" y="4866166"/>
                <a:ext cx="1949413" cy="32215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 algn="ctr" latinLnBrk="0">
                  <a:defRPr/>
                </a:pPr>
                <a:r>
                  <a:rPr kumimoji="0" lang="en-US" altLang="ko-KR" sz="1500" dirty="0">
                    <a:latin typeface="Tahoma" pitchFamily="34" charset="0"/>
                    <a:ea typeface="굴림" pitchFamily="50" charset="-127"/>
                    <a:cs typeface="Tahoma" pitchFamily="34" charset="0"/>
                  </a:rPr>
                  <a:t>single indirect</a:t>
                </a:r>
                <a:endParaRPr kumimoji="0" lang="ko-KR" altLang="en-US" sz="1500" dirty="0">
                  <a:latin typeface="Tahoma" pitchFamily="34" charset="0"/>
                  <a:ea typeface="굴림" pitchFamily="50" charset="-127"/>
                  <a:cs typeface="Tahoma" pitchFamily="34" charset="0"/>
                </a:endParaRPr>
              </a:p>
            </p:txBody>
          </p:sp>
          <p:sp>
            <p:nvSpPr>
              <p:cNvPr id="60" name="TextBox 10"/>
              <p:cNvSpPr txBox="1"/>
              <p:nvPr/>
            </p:nvSpPr>
            <p:spPr>
              <a:xfrm>
                <a:off x="1480176" y="5186507"/>
                <a:ext cx="1949413" cy="32215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 algn="ctr" latinLnBrk="0">
                  <a:defRPr/>
                </a:pPr>
                <a:r>
                  <a:rPr kumimoji="0" lang="en-US" altLang="ko-KR" sz="1500" dirty="0">
                    <a:latin typeface="Tahoma" pitchFamily="34" charset="0"/>
                    <a:ea typeface="굴림" pitchFamily="50" charset="-127"/>
                    <a:cs typeface="Tahoma" pitchFamily="34" charset="0"/>
                  </a:rPr>
                  <a:t>double indirect</a:t>
                </a:r>
                <a:endParaRPr kumimoji="0" lang="ko-KR" altLang="en-US" sz="1500" dirty="0">
                  <a:latin typeface="Tahoma" pitchFamily="34" charset="0"/>
                  <a:ea typeface="굴림" pitchFamily="50" charset="-127"/>
                  <a:cs typeface="Tahoma" pitchFamily="34" charset="0"/>
                </a:endParaRPr>
              </a:p>
            </p:txBody>
          </p:sp>
          <p:sp>
            <p:nvSpPr>
              <p:cNvPr id="30796" name="TextBox 11"/>
              <p:cNvSpPr txBox="1">
                <a:spLocks noChangeArrowheads="1"/>
              </p:cNvSpPr>
              <p:nvPr/>
            </p:nvSpPr>
            <p:spPr bwMode="auto">
              <a:xfrm>
                <a:off x="1480176" y="5506393"/>
                <a:ext cx="1947871" cy="32316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algn="ctr" eaLnBrk="1" latinLnBrk="0" hangingPunct="1"/>
                <a:r>
                  <a:rPr kumimoji="0" lang="en-US" altLang="ko-KR" sz="1500">
                    <a:latin typeface="Tahoma" charset="0"/>
                  </a:rPr>
                  <a:t>triple indirect</a:t>
                </a:r>
                <a:endParaRPr kumimoji="0" lang="ko-KR" altLang="en-US" sz="1500">
                  <a:latin typeface="Tahoma" charset="0"/>
                </a:endParaRPr>
              </a:p>
            </p:txBody>
          </p:sp>
          <p:sp>
            <p:nvSpPr>
              <p:cNvPr id="30797" name="TextBox 12"/>
              <p:cNvSpPr txBox="1">
                <a:spLocks noChangeArrowheads="1"/>
              </p:cNvSpPr>
              <p:nvPr/>
            </p:nvSpPr>
            <p:spPr bwMode="auto">
              <a:xfrm>
                <a:off x="3185160" y="3688080"/>
                <a:ext cx="245580" cy="7848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Arial" charset="0"/>
                    <a:ea typeface="굴림" charset="-127"/>
                  </a:defRPr>
                </a:lvl9pPr>
              </a:lstStyle>
              <a:p>
                <a:pPr eaLnBrk="1" latinLnBrk="0" hangingPunct="1"/>
                <a:r>
                  <a:rPr kumimoji="0" lang="en-US" altLang="ko-KR" sz="1500">
                    <a:latin typeface="Tahoma" charset="0"/>
                  </a:rPr>
                  <a:t>.</a:t>
                </a:r>
              </a:p>
              <a:p>
                <a:pPr eaLnBrk="1" latinLnBrk="0" hangingPunct="1"/>
                <a:r>
                  <a:rPr kumimoji="0" lang="en-US" altLang="ko-KR" sz="1500">
                    <a:latin typeface="Tahoma" charset="0"/>
                  </a:rPr>
                  <a:t>.</a:t>
                </a:r>
              </a:p>
              <a:p>
                <a:pPr eaLnBrk="1" latinLnBrk="0" hangingPunct="1"/>
                <a:r>
                  <a:rPr kumimoji="0" lang="en-US" altLang="ko-KR" sz="1500">
                    <a:latin typeface="Tahoma" charset="0"/>
                  </a:rPr>
                  <a:t>.</a:t>
                </a:r>
                <a:endParaRPr kumimoji="0" lang="ko-KR" altLang="en-US" sz="1500">
                  <a:latin typeface="Tahoma" charset="0"/>
                </a:endParaRPr>
              </a:p>
            </p:txBody>
          </p:sp>
        </p:grpSp>
        <p:grpSp>
          <p:nvGrpSpPr>
            <p:cNvPr id="30741" name="그룹 75"/>
            <p:cNvGrpSpPr>
              <a:grpSpLocks/>
            </p:cNvGrpSpPr>
            <p:nvPr/>
          </p:nvGrpSpPr>
          <p:grpSpPr bwMode="auto">
            <a:xfrm>
              <a:off x="3238944" y="2224452"/>
              <a:ext cx="1965122" cy="1479174"/>
              <a:chOff x="3238944" y="2224452"/>
              <a:chExt cx="1965122" cy="1479174"/>
            </a:xfrm>
          </p:grpSpPr>
          <p:sp>
            <p:nvSpPr>
              <p:cNvPr id="44" name="직사각형 43"/>
              <p:cNvSpPr>
                <a:spLocks noChangeArrowheads="1"/>
              </p:cNvSpPr>
              <p:nvPr/>
            </p:nvSpPr>
            <p:spPr bwMode="auto">
              <a:xfrm>
                <a:off x="4594127" y="2223806"/>
                <a:ext cx="609648" cy="228039"/>
              </a:xfrm>
              <a:prstGeom prst="rect">
                <a:avLst/>
              </a:prstGeom>
              <a:solidFill>
                <a:srgbClr val="BFBFB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>
                <a:outerShdw blurRad="63500" dist="63500" dir="900004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algn="ctr" latinLnBrk="0">
                  <a:defRPr/>
                </a:pPr>
                <a:r>
                  <a:rPr kumimoji="0" lang="en-US" altLang="ko-KR" sz="1400" dirty="0">
                    <a:latin typeface="Tahoma" pitchFamily="34" charset="0"/>
                    <a:ea typeface="굴림" pitchFamily="50" charset="-127"/>
                    <a:cs typeface="Tahoma" pitchFamily="34" charset="0"/>
                  </a:rPr>
                  <a:t>Data</a:t>
                </a:r>
              </a:p>
            </p:txBody>
          </p:sp>
          <p:sp>
            <p:nvSpPr>
              <p:cNvPr id="45" name="직사각형 14"/>
              <p:cNvSpPr>
                <a:spLocks noChangeArrowheads="1"/>
              </p:cNvSpPr>
              <p:nvPr/>
            </p:nvSpPr>
            <p:spPr bwMode="auto">
              <a:xfrm>
                <a:off x="4594127" y="2688933"/>
                <a:ext cx="609648" cy="229850"/>
              </a:xfrm>
              <a:prstGeom prst="rect">
                <a:avLst/>
              </a:prstGeom>
              <a:solidFill>
                <a:srgbClr val="BFBFB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>
                <a:outerShdw blurRad="63500" dist="63500" dir="900004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algn="ctr" latinLnBrk="0">
                  <a:defRPr/>
                </a:pPr>
                <a:r>
                  <a:rPr kumimoji="0" lang="en-US" altLang="ko-KR" sz="1400" dirty="0">
                    <a:latin typeface="Tahoma" pitchFamily="34" charset="0"/>
                    <a:ea typeface="굴림" pitchFamily="50" charset="-127"/>
                    <a:cs typeface="Tahoma" pitchFamily="34" charset="0"/>
                  </a:rPr>
                  <a:t>Data</a:t>
                </a:r>
              </a:p>
            </p:txBody>
          </p:sp>
          <p:sp>
            <p:nvSpPr>
              <p:cNvPr id="46" name="직사각형 15"/>
              <p:cNvSpPr>
                <a:spLocks noChangeArrowheads="1"/>
              </p:cNvSpPr>
              <p:nvPr/>
            </p:nvSpPr>
            <p:spPr bwMode="auto">
              <a:xfrm>
                <a:off x="4594127" y="3139583"/>
                <a:ext cx="609648" cy="229849"/>
              </a:xfrm>
              <a:prstGeom prst="rect">
                <a:avLst/>
              </a:prstGeom>
              <a:solidFill>
                <a:srgbClr val="BFBFB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>
                <a:outerShdw blurRad="63500" dist="63500" dir="900004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algn="ctr" latinLnBrk="0">
                  <a:defRPr/>
                </a:pPr>
                <a:r>
                  <a:rPr kumimoji="0" lang="en-US" altLang="ko-KR" sz="1400" dirty="0">
                    <a:latin typeface="Tahoma" pitchFamily="34" charset="0"/>
                    <a:ea typeface="굴림" pitchFamily="50" charset="-127"/>
                    <a:cs typeface="Tahoma" pitchFamily="34" charset="0"/>
                  </a:rPr>
                  <a:t>Data</a:t>
                </a:r>
              </a:p>
            </p:txBody>
          </p:sp>
          <p:sp>
            <p:nvSpPr>
              <p:cNvPr id="47" name="직사각형 46"/>
              <p:cNvSpPr>
                <a:spLocks noChangeArrowheads="1"/>
              </p:cNvSpPr>
              <p:nvPr/>
            </p:nvSpPr>
            <p:spPr bwMode="auto">
              <a:xfrm>
                <a:off x="3239759" y="3078048"/>
                <a:ext cx="89440" cy="11401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63500" dist="63500" dir="900004" sx="999" sy="999" algn="ctr" rotWithShape="0">
                  <a:srgbClr val="000000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 type="none" w="sm" len="sm"/>
                    <a:tailEnd type="triangle" w="sm" len="sm"/>
                  </a14:hiddenLine>
                </a:ext>
              </a:extLst>
            </p:spPr>
            <p:txBody>
              <a:bodyPr wrap="none" anchor="ctr"/>
              <a:lstStyle/>
              <a:p>
                <a:pPr algn="ctr" latinLnBrk="0">
                  <a:defRPr/>
                </a:pPr>
                <a:endParaRPr kumimoji="0" lang="ko-KR" altLang="en-US" sz="1400" dirty="0">
                  <a:latin typeface="Tahoma" pitchFamily="34" charset="0"/>
                  <a:ea typeface="굴림" pitchFamily="50" charset="-127"/>
                  <a:cs typeface="Tahoma" pitchFamily="34" charset="0"/>
                </a:endParaRPr>
              </a:p>
            </p:txBody>
          </p:sp>
          <p:sp>
            <p:nvSpPr>
              <p:cNvPr id="48" name="직사각형 47"/>
              <p:cNvSpPr>
                <a:spLocks noChangeArrowheads="1"/>
              </p:cNvSpPr>
              <p:nvPr/>
            </p:nvSpPr>
            <p:spPr bwMode="auto">
              <a:xfrm>
                <a:off x="3239759" y="3331426"/>
                <a:ext cx="89440" cy="11401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63500" dist="63500" dir="900004" sx="999" sy="999" algn="ctr" rotWithShape="0">
                  <a:srgbClr val="000000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 type="none" w="sm" len="sm"/>
                    <a:tailEnd type="triangle" w="sm" len="sm"/>
                  </a14:hiddenLine>
                </a:ext>
              </a:extLst>
            </p:spPr>
            <p:txBody>
              <a:bodyPr wrap="none" anchor="ctr"/>
              <a:lstStyle/>
              <a:p>
                <a:pPr algn="ctr" latinLnBrk="0">
                  <a:defRPr/>
                </a:pPr>
                <a:endParaRPr kumimoji="0" lang="ko-KR" altLang="en-US" sz="1400" dirty="0">
                  <a:latin typeface="Tahoma" pitchFamily="34" charset="0"/>
                  <a:ea typeface="굴림" pitchFamily="50" charset="-127"/>
                  <a:cs typeface="Tahoma" pitchFamily="34" charset="0"/>
                </a:endParaRPr>
              </a:p>
            </p:txBody>
          </p:sp>
          <p:sp>
            <p:nvSpPr>
              <p:cNvPr id="49" name="직사각형 48"/>
              <p:cNvSpPr>
                <a:spLocks noChangeArrowheads="1"/>
              </p:cNvSpPr>
              <p:nvPr/>
            </p:nvSpPr>
            <p:spPr bwMode="auto">
              <a:xfrm>
                <a:off x="3239759" y="3590232"/>
                <a:ext cx="89440" cy="11402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63500" dist="63500" dir="900004" sx="999" sy="999" algn="ctr" rotWithShape="0">
                  <a:srgbClr val="000000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 type="none" w="sm" len="sm"/>
                    <a:tailEnd type="triangle" w="sm" len="sm"/>
                  </a14:hiddenLine>
                </a:ext>
              </a:extLst>
            </p:spPr>
            <p:txBody>
              <a:bodyPr wrap="none" anchor="ctr"/>
              <a:lstStyle/>
              <a:p>
                <a:pPr algn="ctr" latinLnBrk="0">
                  <a:defRPr/>
                </a:pPr>
                <a:endParaRPr kumimoji="0" lang="ko-KR" altLang="en-US" sz="1400" dirty="0">
                  <a:latin typeface="Tahoma" pitchFamily="34" charset="0"/>
                  <a:ea typeface="굴림" pitchFamily="50" charset="-127"/>
                  <a:cs typeface="Tahoma" pitchFamily="34" charset="0"/>
                </a:endParaRPr>
              </a:p>
            </p:txBody>
          </p:sp>
          <p:cxnSp>
            <p:nvCxnSpPr>
              <p:cNvPr id="50" name="꺾인 연결선 49"/>
              <p:cNvCxnSpPr>
                <a:cxnSpLocks noChangeShapeType="1"/>
                <a:stCxn id="47" idx="3"/>
                <a:endCxn id="44" idx="1"/>
              </p:cNvCxnSpPr>
              <p:nvPr/>
            </p:nvCxnSpPr>
            <p:spPr bwMode="auto">
              <a:xfrm flipV="1">
                <a:off x="3329199" y="2337825"/>
                <a:ext cx="1264928" cy="798138"/>
              </a:xfrm>
              <a:prstGeom prst="bentConnector3">
                <a:avLst>
                  <a:gd name="adj1" fmla="val 33171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ffectLst>
                <a:outerShdw blurRad="63500" dist="63500" dir="900004" algn="ctr" rotWithShape="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51" name="꺾인 연결선 50"/>
              <p:cNvCxnSpPr>
                <a:cxnSpLocks noChangeShapeType="1"/>
                <a:stCxn id="48" idx="3"/>
              </p:cNvCxnSpPr>
              <p:nvPr/>
            </p:nvCxnSpPr>
            <p:spPr bwMode="auto">
              <a:xfrm flipV="1">
                <a:off x="3329199" y="2802953"/>
                <a:ext cx="1264928" cy="584577"/>
              </a:xfrm>
              <a:prstGeom prst="bentConnector3">
                <a:avLst>
                  <a:gd name="adj1" fmla="val 5000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ffectLst>
                <a:outerShdw blurRad="63500" dist="63500" dir="900004" algn="ctr" rotWithShape="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52" name="꺾인 연결선 51"/>
              <p:cNvCxnSpPr>
                <a:cxnSpLocks noChangeShapeType="1"/>
                <a:stCxn id="49" idx="3"/>
              </p:cNvCxnSpPr>
              <p:nvPr/>
            </p:nvCxnSpPr>
            <p:spPr bwMode="auto">
              <a:xfrm flipV="1">
                <a:off x="3329199" y="3255412"/>
                <a:ext cx="1264928" cy="390925"/>
              </a:xfrm>
              <a:prstGeom prst="bentConnector3">
                <a:avLst>
                  <a:gd name="adj1" fmla="val 68028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ffectLst>
                <a:outerShdw blurRad="63500" dist="63500" dir="900004" algn="ctr" rotWithShape="0">
                  <a:srgbClr val="000000">
                    <a:alpha val="50000"/>
                  </a:srgbClr>
                </a:outerShdw>
              </a:effectLst>
            </p:spPr>
          </p:cxnSp>
        </p:grpSp>
        <p:grpSp>
          <p:nvGrpSpPr>
            <p:cNvPr id="30742" name="그룹 73"/>
            <p:cNvGrpSpPr>
              <a:grpSpLocks/>
            </p:cNvGrpSpPr>
            <p:nvPr/>
          </p:nvGrpSpPr>
          <p:grpSpPr bwMode="auto">
            <a:xfrm>
              <a:off x="3238944" y="4098812"/>
              <a:ext cx="1965122" cy="1144297"/>
              <a:chOff x="3238944" y="4098812"/>
              <a:chExt cx="1965122" cy="1144297"/>
            </a:xfrm>
          </p:grpSpPr>
          <p:sp>
            <p:nvSpPr>
              <p:cNvPr id="32" name="직사각형 16"/>
              <p:cNvSpPr>
                <a:spLocks noChangeArrowheads="1"/>
              </p:cNvSpPr>
              <p:nvPr/>
            </p:nvSpPr>
            <p:spPr bwMode="auto">
              <a:xfrm>
                <a:off x="4594127" y="4098796"/>
                <a:ext cx="609648" cy="228039"/>
              </a:xfrm>
              <a:prstGeom prst="rect">
                <a:avLst/>
              </a:prstGeom>
              <a:solidFill>
                <a:srgbClr val="BFBFB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>
                <a:outerShdw blurRad="63500" dist="63500" dir="900004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algn="ctr" latinLnBrk="0">
                  <a:defRPr/>
                </a:pPr>
                <a:r>
                  <a:rPr kumimoji="0" lang="en-US" altLang="ko-KR" sz="1400" dirty="0">
                    <a:latin typeface="Tahoma" pitchFamily="34" charset="0"/>
                    <a:ea typeface="굴림" pitchFamily="50" charset="-127"/>
                    <a:cs typeface="Tahoma" pitchFamily="34" charset="0"/>
                  </a:rPr>
                  <a:t>Data</a:t>
                </a:r>
              </a:p>
            </p:txBody>
          </p:sp>
          <p:sp>
            <p:nvSpPr>
              <p:cNvPr id="33" name="직사각형 32"/>
              <p:cNvSpPr>
                <a:spLocks noChangeArrowheads="1"/>
              </p:cNvSpPr>
              <p:nvPr/>
            </p:nvSpPr>
            <p:spPr bwMode="auto">
              <a:xfrm>
                <a:off x="4594127" y="4563924"/>
                <a:ext cx="609648" cy="228039"/>
              </a:xfrm>
              <a:prstGeom prst="rect">
                <a:avLst/>
              </a:prstGeom>
              <a:solidFill>
                <a:srgbClr val="BFBFB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>
                <a:outerShdw blurRad="63500" dist="63500" dir="900004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algn="ctr" latinLnBrk="0">
                  <a:defRPr/>
                </a:pPr>
                <a:r>
                  <a:rPr kumimoji="0" lang="en-US" altLang="ko-KR" sz="1400" dirty="0">
                    <a:latin typeface="Tahoma" pitchFamily="34" charset="0"/>
                    <a:ea typeface="굴림" pitchFamily="50" charset="-127"/>
                    <a:cs typeface="Tahoma" pitchFamily="34" charset="0"/>
                  </a:rPr>
                  <a:t>Data</a:t>
                </a:r>
              </a:p>
            </p:txBody>
          </p:sp>
          <p:sp>
            <p:nvSpPr>
              <p:cNvPr id="34" name="직사각형 33"/>
              <p:cNvSpPr>
                <a:spLocks noChangeArrowheads="1"/>
              </p:cNvSpPr>
              <p:nvPr/>
            </p:nvSpPr>
            <p:spPr bwMode="auto">
              <a:xfrm>
                <a:off x="4594127" y="5014574"/>
                <a:ext cx="609648" cy="228039"/>
              </a:xfrm>
              <a:prstGeom prst="rect">
                <a:avLst/>
              </a:prstGeom>
              <a:solidFill>
                <a:srgbClr val="BFBFB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>
                <a:outerShdw blurRad="63500" dist="63500" dir="900004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algn="ctr" latinLnBrk="0">
                  <a:defRPr/>
                </a:pPr>
                <a:r>
                  <a:rPr kumimoji="0" lang="en-US" altLang="ko-KR" sz="1400" dirty="0">
                    <a:latin typeface="Tahoma" pitchFamily="34" charset="0"/>
                    <a:ea typeface="굴림" pitchFamily="50" charset="-127"/>
                    <a:cs typeface="Tahoma" pitchFamily="34" charset="0"/>
                  </a:rPr>
                  <a:t>Data</a:t>
                </a:r>
              </a:p>
            </p:txBody>
          </p:sp>
          <p:sp>
            <p:nvSpPr>
              <p:cNvPr id="35" name="직사각형 34"/>
              <p:cNvSpPr>
                <a:spLocks noChangeArrowheads="1"/>
              </p:cNvSpPr>
              <p:nvPr/>
            </p:nvSpPr>
            <p:spPr bwMode="auto">
              <a:xfrm>
                <a:off x="3239759" y="4580213"/>
                <a:ext cx="89440" cy="11401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63500" dist="63500" dir="900004" sx="999" sy="999" algn="ctr" rotWithShape="0">
                  <a:srgbClr val="000000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 type="none" w="sm" len="sm"/>
                    <a:tailEnd type="triangle" w="sm" len="sm"/>
                  </a14:hiddenLine>
                </a:ext>
              </a:extLst>
            </p:spPr>
            <p:txBody>
              <a:bodyPr wrap="none" anchor="ctr"/>
              <a:lstStyle/>
              <a:p>
                <a:pPr algn="ctr" latinLnBrk="0">
                  <a:defRPr/>
                </a:pPr>
                <a:endParaRPr kumimoji="0" lang="ko-KR" altLang="en-US" sz="1400" dirty="0">
                  <a:latin typeface="Tahoma" pitchFamily="34" charset="0"/>
                  <a:ea typeface="굴림" pitchFamily="50" charset="-127"/>
                  <a:cs typeface="Tahoma" pitchFamily="34" charset="0"/>
                </a:endParaRPr>
              </a:p>
            </p:txBody>
          </p:sp>
          <p:sp>
            <p:nvSpPr>
              <p:cNvPr id="36" name="직사각형 35"/>
              <p:cNvSpPr>
                <a:spLocks noChangeArrowheads="1"/>
              </p:cNvSpPr>
              <p:nvPr/>
            </p:nvSpPr>
            <p:spPr bwMode="auto">
              <a:xfrm>
                <a:off x="3239759" y="5029052"/>
                <a:ext cx="89440" cy="11583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63500" dist="63500" dir="900004" sx="999" sy="999" algn="ctr" rotWithShape="0">
                  <a:srgbClr val="000000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 type="none" w="sm" len="sm"/>
                    <a:tailEnd type="triangle" w="sm" len="sm"/>
                  </a14:hiddenLine>
                </a:ext>
              </a:extLst>
            </p:spPr>
            <p:txBody>
              <a:bodyPr wrap="none" anchor="ctr"/>
              <a:lstStyle/>
              <a:p>
                <a:pPr algn="ctr" latinLnBrk="0">
                  <a:defRPr/>
                </a:pPr>
                <a:endParaRPr kumimoji="0" lang="ko-KR" altLang="en-US" sz="1400" dirty="0">
                  <a:latin typeface="Tahoma" pitchFamily="34" charset="0"/>
                  <a:ea typeface="굴림" pitchFamily="50" charset="-127"/>
                  <a:cs typeface="Tahoma" pitchFamily="34" charset="0"/>
                </a:endParaRPr>
              </a:p>
            </p:txBody>
          </p:sp>
          <p:cxnSp>
            <p:nvCxnSpPr>
              <p:cNvPr id="37" name="꺾인 연결선 36"/>
              <p:cNvCxnSpPr>
                <a:cxnSpLocks noChangeShapeType="1"/>
                <a:stCxn id="35" idx="3"/>
              </p:cNvCxnSpPr>
              <p:nvPr/>
            </p:nvCxnSpPr>
            <p:spPr bwMode="auto">
              <a:xfrm flipV="1">
                <a:off x="3329199" y="4212815"/>
                <a:ext cx="1264928" cy="423502"/>
              </a:xfrm>
              <a:prstGeom prst="bentConnector3">
                <a:avLst>
                  <a:gd name="adj1" fmla="val 30769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ffectLst>
                <a:outerShdw blurRad="63500" dist="63500" dir="900004" algn="ctr" rotWithShape="0">
                  <a:srgbClr val="000000">
                    <a:alpha val="50000"/>
                  </a:srgbClr>
                </a:outerShdw>
              </a:effectLst>
            </p:spPr>
          </p:cxnSp>
          <p:grpSp>
            <p:nvGrpSpPr>
              <p:cNvPr id="30773" name="그룹 39"/>
              <p:cNvGrpSpPr>
                <a:grpSpLocks/>
              </p:cNvGrpSpPr>
              <p:nvPr/>
            </p:nvGrpSpPr>
            <p:grpSpPr bwMode="auto">
              <a:xfrm>
                <a:off x="3863340" y="4564380"/>
                <a:ext cx="245580" cy="623180"/>
                <a:chOff x="3863340" y="4564380"/>
                <a:chExt cx="245580" cy="623180"/>
              </a:xfrm>
            </p:grpSpPr>
            <p:sp>
              <p:nvSpPr>
                <p:cNvPr id="42" name="직사각형 41"/>
                <p:cNvSpPr>
                  <a:spLocks noChangeArrowheads="1"/>
                </p:cNvSpPr>
                <p:nvPr/>
              </p:nvSpPr>
              <p:spPr bwMode="auto">
                <a:xfrm>
                  <a:off x="3878611" y="4585642"/>
                  <a:ext cx="198957" cy="593626"/>
                </a:xfrm>
                <a:prstGeom prst="rect">
                  <a:avLst/>
                </a:prstGeom>
                <a:solidFill>
                  <a:srgbClr val="BFBFB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sm" len="sm"/>
                </a:ln>
                <a:effectLst>
                  <a:outerShdw blurRad="63500" dist="63500" dir="900004" algn="ctr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 algn="ctr" latinLnBrk="0">
                    <a:defRPr/>
                  </a:pPr>
                  <a:endParaRPr kumimoji="0" lang="ko-KR" altLang="en-US" sz="1400" dirty="0">
                    <a:latin typeface="Tahoma" pitchFamily="34" charset="0"/>
                    <a:ea typeface="굴림" pitchFamily="50" charset="-127"/>
                    <a:cs typeface="Tahoma" pitchFamily="34" charset="0"/>
                  </a:endParaRPr>
                </a:p>
              </p:txBody>
            </p:sp>
            <p:sp>
              <p:nvSpPr>
                <p:cNvPr id="30778" name="TextBox 38"/>
                <p:cNvSpPr txBox="1">
                  <a:spLocks noChangeArrowheads="1"/>
                </p:cNvSpPr>
                <p:nvPr/>
              </p:nvSpPr>
              <p:spPr bwMode="auto">
                <a:xfrm>
                  <a:off x="3863340" y="4564380"/>
                  <a:ext cx="245580" cy="6001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Arial" charset="0"/>
                      <a:ea typeface="굴림" charset="-127"/>
                    </a:defRPr>
                  </a:lvl9pPr>
                </a:lstStyle>
                <a:p>
                  <a:pPr eaLnBrk="1" latinLnBrk="0" hangingPunct="1"/>
                  <a:r>
                    <a:rPr kumimoji="0" lang="en-US" altLang="ko-KR" sz="1100">
                      <a:latin typeface="Tahoma" charset="0"/>
                    </a:rPr>
                    <a:t>.</a:t>
                  </a:r>
                </a:p>
                <a:p>
                  <a:pPr eaLnBrk="1" latinLnBrk="0" hangingPunct="1"/>
                  <a:r>
                    <a:rPr kumimoji="0" lang="en-US" altLang="ko-KR" sz="1100">
                      <a:latin typeface="Tahoma" charset="0"/>
                    </a:rPr>
                    <a:t>.</a:t>
                  </a:r>
                </a:p>
                <a:p>
                  <a:pPr eaLnBrk="1" latinLnBrk="0" hangingPunct="1"/>
                  <a:r>
                    <a:rPr kumimoji="0" lang="en-US" altLang="ko-KR" sz="1100">
                      <a:latin typeface="Tahoma" charset="0"/>
                    </a:rPr>
                    <a:t>.</a:t>
                  </a:r>
                  <a:endParaRPr kumimoji="0" lang="ko-KR" altLang="en-US" sz="1100">
                    <a:latin typeface="Tahoma" charset="0"/>
                  </a:endParaRPr>
                </a:p>
              </p:txBody>
            </p:sp>
          </p:grpSp>
          <p:cxnSp>
            <p:nvCxnSpPr>
              <p:cNvPr id="39" name="꺾인 연결선 38"/>
              <p:cNvCxnSpPr>
                <a:cxnSpLocks noChangeShapeType="1"/>
                <a:stCxn id="36" idx="3"/>
                <a:endCxn id="30778" idx="1"/>
              </p:cNvCxnSpPr>
              <p:nvPr/>
            </p:nvCxnSpPr>
            <p:spPr bwMode="auto">
              <a:xfrm flipV="1">
                <a:off x="3329199" y="4864357"/>
                <a:ext cx="534810" cy="220800"/>
              </a:xfrm>
              <a:prstGeom prst="bentConnector3">
                <a:avLst>
                  <a:gd name="adj1" fmla="val 5000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ffectLst>
                <a:outerShdw blurRad="63500" dist="63500" dir="900004" algn="ctr" rotWithShape="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40" name="직선 화살표 연결선 39"/>
              <p:cNvCxnSpPr>
                <a:cxnSpLocks noChangeShapeType="1"/>
                <a:endCxn id="33" idx="1"/>
              </p:cNvCxnSpPr>
              <p:nvPr/>
            </p:nvCxnSpPr>
            <p:spPr bwMode="auto">
              <a:xfrm flipV="1">
                <a:off x="4031937" y="4677944"/>
                <a:ext cx="562190" cy="7239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ffectLst>
                <a:outerShdw blurRad="63500" dist="63500" dir="900004" algn="ctr" rotWithShape="0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41" name="직선 화살표 연결선 40"/>
              <p:cNvCxnSpPr>
                <a:cxnSpLocks noChangeShapeType="1"/>
              </p:cNvCxnSpPr>
              <p:nvPr/>
            </p:nvCxnSpPr>
            <p:spPr bwMode="auto">
              <a:xfrm flipV="1">
                <a:off x="4031937" y="5097826"/>
                <a:ext cx="562190" cy="7239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ffectLst>
                <a:outerShdw blurRad="63500" dist="63500" dir="900004" algn="ctr" rotWithShape="0">
                  <a:srgbClr val="000000">
                    <a:alpha val="50000"/>
                  </a:srgbClr>
                </a:outerShdw>
              </a:effectLst>
            </p:spPr>
          </p:cxnSp>
        </p:grpSp>
        <p:grpSp>
          <p:nvGrpSpPr>
            <p:cNvPr id="30743" name="그룹 76"/>
            <p:cNvGrpSpPr>
              <a:grpSpLocks/>
            </p:cNvGrpSpPr>
            <p:nvPr/>
          </p:nvGrpSpPr>
          <p:grpSpPr bwMode="auto">
            <a:xfrm>
              <a:off x="3238944" y="4587638"/>
              <a:ext cx="4304856" cy="1561702"/>
              <a:chOff x="3238944" y="4587638"/>
              <a:chExt cx="4304856" cy="1561702"/>
            </a:xfrm>
          </p:grpSpPr>
          <p:sp>
            <p:nvSpPr>
              <p:cNvPr id="10" name="직사각형 9"/>
              <p:cNvSpPr>
                <a:spLocks noChangeArrowheads="1"/>
              </p:cNvSpPr>
              <p:nvPr/>
            </p:nvSpPr>
            <p:spPr bwMode="auto">
              <a:xfrm>
                <a:off x="3239759" y="5327674"/>
                <a:ext cx="89440" cy="11402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63500" dist="63500" dir="900004" sx="999" sy="999" algn="ctr" rotWithShape="0">
                  <a:srgbClr val="000000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 type="none" w="sm" len="sm"/>
                    <a:tailEnd type="triangle" w="sm" len="sm"/>
                  </a14:hiddenLine>
                </a:ext>
              </a:extLst>
            </p:spPr>
            <p:txBody>
              <a:bodyPr wrap="none" anchor="ctr"/>
              <a:lstStyle/>
              <a:p>
                <a:pPr algn="ctr" latinLnBrk="0">
                  <a:defRPr/>
                </a:pPr>
                <a:endParaRPr kumimoji="0" lang="ko-KR" altLang="en-US" sz="1400" dirty="0">
                  <a:latin typeface="Tahoma" pitchFamily="34" charset="0"/>
                  <a:ea typeface="굴림" pitchFamily="50" charset="-127"/>
                  <a:cs typeface="Tahoma" pitchFamily="34" charset="0"/>
                </a:endParaRPr>
              </a:p>
            </p:txBody>
          </p:sp>
          <p:cxnSp>
            <p:nvCxnSpPr>
              <p:cNvPr id="11" name="직선 화살표 연결선 10"/>
              <p:cNvCxnSpPr>
                <a:cxnSpLocks noChangeShapeType="1"/>
                <a:stCxn id="10" idx="3"/>
                <a:endCxn id="30762" idx="1"/>
              </p:cNvCxnSpPr>
              <p:nvPr/>
            </p:nvCxnSpPr>
            <p:spPr bwMode="auto">
              <a:xfrm flipV="1">
                <a:off x="3329199" y="5381970"/>
                <a:ext cx="2287092" cy="181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ffectLst>
                <a:outerShdw blurRad="63500" dist="63500" dir="900004" algn="ctr" rotWithShape="0">
                  <a:srgbClr val="000000">
                    <a:alpha val="50000"/>
                  </a:srgbClr>
                </a:outerShdw>
              </a:effectLst>
            </p:spPr>
          </p:cxnSp>
          <p:grpSp>
            <p:nvGrpSpPr>
              <p:cNvPr id="30747" name="그룹 72"/>
              <p:cNvGrpSpPr>
                <a:grpSpLocks/>
              </p:cNvGrpSpPr>
              <p:nvPr/>
            </p:nvGrpSpPr>
            <p:grpSpPr bwMode="auto">
              <a:xfrm>
                <a:off x="5615940" y="4587638"/>
                <a:ext cx="1927860" cy="1561702"/>
                <a:chOff x="5615940" y="4587638"/>
                <a:chExt cx="1927860" cy="1561702"/>
              </a:xfrm>
            </p:grpSpPr>
            <p:sp>
              <p:nvSpPr>
                <p:cNvPr id="13" name="직사각형 12"/>
                <p:cNvSpPr>
                  <a:spLocks noChangeArrowheads="1"/>
                </p:cNvSpPr>
                <p:nvPr/>
              </p:nvSpPr>
              <p:spPr bwMode="auto">
                <a:xfrm>
                  <a:off x="6934152" y="4587452"/>
                  <a:ext cx="609648" cy="228039"/>
                </a:xfrm>
                <a:prstGeom prst="rect">
                  <a:avLst/>
                </a:prstGeom>
                <a:solidFill>
                  <a:srgbClr val="BFBFB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sm" len="sm"/>
                </a:ln>
                <a:effectLst>
                  <a:outerShdw blurRad="63500" dist="63500" dir="900004" algn="ctr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 algn="ctr" latinLnBrk="0">
                    <a:defRPr/>
                  </a:pPr>
                  <a:r>
                    <a:rPr kumimoji="0" lang="en-US" altLang="ko-KR" sz="1400" dirty="0">
                      <a:latin typeface="Tahoma" pitchFamily="34" charset="0"/>
                      <a:ea typeface="굴림" pitchFamily="50" charset="-127"/>
                      <a:cs typeface="Tahoma" pitchFamily="34" charset="0"/>
                    </a:rPr>
                    <a:t>Data</a:t>
                  </a:r>
                </a:p>
              </p:txBody>
            </p:sp>
            <p:sp>
              <p:nvSpPr>
                <p:cNvPr id="14" name="직사각형 13"/>
                <p:cNvSpPr>
                  <a:spLocks noChangeArrowheads="1"/>
                </p:cNvSpPr>
                <p:nvPr/>
              </p:nvSpPr>
              <p:spPr bwMode="auto">
                <a:xfrm>
                  <a:off x="6934152" y="5052579"/>
                  <a:ext cx="609648" cy="228039"/>
                </a:xfrm>
                <a:prstGeom prst="rect">
                  <a:avLst/>
                </a:prstGeom>
                <a:solidFill>
                  <a:srgbClr val="BFBFB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sm" len="sm"/>
                </a:ln>
                <a:effectLst>
                  <a:outerShdw blurRad="63500" dist="63500" dir="900004" algn="ctr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 algn="ctr" latinLnBrk="0">
                    <a:defRPr/>
                  </a:pPr>
                  <a:r>
                    <a:rPr kumimoji="0" lang="en-US" altLang="ko-KR" sz="1400" dirty="0">
                      <a:latin typeface="Tahoma" pitchFamily="34" charset="0"/>
                      <a:ea typeface="굴림" pitchFamily="50" charset="-127"/>
                      <a:cs typeface="Tahoma" pitchFamily="34" charset="0"/>
                    </a:rPr>
                    <a:t>Data</a:t>
                  </a:r>
                </a:p>
              </p:txBody>
            </p:sp>
            <p:sp>
              <p:nvSpPr>
                <p:cNvPr id="15" name="직사각형 14"/>
                <p:cNvSpPr>
                  <a:spLocks noChangeArrowheads="1"/>
                </p:cNvSpPr>
                <p:nvPr/>
              </p:nvSpPr>
              <p:spPr bwMode="auto">
                <a:xfrm>
                  <a:off x="6934152" y="5501419"/>
                  <a:ext cx="609648" cy="228039"/>
                </a:xfrm>
                <a:prstGeom prst="rect">
                  <a:avLst/>
                </a:prstGeom>
                <a:solidFill>
                  <a:srgbClr val="BFBFB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sm" len="sm"/>
                </a:ln>
                <a:effectLst>
                  <a:outerShdw blurRad="63500" dist="63500" dir="900004" algn="ctr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 algn="ctr" latinLnBrk="0">
                    <a:defRPr/>
                  </a:pPr>
                  <a:r>
                    <a:rPr kumimoji="0" lang="en-US" altLang="ko-KR" sz="1400" dirty="0">
                      <a:latin typeface="Tahoma" pitchFamily="34" charset="0"/>
                      <a:ea typeface="굴림" pitchFamily="50" charset="-127"/>
                      <a:cs typeface="Tahoma" pitchFamily="34" charset="0"/>
                    </a:rPr>
                    <a:t>Data</a:t>
                  </a:r>
                </a:p>
              </p:txBody>
            </p:sp>
            <p:sp>
              <p:nvSpPr>
                <p:cNvPr id="16" name="직사각형 15"/>
                <p:cNvSpPr>
                  <a:spLocks noChangeArrowheads="1"/>
                </p:cNvSpPr>
                <p:nvPr/>
              </p:nvSpPr>
              <p:spPr bwMode="auto">
                <a:xfrm>
                  <a:off x="6926851" y="5921301"/>
                  <a:ext cx="609648" cy="228039"/>
                </a:xfrm>
                <a:prstGeom prst="rect">
                  <a:avLst/>
                </a:prstGeom>
                <a:solidFill>
                  <a:srgbClr val="BFBFB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sm" len="sm"/>
                </a:ln>
                <a:effectLst>
                  <a:outerShdw blurRad="63500" dist="63500" dir="900004" algn="ctr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 algn="ctr" latinLnBrk="0">
                    <a:defRPr/>
                  </a:pPr>
                  <a:r>
                    <a:rPr kumimoji="0" lang="en-US" altLang="ko-KR" sz="1400" dirty="0">
                      <a:latin typeface="Tahoma" pitchFamily="34" charset="0"/>
                      <a:ea typeface="굴림" pitchFamily="50" charset="-127"/>
                      <a:cs typeface="Tahoma" pitchFamily="34" charset="0"/>
                    </a:rPr>
                    <a:t>Data</a:t>
                  </a:r>
                </a:p>
              </p:txBody>
            </p:sp>
            <p:grpSp>
              <p:nvGrpSpPr>
                <p:cNvPr id="30752" name="그룹 40"/>
                <p:cNvGrpSpPr>
                  <a:grpSpLocks/>
                </p:cNvGrpSpPr>
                <p:nvPr/>
              </p:nvGrpSpPr>
              <p:grpSpPr bwMode="auto">
                <a:xfrm>
                  <a:off x="6271260" y="4640580"/>
                  <a:ext cx="245580" cy="602528"/>
                  <a:chOff x="3863340" y="4572000"/>
                  <a:chExt cx="245580" cy="602528"/>
                </a:xfrm>
              </p:grpSpPr>
              <p:sp>
                <p:nvSpPr>
                  <p:cNvPr id="30" name="직사각형 29"/>
                  <p:cNvSpPr>
                    <a:spLocks noChangeArrowheads="1"/>
                  </p:cNvSpPr>
                  <p:nvPr/>
                </p:nvSpPr>
                <p:spPr bwMode="auto">
                  <a:xfrm>
                    <a:off x="3892856" y="4600314"/>
                    <a:ext cx="184354" cy="573719"/>
                  </a:xfrm>
                  <a:prstGeom prst="rect">
                    <a:avLst/>
                  </a:prstGeom>
                  <a:solidFill>
                    <a:srgbClr val="BFBFBF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sm" len="sm"/>
                  </a:ln>
                  <a:effectLst>
                    <a:outerShdw blurRad="63500" dist="63500" dir="900004" algn="ctr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 algn="ctr" latinLnBrk="0">
                      <a:defRPr/>
                    </a:pPr>
                    <a:endParaRPr kumimoji="0" lang="ko-KR" altLang="en-US" sz="1400" dirty="0">
                      <a:latin typeface="Tahoma" pitchFamily="34" charset="0"/>
                      <a:ea typeface="굴림" pitchFamily="50" charset="-127"/>
                      <a:cs typeface="Tahoma" pitchFamily="34" charset="0"/>
                    </a:endParaRPr>
                  </a:p>
                </p:txBody>
              </p:sp>
              <p:sp>
                <p:nvSpPr>
                  <p:cNvPr id="30766" name="Text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63340" y="4572000"/>
                    <a:ext cx="245580" cy="6001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</a:defRPr>
                    </a:lvl1pPr>
                    <a:lvl2pPr marL="742950" indent="-285750" eaLnBrk="0" hangingPunct="0"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</a:defRPr>
                    </a:lvl2pPr>
                    <a:lvl3pPr marL="1143000" indent="-228600" eaLnBrk="0" hangingPunct="0"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</a:defRPr>
                    </a:lvl3pPr>
                    <a:lvl4pPr marL="1600200" indent="-228600" eaLnBrk="0" hangingPunct="0"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</a:defRPr>
                    </a:lvl4pPr>
                    <a:lvl5pPr marL="2057400" indent="-228600" eaLnBrk="0" hangingPunct="0"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</a:defRPr>
                    </a:lvl9pPr>
                  </a:lstStyle>
                  <a:p>
                    <a:pPr eaLnBrk="1" latinLnBrk="0" hangingPunct="1"/>
                    <a:r>
                      <a:rPr kumimoji="0" lang="en-US" altLang="ko-KR" sz="1100">
                        <a:latin typeface="Tahoma" charset="0"/>
                      </a:rPr>
                      <a:t>.</a:t>
                    </a:r>
                  </a:p>
                  <a:p>
                    <a:pPr eaLnBrk="1" latinLnBrk="0" hangingPunct="1"/>
                    <a:r>
                      <a:rPr kumimoji="0" lang="en-US" altLang="ko-KR" sz="1100">
                        <a:latin typeface="Tahoma" charset="0"/>
                      </a:rPr>
                      <a:t>.</a:t>
                    </a:r>
                  </a:p>
                  <a:p>
                    <a:pPr eaLnBrk="1" latinLnBrk="0" hangingPunct="1"/>
                    <a:r>
                      <a:rPr kumimoji="0" lang="en-US" altLang="ko-KR" sz="1100">
                        <a:latin typeface="Tahoma" charset="0"/>
                      </a:rPr>
                      <a:t>.</a:t>
                    </a:r>
                    <a:endParaRPr kumimoji="0" lang="ko-KR" altLang="en-US" sz="1100">
                      <a:latin typeface="Tahoma" charset="0"/>
                    </a:endParaRPr>
                  </a:p>
                </p:txBody>
              </p:sp>
            </p:grpSp>
            <p:grpSp>
              <p:nvGrpSpPr>
                <p:cNvPr id="30753" name="그룹 43"/>
                <p:cNvGrpSpPr>
                  <a:grpSpLocks/>
                </p:cNvGrpSpPr>
                <p:nvPr/>
              </p:nvGrpSpPr>
              <p:grpSpPr bwMode="auto">
                <a:xfrm>
                  <a:off x="6271260" y="5501640"/>
                  <a:ext cx="245580" cy="601675"/>
                  <a:chOff x="3863340" y="4572000"/>
                  <a:chExt cx="245580" cy="601675"/>
                </a:xfrm>
              </p:grpSpPr>
              <p:sp>
                <p:nvSpPr>
                  <p:cNvPr id="28" name="직사각형 27"/>
                  <p:cNvSpPr>
                    <a:spLocks noChangeArrowheads="1"/>
                  </p:cNvSpPr>
                  <p:nvPr/>
                </p:nvSpPr>
                <p:spPr bwMode="auto">
                  <a:xfrm>
                    <a:off x="3892856" y="4588068"/>
                    <a:ext cx="184354" cy="586387"/>
                  </a:xfrm>
                  <a:prstGeom prst="rect">
                    <a:avLst/>
                  </a:prstGeom>
                  <a:solidFill>
                    <a:srgbClr val="BFBFBF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sm" len="sm"/>
                  </a:ln>
                  <a:effectLst>
                    <a:outerShdw blurRad="63500" dist="63500" dir="900004" algn="ctr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 algn="ctr" latinLnBrk="0">
                      <a:defRPr/>
                    </a:pPr>
                    <a:endParaRPr kumimoji="0" lang="ko-KR" altLang="en-US" sz="1400" dirty="0">
                      <a:latin typeface="Tahoma" pitchFamily="34" charset="0"/>
                      <a:ea typeface="굴림" pitchFamily="50" charset="-127"/>
                      <a:cs typeface="Tahoma" pitchFamily="34" charset="0"/>
                    </a:endParaRPr>
                  </a:p>
                </p:txBody>
              </p:sp>
              <p:sp>
                <p:nvSpPr>
                  <p:cNvPr id="30764" name="Text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63340" y="4572000"/>
                    <a:ext cx="245580" cy="6001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</a:defRPr>
                    </a:lvl1pPr>
                    <a:lvl2pPr marL="742950" indent="-285750" eaLnBrk="0" hangingPunct="0"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</a:defRPr>
                    </a:lvl2pPr>
                    <a:lvl3pPr marL="1143000" indent="-228600" eaLnBrk="0" hangingPunct="0"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</a:defRPr>
                    </a:lvl3pPr>
                    <a:lvl4pPr marL="1600200" indent="-228600" eaLnBrk="0" hangingPunct="0"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</a:defRPr>
                    </a:lvl4pPr>
                    <a:lvl5pPr marL="2057400" indent="-228600" eaLnBrk="0" hangingPunct="0"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</a:defRPr>
                    </a:lvl9pPr>
                  </a:lstStyle>
                  <a:p>
                    <a:pPr eaLnBrk="1" latinLnBrk="0" hangingPunct="1"/>
                    <a:r>
                      <a:rPr kumimoji="0" lang="en-US" altLang="ko-KR" sz="1100">
                        <a:latin typeface="Tahoma" charset="0"/>
                      </a:rPr>
                      <a:t>.</a:t>
                    </a:r>
                  </a:p>
                  <a:p>
                    <a:pPr eaLnBrk="1" latinLnBrk="0" hangingPunct="1"/>
                    <a:r>
                      <a:rPr kumimoji="0" lang="en-US" altLang="ko-KR" sz="1100">
                        <a:latin typeface="Tahoma" charset="0"/>
                      </a:rPr>
                      <a:t>.</a:t>
                    </a:r>
                  </a:p>
                  <a:p>
                    <a:pPr eaLnBrk="1" latinLnBrk="0" hangingPunct="1"/>
                    <a:r>
                      <a:rPr kumimoji="0" lang="en-US" altLang="ko-KR" sz="1100">
                        <a:latin typeface="Tahoma" charset="0"/>
                      </a:rPr>
                      <a:t>.</a:t>
                    </a:r>
                    <a:endParaRPr kumimoji="0" lang="ko-KR" altLang="en-US" sz="1100">
                      <a:latin typeface="Tahoma" charset="0"/>
                    </a:endParaRPr>
                  </a:p>
                </p:txBody>
              </p:sp>
            </p:grpSp>
            <p:grpSp>
              <p:nvGrpSpPr>
                <p:cNvPr id="30754" name="그룹 46"/>
                <p:cNvGrpSpPr>
                  <a:grpSpLocks/>
                </p:cNvGrpSpPr>
                <p:nvPr/>
              </p:nvGrpSpPr>
              <p:grpSpPr bwMode="auto">
                <a:xfrm>
                  <a:off x="5615940" y="5082540"/>
                  <a:ext cx="245580" cy="601782"/>
                  <a:chOff x="3863340" y="4572000"/>
                  <a:chExt cx="245580" cy="601782"/>
                </a:xfrm>
              </p:grpSpPr>
              <p:sp>
                <p:nvSpPr>
                  <p:cNvPr id="26" name="직사각형 25"/>
                  <p:cNvSpPr>
                    <a:spLocks noChangeArrowheads="1"/>
                  </p:cNvSpPr>
                  <p:nvPr/>
                </p:nvSpPr>
                <p:spPr bwMode="auto">
                  <a:xfrm>
                    <a:off x="3892895" y="4580047"/>
                    <a:ext cx="206258" cy="593626"/>
                  </a:xfrm>
                  <a:prstGeom prst="rect">
                    <a:avLst/>
                  </a:prstGeom>
                  <a:solidFill>
                    <a:srgbClr val="BFBFBF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sm" len="sm"/>
                  </a:ln>
                  <a:effectLst>
                    <a:outerShdw blurRad="63500" dist="63500" dir="900004" algn="ctr" rotWithShape="0">
                      <a:srgbClr val="000000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 algn="ctr" latinLnBrk="0">
                      <a:defRPr/>
                    </a:pPr>
                    <a:endParaRPr kumimoji="0" lang="ko-KR" altLang="en-US" sz="1400" dirty="0">
                      <a:latin typeface="Tahoma" pitchFamily="34" charset="0"/>
                      <a:ea typeface="굴림" pitchFamily="50" charset="-127"/>
                      <a:cs typeface="Tahoma" pitchFamily="34" charset="0"/>
                    </a:endParaRPr>
                  </a:p>
                </p:txBody>
              </p:sp>
              <p:sp>
                <p:nvSpPr>
                  <p:cNvPr id="30762" name="TextBox 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63340" y="4572000"/>
                    <a:ext cx="245580" cy="6001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</a:defRPr>
                    </a:lvl1pPr>
                    <a:lvl2pPr marL="742950" indent="-285750" eaLnBrk="0" hangingPunct="0"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</a:defRPr>
                    </a:lvl2pPr>
                    <a:lvl3pPr marL="1143000" indent="-228600" eaLnBrk="0" hangingPunct="0"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</a:defRPr>
                    </a:lvl3pPr>
                    <a:lvl4pPr marL="1600200" indent="-228600" eaLnBrk="0" hangingPunct="0"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</a:defRPr>
                    </a:lvl4pPr>
                    <a:lvl5pPr marL="2057400" indent="-228600" eaLnBrk="0" hangingPunct="0"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Arial" charset="0"/>
                        <a:ea typeface="굴림" charset="-127"/>
                      </a:defRPr>
                    </a:lvl9pPr>
                  </a:lstStyle>
                  <a:p>
                    <a:pPr eaLnBrk="1" latinLnBrk="0" hangingPunct="1"/>
                    <a:r>
                      <a:rPr kumimoji="0" lang="en-US" altLang="ko-KR" sz="1100">
                        <a:latin typeface="Tahoma" charset="0"/>
                      </a:rPr>
                      <a:t>.</a:t>
                    </a:r>
                  </a:p>
                  <a:p>
                    <a:pPr eaLnBrk="1" latinLnBrk="0" hangingPunct="1"/>
                    <a:r>
                      <a:rPr kumimoji="0" lang="en-US" altLang="ko-KR" sz="1100">
                        <a:latin typeface="Tahoma" charset="0"/>
                      </a:rPr>
                      <a:t>.</a:t>
                    </a:r>
                  </a:p>
                  <a:p>
                    <a:pPr eaLnBrk="1" latinLnBrk="0" hangingPunct="1"/>
                    <a:r>
                      <a:rPr kumimoji="0" lang="en-US" altLang="ko-KR" sz="1100">
                        <a:latin typeface="Tahoma" charset="0"/>
                      </a:rPr>
                      <a:t>.</a:t>
                    </a:r>
                    <a:endParaRPr kumimoji="0" lang="ko-KR" altLang="en-US" sz="1100">
                      <a:latin typeface="Tahoma" charset="0"/>
                    </a:endParaRPr>
                  </a:p>
                </p:txBody>
              </p:sp>
            </p:grpSp>
            <p:cxnSp>
              <p:nvCxnSpPr>
                <p:cNvPr id="20" name="직선 화살표 연결선 19"/>
                <p:cNvCxnSpPr>
                  <a:cxnSpLocks noChangeShapeType="1"/>
                </p:cNvCxnSpPr>
                <p:nvPr/>
              </p:nvCxnSpPr>
              <p:spPr bwMode="auto">
                <a:xfrm flipV="1">
                  <a:off x="5769615" y="5204606"/>
                  <a:ext cx="564016" cy="905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>
                  <a:outerShdw blurRad="63500" dist="63500" dir="900004" algn="ctr" rotWithShape="0">
                    <a:srgbClr val="000000">
                      <a:alpha val="50000"/>
                    </a:srgbClr>
                  </a:outerShdw>
                </a:effectLst>
              </p:spPr>
            </p:cxnSp>
            <p:cxnSp>
              <p:nvCxnSpPr>
                <p:cNvPr id="21" name="직선 화살표 연결선 20"/>
                <p:cNvCxnSpPr>
                  <a:cxnSpLocks noChangeShapeType="1"/>
                </p:cNvCxnSpPr>
                <p:nvPr/>
              </p:nvCxnSpPr>
              <p:spPr bwMode="auto">
                <a:xfrm flipV="1">
                  <a:off x="5769615" y="5624488"/>
                  <a:ext cx="564016" cy="7239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>
                  <a:outerShdw blurRad="63500" dist="63500" dir="900004" algn="ctr" rotWithShape="0">
                    <a:srgbClr val="000000">
                      <a:alpha val="50000"/>
                    </a:srgbClr>
                  </a:outerShdw>
                </a:effectLst>
              </p:spPr>
            </p:cxnSp>
            <p:cxnSp>
              <p:nvCxnSpPr>
                <p:cNvPr id="22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6386564" y="4748527"/>
                  <a:ext cx="564016" cy="7239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>
                  <a:outerShdw blurRad="63500" dist="63500" dir="900004" algn="ctr" rotWithShape="0">
                    <a:srgbClr val="000000">
                      <a:alpha val="50000"/>
                    </a:srgbClr>
                  </a:outerShdw>
                </a:effectLst>
              </p:spPr>
            </p:cxnSp>
            <p:cxnSp>
              <p:nvCxnSpPr>
                <p:cNvPr id="23" name="직선 화살표 연결선 22"/>
                <p:cNvCxnSpPr>
                  <a:cxnSpLocks noChangeShapeType="1"/>
                </p:cNvCxnSpPr>
                <p:nvPr/>
              </p:nvCxnSpPr>
              <p:spPr bwMode="auto">
                <a:xfrm flipV="1">
                  <a:off x="6386564" y="5166600"/>
                  <a:ext cx="564016" cy="9049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>
                  <a:outerShdw blurRad="63500" dist="63500" dir="900004" algn="ctr" rotWithShape="0">
                    <a:srgbClr val="000000">
                      <a:alpha val="50000"/>
                    </a:srgbClr>
                  </a:outerShdw>
                </a:effectLst>
              </p:spPr>
            </p:cxnSp>
            <p:cxnSp>
              <p:nvCxnSpPr>
                <p:cNvPr id="24" name="직선 화살표 연결선 23"/>
                <p:cNvCxnSpPr>
                  <a:cxnSpLocks noChangeShapeType="1"/>
                </p:cNvCxnSpPr>
                <p:nvPr/>
              </p:nvCxnSpPr>
              <p:spPr bwMode="auto">
                <a:xfrm flipV="1">
                  <a:off x="6370137" y="5615439"/>
                  <a:ext cx="564015" cy="9049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>
                  <a:outerShdw blurRad="63500" dist="63500" dir="900004" algn="ctr" rotWithShape="0">
                    <a:srgbClr val="000000">
                      <a:alpha val="50000"/>
                    </a:srgbClr>
                  </a:outerShdw>
                </a:effectLst>
              </p:spPr>
            </p:cxnSp>
            <p:cxnSp>
              <p:nvCxnSpPr>
                <p:cNvPr id="25" name="직선 화살표 연결선 24"/>
                <p:cNvCxnSpPr>
                  <a:cxnSpLocks noChangeShapeType="1"/>
                </p:cNvCxnSpPr>
                <p:nvPr/>
              </p:nvCxnSpPr>
              <p:spPr bwMode="auto">
                <a:xfrm flipV="1">
                  <a:off x="6370137" y="6035321"/>
                  <a:ext cx="564015" cy="7239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>
                  <a:outerShdw blurRad="63500" dist="63500" dir="900004" algn="ctr" rotWithShape="0">
                    <a:srgbClr val="000000">
                      <a:alpha val="50000"/>
                    </a:srgbClr>
                  </a:outerShdw>
                </a:effectLst>
              </p:spPr>
            </p:cxnSp>
          </p:grpSp>
        </p:grpSp>
        <p:sp>
          <p:nvSpPr>
            <p:cNvPr id="30744" name="TextBox 74"/>
            <p:cNvSpPr txBox="1">
              <a:spLocks noChangeArrowheads="1"/>
            </p:cNvSpPr>
            <p:nvPr/>
          </p:nvSpPr>
          <p:spPr bwMode="auto">
            <a:xfrm>
              <a:off x="4777740" y="3352800"/>
              <a:ext cx="245580" cy="784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0" hangingPunct="1"/>
              <a:r>
                <a:rPr kumimoji="0" lang="en-US" altLang="ko-KR" sz="1500">
                  <a:latin typeface="Tahoma" charset="0"/>
                </a:rPr>
                <a:t>.</a:t>
              </a:r>
            </a:p>
            <a:p>
              <a:pPr eaLnBrk="1" latinLnBrk="0" hangingPunct="1"/>
              <a:r>
                <a:rPr kumimoji="0" lang="en-US" altLang="ko-KR" sz="1500">
                  <a:latin typeface="Tahoma" charset="0"/>
                </a:rPr>
                <a:t>.</a:t>
              </a:r>
            </a:p>
            <a:p>
              <a:pPr eaLnBrk="1" latinLnBrk="0" hangingPunct="1"/>
              <a:r>
                <a:rPr kumimoji="0" lang="en-US" altLang="ko-KR" sz="1500">
                  <a:latin typeface="Tahoma" charset="0"/>
                </a:rPr>
                <a:t>.</a:t>
              </a:r>
              <a:endParaRPr kumimoji="0" lang="ko-KR" altLang="en-US" sz="1500">
                <a:latin typeface="Tahoma" charset="0"/>
              </a:endParaRPr>
            </a:p>
          </p:txBody>
        </p:sp>
      </p:grpSp>
      <p:grpSp>
        <p:nvGrpSpPr>
          <p:cNvPr id="18" name="그룹 75"/>
          <p:cNvGrpSpPr>
            <a:grpSpLocks/>
          </p:cNvGrpSpPr>
          <p:nvPr/>
        </p:nvGrpSpPr>
        <p:grpSpPr bwMode="auto">
          <a:xfrm>
            <a:off x="4772025" y="1046163"/>
            <a:ext cx="3132138" cy="744537"/>
            <a:chOff x="4771494" y="1046480"/>
            <a:chExt cx="3132986" cy="743981"/>
          </a:xfrm>
        </p:grpSpPr>
        <p:sp>
          <p:nvSpPr>
            <p:cNvPr id="30738" name="TextBox 62"/>
            <p:cNvSpPr txBox="1">
              <a:spLocks noChangeArrowheads="1"/>
            </p:cNvSpPr>
            <p:nvPr/>
          </p:nvSpPr>
          <p:spPr bwMode="auto">
            <a:xfrm>
              <a:off x="5049520" y="1046480"/>
              <a:ext cx="2854960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0" hangingPunct="1"/>
              <a:r>
                <a:rPr kumimoji="0" lang="en-US" altLang="ko-KR" sz="1500" dirty="0">
                  <a:latin typeface="Tahoma" charset="0"/>
                </a:rPr>
                <a:t>Small files do not require separate index block</a:t>
              </a:r>
              <a:r>
                <a:rPr kumimoji="0" lang="en-US" altLang="zh-CN" sz="1500" dirty="0">
                  <a:latin typeface="Tahoma" charset="0"/>
                </a:rPr>
                <a:t>s</a:t>
              </a:r>
              <a:endParaRPr kumimoji="0" lang="ko-KR" altLang="en-US" sz="1500" dirty="0">
                <a:latin typeface="Tahoma" charset="0"/>
              </a:endParaRPr>
            </a:p>
          </p:txBody>
        </p:sp>
        <p:sp>
          <p:nvSpPr>
            <p:cNvPr id="72" name="오른쪽 화살표 71"/>
            <p:cNvSpPr>
              <a:spLocks noChangeArrowheads="1"/>
            </p:cNvSpPr>
            <p:nvPr/>
          </p:nvSpPr>
          <p:spPr bwMode="auto">
            <a:xfrm rot="7206823">
              <a:off x="4701044" y="1443711"/>
              <a:ext cx="417200" cy="276300"/>
            </a:xfrm>
            <a:prstGeom prst="rightArrow">
              <a:avLst>
                <a:gd name="adj1" fmla="val 50000"/>
                <a:gd name="adj2" fmla="val 50003"/>
              </a:avLst>
            </a:prstGeom>
            <a:solidFill>
              <a:srgbClr val="DEC69B"/>
            </a:solidFill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>
              <a:outerShdw blurRad="63500" dist="63500" dir="90000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en-US" sz="1400" dirty="0"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  <p:grpSp>
        <p:nvGrpSpPr>
          <p:cNvPr id="19" name="그룹 76"/>
          <p:cNvGrpSpPr>
            <a:grpSpLocks/>
          </p:cNvGrpSpPr>
          <p:nvPr/>
        </p:nvGrpSpPr>
        <p:grpSpPr bwMode="auto">
          <a:xfrm>
            <a:off x="1889125" y="4929188"/>
            <a:ext cx="2297113" cy="1290637"/>
            <a:chOff x="1889760" y="4929900"/>
            <a:chExt cx="2296160" cy="1290530"/>
          </a:xfrm>
        </p:grpSpPr>
        <p:sp>
          <p:nvSpPr>
            <p:cNvPr id="30736" name="TextBox 67"/>
            <p:cNvSpPr txBox="1">
              <a:spLocks noChangeArrowheads="1"/>
            </p:cNvSpPr>
            <p:nvPr/>
          </p:nvSpPr>
          <p:spPr bwMode="auto">
            <a:xfrm>
              <a:off x="1889760" y="5435600"/>
              <a:ext cx="2296160" cy="784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0" hangingPunct="1"/>
              <a:r>
                <a:rPr kumimoji="0" lang="en-US" altLang="ko-KR" sz="1500" dirty="0">
                  <a:latin typeface="Tahoma" charset="0"/>
                </a:rPr>
                <a:t>Index block, contains addresses of blocks that contain data</a:t>
              </a:r>
              <a:endParaRPr kumimoji="0" lang="ko-KR" altLang="en-US" sz="1500" dirty="0">
                <a:latin typeface="Tahoma" charset="0"/>
              </a:endParaRPr>
            </a:p>
          </p:txBody>
        </p:sp>
        <p:sp>
          <p:nvSpPr>
            <p:cNvPr id="73" name="오른쪽 화살표 72"/>
            <p:cNvSpPr>
              <a:spLocks noChangeArrowheads="1"/>
            </p:cNvSpPr>
            <p:nvPr/>
          </p:nvSpPr>
          <p:spPr bwMode="auto">
            <a:xfrm rot="-4808882">
              <a:off x="3624109" y="4999790"/>
              <a:ext cx="415891" cy="276110"/>
            </a:xfrm>
            <a:prstGeom prst="rightArrow">
              <a:avLst>
                <a:gd name="adj1" fmla="val 50000"/>
                <a:gd name="adj2" fmla="val 49999"/>
              </a:avLst>
            </a:prstGeom>
            <a:solidFill>
              <a:srgbClr val="DEC69B"/>
            </a:solidFill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>
              <a:outerShdw blurRad="63500" dist="63500" dir="90000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en-US" sz="1400" dirty="0"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  <p:grpSp>
        <p:nvGrpSpPr>
          <p:cNvPr id="27" name="그룹 77"/>
          <p:cNvGrpSpPr>
            <a:grpSpLocks/>
          </p:cNvGrpSpPr>
          <p:nvPr/>
        </p:nvGrpSpPr>
        <p:grpSpPr bwMode="auto">
          <a:xfrm>
            <a:off x="5303838" y="2967038"/>
            <a:ext cx="3027362" cy="1292225"/>
            <a:chOff x="5303520" y="2966720"/>
            <a:chExt cx="3027680" cy="1292621"/>
          </a:xfrm>
        </p:grpSpPr>
        <p:sp>
          <p:nvSpPr>
            <p:cNvPr id="30734" name="TextBox 69"/>
            <p:cNvSpPr txBox="1">
              <a:spLocks noChangeArrowheads="1"/>
            </p:cNvSpPr>
            <p:nvPr/>
          </p:nvSpPr>
          <p:spPr bwMode="auto">
            <a:xfrm>
              <a:off x="5303520" y="2966720"/>
              <a:ext cx="3027680" cy="784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0" hangingPunct="1"/>
              <a:r>
                <a:rPr kumimoji="0" lang="en-US" altLang="ko-KR" sz="1500" dirty="0">
                  <a:latin typeface="Tahoma" charset="0"/>
                </a:rPr>
                <a:t>Contains the addresses of blocks that contain pointers to the actual data blocks</a:t>
              </a:r>
              <a:endParaRPr kumimoji="0" lang="ko-KR" altLang="en-US" sz="1500" dirty="0">
                <a:latin typeface="Tahoma" charset="0"/>
              </a:endParaRPr>
            </a:p>
          </p:txBody>
        </p:sp>
        <p:sp>
          <p:nvSpPr>
            <p:cNvPr id="74" name="오른쪽 화살표 73"/>
            <p:cNvSpPr>
              <a:spLocks noChangeArrowheads="1"/>
            </p:cNvSpPr>
            <p:nvPr/>
          </p:nvSpPr>
          <p:spPr bwMode="auto">
            <a:xfrm rot="6395997">
              <a:off x="5259817" y="3913982"/>
              <a:ext cx="416052" cy="274667"/>
            </a:xfrm>
            <a:prstGeom prst="rightArrow">
              <a:avLst>
                <a:gd name="adj1" fmla="val 50000"/>
                <a:gd name="adj2" fmla="val 50001"/>
              </a:avLst>
            </a:prstGeom>
            <a:solidFill>
              <a:srgbClr val="DEC69B"/>
            </a:solidFill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>
              <a:outerShdw blurRad="63500" dist="63500" dir="90000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en-US" sz="1400" dirty="0"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  <p:grpSp>
        <p:nvGrpSpPr>
          <p:cNvPr id="29" name="그룹 78"/>
          <p:cNvGrpSpPr>
            <a:grpSpLocks/>
          </p:cNvGrpSpPr>
          <p:nvPr/>
        </p:nvGrpSpPr>
        <p:grpSpPr bwMode="auto">
          <a:xfrm>
            <a:off x="5211763" y="5529263"/>
            <a:ext cx="3394075" cy="849312"/>
            <a:chOff x="5212080" y="5529341"/>
            <a:chExt cx="3393440" cy="849184"/>
          </a:xfrm>
        </p:grpSpPr>
        <p:sp>
          <p:nvSpPr>
            <p:cNvPr id="30732" name="TextBox 70"/>
            <p:cNvSpPr txBox="1">
              <a:spLocks noChangeArrowheads="1"/>
            </p:cNvSpPr>
            <p:nvPr/>
          </p:nvSpPr>
          <p:spPr bwMode="auto">
            <a:xfrm>
              <a:off x="5212080" y="6055360"/>
              <a:ext cx="3393440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Arial" charset="0"/>
                  <a:ea typeface="굴림" charset="-127"/>
                </a:defRPr>
              </a:lvl9pPr>
            </a:lstStyle>
            <a:p>
              <a:pPr eaLnBrk="1" latinLnBrk="0" hangingPunct="1"/>
              <a:r>
                <a:rPr kumimoji="0" lang="en-US" altLang="ko-KR" sz="1500">
                  <a:latin typeface="Tahoma" charset="0"/>
                </a:rPr>
                <a:t>Pointers to the actual data blocks</a:t>
              </a:r>
              <a:endParaRPr kumimoji="0" lang="ko-KR" altLang="en-US" sz="1500">
                <a:latin typeface="Tahoma" charset="0"/>
              </a:endParaRPr>
            </a:p>
          </p:txBody>
        </p:sp>
        <p:sp>
          <p:nvSpPr>
            <p:cNvPr id="75" name="오른쪽 화살표 74"/>
            <p:cNvSpPr>
              <a:spLocks noChangeArrowheads="1"/>
            </p:cNvSpPr>
            <p:nvPr/>
          </p:nvSpPr>
          <p:spPr bwMode="auto">
            <a:xfrm rot="-5200090">
              <a:off x="5717596" y="5599979"/>
              <a:ext cx="415862" cy="274587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DEC69B"/>
            </a:solidFill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>
              <a:outerShdw blurRad="63500" dist="63500" dir="90000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en-US" sz="1400" dirty="0"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D7157F-EAA1-7862-550E-F48605BC02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8C6CC5-2006-6AC8-46D9-39B58A8273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167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65" grpId="0" animBg="1"/>
      <p:bldP spid="6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Directory Structure</a:t>
            </a:r>
            <a:endParaRPr lang="ko-KR" altLang="en-US" dirty="0"/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3853" y="4112205"/>
            <a:ext cx="4222229" cy="210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1804082" y="876367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+mn-ea"/>
              </a:rPr>
              <a:t>VSFS</a:t>
            </a:r>
            <a:endParaRPr lang="en-US" sz="14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sz="1400" dirty="0" err="1">
                <a:latin typeface="+mn-ea"/>
              </a:rPr>
              <a:t>inum</a:t>
            </a:r>
            <a:r>
              <a:rPr lang="en-US" sz="1400" dirty="0">
                <a:latin typeface="+mn-ea"/>
              </a:rPr>
              <a:t> | </a:t>
            </a:r>
            <a:r>
              <a:rPr lang="en-US" sz="1400" dirty="0" err="1">
                <a:latin typeface="+mn-ea"/>
              </a:rPr>
              <a:t>reclen</a:t>
            </a:r>
            <a:r>
              <a:rPr lang="en-US" sz="1400" dirty="0">
                <a:latin typeface="+mn-ea"/>
              </a:rPr>
              <a:t> | </a:t>
            </a:r>
            <a:r>
              <a:rPr lang="en-US" sz="1400" dirty="0" err="1">
                <a:latin typeface="+mn-ea"/>
              </a:rPr>
              <a:t>strlen</a:t>
            </a:r>
            <a:r>
              <a:rPr lang="en-US" sz="1400" dirty="0">
                <a:latin typeface="+mn-ea"/>
              </a:rPr>
              <a:t> | name</a:t>
            </a:r>
          </a:p>
          <a:p>
            <a:pPr>
              <a:lnSpc>
                <a:spcPct val="150000"/>
              </a:lnSpc>
            </a:pPr>
            <a:r>
              <a:rPr lang="de-DE" sz="1400" dirty="0">
                <a:latin typeface="+mn-ea"/>
              </a:rPr>
              <a:t>5 	4 	2 	.</a:t>
            </a:r>
          </a:p>
          <a:p>
            <a:pPr>
              <a:lnSpc>
                <a:spcPct val="150000"/>
              </a:lnSpc>
            </a:pPr>
            <a:r>
              <a:rPr lang="is-IS" sz="1400" dirty="0">
                <a:latin typeface="+mn-ea"/>
              </a:rPr>
              <a:t>2 	4 	3 	. .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+mn-ea"/>
              </a:rPr>
              <a:t>12	4 	4 	foo</a:t>
            </a:r>
          </a:p>
          <a:p>
            <a:pPr>
              <a:lnSpc>
                <a:spcPct val="150000"/>
              </a:lnSpc>
            </a:pPr>
            <a:r>
              <a:rPr lang="sk-SK" sz="1400" dirty="0">
                <a:latin typeface="+mn-ea"/>
              </a:rPr>
              <a:t>13 	4 	4 	bar</a:t>
            </a:r>
          </a:p>
          <a:p>
            <a:pPr marL="342900" indent="-342900">
              <a:lnSpc>
                <a:spcPct val="150000"/>
              </a:lnSpc>
              <a:buAutoNum type="arabicPlain" startAt="24"/>
            </a:pPr>
            <a:r>
              <a:rPr lang="en-US" sz="1400" dirty="0">
                <a:latin typeface="+mn-ea"/>
              </a:rPr>
              <a:t>          8 	7 	</a:t>
            </a:r>
            <a:r>
              <a:rPr lang="en-US" sz="1400" dirty="0" err="1">
                <a:latin typeface="+mn-ea"/>
              </a:rPr>
              <a:t>foobar</a:t>
            </a:r>
            <a:endParaRPr lang="en-US" sz="14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+mn-ea"/>
              </a:rPr>
              <a:t>EXT4</a:t>
            </a:r>
            <a:endParaRPr lang="en-US" sz="1400" b="1" dirty="0">
              <a:latin typeface="+mn-ea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2C8DDE-FEB7-F4B9-FE87-166367725D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A81186-E39E-BC67-1CAC-0958ACB993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7208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</a:t>
            </a:r>
            <a:r>
              <a:rPr lang="ko-KR" altLang="en-US" dirty="0"/>
              <a:t> </a:t>
            </a:r>
            <a:r>
              <a:rPr lang="en-US" altLang="ko-KR" dirty="0"/>
              <a:t>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graphicFrame>
        <p:nvGraphicFramePr>
          <p:cNvPr id="3" name="표 6">
            <a:extLst>
              <a:ext uri="{FF2B5EF4-FFF2-40B4-BE49-F238E27FC236}">
                <a16:creationId xmlns:a16="http://schemas.microsoft.com/office/drawing/2014/main" id="{F7DDF895-0AAB-49D9-B5D9-21A8813964FE}"/>
              </a:ext>
            </a:extLst>
          </p:cNvPr>
          <p:cNvGraphicFramePr>
            <a:graphicFrameLocks noGrp="1"/>
          </p:cNvGraphicFramePr>
          <p:nvPr/>
        </p:nvGraphicFramePr>
        <p:xfrm>
          <a:off x="350388" y="1412776"/>
          <a:ext cx="8639040" cy="429768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909244">
                  <a:extLst>
                    <a:ext uri="{9D8B030D-6E8A-4147-A177-3AD203B41FA5}">
                      <a16:colId xmlns:a16="http://schemas.microsoft.com/office/drawing/2014/main" val="1463830055"/>
                    </a:ext>
                  </a:extLst>
                </a:gridCol>
                <a:gridCol w="794634">
                  <a:extLst>
                    <a:ext uri="{9D8B030D-6E8A-4147-A177-3AD203B41FA5}">
                      <a16:colId xmlns:a16="http://schemas.microsoft.com/office/drawing/2014/main" val="2380149172"/>
                    </a:ext>
                  </a:extLst>
                </a:gridCol>
                <a:gridCol w="794634">
                  <a:extLst>
                    <a:ext uri="{9D8B030D-6E8A-4147-A177-3AD203B41FA5}">
                      <a16:colId xmlns:a16="http://schemas.microsoft.com/office/drawing/2014/main" val="1764457487"/>
                    </a:ext>
                  </a:extLst>
                </a:gridCol>
                <a:gridCol w="767566">
                  <a:extLst>
                    <a:ext uri="{9D8B030D-6E8A-4147-A177-3AD203B41FA5}">
                      <a16:colId xmlns:a16="http://schemas.microsoft.com/office/drawing/2014/main" val="310802313"/>
                    </a:ext>
                  </a:extLst>
                </a:gridCol>
                <a:gridCol w="767566">
                  <a:extLst>
                    <a:ext uri="{9D8B030D-6E8A-4147-A177-3AD203B41FA5}">
                      <a16:colId xmlns:a16="http://schemas.microsoft.com/office/drawing/2014/main" val="2648041185"/>
                    </a:ext>
                  </a:extLst>
                </a:gridCol>
                <a:gridCol w="767566">
                  <a:extLst>
                    <a:ext uri="{9D8B030D-6E8A-4147-A177-3AD203B41FA5}">
                      <a16:colId xmlns:a16="http://schemas.microsoft.com/office/drawing/2014/main" val="2021121899"/>
                    </a:ext>
                  </a:extLst>
                </a:gridCol>
                <a:gridCol w="767566">
                  <a:extLst>
                    <a:ext uri="{9D8B030D-6E8A-4147-A177-3AD203B41FA5}">
                      <a16:colId xmlns:a16="http://schemas.microsoft.com/office/drawing/2014/main" val="1520040892"/>
                    </a:ext>
                  </a:extLst>
                </a:gridCol>
                <a:gridCol w="767566">
                  <a:extLst>
                    <a:ext uri="{9D8B030D-6E8A-4147-A177-3AD203B41FA5}">
                      <a16:colId xmlns:a16="http://schemas.microsoft.com/office/drawing/2014/main" val="3889342334"/>
                    </a:ext>
                  </a:extLst>
                </a:gridCol>
                <a:gridCol w="767566">
                  <a:extLst>
                    <a:ext uri="{9D8B030D-6E8A-4147-A177-3AD203B41FA5}">
                      <a16:colId xmlns:a16="http://schemas.microsoft.com/office/drawing/2014/main" val="2728428413"/>
                    </a:ext>
                  </a:extLst>
                </a:gridCol>
                <a:gridCol w="767566">
                  <a:extLst>
                    <a:ext uri="{9D8B030D-6E8A-4147-A177-3AD203B41FA5}">
                      <a16:colId xmlns:a16="http://schemas.microsoft.com/office/drawing/2014/main" val="3691262264"/>
                    </a:ext>
                  </a:extLst>
                </a:gridCol>
                <a:gridCol w="767566">
                  <a:extLst>
                    <a:ext uri="{9D8B030D-6E8A-4147-A177-3AD203B41FA5}">
                      <a16:colId xmlns:a16="http://schemas.microsoft.com/office/drawing/2014/main" val="2454857919"/>
                    </a:ext>
                  </a:extLst>
                </a:gridCol>
              </a:tblGrid>
              <a:tr h="33219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bitmap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inode</a:t>
                      </a:r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bitmap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root</a:t>
                      </a:r>
                    </a:p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inode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</a:t>
                      </a:r>
                    </a:p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inode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</a:t>
                      </a:r>
                    </a:p>
                    <a:p>
                      <a:pPr algn="ctr"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inode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root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data[0]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data[1]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data[2]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69099812"/>
                  </a:ext>
                </a:extLst>
              </a:tr>
              <a:tr h="269447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open(bar)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642" marR="11064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7869154"/>
                  </a:ext>
                </a:extLst>
              </a:tr>
              <a:tr h="2694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706" marR="121706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5321598"/>
                  </a:ext>
                </a:extLst>
              </a:tr>
              <a:tr h="2694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706" marR="121706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4085581"/>
                  </a:ext>
                </a:extLst>
              </a:tr>
              <a:tr h="2694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706" marR="121706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9958717"/>
                  </a:ext>
                </a:extLst>
              </a:tr>
              <a:tr h="2694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706" marR="121706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3991863"/>
                  </a:ext>
                </a:extLst>
              </a:tr>
              <a:tr h="26944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read()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52308467"/>
                  </a:ext>
                </a:extLst>
              </a:tr>
              <a:tr h="2694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1150875"/>
                  </a:ext>
                </a:extLst>
              </a:tr>
              <a:tr h="2694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1336384"/>
                  </a:ext>
                </a:extLst>
              </a:tr>
              <a:tr h="26944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read()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2828467"/>
                  </a:ext>
                </a:extLst>
              </a:tr>
              <a:tr h="2694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177454"/>
                  </a:ext>
                </a:extLst>
              </a:tr>
              <a:tr h="2694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3393083"/>
                  </a:ext>
                </a:extLst>
              </a:tr>
              <a:tr h="26944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read()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7325161"/>
                  </a:ext>
                </a:extLst>
              </a:tr>
              <a:tr h="2694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129769"/>
                  </a:ext>
                </a:extLst>
              </a:tr>
              <a:tr h="2694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0704581"/>
                  </a:ext>
                </a:extLst>
              </a:tr>
            </a:tbl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EB595-C0B8-70B2-C96F-06EFBEF9D2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80A63F-D6FC-2861-094D-929CA549D30D}"/>
              </a:ext>
            </a:extLst>
          </p:cNvPr>
          <p:cNvSpPr txBox="1"/>
          <p:nvPr/>
        </p:nvSpPr>
        <p:spPr>
          <a:xfrm>
            <a:off x="2339752" y="90872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Read</a:t>
            </a:r>
            <a:r>
              <a:rPr lang="zh-CN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zh-CN">
                <a:latin typeface="Malgun Gothic" panose="020B0503020000020004" pitchFamily="34" charset="-127"/>
                <a:ea typeface="Malgun Gothic" panose="020B0503020000020004" pitchFamily="34" charset="-127"/>
              </a:rPr>
              <a:t>“/</a:t>
            </a:r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foo</a:t>
            </a:r>
            <a:r>
              <a:rPr lang="en-US" altLang="zh-CN">
                <a:latin typeface="Malgun Gothic" panose="020B0503020000020004" pitchFamily="34" charset="-127"/>
                <a:ea typeface="Malgun Gothic" panose="020B0503020000020004" pitchFamily="34" charset="-127"/>
              </a:rPr>
              <a:t>/bar”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66062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Creation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graphicFrame>
        <p:nvGraphicFramePr>
          <p:cNvPr id="9" name="표 6">
            <a:extLst>
              <a:ext uri="{FF2B5EF4-FFF2-40B4-BE49-F238E27FC236}">
                <a16:creationId xmlns:a16="http://schemas.microsoft.com/office/drawing/2014/main" id="{617FA043-8670-427F-9E38-7C77E4BDD4AA}"/>
              </a:ext>
            </a:extLst>
          </p:cNvPr>
          <p:cNvGraphicFramePr>
            <a:graphicFrameLocks noGrp="1"/>
          </p:cNvGraphicFramePr>
          <p:nvPr/>
        </p:nvGraphicFramePr>
        <p:xfrm>
          <a:off x="288199" y="836712"/>
          <a:ext cx="8639040" cy="484632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909244">
                  <a:extLst>
                    <a:ext uri="{9D8B030D-6E8A-4147-A177-3AD203B41FA5}">
                      <a16:colId xmlns:a16="http://schemas.microsoft.com/office/drawing/2014/main" val="1463830055"/>
                    </a:ext>
                  </a:extLst>
                </a:gridCol>
                <a:gridCol w="794634">
                  <a:extLst>
                    <a:ext uri="{9D8B030D-6E8A-4147-A177-3AD203B41FA5}">
                      <a16:colId xmlns:a16="http://schemas.microsoft.com/office/drawing/2014/main" val="2380149172"/>
                    </a:ext>
                  </a:extLst>
                </a:gridCol>
                <a:gridCol w="794634">
                  <a:extLst>
                    <a:ext uri="{9D8B030D-6E8A-4147-A177-3AD203B41FA5}">
                      <a16:colId xmlns:a16="http://schemas.microsoft.com/office/drawing/2014/main" val="1764457487"/>
                    </a:ext>
                  </a:extLst>
                </a:gridCol>
                <a:gridCol w="767566">
                  <a:extLst>
                    <a:ext uri="{9D8B030D-6E8A-4147-A177-3AD203B41FA5}">
                      <a16:colId xmlns:a16="http://schemas.microsoft.com/office/drawing/2014/main" val="310802313"/>
                    </a:ext>
                  </a:extLst>
                </a:gridCol>
                <a:gridCol w="767566">
                  <a:extLst>
                    <a:ext uri="{9D8B030D-6E8A-4147-A177-3AD203B41FA5}">
                      <a16:colId xmlns:a16="http://schemas.microsoft.com/office/drawing/2014/main" val="2648041185"/>
                    </a:ext>
                  </a:extLst>
                </a:gridCol>
                <a:gridCol w="767566">
                  <a:extLst>
                    <a:ext uri="{9D8B030D-6E8A-4147-A177-3AD203B41FA5}">
                      <a16:colId xmlns:a16="http://schemas.microsoft.com/office/drawing/2014/main" val="2021121899"/>
                    </a:ext>
                  </a:extLst>
                </a:gridCol>
                <a:gridCol w="767566">
                  <a:extLst>
                    <a:ext uri="{9D8B030D-6E8A-4147-A177-3AD203B41FA5}">
                      <a16:colId xmlns:a16="http://schemas.microsoft.com/office/drawing/2014/main" val="1520040892"/>
                    </a:ext>
                  </a:extLst>
                </a:gridCol>
                <a:gridCol w="767566">
                  <a:extLst>
                    <a:ext uri="{9D8B030D-6E8A-4147-A177-3AD203B41FA5}">
                      <a16:colId xmlns:a16="http://schemas.microsoft.com/office/drawing/2014/main" val="3889342334"/>
                    </a:ext>
                  </a:extLst>
                </a:gridCol>
                <a:gridCol w="767566">
                  <a:extLst>
                    <a:ext uri="{9D8B030D-6E8A-4147-A177-3AD203B41FA5}">
                      <a16:colId xmlns:a16="http://schemas.microsoft.com/office/drawing/2014/main" val="2728428413"/>
                    </a:ext>
                  </a:extLst>
                </a:gridCol>
                <a:gridCol w="767566">
                  <a:extLst>
                    <a:ext uri="{9D8B030D-6E8A-4147-A177-3AD203B41FA5}">
                      <a16:colId xmlns:a16="http://schemas.microsoft.com/office/drawing/2014/main" val="3691262264"/>
                    </a:ext>
                  </a:extLst>
                </a:gridCol>
                <a:gridCol w="767566">
                  <a:extLst>
                    <a:ext uri="{9D8B030D-6E8A-4147-A177-3AD203B41FA5}">
                      <a16:colId xmlns:a16="http://schemas.microsoft.com/office/drawing/2014/main" val="2454857919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bitmap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inode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bitmap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root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inode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inode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inode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root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data[0]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data[1]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data[2]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69099812"/>
                  </a:ext>
                </a:extLst>
              </a:tr>
              <a:tr h="0">
                <a:tc rowSpan="10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create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(/foo/bar)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642" marR="11064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7869154"/>
                  </a:ext>
                </a:extLst>
              </a:tr>
              <a:tr h="1920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642" marR="11064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5321598"/>
                  </a:ext>
                </a:extLst>
              </a:tr>
              <a:tr h="1920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642" marR="11064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4085581"/>
                  </a:ext>
                </a:extLst>
              </a:tr>
              <a:tr h="1920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642" marR="11064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9958717"/>
                  </a:ext>
                </a:extLst>
              </a:tr>
              <a:tr h="1920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642" marR="11064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3991863"/>
                  </a:ext>
                </a:extLst>
              </a:tr>
              <a:tr h="1920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52308467"/>
                  </a:ext>
                </a:extLst>
              </a:tr>
              <a:tr h="1920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1150875"/>
                  </a:ext>
                </a:extLst>
              </a:tr>
              <a:tr h="1920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1336384"/>
                  </a:ext>
                </a:extLst>
              </a:tr>
              <a:tr h="1920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2828467"/>
                  </a:ext>
                </a:extLst>
              </a:tr>
              <a:tr h="1920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177454"/>
                  </a:ext>
                </a:extLst>
              </a:tr>
              <a:tr h="192021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write()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3393083"/>
                  </a:ext>
                </a:extLst>
              </a:tr>
              <a:tr h="1920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7325161"/>
                  </a:ext>
                </a:extLst>
              </a:tr>
              <a:tr h="1920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129769"/>
                  </a:ext>
                </a:extLst>
              </a:tr>
              <a:tr h="1920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0704581"/>
                  </a:ext>
                </a:extLst>
              </a:tr>
              <a:tr h="1920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2031997"/>
                  </a:ext>
                </a:extLst>
              </a:tr>
              <a:tr h="192021">
                <a:tc grid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...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9365083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FF86E9-5455-645B-22B8-1CFFFCAC8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909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File Creation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graphicFrame>
        <p:nvGraphicFramePr>
          <p:cNvPr id="9" name="표 6">
            <a:extLst>
              <a:ext uri="{FF2B5EF4-FFF2-40B4-BE49-F238E27FC236}">
                <a16:creationId xmlns:a16="http://schemas.microsoft.com/office/drawing/2014/main" id="{617FA043-8670-427F-9E38-7C77E4BDD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07986"/>
              </p:ext>
            </p:extLst>
          </p:nvPr>
        </p:nvGraphicFramePr>
        <p:xfrm>
          <a:off x="288199" y="1052736"/>
          <a:ext cx="8639040" cy="347472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909244">
                  <a:extLst>
                    <a:ext uri="{9D8B030D-6E8A-4147-A177-3AD203B41FA5}">
                      <a16:colId xmlns:a16="http://schemas.microsoft.com/office/drawing/2014/main" val="1463830055"/>
                    </a:ext>
                  </a:extLst>
                </a:gridCol>
                <a:gridCol w="794634">
                  <a:extLst>
                    <a:ext uri="{9D8B030D-6E8A-4147-A177-3AD203B41FA5}">
                      <a16:colId xmlns:a16="http://schemas.microsoft.com/office/drawing/2014/main" val="2380149172"/>
                    </a:ext>
                  </a:extLst>
                </a:gridCol>
                <a:gridCol w="794634">
                  <a:extLst>
                    <a:ext uri="{9D8B030D-6E8A-4147-A177-3AD203B41FA5}">
                      <a16:colId xmlns:a16="http://schemas.microsoft.com/office/drawing/2014/main" val="1764457487"/>
                    </a:ext>
                  </a:extLst>
                </a:gridCol>
                <a:gridCol w="767566">
                  <a:extLst>
                    <a:ext uri="{9D8B030D-6E8A-4147-A177-3AD203B41FA5}">
                      <a16:colId xmlns:a16="http://schemas.microsoft.com/office/drawing/2014/main" val="310802313"/>
                    </a:ext>
                  </a:extLst>
                </a:gridCol>
                <a:gridCol w="767566">
                  <a:extLst>
                    <a:ext uri="{9D8B030D-6E8A-4147-A177-3AD203B41FA5}">
                      <a16:colId xmlns:a16="http://schemas.microsoft.com/office/drawing/2014/main" val="2648041185"/>
                    </a:ext>
                  </a:extLst>
                </a:gridCol>
                <a:gridCol w="767566">
                  <a:extLst>
                    <a:ext uri="{9D8B030D-6E8A-4147-A177-3AD203B41FA5}">
                      <a16:colId xmlns:a16="http://schemas.microsoft.com/office/drawing/2014/main" val="2021121899"/>
                    </a:ext>
                  </a:extLst>
                </a:gridCol>
                <a:gridCol w="767566">
                  <a:extLst>
                    <a:ext uri="{9D8B030D-6E8A-4147-A177-3AD203B41FA5}">
                      <a16:colId xmlns:a16="http://schemas.microsoft.com/office/drawing/2014/main" val="1520040892"/>
                    </a:ext>
                  </a:extLst>
                </a:gridCol>
                <a:gridCol w="767566">
                  <a:extLst>
                    <a:ext uri="{9D8B030D-6E8A-4147-A177-3AD203B41FA5}">
                      <a16:colId xmlns:a16="http://schemas.microsoft.com/office/drawing/2014/main" val="3889342334"/>
                    </a:ext>
                  </a:extLst>
                </a:gridCol>
                <a:gridCol w="767566">
                  <a:extLst>
                    <a:ext uri="{9D8B030D-6E8A-4147-A177-3AD203B41FA5}">
                      <a16:colId xmlns:a16="http://schemas.microsoft.com/office/drawing/2014/main" val="2728428413"/>
                    </a:ext>
                  </a:extLst>
                </a:gridCol>
                <a:gridCol w="767566">
                  <a:extLst>
                    <a:ext uri="{9D8B030D-6E8A-4147-A177-3AD203B41FA5}">
                      <a16:colId xmlns:a16="http://schemas.microsoft.com/office/drawing/2014/main" val="3691262264"/>
                    </a:ext>
                  </a:extLst>
                </a:gridCol>
                <a:gridCol w="767566">
                  <a:extLst>
                    <a:ext uri="{9D8B030D-6E8A-4147-A177-3AD203B41FA5}">
                      <a16:colId xmlns:a16="http://schemas.microsoft.com/office/drawing/2014/main" val="2454857919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bitmap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inode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bitmap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root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inode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inode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inode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root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data[0]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data[1]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data[2]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69099812"/>
                  </a:ext>
                </a:extLst>
              </a:tr>
              <a:tr h="0">
                <a:tc grid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...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642" marR="11064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7869154"/>
                  </a:ext>
                </a:extLst>
              </a:tr>
              <a:tr h="192021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write()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248681"/>
                  </a:ext>
                </a:extLst>
              </a:tr>
              <a:tr h="1920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7664759"/>
                  </a:ext>
                </a:extLst>
              </a:tr>
              <a:tr h="1920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3925865"/>
                  </a:ext>
                </a:extLst>
              </a:tr>
              <a:tr h="1920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5412675"/>
                  </a:ext>
                </a:extLst>
              </a:tr>
              <a:tr h="1920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3991643"/>
                  </a:ext>
                </a:extLst>
              </a:tr>
              <a:tr h="192021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write()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0418527"/>
                  </a:ext>
                </a:extLst>
              </a:tr>
              <a:tr h="1920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9365083"/>
                  </a:ext>
                </a:extLst>
              </a:tr>
              <a:tr h="1920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141885"/>
                  </a:ext>
                </a:extLst>
              </a:tr>
              <a:tr h="1920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6012556"/>
                  </a:ext>
                </a:extLst>
              </a:tr>
              <a:tr h="1920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6648" marR="1266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9371487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7C3A96-6924-00E3-F95A-49A0DEADE2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470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662738"/>
            <a:ext cx="8786812" cy="5501258"/>
          </a:xfrm>
        </p:spPr>
        <p:txBody>
          <a:bodyPr/>
          <a:lstStyle/>
          <a:p>
            <a:r>
              <a:rPr lang="en-US" altLang="ko-KR" sz="1800" dirty="0"/>
              <a:t>File</a:t>
            </a:r>
          </a:p>
          <a:p>
            <a:pPr lvl="1"/>
            <a:r>
              <a:rPr lang="en-US" altLang="zh-CN" sz="1600" dirty="0"/>
              <a:t>A</a:t>
            </a:r>
            <a:r>
              <a:rPr lang="zh-CN" altLang="en-US" sz="1600" dirty="0"/>
              <a:t> </a:t>
            </a:r>
            <a:r>
              <a:rPr lang="en-US" altLang="zh-CN" sz="1600" dirty="0"/>
              <a:t>f</a:t>
            </a:r>
            <a:r>
              <a:rPr lang="en-US" altLang="ko-KR" sz="1600" dirty="0"/>
              <a:t>ile is </a:t>
            </a:r>
            <a:r>
              <a:rPr lang="en-US" altLang="zh-CN" sz="1600" dirty="0"/>
              <a:t>data</a:t>
            </a:r>
            <a:r>
              <a:rPr lang="zh-CN" altLang="en-US" sz="1600" dirty="0"/>
              <a:t> </a:t>
            </a:r>
            <a:r>
              <a:rPr lang="en-US" altLang="zh-CN" sz="1600" dirty="0"/>
              <a:t>with</a:t>
            </a:r>
            <a:r>
              <a:rPr lang="zh-CN" altLang="en-US" sz="1600" dirty="0"/>
              <a:t> </a:t>
            </a:r>
            <a:r>
              <a:rPr lang="en-US" altLang="zh-CN" sz="1600" dirty="0"/>
              <a:t>some</a:t>
            </a:r>
            <a:r>
              <a:rPr lang="zh-CN" altLang="en-US" sz="1600" dirty="0"/>
              <a:t> </a:t>
            </a:r>
            <a:r>
              <a:rPr lang="en-US" altLang="zh-CN" sz="1600" dirty="0"/>
              <a:t>properties</a:t>
            </a:r>
            <a:r>
              <a:rPr lang="zh-CN" altLang="en-US" sz="1600" dirty="0"/>
              <a:t> </a:t>
            </a:r>
            <a:r>
              <a:rPr lang="en-US" altLang="zh-CN" sz="1600" dirty="0"/>
              <a:t>(name,</a:t>
            </a:r>
            <a:r>
              <a:rPr lang="zh-CN" altLang="en-US" sz="1600" dirty="0"/>
              <a:t> </a:t>
            </a:r>
            <a:r>
              <a:rPr lang="en-US" altLang="zh-CN" sz="1600" dirty="0"/>
              <a:t>type,</a:t>
            </a:r>
            <a:r>
              <a:rPr lang="zh-CN" altLang="en-US" sz="1600" dirty="0"/>
              <a:t> </a:t>
            </a:r>
            <a:r>
              <a:rPr lang="en-US" altLang="zh-CN" sz="1600" dirty="0"/>
              <a:t>permissions,</a:t>
            </a:r>
            <a:r>
              <a:rPr lang="zh-CN" altLang="en-US" sz="1600" dirty="0"/>
              <a:t> </a:t>
            </a:r>
            <a:r>
              <a:rPr lang="en-US" altLang="zh-CN" sz="1600" dirty="0"/>
              <a:t>etc.)</a:t>
            </a:r>
          </a:p>
          <a:p>
            <a:pPr lvl="1"/>
            <a:r>
              <a:rPr lang="en-US" altLang="zh-CN" sz="1600" dirty="0" err="1">
                <a:solidFill>
                  <a:srgbClr val="FF0000"/>
                </a:solidFill>
              </a:rPr>
              <a:t>inode</a:t>
            </a:r>
            <a:r>
              <a:rPr lang="en-US" altLang="zh-CN" sz="1600" dirty="0"/>
              <a:t>,</a:t>
            </a:r>
            <a:r>
              <a:rPr lang="zh-CN" altLang="en-US" sz="1600" dirty="0"/>
              <a:t> </a:t>
            </a:r>
            <a:r>
              <a:rPr lang="en-US" altLang="zh-CN" sz="1600" dirty="0"/>
              <a:t>“index</a:t>
            </a:r>
            <a:r>
              <a:rPr lang="zh-CN" altLang="en-US" sz="1600" dirty="0"/>
              <a:t> </a:t>
            </a:r>
            <a:r>
              <a:rPr lang="en-US" altLang="zh-CN" sz="1600" dirty="0"/>
              <a:t>node”,</a:t>
            </a:r>
            <a:r>
              <a:rPr lang="zh-CN" altLang="en-US" sz="1600" dirty="0"/>
              <a:t> </a:t>
            </a:r>
            <a:r>
              <a:rPr lang="en-US" altLang="zh-CN" sz="1600" dirty="0"/>
              <a:t>a</a:t>
            </a:r>
            <a:r>
              <a:rPr lang="zh-CN" altLang="en-US" sz="1600" dirty="0"/>
              <a:t> </a:t>
            </a:r>
            <a:r>
              <a:rPr lang="en-US" altLang="zh-CN" sz="1600" dirty="0"/>
              <a:t>data</a:t>
            </a:r>
            <a:r>
              <a:rPr lang="zh-CN" altLang="en-US" sz="1600" dirty="0"/>
              <a:t> </a:t>
            </a:r>
            <a:r>
              <a:rPr lang="en-US" altLang="zh-CN" sz="1600" dirty="0"/>
              <a:t>structure</a:t>
            </a:r>
            <a:r>
              <a:rPr lang="zh-CN" altLang="en-US" sz="1600" dirty="0"/>
              <a:t> </a:t>
            </a:r>
            <a:r>
              <a:rPr lang="en-US" altLang="zh-CN" sz="1600" dirty="0"/>
              <a:t>that</a:t>
            </a:r>
            <a:r>
              <a:rPr lang="zh-CN" altLang="en-US" sz="1600" dirty="0"/>
              <a:t> </a:t>
            </a:r>
            <a:r>
              <a:rPr lang="en-US" altLang="zh-CN" sz="1600" dirty="0"/>
              <a:t>describes</a:t>
            </a:r>
            <a:r>
              <a:rPr lang="zh-CN" altLang="en-US" sz="1600" dirty="0"/>
              <a:t> </a:t>
            </a:r>
            <a:r>
              <a:rPr lang="en-US" altLang="zh-CN" sz="1600" dirty="0"/>
              <a:t>a</a:t>
            </a:r>
            <a:r>
              <a:rPr lang="zh-CN" altLang="en-US" sz="1600" dirty="0"/>
              <a:t> </a:t>
            </a:r>
            <a:r>
              <a:rPr lang="en-US" altLang="zh-CN" sz="1600" dirty="0"/>
              <a:t>FS</a:t>
            </a:r>
            <a:r>
              <a:rPr lang="zh-CN" altLang="en-US" sz="1600" dirty="0"/>
              <a:t> </a:t>
            </a:r>
            <a:r>
              <a:rPr lang="en-US" altLang="zh-CN" sz="1600" dirty="0"/>
              <a:t>object</a:t>
            </a:r>
            <a:endParaRPr lang="en-US" altLang="ko-KR" sz="1600" dirty="0"/>
          </a:p>
          <a:p>
            <a:pPr lvl="1"/>
            <a:r>
              <a:rPr lang="en-US" altLang="ko-KR" sz="1600" dirty="0"/>
              <a:t>Each file has </a:t>
            </a:r>
            <a:r>
              <a:rPr lang="en-US" altLang="zh-CN" sz="1600" dirty="0"/>
              <a:t>a</a:t>
            </a:r>
            <a:r>
              <a:rPr lang="zh-CN" altLang="en-US" sz="1600" dirty="0"/>
              <a:t> </a:t>
            </a:r>
            <a:r>
              <a:rPr lang="en-US" altLang="ko-KR" sz="1600" dirty="0"/>
              <a:t>low-level name as </a:t>
            </a:r>
            <a:r>
              <a:rPr lang="en-US" altLang="zh-CN" sz="1600" dirty="0"/>
              <a:t>an</a:t>
            </a:r>
            <a:r>
              <a:rPr lang="zh-CN" altLang="en-US" sz="1600" dirty="0"/>
              <a:t> </a:t>
            </a:r>
            <a:r>
              <a:rPr lang="en-US" altLang="ko-KR" sz="1600" dirty="0">
                <a:solidFill>
                  <a:schemeClr val="accent1"/>
                </a:solidFill>
              </a:rPr>
              <a:t>’</a:t>
            </a:r>
            <a:r>
              <a:rPr lang="en-US" altLang="ko-KR" sz="1600" dirty="0" err="1">
                <a:solidFill>
                  <a:schemeClr val="accent1"/>
                </a:solidFill>
              </a:rPr>
              <a:t>inode</a:t>
            </a:r>
            <a:r>
              <a:rPr lang="en-US" altLang="ko-KR" sz="1600" dirty="0">
                <a:solidFill>
                  <a:schemeClr val="accent1"/>
                </a:solidFill>
              </a:rPr>
              <a:t> number’</a:t>
            </a:r>
          </a:p>
          <a:p>
            <a:r>
              <a:rPr lang="en-US" altLang="ko-KR" sz="1800" dirty="0"/>
              <a:t>Directory</a:t>
            </a:r>
          </a:p>
          <a:p>
            <a:pPr lvl="1"/>
            <a:r>
              <a:rPr lang="en-US" altLang="ko-KR" sz="1600" dirty="0"/>
              <a:t>A file</a:t>
            </a:r>
            <a:r>
              <a:rPr lang="en-US" altLang="zh-CN" sz="1600" dirty="0"/>
              <a:t>;</a:t>
            </a:r>
            <a:r>
              <a:rPr lang="zh-CN" altLang="en-US" sz="1600" dirty="0"/>
              <a:t> </a:t>
            </a:r>
            <a:r>
              <a:rPr lang="en-US" altLang="ko-KR" sz="1600" dirty="0"/>
              <a:t>A list of &lt;user-readable filename, low-level name&gt; pairs</a:t>
            </a:r>
          </a:p>
          <a:p>
            <a:pPr lvl="1"/>
            <a:endParaRPr lang="en-US" altLang="ko-KR" sz="1600" dirty="0"/>
          </a:p>
          <a:p>
            <a:endParaRPr lang="en-US" altLang="ko-KR" sz="1800" dirty="0">
              <a:solidFill>
                <a:schemeClr val="accent1"/>
              </a:solidFill>
            </a:endParaRPr>
          </a:p>
          <a:p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7" name="바닥글 개체 틀 4"/>
          <p:cNvSpPr txBox="1">
            <a:spLocks/>
          </p:cNvSpPr>
          <p:nvPr/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42083" y="6035266"/>
            <a:ext cx="331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An Example Directory Tree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617257" y="3363258"/>
            <a:ext cx="3408922" cy="2552032"/>
            <a:chOff x="1742083" y="2857128"/>
            <a:chExt cx="3408922" cy="2552032"/>
          </a:xfrm>
        </p:grpSpPr>
        <p:sp>
          <p:nvSpPr>
            <p:cNvPr id="8" name="타원 5"/>
            <p:cNvSpPr/>
            <p:nvPr/>
          </p:nvSpPr>
          <p:spPr>
            <a:xfrm>
              <a:off x="3152545" y="2857128"/>
              <a:ext cx="540000" cy="540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/</a:t>
              </a:r>
              <a:endParaRPr lang="ko-KR" altLang="en-US" sz="14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9" name="타원 6"/>
            <p:cNvSpPr/>
            <p:nvPr/>
          </p:nvSpPr>
          <p:spPr>
            <a:xfrm>
              <a:off x="2429336" y="3527805"/>
              <a:ext cx="540000" cy="540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foo</a:t>
              </a:r>
              <a:endParaRPr lang="ko-KR" altLang="en-US" sz="14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0" name="타원 7"/>
            <p:cNvSpPr/>
            <p:nvPr/>
          </p:nvSpPr>
          <p:spPr>
            <a:xfrm>
              <a:off x="1742083" y="4185052"/>
              <a:ext cx="540000" cy="540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 err="1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bar.txt</a:t>
              </a:r>
              <a:endParaRPr lang="ko-KR" altLang="en-US" sz="14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1" name="타원 8"/>
            <p:cNvSpPr/>
            <p:nvPr/>
          </p:nvSpPr>
          <p:spPr>
            <a:xfrm>
              <a:off x="3929404" y="3527805"/>
              <a:ext cx="540000" cy="540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bar</a:t>
              </a:r>
              <a:endParaRPr lang="ko-KR" altLang="en-US" sz="14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2" name="타원 9"/>
            <p:cNvSpPr/>
            <p:nvPr/>
          </p:nvSpPr>
          <p:spPr>
            <a:xfrm>
              <a:off x="4536056" y="4185052"/>
              <a:ext cx="540000" cy="540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foo</a:t>
              </a:r>
              <a:endParaRPr lang="ko-KR" altLang="en-US" sz="14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3" name="타원 10"/>
            <p:cNvSpPr/>
            <p:nvPr/>
          </p:nvSpPr>
          <p:spPr>
            <a:xfrm>
              <a:off x="3214503" y="4185052"/>
              <a:ext cx="540000" cy="540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bar</a:t>
              </a:r>
              <a:endParaRPr lang="ko-KR" altLang="en-US" sz="14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4" name="타원 11"/>
            <p:cNvSpPr/>
            <p:nvPr/>
          </p:nvSpPr>
          <p:spPr>
            <a:xfrm>
              <a:off x="3929404" y="4869160"/>
              <a:ext cx="540000" cy="540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 err="1">
                  <a:solidFill>
                    <a:srgbClr val="00B05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bar.txt</a:t>
              </a:r>
              <a:endParaRPr lang="ko-KR" altLang="en-US" sz="14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cxnSp>
          <p:nvCxnSpPr>
            <p:cNvPr id="15" name="직선 연결선 18"/>
            <p:cNvCxnSpPr>
              <a:stCxn id="10" idx="3"/>
              <a:endCxn id="11" idx="7"/>
            </p:cNvCxnSpPr>
            <p:nvPr/>
          </p:nvCxnSpPr>
          <p:spPr>
            <a:xfrm flipH="1">
              <a:off x="2890255" y="3318047"/>
              <a:ext cx="341371" cy="288839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9"/>
            <p:cNvCxnSpPr>
              <a:stCxn id="11" idx="3"/>
              <a:endCxn id="12" idx="7"/>
            </p:cNvCxnSpPr>
            <p:nvPr/>
          </p:nvCxnSpPr>
          <p:spPr>
            <a:xfrm flipH="1">
              <a:off x="2203002" y="3988724"/>
              <a:ext cx="305415" cy="275409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22"/>
            <p:cNvCxnSpPr>
              <a:stCxn id="13" idx="3"/>
              <a:endCxn id="15" idx="7"/>
            </p:cNvCxnSpPr>
            <p:nvPr/>
          </p:nvCxnSpPr>
          <p:spPr>
            <a:xfrm flipH="1">
              <a:off x="3675422" y="3988724"/>
              <a:ext cx="333063" cy="275409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27"/>
            <p:cNvCxnSpPr>
              <a:stCxn id="14" idx="3"/>
              <a:endCxn id="16" idx="7"/>
            </p:cNvCxnSpPr>
            <p:nvPr/>
          </p:nvCxnSpPr>
          <p:spPr>
            <a:xfrm flipH="1">
              <a:off x="4390323" y="4645971"/>
              <a:ext cx="224814" cy="30227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30"/>
            <p:cNvCxnSpPr>
              <a:stCxn id="13" idx="5"/>
              <a:endCxn id="14" idx="1"/>
            </p:cNvCxnSpPr>
            <p:nvPr/>
          </p:nvCxnSpPr>
          <p:spPr>
            <a:xfrm>
              <a:off x="4390323" y="3988724"/>
              <a:ext cx="224814" cy="275409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33"/>
            <p:cNvCxnSpPr>
              <a:stCxn id="10" idx="5"/>
              <a:endCxn id="13" idx="1"/>
            </p:cNvCxnSpPr>
            <p:nvPr/>
          </p:nvCxnSpPr>
          <p:spPr>
            <a:xfrm>
              <a:off x="3613464" y="3318047"/>
              <a:ext cx="395021" cy="288839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779912" y="2973239"/>
              <a:ext cx="13710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root directory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362151" y="3603391"/>
            <a:ext cx="208823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vaild</a:t>
            </a:r>
            <a:r>
              <a:rPr lang="en-US" altLang="ko-KR" sz="14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files :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/foo/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bar.txt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/bar/foo/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bar.txt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 err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vaild</a:t>
            </a:r>
            <a:r>
              <a:rPr lang="en-US" altLang="ko-KR" sz="14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directory :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/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/foo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/bar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/bar/bar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/bar/foo/</a:t>
            </a:r>
          </a:p>
          <a:p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오른쪽 화살표 72"/>
          <p:cNvSpPr/>
          <p:nvPr/>
        </p:nvSpPr>
        <p:spPr>
          <a:xfrm>
            <a:off x="5570063" y="4467487"/>
            <a:ext cx="576064" cy="235769"/>
          </a:xfrm>
          <a:prstGeom prst="rightArrow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E6B0-9E9E-8AEA-C512-C0948045E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8948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5858A-2075-894A-A4E7-56F762E56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Caching and Buffering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A5FEA3-A14D-424B-A9A7-A34FB8EF1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455" y="678371"/>
            <a:ext cx="8786812" cy="5501258"/>
          </a:xfrm>
        </p:spPr>
        <p:txBody>
          <a:bodyPr/>
          <a:lstStyle/>
          <a:p>
            <a:r>
              <a:rPr kumimoji="1" lang="en-US" altLang="ko-KR" sz="1800" dirty="0"/>
              <a:t>Reading and writing </a:t>
            </a:r>
            <a:r>
              <a:rPr kumimoji="1" lang="en-US" altLang="zh-CN" sz="1800" dirty="0"/>
              <a:t>are</a:t>
            </a:r>
            <a:r>
              <a:rPr kumimoji="1" lang="en-US" altLang="ko-KR" sz="1800" dirty="0"/>
              <a:t> very IO</a:t>
            </a:r>
            <a:r>
              <a:rPr kumimoji="1" lang="en-US" altLang="zh-CN" sz="1800" dirty="0"/>
              <a:t>-</a:t>
            </a:r>
            <a:r>
              <a:rPr kumimoji="1" lang="en-US" altLang="ko-KR" sz="1800" dirty="0"/>
              <a:t>intensive.</a:t>
            </a:r>
          </a:p>
          <a:p>
            <a:pPr lvl="1"/>
            <a:r>
              <a:rPr lang="en-US" altLang="ko-KR" sz="1600" dirty="0"/>
              <a:t>File open: two IO for each directory component and one read for the data.</a:t>
            </a:r>
          </a:p>
          <a:p>
            <a:r>
              <a:rPr kumimoji="1" lang="en-US" altLang="ko-KR" sz="1800" dirty="0"/>
              <a:t>Buffer Cache</a:t>
            </a:r>
          </a:p>
          <a:p>
            <a:pPr lvl="1"/>
            <a:r>
              <a:rPr lang="en-US" altLang="zh-CN" sz="1600" dirty="0"/>
              <a:t>C</a:t>
            </a:r>
            <a:r>
              <a:rPr lang="en-US" altLang="ko-KR" sz="1600" dirty="0"/>
              <a:t>ache the disk blocks to reduce the IO.</a:t>
            </a:r>
          </a:p>
          <a:p>
            <a:pPr lvl="1"/>
            <a:r>
              <a:rPr lang="en-US" altLang="ko-KR" sz="1600" dirty="0"/>
              <a:t>LRU replacement</a:t>
            </a:r>
          </a:p>
          <a:p>
            <a:pPr lvl="1"/>
            <a:r>
              <a:rPr lang="en-US" altLang="ko-KR" sz="1600" dirty="0"/>
              <a:t>Static partitioning: 10% of DRAM, inefficient usage</a:t>
            </a:r>
          </a:p>
          <a:p>
            <a:pPr lvl="2"/>
            <a:endParaRPr lang="en-US" altLang="ko-KR" sz="1400" dirty="0"/>
          </a:p>
          <a:p>
            <a:pPr lvl="1"/>
            <a:endParaRPr kumimoji="1"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EC9C95-0FED-EE41-A900-764384E4FE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3A99591-0AFE-3244-A297-FDE6CCAFB144}"/>
              </a:ext>
            </a:extLst>
          </p:cNvPr>
          <p:cNvSpPr/>
          <p:nvPr/>
        </p:nvSpPr>
        <p:spPr>
          <a:xfrm>
            <a:off x="683283" y="4293096"/>
            <a:ext cx="7777421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576573EE-9D07-8C45-A4F1-9B30E046AB34}"/>
              </a:ext>
            </a:extLst>
          </p:cNvPr>
          <p:cNvCxnSpPr/>
          <p:nvPr/>
        </p:nvCxnSpPr>
        <p:spPr>
          <a:xfrm>
            <a:off x="7020272" y="3933054"/>
            <a:ext cx="0" cy="129614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FF1B278-D4F0-4C46-B0B4-00751505D4A4}"/>
              </a:ext>
            </a:extLst>
          </p:cNvPr>
          <p:cNvCxnSpPr>
            <a:cxnSpLocks/>
          </p:cNvCxnSpPr>
          <p:nvPr/>
        </p:nvCxnSpPr>
        <p:spPr>
          <a:xfrm>
            <a:off x="683283" y="5157192"/>
            <a:ext cx="6336989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5170EF5-FCBB-2343-AF32-7CC878ED0DAC}"/>
              </a:ext>
            </a:extLst>
          </p:cNvPr>
          <p:cNvCxnSpPr>
            <a:cxnSpLocks/>
          </p:cNvCxnSpPr>
          <p:nvPr/>
        </p:nvCxnSpPr>
        <p:spPr>
          <a:xfrm>
            <a:off x="7020272" y="5157192"/>
            <a:ext cx="1511883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3B4FC95-6719-8342-A8A5-E26A8FE5B243}"/>
              </a:ext>
            </a:extLst>
          </p:cNvPr>
          <p:cNvSpPr txBox="1"/>
          <p:nvPr/>
        </p:nvSpPr>
        <p:spPr>
          <a:xfrm>
            <a:off x="3024399" y="5171255"/>
            <a:ext cx="2339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Virtua memory</a:t>
            </a:r>
          </a:p>
          <a:p>
            <a:pPr algn="ctr"/>
            <a:r>
              <a:rPr kumimoji="1" lang="en-US" altLang="ko-KR" sz="1200" dirty="0"/>
              <a:t>(90% of page frame)</a:t>
            </a:r>
            <a:endParaRPr kumimoji="1"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BD7863-9875-B741-8B4B-4751F019B751}"/>
              </a:ext>
            </a:extLst>
          </p:cNvPr>
          <p:cNvSpPr txBox="1"/>
          <p:nvPr/>
        </p:nvSpPr>
        <p:spPr>
          <a:xfrm>
            <a:off x="6495460" y="5168048"/>
            <a:ext cx="244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Buffer cache</a:t>
            </a:r>
          </a:p>
          <a:p>
            <a:pPr algn="ctr"/>
            <a:r>
              <a:rPr kumimoji="1" lang="en-US" altLang="ko-KR" sz="1200" dirty="0"/>
              <a:t>(10% of page frame)</a:t>
            </a:r>
            <a:endParaRPr kumimoji="1" lang="ko-KR" altLang="en-US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72515E-56AD-884E-BD96-960D98415CD1}"/>
              </a:ext>
            </a:extLst>
          </p:cNvPr>
          <p:cNvSpPr/>
          <p:nvPr/>
        </p:nvSpPr>
        <p:spPr>
          <a:xfrm>
            <a:off x="683282" y="4293096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6318D1-62FA-AA43-8962-B76B52CADA6D}"/>
              </a:ext>
            </a:extLst>
          </p:cNvPr>
          <p:cNvSpPr/>
          <p:nvPr/>
        </p:nvSpPr>
        <p:spPr>
          <a:xfrm>
            <a:off x="964946" y="4293096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B85A811-084A-B24C-B097-FAD6181BF761}"/>
              </a:ext>
            </a:extLst>
          </p:cNvPr>
          <p:cNvSpPr/>
          <p:nvPr/>
        </p:nvSpPr>
        <p:spPr>
          <a:xfrm>
            <a:off x="1259632" y="4293096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7AE301F-52EB-8D43-887E-DCD3DA202C23}"/>
              </a:ext>
            </a:extLst>
          </p:cNvPr>
          <p:cNvSpPr/>
          <p:nvPr/>
        </p:nvSpPr>
        <p:spPr>
          <a:xfrm>
            <a:off x="1547656" y="4293093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446716C-8C9E-1C43-AF1C-D5DCA32E46DC}"/>
              </a:ext>
            </a:extLst>
          </p:cNvPr>
          <p:cNvSpPr/>
          <p:nvPr/>
        </p:nvSpPr>
        <p:spPr>
          <a:xfrm>
            <a:off x="1835696" y="4293096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0530665-E312-3349-A949-9FF5F1AEE830}"/>
              </a:ext>
            </a:extLst>
          </p:cNvPr>
          <p:cNvSpPr/>
          <p:nvPr/>
        </p:nvSpPr>
        <p:spPr>
          <a:xfrm>
            <a:off x="2123164" y="4293093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79DE32B-9911-4A44-9569-A7CF31C21457}"/>
              </a:ext>
            </a:extLst>
          </p:cNvPr>
          <p:cNvSpPr/>
          <p:nvPr/>
        </p:nvSpPr>
        <p:spPr>
          <a:xfrm>
            <a:off x="2412046" y="4293096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F1959BE-5586-AD40-9101-BAAA14286264}"/>
              </a:ext>
            </a:extLst>
          </p:cNvPr>
          <p:cNvSpPr/>
          <p:nvPr/>
        </p:nvSpPr>
        <p:spPr>
          <a:xfrm>
            <a:off x="2699514" y="4293093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2CAED07-0613-154E-980E-143F4FDE4171}"/>
              </a:ext>
            </a:extLst>
          </p:cNvPr>
          <p:cNvSpPr/>
          <p:nvPr/>
        </p:nvSpPr>
        <p:spPr>
          <a:xfrm>
            <a:off x="2987824" y="4293096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AB75A8A-90E4-B14B-8FB8-666F254BC5B1}"/>
              </a:ext>
            </a:extLst>
          </p:cNvPr>
          <p:cNvSpPr/>
          <p:nvPr/>
        </p:nvSpPr>
        <p:spPr>
          <a:xfrm>
            <a:off x="3275292" y="4293093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E90187B-8109-654D-835D-7EB5C484225C}"/>
              </a:ext>
            </a:extLst>
          </p:cNvPr>
          <p:cNvSpPr/>
          <p:nvPr/>
        </p:nvSpPr>
        <p:spPr>
          <a:xfrm>
            <a:off x="3564174" y="4293096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5A6ED07-034D-4F40-9143-0CF05268A275}"/>
              </a:ext>
            </a:extLst>
          </p:cNvPr>
          <p:cNvSpPr/>
          <p:nvPr/>
        </p:nvSpPr>
        <p:spPr>
          <a:xfrm>
            <a:off x="3851642" y="4293093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5933B3B-52AE-EC49-85E0-EF7329671CC4}"/>
              </a:ext>
            </a:extLst>
          </p:cNvPr>
          <p:cNvSpPr/>
          <p:nvPr/>
        </p:nvSpPr>
        <p:spPr>
          <a:xfrm>
            <a:off x="4140238" y="4293096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3C1E81E-546A-4143-8EF0-817DEE8A4429}"/>
              </a:ext>
            </a:extLst>
          </p:cNvPr>
          <p:cNvSpPr/>
          <p:nvPr/>
        </p:nvSpPr>
        <p:spPr>
          <a:xfrm>
            <a:off x="4427706" y="4293093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D747A9D-C9D7-404C-ACBA-539DA86610DE}"/>
              </a:ext>
            </a:extLst>
          </p:cNvPr>
          <p:cNvSpPr/>
          <p:nvPr/>
        </p:nvSpPr>
        <p:spPr>
          <a:xfrm>
            <a:off x="4716588" y="4293096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74BD472-02DD-E440-B5F1-8FD1B8A59641}"/>
              </a:ext>
            </a:extLst>
          </p:cNvPr>
          <p:cNvSpPr/>
          <p:nvPr/>
        </p:nvSpPr>
        <p:spPr>
          <a:xfrm>
            <a:off x="5004056" y="4293093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B8087E4-DA9D-E148-91A7-638102631DDE}"/>
              </a:ext>
            </a:extLst>
          </p:cNvPr>
          <p:cNvSpPr/>
          <p:nvPr/>
        </p:nvSpPr>
        <p:spPr>
          <a:xfrm>
            <a:off x="5292080" y="4293096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AB74F90-EA09-BF4A-B4F0-B3397D8E5369}"/>
              </a:ext>
            </a:extLst>
          </p:cNvPr>
          <p:cNvSpPr/>
          <p:nvPr/>
        </p:nvSpPr>
        <p:spPr>
          <a:xfrm>
            <a:off x="5579548" y="4293093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75EC17E-6473-0548-B639-F3E72BF907A0}"/>
              </a:ext>
            </a:extLst>
          </p:cNvPr>
          <p:cNvSpPr/>
          <p:nvPr/>
        </p:nvSpPr>
        <p:spPr>
          <a:xfrm>
            <a:off x="5868430" y="4293096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FBF68E6-3CEC-434C-A72B-FCF87B15B353}"/>
              </a:ext>
            </a:extLst>
          </p:cNvPr>
          <p:cNvSpPr/>
          <p:nvPr/>
        </p:nvSpPr>
        <p:spPr>
          <a:xfrm>
            <a:off x="6155898" y="4293093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DB3FB43-CF35-364F-89D3-AE340A228A1C}"/>
              </a:ext>
            </a:extLst>
          </p:cNvPr>
          <p:cNvSpPr/>
          <p:nvPr/>
        </p:nvSpPr>
        <p:spPr>
          <a:xfrm>
            <a:off x="6444494" y="4293096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00E0895-693F-5D4D-A4D2-FFA5C0556675}"/>
              </a:ext>
            </a:extLst>
          </p:cNvPr>
          <p:cNvSpPr/>
          <p:nvPr/>
        </p:nvSpPr>
        <p:spPr>
          <a:xfrm>
            <a:off x="6731962" y="4293093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47DC8DF-692E-F64B-A69E-2D1EBDDDD8AE}"/>
              </a:ext>
            </a:extLst>
          </p:cNvPr>
          <p:cNvSpPr/>
          <p:nvPr/>
        </p:nvSpPr>
        <p:spPr>
          <a:xfrm>
            <a:off x="7019430" y="4295131"/>
            <a:ext cx="288310" cy="574023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394903C-B5E7-1C49-95B8-BF0FA776FEF6}"/>
              </a:ext>
            </a:extLst>
          </p:cNvPr>
          <p:cNvSpPr/>
          <p:nvPr/>
        </p:nvSpPr>
        <p:spPr>
          <a:xfrm>
            <a:off x="7308304" y="4293096"/>
            <a:ext cx="288310" cy="576061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2B4C480-11F3-DF4C-B9BF-C6327BAAFD5E}"/>
              </a:ext>
            </a:extLst>
          </p:cNvPr>
          <p:cNvSpPr/>
          <p:nvPr/>
        </p:nvSpPr>
        <p:spPr>
          <a:xfrm>
            <a:off x="7596336" y="4295131"/>
            <a:ext cx="288310" cy="574023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ED64F31-0058-C64C-BD73-B9B3E7F80FAB}"/>
              </a:ext>
            </a:extLst>
          </p:cNvPr>
          <p:cNvSpPr/>
          <p:nvPr/>
        </p:nvSpPr>
        <p:spPr>
          <a:xfrm>
            <a:off x="7885210" y="4293096"/>
            <a:ext cx="288310" cy="576061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211615C-DF0C-A34F-AAAD-34B80F5041AB}"/>
              </a:ext>
            </a:extLst>
          </p:cNvPr>
          <p:cNvSpPr/>
          <p:nvPr/>
        </p:nvSpPr>
        <p:spPr>
          <a:xfrm>
            <a:off x="8172400" y="4293096"/>
            <a:ext cx="288310" cy="576061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E81BF101-CFA5-B541-9E1E-9561325C574E}"/>
              </a:ext>
            </a:extLst>
          </p:cNvPr>
          <p:cNvSpPr/>
          <p:nvPr/>
        </p:nvSpPr>
        <p:spPr>
          <a:xfrm>
            <a:off x="1253256" y="3429000"/>
            <a:ext cx="366416" cy="36004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6CE2209C-219A-ED4C-9C2B-5B4445BF444C}"/>
              </a:ext>
            </a:extLst>
          </p:cNvPr>
          <p:cNvCxnSpPr>
            <a:stCxn id="48" idx="4"/>
          </p:cNvCxnSpPr>
          <p:nvPr/>
        </p:nvCxnSpPr>
        <p:spPr>
          <a:xfrm rot="5400000">
            <a:off x="1024014" y="3880642"/>
            <a:ext cx="504053" cy="320848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421684D9-F145-1342-8BAE-2458C9489434}"/>
              </a:ext>
            </a:extLst>
          </p:cNvPr>
          <p:cNvCxnSpPr>
            <a:stCxn id="48" idx="4"/>
            <a:endCxn id="21" idx="0"/>
          </p:cNvCxnSpPr>
          <p:nvPr/>
        </p:nvCxnSpPr>
        <p:spPr>
          <a:xfrm rot="16200000" flipH="1">
            <a:off x="1456129" y="3769374"/>
            <a:ext cx="504056" cy="54338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[E] 53">
            <a:extLst>
              <a:ext uri="{FF2B5EF4-FFF2-40B4-BE49-F238E27FC236}">
                <a16:creationId xmlns:a16="http://schemas.microsoft.com/office/drawing/2014/main" id="{88E838DB-1F01-F44B-804A-69076A9A0501}"/>
              </a:ext>
            </a:extLst>
          </p:cNvPr>
          <p:cNvCxnSpPr>
            <a:stCxn id="48" idx="4"/>
            <a:endCxn id="23" idx="0"/>
          </p:cNvCxnSpPr>
          <p:nvPr/>
        </p:nvCxnSpPr>
        <p:spPr>
          <a:xfrm rot="16200000" flipH="1">
            <a:off x="1744304" y="3481199"/>
            <a:ext cx="504056" cy="111973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자유형 59">
            <a:extLst>
              <a:ext uri="{FF2B5EF4-FFF2-40B4-BE49-F238E27FC236}">
                <a16:creationId xmlns:a16="http://schemas.microsoft.com/office/drawing/2014/main" id="{D25AB428-D586-5E46-B637-70E6906507E3}"/>
              </a:ext>
            </a:extLst>
          </p:cNvPr>
          <p:cNvSpPr/>
          <p:nvPr/>
        </p:nvSpPr>
        <p:spPr>
          <a:xfrm>
            <a:off x="1403787" y="3508182"/>
            <a:ext cx="68876" cy="219310"/>
          </a:xfrm>
          <a:custGeom>
            <a:avLst/>
            <a:gdLst>
              <a:gd name="connsiteX0" fmla="*/ 41460 w 65314"/>
              <a:gd name="connsiteY0" fmla="*/ 0 h 294198"/>
              <a:gd name="connsiteX1" fmla="*/ 49412 w 65314"/>
              <a:gd name="connsiteY1" fmla="*/ 63610 h 294198"/>
              <a:gd name="connsiteX2" fmla="*/ 65314 w 65314"/>
              <a:gd name="connsiteY2" fmla="*/ 87464 h 294198"/>
              <a:gd name="connsiteX3" fmla="*/ 1704 w 65314"/>
              <a:gd name="connsiteY3" fmla="*/ 143123 h 294198"/>
              <a:gd name="connsiteX4" fmla="*/ 9655 w 65314"/>
              <a:gd name="connsiteY4" fmla="*/ 166977 h 294198"/>
              <a:gd name="connsiteX5" fmla="*/ 65314 w 65314"/>
              <a:gd name="connsiteY5" fmla="*/ 190831 h 294198"/>
              <a:gd name="connsiteX6" fmla="*/ 57363 w 65314"/>
              <a:gd name="connsiteY6" fmla="*/ 214685 h 294198"/>
              <a:gd name="connsiteX7" fmla="*/ 33509 w 65314"/>
              <a:gd name="connsiteY7" fmla="*/ 222636 h 294198"/>
              <a:gd name="connsiteX8" fmla="*/ 9655 w 65314"/>
              <a:gd name="connsiteY8" fmla="*/ 246490 h 294198"/>
              <a:gd name="connsiteX9" fmla="*/ 1704 w 65314"/>
              <a:gd name="connsiteY9" fmla="*/ 270344 h 294198"/>
              <a:gd name="connsiteX10" fmla="*/ 49412 w 65314"/>
              <a:gd name="connsiteY10" fmla="*/ 286247 h 294198"/>
              <a:gd name="connsiteX11" fmla="*/ 57363 w 65314"/>
              <a:gd name="connsiteY11" fmla="*/ 294198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314" h="294198">
                <a:moveTo>
                  <a:pt x="41460" y="0"/>
                </a:moveTo>
                <a:cubicBezTo>
                  <a:pt x="12722" y="100586"/>
                  <a:pt x="11828" y="33543"/>
                  <a:pt x="49412" y="63610"/>
                </a:cubicBezTo>
                <a:cubicBezTo>
                  <a:pt x="56874" y="69580"/>
                  <a:pt x="60013" y="79513"/>
                  <a:pt x="65314" y="87464"/>
                </a:cubicBezTo>
                <a:cubicBezTo>
                  <a:pt x="9655" y="124570"/>
                  <a:pt x="28207" y="103366"/>
                  <a:pt x="1704" y="143123"/>
                </a:cubicBezTo>
                <a:cubicBezTo>
                  <a:pt x="4354" y="151074"/>
                  <a:pt x="4419" y="160432"/>
                  <a:pt x="9655" y="166977"/>
                </a:cubicBezTo>
                <a:cubicBezTo>
                  <a:pt x="23383" y="184137"/>
                  <a:pt x="46215" y="186056"/>
                  <a:pt x="65314" y="190831"/>
                </a:cubicBezTo>
                <a:cubicBezTo>
                  <a:pt x="62664" y="198782"/>
                  <a:pt x="63290" y="208758"/>
                  <a:pt x="57363" y="214685"/>
                </a:cubicBezTo>
                <a:cubicBezTo>
                  <a:pt x="51436" y="220612"/>
                  <a:pt x="40483" y="217987"/>
                  <a:pt x="33509" y="222636"/>
                </a:cubicBezTo>
                <a:cubicBezTo>
                  <a:pt x="24153" y="228873"/>
                  <a:pt x="17606" y="238539"/>
                  <a:pt x="9655" y="246490"/>
                </a:cubicBezTo>
                <a:cubicBezTo>
                  <a:pt x="7005" y="254441"/>
                  <a:pt x="-4223" y="264417"/>
                  <a:pt x="1704" y="270344"/>
                </a:cubicBezTo>
                <a:cubicBezTo>
                  <a:pt x="13557" y="282197"/>
                  <a:pt x="37559" y="274394"/>
                  <a:pt x="49412" y="286247"/>
                </a:cubicBezTo>
                <a:lnTo>
                  <a:pt x="57363" y="294198"/>
                </a:ln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068C5EF-515D-1A40-8483-507B378D139F}"/>
              </a:ext>
            </a:extLst>
          </p:cNvPr>
          <p:cNvSpPr/>
          <p:nvPr/>
        </p:nvSpPr>
        <p:spPr>
          <a:xfrm>
            <a:off x="7488606" y="3508182"/>
            <a:ext cx="323754" cy="32403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62" name="꺾인 연결선[E] 61">
            <a:extLst>
              <a:ext uri="{FF2B5EF4-FFF2-40B4-BE49-F238E27FC236}">
                <a16:creationId xmlns:a16="http://schemas.microsoft.com/office/drawing/2014/main" id="{B2B6E60D-A3A8-E748-B101-9A80DDF35B7B}"/>
              </a:ext>
            </a:extLst>
          </p:cNvPr>
          <p:cNvCxnSpPr>
            <a:cxnSpLocks/>
            <a:endCxn id="44" idx="0"/>
          </p:cNvCxnSpPr>
          <p:nvPr/>
        </p:nvCxnSpPr>
        <p:spPr>
          <a:xfrm rot="5400000">
            <a:off x="7310408" y="3980718"/>
            <a:ext cx="454430" cy="17032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C4E093DB-E631-EA48-B076-1B2F9C0CB856}"/>
              </a:ext>
            </a:extLst>
          </p:cNvPr>
          <p:cNvCxnSpPr>
            <a:cxnSpLocks/>
            <a:endCxn id="46" idx="0"/>
          </p:cNvCxnSpPr>
          <p:nvPr/>
        </p:nvCxnSpPr>
        <p:spPr>
          <a:xfrm rot="16200000" flipH="1">
            <a:off x="7612284" y="3876015"/>
            <a:ext cx="460880" cy="373281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00BEF02-3836-EA4D-B567-B359ECFCC0A6}"/>
              </a:ext>
            </a:extLst>
          </p:cNvPr>
          <p:cNvSpPr txBox="1"/>
          <p:nvPr/>
        </p:nvSpPr>
        <p:spPr>
          <a:xfrm>
            <a:off x="7460615" y="3519010"/>
            <a:ext cx="467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Helvetica" pitchFamily="2" charset="0"/>
              </a:rPr>
              <a:t>FD</a:t>
            </a:r>
            <a:endParaRPr kumimoji="1" lang="ko-KR" altLang="en-US" sz="1400" dirty="0">
              <a:latin typeface="Helvetica" pitchFamily="2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894214A-07B2-7634-3F19-4B24F01F38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1329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5858A-2075-894A-A4E7-56F762E56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Caching and Buffering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A5FEA3-A14D-424B-A9A7-A34FB8EF1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046" y="676333"/>
            <a:ext cx="8786812" cy="5501258"/>
          </a:xfrm>
        </p:spPr>
        <p:txBody>
          <a:bodyPr/>
          <a:lstStyle/>
          <a:p>
            <a:r>
              <a:rPr lang="en-US" altLang="ko-KR" sz="1800" dirty="0"/>
              <a:t>Page Cache</a:t>
            </a:r>
          </a:p>
          <a:p>
            <a:pPr lvl="1"/>
            <a:r>
              <a:rPr lang="en-US" altLang="ko-KR" sz="1600" dirty="0"/>
              <a:t>Merge virtual memory and buffer cache</a:t>
            </a:r>
          </a:p>
          <a:p>
            <a:pPr lvl="1"/>
            <a:r>
              <a:rPr lang="en-US" altLang="ko-KR" sz="1600" dirty="0"/>
              <a:t>A physical page frame can host either a page in the process address space or a file block.</a:t>
            </a:r>
          </a:p>
          <a:p>
            <a:pPr lvl="2"/>
            <a:r>
              <a:rPr lang="en-US" altLang="ko-KR" sz="1400" dirty="0"/>
              <a:t>Process uses page table to map a virtual page to a page frame.</a:t>
            </a:r>
          </a:p>
          <a:p>
            <a:pPr lvl="2"/>
            <a:r>
              <a:rPr lang="en-US" altLang="ko-KR" sz="1400" dirty="0"/>
              <a:t>A file IO uses “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address_space</a:t>
            </a:r>
            <a:r>
              <a:rPr lang="en-US" altLang="ko-KR" sz="1400" dirty="0"/>
              <a:t>”</a:t>
            </a:r>
            <a:r>
              <a:rPr lang="zh-CN" altLang="en-US" sz="1400" dirty="0"/>
              <a:t> </a:t>
            </a:r>
            <a:r>
              <a:rPr lang="en-US" altLang="ko-KR" sz="1400" dirty="0"/>
              <a:t>(Linux) to map a file block to a physical page frame.</a:t>
            </a:r>
          </a:p>
          <a:p>
            <a:pPr lvl="1"/>
            <a:r>
              <a:rPr lang="en-US" altLang="ko-KR" sz="1600" dirty="0"/>
              <a:t>Dynamic partitioning</a:t>
            </a:r>
          </a:p>
          <a:p>
            <a:pPr lvl="2"/>
            <a:endParaRPr lang="en-US" altLang="ko-KR" sz="1400" dirty="0"/>
          </a:p>
          <a:p>
            <a:pPr lvl="1"/>
            <a:endParaRPr kumimoji="1"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EC9C95-0FED-EE41-A900-764384E4FE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8F6D870-CE6A-A846-AC39-554DCDE6770C}"/>
              </a:ext>
            </a:extLst>
          </p:cNvPr>
          <p:cNvSpPr/>
          <p:nvPr/>
        </p:nvSpPr>
        <p:spPr>
          <a:xfrm>
            <a:off x="683283" y="4600441"/>
            <a:ext cx="7777421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B18E960-B5F3-D44D-9C12-7AFB58F2A338}"/>
              </a:ext>
            </a:extLst>
          </p:cNvPr>
          <p:cNvCxnSpPr>
            <a:cxnSpLocks/>
          </p:cNvCxnSpPr>
          <p:nvPr/>
        </p:nvCxnSpPr>
        <p:spPr>
          <a:xfrm>
            <a:off x="683283" y="5464537"/>
            <a:ext cx="7777421" cy="1406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0E2B16-EA7E-0348-ABB3-18514085D271}"/>
              </a:ext>
            </a:extLst>
          </p:cNvPr>
          <p:cNvSpPr txBox="1"/>
          <p:nvPr/>
        </p:nvSpPr>
        <p:spPr>
          <a:xfrm>
            <a:off x="3239573" y="5528265"/>
            <a:ext cx="2339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Page cache</a:t>
            </a:r>
            <a:endParaRPr kumimoji="1"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4AB59CC-18E1-7045-9D24-DD305C4013FB}"/>
              </a:ext>
            </a:extLst>
          </p:cNvPr>
          <p:cNvSpPr/>
          <p:nvPr/>
        </p:nvSpPr>
        <p:spPr>
          <a:xfrm>
            <a:off x="683282" y="4600441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93D9B07-2740-5640-B93B-9C35CC8451AE}"/>
              </a:ext>
            </a:extLst>
          </p:cNvPr>
          <p:cNvSpPr/>
          <p:nvPr/>
        </p:nvSpPr>
        <p:spPr>
          <a:xfrm>
            <a:off x="964946" y="4600441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5721EC9-A1A8-CD4C-B895-EE7E0A3EEC0C}"/>
              </a:ext>
            </a:extLst>
          </p:cNvPr>
          <p:cNvSpPr/>
          <p:nvPr/>
        </p:nvSpPr>
        <p:spPr>
          <a:xfrm>
            <a:off x="1259632" y="4600441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58B4D5E-C1F6-1D4B-A114-742D23F4D53E}"/>
              </a:ext>
            </a:extLst>
          </p:cNvPr>
          <p:cNvSpPr/>
          <p:nvPr/>
        </p:nvSpPr>
        <p:spPr>
          <a:xfrm>
            <a:off x="7316165" y="4599447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A8BED5D-2FB0-E84D-9963-38793626CD11}"/>
              </a:ext>
            </a:extLst>
          </p:cNvPr>
          <p:cNvSpPr/>
          <p:nvPr/>
        </p:nvSpPr>
        <p:spPr>
          <a:xfrm>
            <a:off x="1835696" y="4600441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FA5CAB6-796D-AE44-AE56-081F6CFAFEE4}"/>
              </a:ext>
            </a:extLst>
          </p:cNvPr>
          <p:cNvSpPr/>
          <p:nvPr/>
        </p:nvSpPr>
        <p:spPr>
          <a:xfrm>
            <a:off x="2123164" y="4600438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5896BD-5950-0545-8311-7A16077C7896}"/>
              </a:ext>
            </a:extLst>
          </p:cNvPr>
          <p:cNvSpPr/>
          <p:nvPr/>
        </p:nvSpPr>
        <p:spPr>
          <a:xfrm>
            <a:off x="2412046" y="4600441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E2F2857-ABAC-3847-BB7F-B8F68419B8AA}"/>
              </a:ext>
            </a:extLst>
          </p:cNvPr>
          <p:cNvSpPr/>
          <p:nvPr/>
        </p:nvSpPr>
        <p:spPr>
          <a:xfrm>
            <a:off x="2699514" y="4600438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35CAFE3-6B12-0447-B00C-408D779EF35A}"/>
              </a:ext>
            </a:extLst>
          </p:cNvPr>
          <p:cNvSpPr/>
          <p:nvPr/>
        </p:nvSpPr>
        <p:spPr>
          <a:xfrm>
            <a:off x="7596336" y="4600438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2F523D1-781E-C240-A5F2-5D5F84BE761A}"/>
              </a:ext>
            </a:extLst>
          </p:cNvPr>
          <p:cNvSpPr/>
          <p:nvPr/>
        </p:nvSpPr>
        <p:spPr>
          <a:xfrm>
            <a:off x="7885011" y="4599447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72560ED-37FD-8D48-A5C4-5F71AB2877FA}"/>
              </a:ext>
            </a:extLst>
          </p:cNvPr>
          <p:cNvSpPr/>
          <p:nvPr/>
        </p:nvSpPr>
        <p:spPr>
          <a:xfrm>
            <a:off x="3564174" y="4600441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88CF30D-3B59-C743-8BF8-228301635ADC}"/>
              </a:ext>
            </a:extLst>
          </p:cNvPr>
          <p:cNvSpPr/>
          <p:nvPr/>
        </p:nvSpPr>
        <p:spPr>
          <a:xfrm>
            <a:off x="3851642" y="4600438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2512728-E902-FE4A-A83F-F598CD040848}"/>
              </a:ext>
            </a:extLst>
          </p:cNvPr>
          <p:cNvSpPr/>
          <p:nvPr/>
        </p:nvSpPr>
        <p:spPr>
          <a:xfrm>
            <a:off x="4140238" y="4600441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BF39DEC-121B-DD4B-9FD1-05E61DFF5E32}"/>
              </a:ext>
            </a:extLst>
          </p:cNvPr>
          <p:cNvSpPr/>
          <p:nvPr/>
        </p:nvSpPr>
        <p:spPr>
          <a:xfrm>
            <a:off x="4427706" y="4600438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C6CEFB7-5A25-1E47-9B33-51AA169D883E}"/>
              </a:ext>
            </a:extLst>
          </p:cNvPr>
          <p:cNvSpPr/>
          <p:nvPr/>
        </p:nvSpPr>
        <p:spPr>
          <a:xfrm>
            <a:off x="4716588" y="4600441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D255D35-E070-ED4D-8CB6-7C568FC41212}"/>
              </a:ext>
            </a:extLst>
          </p:cNvPr>
          <p:cNvSpPr/>
          <p:nvPr/>
        </p:nvSpPr>
        <p:spPr>
          <a:xfrm>
            <a:off x="5004056" y="4600438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C9ED337-9CD4-DC4D-911A-7BFD3724DC95}"/>
              </a:ext>
            </a:extLst>
          </p:cNvPr>
          <p:cNvSpPr/>
          <p:nvPr/>
        </p:nvSpPr>
        <p:spPr>
          <a:xfrm>
            <a:off x="5292080" y="4600441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73FC91B-F0F5-3847-8FF3-A8F1A26BBFAA}"/>
              </a:ext>
            </a:extLst>
          </p:cNvPr>
          <p:cNvSpPr/>
          <p:nvPr/>
        </p:nvSpPr>
        <p:spPr>
          <a:xfrm>
            <a:off x="5579548" y="4600438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054C533-349D-3A41-80A8-4FF441403057}"/>
              </a:ext>
            </a:extLst>
          </p:cNvPr>
          <p:cNvSpPr/>
          <p:nvPr/>
        </p:nvSpPr>
        <p:spPr>
          <a:xfrm>
            <a:off x="5868430" y="4600441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2B5F751-CFF4-F64E-A62F-85B373AB06CB}"/>
              </a:ext>
            </a:extLst>
          </p:cNvPr>
          <p:cNvSpPr/>
          <p:nvPr/>
        </p:nvSpPr>
        <p:spPr>
          <a:xfrm>
            <a:off x="6155898" y="4600438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7C72BCB-6412-654E-B91B-C8787CFAB484}"/>
              </a:ext>
            </a:extLst>
          </p:cNvPr>
          <p:cNvSpPr/>
          <p:nvPr/>
        </p:nvSpPr>
        <p:spPr>
          <a:xfrm>
            <a:off x="6444494" y="4600441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10EA149-DF06-EA40-AEB9-E5AA480ADF1B}"/>
              </a:ext>
            </a:extLst>
          </p:cNvPr>
          <p:cNvSpPr/>
          <p:nvPr/>
        </p:nvSpPr>
        <p:spPr>
          <a:xfrm>
            <a:off x="6731962" y="4600438"/>
            <a:ext cx="288310" cy="576061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067E5DC-143A-E84D-80A4-7B545004F735}"/>
              </a:ext>
            </a:extLst>
          </p:cNvPr>
          <p:cNvSpPr/>
          <p:nvPr/>
        </p:nvSpPr>
        <p:spPr>
          <a:xfrm>
            <a:off x="1554318" y="4600438"/>
            <a:ext cx="288310" cy="574023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530C795-C6AB-6C40-8E6B-2A5136425AC7}"/>
              </a:ext>
            </a:extLst>
          </p:cNvPr>
          <p:cNvSpPr/>
          <p:nvPr/>
        </p:nvSpPr>
        <p:spPr>
          <a:xfrm>
            <a:off x="7018590" y="4600438"/>
            <a:ext cx="288310" cy="576061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C2DE805-E69F-2649-835E-52295E328692}"/>
              </a:ext>
            </a:extLst>
          </p:cNvPr>
          <p:cNvSpPr/>
          <p:nvPr/>
        </p:nvSpPr>
        <p:spPr>
          <a:xfrm>
            <a:off x="2980243" y="4600438"/>
            <a:ext cx="288310" cy="574023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8075B5C-8A13-7B44-9CDE-312E87E5F5A8}"/>
              </a:ext>
            </a:extLst>
          </p:cNvPr>
          <p:cNvSpPr/>
          <p:nvPr/>
        </p:nvSpPr>
        <p:spPr>
          <a:xfrm>
            <a:off x="3277551" y="4600438"/>
            <a:ext cx="288310" cy="576061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65A3D5F-A2D1-8B44-829C-693511A26757}"/>
              </a:ext>
            </a:extLst>
          </p:cNvPr>
          <p:cNvSpPr/>
          <p:nvPr/>
        </p:nvSpPr>
        <p:spPr>
          <a:xfrm>
            <a:off x="8172400" y="4600441"/>
            <a:ext cx="288310" cy="576061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A9784E4-BC33-5F48-B1B3-161E7E5B7DB5}"/>
              </a:ext>
            </a:extLst>
          </p:cNvPr>
          <p:cNvSpPr/>
          <p:nvPr/>
        </p:nvSpPr>
        <p:spPr>
          <a:xfrm>
            <a:off x="2957318" y="3764156"/>
            <a:ext cx="366416" cy="36004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41" name="꺾인 연결선[E] 40">
            <a:extLst>
              <a:ext uri="{FF2B5EF4-FFF2-40B4-BE49-F238E27FC236}">
                <a16:creationId xmlns:a16="http://schemas.microsoft.com/office/drawing/2014/main" id="{9A10DDBF-BCE5-9249-9A68-18F23BD925F0}"/>
              </a:ext>
            </a:extLst>
          </p:cNvPr>
          <p:cNvCxnSpPr>
            <a:stCxn id="40" idx="4"/>
          </p:cNvCxnSpPr>
          <p:nvPr/>
        </p:nvCxnSpPr>
        <p:spPr>
          <a:xfrm rot="5400000">
            <a:off x="2728076" y="4215798"/>
            <a:ext cx="504053" cy="320848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[E] 41">
            <a:extLst>
              <a:ext uri="{FF2B5EF4-FFF2-40B4-BE49-F238E27FC236}">
                <a16:creationId xmlns:a16="http://schemas.microsoft.com/office/drawing/2014/main" id="{B4502DC0-F944-BE43-9357-C0B4289B19BA}"/>
              </a:ext>
            </a:extLst>
          </p:cNvPr>
          <p:cNvCxnSpPr>
            <a:stCxn id="40" idx="4"/>
          </p:cNvCxnSpPr>
          <p:nvPr/>
        </p:nvCxnSpPr>
        <p:spPr>
          <a:xfrm rot="16200000" flipH="1">
            <a:off x="3160191" y="4104530"/>
            <a:ext cx="504056" cy="54338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id="{D737CCD8-222B-6746-B9CB-7BF27E6972CA}"/>
              </a:ext>
            </a:extLst>
          </p:cNvPr>
          <p:cNvCxnSpPr>
            <a:stCxn id="40" idx="4"/>
          </p:cNvCxnSpPr>
          <p:nvPr/>
        </p:nvCxnSpPr>
        <p:spPr>
          <a:xfrm rot="16200000" flipH="1">
            <a:off x="3448366" y="3816355"/>
            <a:ext cx="504056" cy="111973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자유형 43">
            <a:extLst>
              <a:ext uri="{FF2B5EF4-FFF2-40B4-BE49-F238E27FC236}">
                <a16:creationId xmlns:a16="http://schemas.microsoft.com/office/drawing/2014/main" id="{0F0EA6A3-FDA3-8A43-98F1-9BBC859C2A23}"/>
              </a:ext>
            </a:extLst>
          </p:cNvPr>
          <p:cNvSpPr/>
          <p:nvPr/>
        </p:nvSpPr>
        <p:spPr>
          <a:xfrm>
            <a:off x="3107849" y="3843338"/>
            <a:ext cx="68876" cy="219310"/>
          </a:xfrm>
          <a:custGeom>
            <a:avLst/>
            <a:gdLst>
              <a:gd name="connsiteX0" fmla="*/ 41460 w 65314"/>
              <a:gd name="connsiteY0" fmla="*/ 0 h 294198"/>
              <a:gd name="connsiteX1" fmla="*/ 49412 w 65314"/>
              <a:gd name="connsiteY1" fmla="*/ 63610 h 294198"/>
              <a:gd name="connsiteX2" fmla="*/ 65314 w 65314"/>
              <a:gd name="connsiteY2" fmla="*/ 87464 h 294198"/>
              <a:gd name="connsiteX3" fmla="*/ 1704 w 65314"/>
              <a:gd name="connsiteY3" fmla="*/ 143123 h 294198"/>
              <a:gd name="connsiteX4" fmla="*/ 9655 w 65314"/>
              <a:gd name="connsiteY4" fmla="*/ 166977 h 294198"/>
              <a:gd name="connsiteX5" fmla="*/ 65314 w 65314"/>
              <a:gd name="connsiteY5" fmla="*/ 190831 h 294198"/>
              <a:gd name="connsiteX6" fmla="*/ 57363 w 65314"/>
              <a:gd name="connsiteY6" fmla="*/ 214685 h 294198"/>
              <a:gd name="connsiteX7" fmla="*/ 33509 w 65314"/>
              <a:gd name="connsiteY7" fmla="*/ 222636 h 294198"/>
              <a:gd name="connsiteX8" fmla="*/ 9655 w 65314"/>
              <a:gd name="connsiteY8" fmla="*/ 246490 h 294198"/>
              <a:gd name="connsiteX9" fmla="*/ 1704 w 65314"/>
              <a:gd name="connsiteY9" fmla="*/ 270344 h 294198"/>
              <a:gd name="connsiteX10" fmla="*/ 49412 w 65314"/>
              <a:gd name="connsiteY10" fmla="*/ 286247 h 294198"/>
              <a:gd name="connsiteX11" fmla="*/ 57363 w 65314"/>
              <a:gd name="connsiteY11" fmla="*/ 294198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314" h="294198">
                <a:moveTo>
                  <a:pt x="41460" y="0"/>
                </a:moveTo>
                <a:cubicBezTo>
                  <a:pt x="12722" y="100586"/>
                  <a:pt x="11828" y="33543"/>
                  <a:pt x="49412" y="63610"/>
                </a:cubicBezTo>
                <a:cubicBezTo>
                  <a:pt x="56874" y="69580"/>
                  <a:pt x="60013" y="79513"/>
                  <a:pt x="65314" y="87464"/>
                </a:cubicBezTo>
                <a:cubicBezTo>
                  <a:pt x="9655" y="124570"/>
                  <a:pt x="28207" y="103366"/>
                  <a:pt x="1704" y="143123"/>
                </a:cubicBezTo>
                <a:cubicBezTo>
                  <a:pt x="4354" y="151074"/>
                  <a:pt x="4419" y="160432"/>
                  <a:pt x="9655" y="166977"/>
                </a:cubicBezTo>
                <a:cubicBezTo>
                  <a:pt x="23383" y="184137"/>
                  <a:pt x="46215" y="186056"/>
                  <a:pt x="65314" y="190831"/>
                </a:cubicBezTo>
                <a:cubicBezTo>
                  <a:pt x="62664" y="198782"/>
                  <a:pt x="63290" y="208758"/>
                  <a:pt x="57363" y="214685"/>
                </a:cubicBezTo>
                <a:cubicBezTo>
                  <a:pt x="51436" y="220612"/>
                  <a:pt x="40483" y="217987"/>
                  <a:pt x="33509" y="222636"/>
                </a:cubicBezTo>
                <a:cubicBezTo>
                  <a:pt x="24153" y="228873"/>
                  <a:pt x="17606" y="238539"/>
                  <a:pt x="9655" y="246490"/>
                </a:cubicBezTo>
                <a:cubicBezTo>
                  <a:pt x="7005" y="254441"/>
                  <a:pt x="-4223" y="264417"/>
                  <a:pt x="1704" y="270344"/>
                </a:cubicBezTo>
                <a:cubicBezTo>
                  <a:pt x="13557" y="282197"/>
                  <a:pt x="37559" y="274394"/>
                  <a:pt x="49412" y="286247"/>
                </a:cubicBezTo>
                <a:lnTo>
                  <a:pt x="57363" y="294198"/>
                </a:ln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7E8CEF1-4316-CA45-A161-709E9E514C36}"/>
              </a:ext>
            </a:extLst>
          </p:cNvPr>
          <p:cNvSpPr/>
          <p:nvPr/>
        </p:nvSpPr>
        <p:spPr>
          <a:xfrm>
            <a:off x="7228434" y="3805590"/>
            <a:ext cx="323754" cy="32403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AA1ACF51-C279-3240-95E5-784295F39E84}"/>
              </a:ext>
            </a:extLst>
          </p:cNvPr>
          <p:cNvCxnSpPr>
            <a:cxnSpLocks/>
          </p:cNvCxnSpPr>
          <p:nvPr/>
        </p:nvCxnSpPr>
        <p:spPr>
          <a:xfrm rot="5400000">
            <a:off x="7050236" y="4278126"/>
            <a:ext cx="454430" cy="17032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[E] 46">
            <a:extLst>
              <a:ext uri="{FF2B5EF4-FFF2-40B4-BE49-F238E27FC236}">
                <a16:creationId xmlns:a16="http://schemas.microsoft.com/office/drawing/2014/main" id="{9CFAC60C-C834-5647-A640-7335E28CB2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66836" y="3919975"/>
            <a:ext cx="418982" cy="88017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A6483CF-8D87-3945-B746-021C94E5E033}"/>
              </a:ext>
            </a:extLst>
          </p:cNvPr>
          <p:cNvSpPr txBox="1"/>
          <p:nvPr/>
        </p:nvSpPr>
        <p:spPr>
          <a:xfrm>
            <a:off x="7200443" y="3816418"/>
            <a:ext cx="467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Helvetica" pitchFamily="2" charset="0"/>
              </a:rPr>
              <a:t>FD</a:t>
            </a:r>
            <a:endParaRPr kumimoji="1" lang="ko-KR" altLang="en-US" sz="1400" dirty="0">
              <a:latin typeface="Helvetica" pitchFamily="2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9B07D5B-EDE2-35C7-F143-5B554C643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9104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D9A8B-528D-4957-B7A9-D65475F55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DD22BA-44C2-40FE-AAC5-29DFA6030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Requirements for building filesystem</a:t>
            </a:r>
          </a:p>
          <a:p>
            <a:pPr lvl="1"/>
            <a:r>
              <a:rPr lang="en-US" altLang="ko-KR" dirty="0"/>
              <a:t>File information: </a:t>
            </a:r>
            <a:r>
              <a:rPr lang="en-US" altLang="ko-KR" dirty="0" err="1"/>
              <a:t>inode</a:t>
            </a:r>
            <a:endParaRPr lang="en-US" altLang="ko-KR" dirty="0"/>
          </a:p>
          <a:p>
            <a:pPr lvl="1"/>
            <a:r>
              <a:rPr lang="en-US" altLang="ko-KR" dirty="0"/>
              <a:t>File structure: indexed file</a:t>
            </a:r>
          </a:p>
          <a:p>
            <a:pPr lvl="1"/>
            <a:r>
              <a:rPr lang="en-US" altLang="ko-KR" dirty="0"/>
              <a:t>Directory (name</a:t>
            </a:r>
            <a:r>
              <a:rPr lang="ko-KR" altLang="en-US" dirty="0"/>
              <a:t>→</a:t>
            </a:r>
            <a:r>
              <a:rPr lang="en-US" altLang="ko-KR" dirty="0" err="1"/>
              <a:t>inode</a:t>
            </a:r>
            <a:r>
              <a:rPr lang="en-US" altLang="ko-KR" dirty="0"/>
              <a:t>-number): array of &lt;</a:t>
            </a:r>
            <a:r>
              <a:rPr lang="en-US" altLang="ko-KR" dirty="0" err="1"/>
              <a:t>inode</a:t>
            </a:r>
            <a:r>
              <a:rPr lang="en-US" altLang="ko-KR" dirty="0"/>
              <a:t> #, name&gt;’s</a:t>
            </a:r>
          </a:p>
          <a:p>
            <a:pPr lvl="1"/>
            <a:r>
              <a:rPr lang="en-US" altLang="ko-KR" dirty="0"/>
              <a:t>Free block information: Bitmap</a:t>
            </a:r>
          </a:p>
          <a:p>
            <a:r>
              <a:rPr lang="en-US" altLang="ko-KR" dirty="0"/>
              <a:t>All are flexible.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1FC3B9-CF0B-4757-8B1D-FCF00273D4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885DC-C54A-55DA-46B5-65999B6EE1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2471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Faster?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33</a:t>
            </a:fld>
            <a:r>
              <a:rPr lang="en-US" altLang="ko-KR" dirty="0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CSCI3150 Intro to OS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1659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313" y="44624"/>
            <a:ext cx="8786812" cy="585787"/>
          </a:xfrm>
        </p:spPr>
        <p:txBody>
          <a:bodyPr/>
          <a:lstStyle/>
          <a:p>
            <a:r>
              <a:rPr lang="en-US" altLang="ko-KR" dirty="0"/>
              <a:t>Problem of Unix operating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Unix file system treated the disk as a</a:t>
            </a:r>
            <a:r>
              <a:rPr lang="en-US" altLang="ko-KR" b="1" dirty="0"/>
              <a:t> random-access memory.</a:t>
            </a:r>
          </a:p>
          <a:p>
            <a:endParaRPr lang="en-US" altLang="ko-KR" dirty="0"/>
          </a:p>
          <a:p>
            <a:r>
              <a:rPr lang="en-US" altLang="ko-KR" dirty="0"/>
              <a:t>Example of random-access blocks with </a:t>
            </a:r>
            <a:r>
              <a:rPr lang="en-US" altLang="zh-CN" dirty="0"/>
              <a:t>f</a:t>
            </a:r>
            <a:r>
              <a:rPr lang="en-US" altLang="ko-KR" dirty="0"/>
              <a:t>our files.</a:t>
            </a:r>
          </a:p>
          <a:p>
            <a:pPr lvl="1"/>
            <a:r>
              <a:rPr lang="en-US" altLang="ko-KR" dirty="0"/>
              <a:t>Data blocks for each file can accessed by going back and forth the disk, </a:t>
            </a:r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r>
              <a:rPr lang="en-US" altLang="ko-KR" dirty="0"/>
              <a:t>File b and d is deleted.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File E is created with free blocks. (</a:t>
            </a:r>
            <a:r>
              <a:rPr lang="en-US" altLang="ko-KR" b="1" dirty="0"/>
              <a:t>spread across</a:t>
            </a:r>
            <a:r>
              <a:rPr lang="en-US" altLang="ko-KR" dirty="0"/>
              <a:t> the block)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6" name="내용 개체 틀 6"/>
          <p:cNvGraphicFramePr>
            <a:graphicFrameLocks/>
          </p:cNvGraphicFramePr>
          <p:nvPr/>
        </p:nvGraphicFramePr>
        <p:xfrm>
          <a:off x="971600" y="3539480"/>
          <a:ext cx="54006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내용 개체 틀 6"/>
          <p:cNvGraphicFramePr>
            <a:graphicFrameLocks/>
          </p:cNvGraphicFramePr>
          <p:nvPr/>
        </p:nvGraphicFramePr>
        <p:xfrm>
          <a:off x="971600" y="4331568"/>
          <a:ext cx="54006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내용 개체 틀 6"/>
          <p:cNvGraphicFramePr>
            <a:graphicFrameLocks/>
          </p:cNvGraphicFramePr>
          <p:nvPr/>
        </p:nvGraphicFramePr>
        <p:xfrm>
          <a:off x="971600" y="5284440"/>
          <a:ext cx="54006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538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313" y="44624"/>
            <a:ext cx="8786812" cy="585787"/>
          </a:xfrm>
        </p:spPr>
        <p:txBody>
          <a:bodyPr/>
          <a:lstStyle/>
          <a:p>
            <a:r>
              <a:rPr lang="en-US" altLang="ko-KR" dirty="0" err="1"/>
              <a:t>FFS</a:t>
            </a:r>
            <a:r>
              <a:rPr lang="en-US" altLang="ko-KR" dirty="0"/>
              <a:t>: Disk Awareness is the solution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FFS is </a:t>
            </a:r>
            <a:r>
              <a:rPr lang="en-US" altLang="ko-KR" b="1" dirty="0"/>
              <a:t>Fast File </a:t>
            </a:r>
            <a:r>
              <a:rPr lang="en-US" altLang="zh-CN" b="1" dirty="0"/>
              <a:t>S</a:t>
            </a:r>
            <a:r>
              <a:rPr lang="en-US" altLang="ko-KR" b="1" dirty="0"/>
              <a:t>ystem</a:t>
            </a:r>
            <a:r>
              <a:rPr lang="en-US" altLang="ko-KR" dirty="0"/>
              <a:t> designed by a group at Berkeley.</a:t>
            </a:r>
          </a:p>
          <a:p>
            <a:r>
              <a:rPr lang="en-US" altLang="ko-KR" dirty="0"/>
              <a:t>The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idea</a:t>
            </a:r>
            <a:r>
              <a:rPr lang="en-US" altLang="ko-KR" dirty="0"/>
              <a:t> of FFS is that file system structures and allocation polices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en-US" altLang="ko-KR" dirty="0"/>
              <a:t> be “disk aware” </a:t>
            </a:r>
            <a:r>
              <a:rPr lang="en-US" altLang="zh-CN" dirty="0"/>
              <a:t>to</a:t>
            </a:r>
            <a:r>
              <a:rPr lang="en-US" altLang="ko-KR" dirty="0"/>
              <a:t> improve performance.</a:t>
            </a:r>
          </a:p>
          <a:p>
            <a:pPr lvl="1"/>
            <a:r>
              <a:rPr lang="en-US" altLang="ko-KR" dirty="0"/>
              <a:t>Keep same API with file system. (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open(), read(), write()</a:t>
            </a:r>
            <a:r>
              <a:rPr lang="en-US" altLang="ko-KR" dirty="0"/>
              <a:t>, </a:t>
            </a:r>
            <a:r>
              <a:rPr lang="en-US" altLang="ko-KR" dirty="0" err="1"/>
              <a:t>etc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Changing the internal implementation.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1046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313" y="44624"/>
            <a:ext cx="8786812" cy="585787"/>
          </a:xfrm>
        </p:spPr>
        <p:txBody>
          <a:bodyPr/>
          <a:lstStyle/>
          <a:p>
            <a:r>
              <a:rPr lang="en-US" altLang="ko-KR" dirty="0"/>
              <a:t>Cylinder Group</a:t>
            </a:r>
            <a:r>
              <a:rPr lang="en-US" altLang="zh-CN" dirty="0"/>
              <a:t>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534151" cy="5501258"/>
          </a:xfrm>
        </p:spPr>
        <p:txBody>
          <a:bodyPr/>
          <a:lstStyle/>
          <a:p>
            <a:r>
              <a:rPr lang="en-US" altLang="ko-KR" sz="1800" dirty="0"/>
              <a:t>FFS divides the disk into a bunch of groups</a:t>
            </a:r>
            <a:r>
              <a:rPr lang="en-US" altLang="zh-CN" sz="1800" dirty="0"/>
              <a:t>,</a:t>
            </a:r>
            <a:r>
              <a:rPr lang="en-US" altLang="ko-KR" sz="1800" dirty="0"/>
              <a:t> </a:t>
            </a:r>
            <a:r>
              <a:rPr lang="en-US" altLang="ko-KR" sz="1800" b="1" dirty="0"/>
              <a:t>Cylinder Group</a:t>
            </a:r>
            <a:r>
              <a:rPr lang="en-US" altLang="zh-CN" sz="1800" b="1" dirty="0"/>
              <a:t>s</a:t>
            </a:r>
            <a:endParaRPr lang="en-US" altLang="ko-KR" sz="1800" b="1" dirty="0"/>
          </a:p>
          <a:p>
            <a:pPr lvl="1"/>
            <a:r>
              <a:rPr lang="en-US" altLang="ko-KR" sz="1600" dirty="0"/>
              <a:t>Modern file system call cylinder group as block group. </a:t>
            </a:r>
          </a:p>
          <a:p>
            <a:r>
              <a:rPr lang="en-US" altLang="ko-KR" sz="1800" dirty="0"/>
              <a:t>These groups are used to improve seek performance.</a:t>
            </a:r>
          </a:p>
          <a:p>
            <a:pPr lvl="1"/>
            <a:r>
              <a:rPr lang="en-US" altLang="ko-KR" sz="1600" dirty="0"/>
              <a:t>By placing two files within the same group.</a:t>
            </a:r>
          </a:p>
          <a:p>
            <a:pPr lvl="1"/>
            <a:r>
              <a:rPr lang="en-US" altLang="ko-KR" sz="1600" dirty="0"/>
              <a:t>Accessing one after the other </a:t>
            </a:r>
            <a:r>
              <a:rPr lang="en-US" altLang="ko-KR" sz="1600" b="1" dirty="0"/>
              <a:t>will not be long seeks</a:t>
            </a:r>
            <a:r>
              <a:rPr lang="en-US" altLang="ko-KR" sz="1600" dirty="0"/>
              <a:t> across the disk. </a:t>
            </a:r>
          </a:p>
          <a:p>
            <a:pPr lvl="1"/>
            <a:r>
              <a:rPr lang="en-US" altLang="ko-KR" sz="1600" dirty="0"/>
              <a:t>FFS needs to allocate the files and directories within each of these groups.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260078" y="4566771"/>
            <a:ext cx="7704856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1800" kern="0" dirty="0"/>
              <a:t>Data structure for each cylinder group.</a:t>
            </a:r>
          </a:p>
          <a:p>
            <a:pPr lvl="1"/>
            <a:r>
              <a:rPr lang="en-US" altLang="ko-KR" sz="1600" kern="0" dirty="0"/>
              <a:t>A copy of the super block for reliability reason.</a:t>
            </a:r>
          </a:p>
          <a:p>
            <a:pPr lvl="1"/>
            <a:r>
              <a:rPr lang="en-US" altLang="ko-KR" sz="1600" kern="0" dirty="0" err="1"/>
              <a:t>inode</a:t>
            </a:r>
            <a:r>
              <a:rPr lang="en-US" altLang="ko-KR" sz="1600" kern="0" dirty="0"/>
              <a:t> bitmap and data bitmap to track free </a:t>
            </a:r>
            <a:r>
              <a:rPr lang="en-US" altLang="ko-KR" sz="1600" kern="0" dirty="0" err="1"/>
              <a:t>inode</a:t>
            </a:r>
            <a:r>
              <a:rPr lang="en-US" altLang="ko-KR" sz="1600" kern="0" dirty="0"/>
              <a:t> and data block. </a:t>
            </a:r>
          </a:p>
          <a:p>
            <a:pPr lvl="1"/>
            <a:r>
              <a:rPr lang="en-US" altLang="ko-KR" sz="1600" kern="0" dirty="0" err="1"/>
              <a:t>inodes</a:t>
            </a:r>
            <a:r>
              <a:rPr lang="en-US" altLang="ko-KR" sz="1600" kern="0" dirty="0"/>
              <a:t> and data block</a:t>
            </a:r>
          </a:p>
        </p:txBody>
      </p:sp>
      <p:graphicFrame>
        <p:nvGraphicFramePr>
          <p:cNvPr id="7" name="내용 개체 틀 6"/>
          <p:cNvGraphicFramePr>
            <a:graphicFrameLocks/>
          </p:cNvGraphicFramePr>
          <p:nvPr/>
        </p:nvGraphicFramePr>
        <p:xfrm>
          <a:off x="908012" y="3877782"/>
          <a:ext cx="7598045" cy="513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2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0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732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36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ib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Inodes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266" marR="10526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76819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64C25424-8013-4FFA-83B4-046409101C51}"/>
              </a:ext>
            </a:extLst>
          </p:cNvPr>
          <p:cNvSpPr txBox="1">
            <a:spLocks/>
          </p:cNvSpPr>
          <p:nvPr/>
        </p:nvSpPr>
        <p:spPr bwMode="auto">
          <a:xfrm>
            <a:off x="170379" y="880070"/>
            <a:ext cx="8874680" cy="55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1800" b="1" kern="0" dirty="0"/>
              <a:t>Cylinder</a:t>
            </a:r>
            <a:r>
              <a:rPr lang="en-US" altLang="ko-KR" sz="1800" kern="0" dirty="0"/>
              <a:t>: Tracks at same distance from center of drive across different surfaces.</a:t>
            </a:r>
          </a:p>
          <a:p>
            <a:pPr lvl="1"/>
            <a:r>
              <a:rPr lang="en-US" altLang="ko-KR" sz="1600" kern="0" dirty="0"/>
              <a:t>All tracks with same color</a:t>
            </a:r>
          </a:p>
          <a:p>
            <a:r>
              <a:rPr lang="en-US" altLang="ko-KR" sz="1800" b="1" kern="0" dirty="0"/>
              <a:t>Cylinder Group</a:t>
            </a:r>
            <a:r>
              <a:rPr lang="en-US" altLang="ko-KR" sz="1800" kern="0" dirty="0"/>
              <a:t>: Set of N consecutive cylinders </a:t>
            </a:r>
          </a:p>
          <a:p>
            <a:pPr lvl="1"/>
            <a:r>
              <a:rPr lang="en-US" altLang="ko-KR" sz="1600" kern="0" dirty="0"/>
              <a:t>if N=3, first group does not include black track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313" y="44624"/>
            <a:ext cx="8786812" cy="585787"/>
          </a:xfrm>
        </p:spPr>
        <p:txBody>
          <a:bodyPr/>
          <a:lstStyle/>
          <a:p>
            <a:r>
              <a:rPr lang="en-US" altLang="ko-KR" dirty="0"/>
              <a:t>Cylinder Group (Cont.)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54F0837-26B7-428D-8708-046F02717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654" y="2924944"/>
            <a:ext cx="5328592" cy="331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7833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313" y="44624"/>
            <a:ext cx="8786812" cy="585787"/>
          </a:xfrm>
        </p:spPr>
        <p:txBody>
          <a:bodyPr/>
          <a:lstStyle/>
          <a:p>
            <a:r>
              <a:rPr lang="en-US" altLang="ko-KR" dirty="0"/>
              <a:t>How To Allocate Files and Directories?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764704"/>
            <a:ext cx="8786812" cy="3600400"/>
          </a:xfrm>
        </p:spPr>
        <p:txBody>
          <a:bodyPr/>
          <a:lstStyle/>
          <a:p>
            <a:r>
              <a:rPr lang="en-US" altLang="ko-KR" sz="1800" dirty="0"/>
              <a:t>Policy is “</a:t>
            </a:r>
            <a:r>
              <a:rPr lang="en-US" altLang="ko-KR" sz="1800" b="1" dirty="0"/>
              <a:t>keep</a:t>
            </a:r>
            <a:r>
              <a:rPr lang="en-US" altLang="ko-KR" sz="1800" dirty="0"/>
              <a:t> </a:t>
            </a:r>
            <a:r>
              <a:rPr lang="en-US" altLang="ko-KR" sz="1800" b="1" dirty="0"/>
              <a:t>related stuff together”</a:t>
            </a:r>
          </a:p>
          <a:p>
            <a:r>
              <a:rPr lang="en-US" altLang="ko-KR" sz="1800" dirty="0"/>
              <a:t>The placement of directories</a:t>
            </a:r>
          </a:p>
          <a:p>
            <a:pPr lvl="1"/>
            <a:r>
              <a:rPr lang="en-US" altLang="ko-KR" sz="1600" dirty="0"/>
              <a:t>Find the cylinder group with a low number of allocated directories and a high number of free </a:t>
            </a:r>
            <a:r>
              <a:rPr lang="en-US" altLang="ko-KR" sz="1600" dirty="0" err="1"/>
              <a:t>inodes</a:t>
            </a:r>
            <a:r>
              <a:rPr lang="en-US" altLang="ko-KR" sz="1600" dirty="0"/>
              <a:t>. </a:t>
            </a:r>
          </a:p>
          <a:p>
            <a:pPr lvl="1"/>
            <a:r>
              <a:rPr lang="en-US" altLang="ko-KR" sz="1600" dirty="0"/>
              <a:t>Put the directory data and </a:t>
            </a:r>
            <a:r>
              <a:rPr lang="en-US" altLang="ko-KR" sz="1600" dirty="0" err="1"/>
              <a:t>inode</a:t>
            </a:r>
            <a:r>
              <a:rPr lang="en-US" altLang="ko-KR" sz="1600" dirty="0"/>
              <a:t> in that group.</a:t>
            </a:r>
          </a:p>
          <a:p>
            <a:r>
              <a:rPr lang="en-US" altLang="ko-KR" sz="1800" dirty="0"/>
              <a:t>The placement of files.</a:t>
            </a:r>
          </a:p>
          <a:p>
            <a:pPr lvl="1"/>
            <a:r>
              <a:rPr lang="en-US" altLang="ko-KR" sz="1600" dirty="0"/>
              <a:t>Allocate data blocks of a file in the same group as its </a:t>
            </a:r>
            <a:r>
              <a:rPr lang="en-US" altLang="ko-KR" sz="1600" dirty="0" err="1"/>
              <a:t>inode</a:t>
            </a:r>
            <a:endParaRPr lang="en-US" altLang="ko-KR" sz="1600" dirty="0"/>
          </a:p>
          <a:p>
            <a:pPr lvl="1"/>
            <a:r>
              <a:rPr lang="en-US" altLang="ko-KR" sz="1600" dirty="0"/>
              <a:t>It places all files in the same group as their directory</a:t>
            </a:r>
          </a:p>
          <a:p>
            <a:endParaRPr lang="en-US" altLang="ko-KR" sz="1800" dirty="0"/>
          </a:p>
          <a:p>
            <a:pPr lvl="1"/>
            <a:endParaRPr lang="en-US" altLang="ko-KR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4997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3DE25A-00CA-4D8E-BE41-6DAB23BFB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472F0-AF2E-4D57-B1E5-1FBC2C700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840" y="764704"/>
            <a:ext cx="8404616" cy="4032448"/>
          </a:xfrm>
        </p:spPr>
        <p:txBody>
          <a:bodyPr/>
          <a:lstStyle/>
          <a:p>
            <a:r>
              <a:rPr lang="en-US" altLang="ko-KR" sz="1800" dirty="0"/>
              <a:t>The introduction of fast file system (FFS)</a:t>
            </a:r>
          </a:p>
          <a:p>
            <a:pPr lvl="1"/>
            <a:r>
              <a:rPr lang="en-US" altLang="ko-KR" sz="1600" dirty="0"/>
              <a:t>It makes file system fast, considering characteristic of disk.</a:t>
            </a:r>
          </a:p>
          <a:p>
            <a:r>
              <a:rPr lang="en-US" altLang="ko-KR" sz="1800" dirty="0"/>
              <a:t>Many file systems take cues from FFS.</a:t>
            </a:r>
          </a:p>
          <a:p>
            <a:pPr lvl="1"/>
            <a:r>
              <a:rPr lang="en-US" altLang="ko-KR" sz="1600" dirty="0"/>
              <a:t>ex) ext4, ext3, ext4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8D682C-D1F0-41C6-8E88-11264926E6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8D135D-3B41-4BFB-8525-3016F66C7E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607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ko-KR" dirty="0"/>
              <a:t>Interface: Creating a file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764704"/>
            <a:ext cx="8786812" cy="5501258"/>
          </a:xfrm>
        </p:spPr>
        <p:txBody>
          <a:bodyPr/>
          <a:lstStyle/>
          <a:p>
            <a:r>
              <a:rPr lang="en-US" altLang="ko-KR" sz="1800" dirty="0"/>
              <a:t>Use </a:t>
            </a:r>
            <a:r>
              <a:rPr lang="en-US" altLang="ko-KR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altLang="ko-KR" sz="1800" dirty="0">
                <a:solidFill>
                  <a:srgbClr val="FFC000"/>
                </a:solidFill>
              </a:rPr>
              <a:t> </a:t>
            </a:r>
            <a:r>
              <a:rPr lang="en-US" altLang="ko-KR" sz="1800" dirty="0"/>
              <a:t>system call with </a:t>
            </a:r>
            <a:r>
              <a:rPr lang="en-US" altLang="ko-KR" sz="1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O_CREAT</a:t>
            </a:r>
            <a:r>
              <a:rPr lang="en-US" altLang="ko-KR" sz="1800" dirty="0">
                <a:solidFill>
                  <a:schemeClr val="accent1"/>
                </a:solidFill>
              </a:rPr>
              <a:t> </a:t>
            </a:r>
            <a:r>
              <a:rPr lang="en-US" altLang="ko-KR" sz="1800" dirty="0"/>
              <a:t>flag</a:t>
            </a:r>
          </a:p>
          <a:p>
            <a:pPr marL="0" indent="0" algn="ctr">
              <a:buNone/>
            </a:pP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fd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= open("foo", O_CREAT|O_WRONLY|O_TRUNC, S_IRUSR|S_IWUSR);</a:t>
            </a:r>
            <a:endParaRPr lang="en-US" altLang="ko-KR" dirty="0"/>
          </a:p>
          <a:p>
            <a:pPr lvl="1"/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O_CREAT</a:t>
            </a:r>
            <a:r>
              <a:rPr lang="en-US" altLang="ko-KR" sz="1600" dirty="0"/>
              <a:t> </a:t>
            </a:r>
            <a:r>
              <a:rPr lang="en-US" altLang="ko-KR" sz="1600" dirty="0">
                <a:sym typeface="Wingdings" panose="05000000000000000000" pitchFamily="2" charset="2"/>
              </a:rPr>
              <a:t>:</a:t>
            </a:r>
            <a:r>
              <a:rPr lang="en-US" altLang="ko-KR" sz="1600" dirty="0"/>
              <a:t> create file.</a:t>
            </a:r>
          </a:p>
          <a:p>
            <a:pPr lvl="1"/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O_WRONLY</a:t>
            </a:r>
            <a:r>
              <a:rPr lang="en-US" altLang="ko-KR" sz="1600" dirty="0"/>
              <a:t> : only write to that file while opened.</a:t>
            </a:r>
          </a:p>
          <a:p>
            <a:pPr lvl="1"/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O_TRUNC</a:t>
            </a:r>
            <a:r>
              <a:rPr lang="en-US" altLang="ko-KR" sz="1600" dirty="0"/>
              <a:t> : make the file size zero (remove any existing content).</a:t>
            </a:r>
          </a:p>
          <a:p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altLang="ko-KR" sz="1800" dirty="0"/>
              <a:t> system call returns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  <a:r>
              <a:rPr lang="en-US" altLang="ko-KR" sz="1800" dirty="0"/>
              <a:t> </a:t>
            </a:r>
            <a:r>
              <a:rPr lang="en-US" altLang="ko-KR" sz="1800" dirty="0">
                <a:solidFill>
                  <a:schemeClr val="accent1"/>
                </a:solidFill>
              </a:rPr>
              <a:t>file descriptor</a:t>
            </a:r>
            <a:endParaRPr lang="en-US" altLang="ko-KR" sz="1800" dirty="0"/>
          </a:p>
          <a:p>
            <a:pPr lvl="1"/>
            <a:r>
              <a:rPr lang="en-US" altLang="zh-CN" sz="1600" dirty="0" err="1"/>
              <a:t>fd</a:t>
            </a:r>
            <a:r>
              <a:rPr lang="zh-CN" altLang="en-US" sz="1600" dirty="0"/>
              <a:t> </a:t>
            </a:r>
            <a:r>
              <a:rPr lang="en-US" altLang="ko-KR" sz="1600" dirty="0"/>
              <a:t>is an integer, is used to access files.</a:t>
            </a:r>
          </a:p>
          <a:p>
            <a:pPr lvl="1"/>
            <a:r>
              <a:rPr lang="en-US" altLang="ko-KR" sz="1600" dirty="0"/>
              <a:t>Ex)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read (file descriptor)</a:t>
            </a:r>
          </a:p>
          <a:p>
            <a:pPr lvl="1"/>
            <a:r>
              <a:rPr lang="en-US" altLang="ko-KR" sz="1600" dirty="0">
                <a:latin typeface="Helvetica" charset="0"/>
                <a:ea typeface="Helvetica" charset="0"/>
                <a:cs typeface="Helvetica" charset="0"/>
              </a:rPr>
              <a:t>File descriptor table</a:t>
            </a:r>
          </a:p>
          <a:p>
            <a:pPr marL="800100" lvl="2" indent="0">
              <a:lnSpc>
                <a:spcPct val="100000"/>
              </a:lnSpc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proc {</a:t>
            </a:r>
          </a:p>
          <a:p>
            <a:pPr marL="800100" lvl="2" indent="0">
              <a:lnSpc>
                <a:spcPct val="100000"/>
              </a:lnSpc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  <a:p>
            <a:pPr marL="800100" lvl="2" indent="0">
              <a:lnSpc>
                <a:spcPct val="100000"/>
              </a:lnSpc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file *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ofile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[NOFILE]; // Open files</a:t>
            </a:r>
          </a:p>
          <a:p>
            <a:pPr marL="800100" lvl="2" indent="0">
              <a:lnSpc>
                <a:spcPct val="100000"/>
              </a:lnSpc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  <a:p>
            <a:pPr marL="800100" lvl="2" indent="0">
              <a:lnSpc>
                <a:spcPct val="100000"/>
              </a:lnSpc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};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AA707-B508-62C9-7974-14C7F7774A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184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5095B-ADE3-1BC1-0331-00847A05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Aside: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Few</a:t>
            </a:r>
            <a:r>
              <a:rPr lang="zh-CN" altLang="en-US" dirty="0"/>
              <a:t> </a:t>
            </a:r>
            <a:r>
              <a:rPr lang="en-US" altLang="zh-CN" dirty="0"/>
              <a:t>Tables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Files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Unix/Linux</a:t>
            </a:r>
            <a:endParaRPr lang="en-US" dirty="0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2B7D47BA-2357-2969-FE11-BB90076801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052736"/>
            <a:ext cx="7772400" cy="4826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593CF-E0E5-6DF4-AE49-AD33F21B80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F69CA-1FA6-1AD7-34CC-62B0B6C68A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38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BD5D5-B812-49E8-A7A2-FA2A9ACA3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Aside: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Few</a:t>
            </a:r>
            <a:r>
              <a:rPr lang="zh-CN" altLang="en-US" dirty="0"/>
              <a:t> </a:t>
            </a:r>
            <a:r>
              <a:rPr lang="en-US" altLang="zh-CN" dirty="0"/>
              <a:t>Tables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Files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Unix/Linux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50072-416E-AC9A-CA8D-752A3235C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descriptor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</a:p>
          <a:p>
            <a:pPr lvl="1"/>
            <a:r>
              <a:rPr lang="en-US" altLang="zh-CN" dirty="0"/>
              <a:t>Per-process,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entry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 err="1"/>
              <a:t>fd</a:t>
            </a:r>
            <a:r>
              <a:rPr lang="zh-CN" altLang="en-US" dirty="0"/>
              <a:t> </a:t>
            </a:r>
            <a:r>
              <a:rPr lang="en-US" altLang="zh-CN" dirty="0"/>
              <a:t>opened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</a:p>
          <a:p>
            <a:pPr lvl="1"/>
            <a:r>
              <a:rPr lang="en-US" altLang="zh-CN" dirty="0"/>
              <a:t>Flags</a:t>
            </a:r>
            <a:r>
              <a:rPr lang="zh-CN" altLang="en-US" dirty="0"/>
              <a:t> </a:t>
            </a:r>
            <a:r>
              <a:rPr lang="en-US" altLang="zh-CN" dirty="0"/>
              <a:t>controlling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operations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 err="1"/>
              <a:t>fd</a:t>
            </a:r>
            <a:endParaRPr lang="en-US" altLang="zh-CN" dirty="0"/>
          </a:p>
          <a:p>
            <a:r>
              <a:rPr lang="en-US" altLang="zh-CN" dirty="0"/>
              <a:t>Open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</a:p>
          <a:p>
            <a:pPr lvl="1"/>
            <a:r>
              <a:rPr lang="en-US" altLang="zh-CN" dirty="0"/>
              <a:t>Global,</a:t>
            </a:r>
            <a:r>
              <a:rPr lang="zh-CN" altLang="en-US" dirty="0"/>
              <a:t> </a:t>
            </a:r>
            <a:r>
              <a:rPr lang="en-US" altLang="zh-CN" dirty="0"/>
              <a:t>system-wide,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entry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opened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“open”</a:t>
            </a:r>
          </a:p>
          <a:p>
            <a:pPr lvl="1"/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offset,</a:t>
            </a:r>
            <a:r>
              <a:rPr lang="zh-CN" altLang="en-US" dirty="0"/>
              <a:t> </a:t>
            </a:r>
            <a:r>
              <a:rPr lang="en-US" altLang="zh-CN" dirty="0"/>
              <a:t>access</a:t>
            </a:r>
            <a:r>
              <a:rPr lang="zh-CN" altLang="en-US" dirty="0"/>
              <a:t> </a:t>
            </a:r>
            <a:r>
              <a:rPr lang="en-US" altLang="zh-CN" dirty="0"/>
              <a:t>mode,</a:t>
            </a:r>
            <a:r>
              <a:rPr lang="zh-CN" altLang="en-US" dirty="0"/>
              <a:t> </a:t>
            </a:r>
            <a:r>
              <a:rPr lang="en-US" altLang="zh-CN" dirty="0"/>
              <a:t>etc.</a:t>
            </a:r>
          </a:p>
          <a:p>
            <a:pPr lvl="1"/>
            <a:r>
              <a:rPr lang="en-US" altLang="zh-CN" dirty="0"/>
              <a:t>Terms:</a:t>
            </a:r>
            <a:r>
              <a:rPr lang="zh-CN" altLang="en-US" dirty="0"/>
              <a:t> </a:t>
            </a:r>
            <a:r>
              <a:rPr lang="en-US" altLang="zh-CN" dirty="0"/>
              <a:t>Open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entry,</a:t>
            </a:r>
            <a:r>
              <a:rPr lang="zh-CN" altLang="en-US" dirty="0"/>
              <a:t> </a:t>
            </a:r>
            <a:r>
              <a:rPr lang="en-US" altLang="zh-CN" dirty="0"/>
              <a:t>open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description</a:t>
            </a:r>
            <a:r>
              <a:rPr lang="zh-CN" altLang="en-US" dirty="0"/>
              <a:t> </a:t>
            </a:r>
            <a:r>
              <a:rPr lang="en-US" altLang="zh-CN" dirty="0"/>
              <a:t>(OFD)</a:t>
            </a:r>
            <a:r>
              <a:rPr lang="zh-CN" altLang="en-US" dirty="0"/>
              <a:t> </a:t>
            </a:r>
            <a:r>
              <a:rPr lang="en-US" altLang="zh-CN" dirty="0"/>
              <a:t>(POSIX)</a:t>
            </a:r>
          </a:p>
          <a:p>
            <a:r>
              <a:rPr lang="en-US" altLang="zh-CN" dirty="0" err="1"/>
              <a:t>inode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</a:p>
          <a:p>
            <a:pPr lvl="1"/>
            <a:r>
              <a:rPr lang="en-US" altLang="zh-CN" dirty="0"/>
              <a:t>System-wide,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entry</a:t>
            </a:r>
            <a:r>
              <a:rPr lang="zh-CN" altLang="en-US" dirty="0"/>
              <a:t> </a:t>
            </a:r>
            <a:r>
              <a:rPr lang="en-US" altLang="zh-CN" dirty="0"/>
              <a:t>per</a:t>
            </a:r>
            <a:r>
              <a:rPr lang="zh-CN" altLang="en-US" dirty="0"/>
              <a:t> </a:t>
            </a:r>
            <a:r>
              <a:rPr lang="en-US" altLang="zh-CN" dirty="0" err="1"/>
              <a:t>inode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fs</a:t>
            </a:r>
          </a:p>
          <a:p>
            <a:pPr lvl="1"/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-US" altLang="zh-CN" dirty="0"/>
              <a:t>(regular</a:t>
            </a:r>
            <a:r>
              <a:rPr lang="zh-CN" altLang="en-US" dirty="0"/>
              <a:t> </a:t>
            </a:r>
            <a:r>
              <a:rPr lang="en-US" altLang="zh-CN" dirty="0"/>
              <a:t>file,</a:t>
            </a:r>
            <a:r>
              <a:rPr lang="zh-CN" altLang="en-US" dirty="0"/>
              <a:t> </a:t>
            </a:r>
            <a:r>
              <a:rPr lang="en-US" altLang="zh-CN" dirty="0"/>
              <a:t>socket,</a:t>
            </a:r>
            <a:r>
              <a:rPr lang="zh-CN" altLang="en-US" dirty="0"/>
              <a:t> </a:t>
            </a:r>
            <a:r>
              <a:rPr lang="en-US" altLang="zh-CN" dirty="0"/>
              <a:t>etc.)</a:t>
            </a:r>
          </a:p>
          <a:p>
            <a:pPr lvl="1"/>
            <a:r>
              <a:rPr lang="en-US" altLang="zh-CN" dirty="0"/>
              <a:t>Permissions,</a:t>
            </a:r>
            <a:r>
              <a:rPr lang="zh-CN" altLang="en-US" dirty="0"/>
              <a:t> </a:t>
            </a:r>
            <a:r>
              <a:rPr lang="en-US" altLang="zh-CN" dirty="0"/>
              <a:t>properties,</a:t>
            </a:r>
            <a:r>
              <a:rPr lang="zh-CN" altLang="en-US" dirty="0"/>
              <a:t> </a:t>
            </a:r>
            <a:r>
              <a:rPr lang="en-US" altLang="zh-CN" dirty="0"/>
              <a:t>etc.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13915-61F1-B18E-62E3-BE24C4488B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F953F-3E50-EF7D-8058-A2DD5EA59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830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BD5D5-B812-49E8-A7A2-FA2A9ACA3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Duplicated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Descriptors</a:t>
            </a:r>
            <a:r>
              <a:rPr lang="zh-CN" altLang="en-US" dirty="0"/>
              <a:t> </a:t>
            </a:r>
            <a:r>
              <a:rPr lang="en-US" altLang="zh-CN" dirty="0"/>
              <a:t>(intra-process)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50072-416E-AC9A-CA8D-752A3235C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 err="1"/>
              <a:t>fds</a:t>
            </a:r>
            <a:r>
              <a:rPr lang="zh-CN" altLang="en-US" dirty="0"/>
              <a:t> </a:t>
            </a:r>
            <a:r>
              <a:rPr lang="en-US" altLang="zh-CN" dirty="0"/>
              <a:t>referring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OFD</a:t>
            </a:r>
          </a:p>
          <a:p>
            <a:pPr lvl="1"/>
            <a:r>
              <a:rPr lang="en-US" altLang="zh-CN" dirty="0"/>
              <a:t>Achieved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dup()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dup2()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13915-61F1-B18E-62E3-BE24C4488B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F953F-3E50-EF7D-8058-A2DD5EA59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CEB623F6-BAF3-33A4-2979-FA81442D5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80" y="1901366"/>
            <a:ext cx="7174940" cy="447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242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0D1B6-01FD-2C82-08C1-7BB32860F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Duplicated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Descriptors</a:t>
            </a:r>
            <a:r>
              <a:rPr lang="zh-CN" altLang="en-US" dirty="0"/>
              <a:t> </a:t>
            </a:r>
            <a:r>
              <a:rPr lang="en-US" altLang="zh-CN" dirty="0"/>
              <a:t>(inter-process)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6309A-068C-04A2-0A44-279F84717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processes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 err="1"/>
              <a:t>fds</a:t>
            </a:r>
            <a:r>
              <a:rPr lang="zh-CN" altLang="en-US" dirty="0"/>
              <a:t> </a:t>
            </a:r>
            <a:r>
              <a:rPr lang="en-US" altLang="zh-CN" dirty="0"/>
              <a:t>referring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OFD</a:t>
            </a:r>
          </a:p>
          <a:p>
            <a:pPr lvl="1"/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10ECB-14E3-AE2D-545E-E6513E7902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8E38F-5D1A-9867-2E66-C1C308690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7" name="Picture 6" descr="Chart, diagram&#10;&#10;Description automatically generated">
            <a:extLst>
              <a:ext uri="{FF2B5EF4-FFF2-40B4-BE49-F238E27FC236}">
                <a16:creationId xmlns:a16="http://schemas.microsoft.com/office/drawing/2014/main" id="{7BD06745-E586-6A78-BD20-0001C1CE6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557" y="1844824"/>
            <a:ext cx="6916886" cy="433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21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663E9-6AC0-85D7-32E2-B5CCB53F6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Duplicated</a:t>
            </a:r>
            <a:r>
              <a:rPr lang="zh-CN" altLang="en-US" dirty="0"/>
              <a:t> </a:t>
            </a:r>
            <a:r>
              <a:rPr lang="en-US" altLang="zh-CN" dirty="0"/>
              <a:t>OFDs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9EF27-297A-95FD-EEFC-E362CD2D5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 hangingPunct="0"/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processes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 err="1"/>
              <a:t>fds</a:t>
            </a:r>
            <a:r>
              <a:rPr lang="zh-CN" altLang="en-US" dirty="0"/>
              <a:t> </a:t>
            </a:r>
            <a:r>
              <a:rPr lang="en-US" altLang="zh-CN" dirty="0"/>
              <a:t>referring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distinct</a:t>
            </a:r>
            <a:r>
              <a:rPr lang="zh-CN" altLang="en-US" dirty="0"/>
              <a:t> </a:t>
            </a:r>
            <a:r>
              <a:rPr lang="en-US" altLang="zh-CN" dirty="0"/>
              <a:t>OFDs,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open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entries,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refer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 err="1"/>
              <a:t>inode</a:t>
            </a:r>
            <a:endParaRPr lang="en-US" altLang="zh-CN" dirty="0"/>
          </a:p>
          <a:p>
            <a:pPr lvl="1" latinLnBrk="0" hangingPunct="0"/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independently</a:t>
            </a:r>
            <a:r>
              <a:rPr lang="zh-CN" altLang="en-US" dirty="0"/>
              <a:t> </a:t>
            </a:r>
            <a:r>
              <a:rPr lang="en-US" altLang="zh-CN" dirty="0"/>
              <a:t>opened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D086E-131D-BA9F-A10A-099585799E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B5966-95E7-EDBA-11A7-192E09705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EA036D19-061A-ABDA-5EF0-D55BE5B59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410" y="2310650"/>
            <a:ext cx="6381080" cy="399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576589"/>
      </p:ext>
    </p:extLst>
  </p:cSld>
  <p:clrMapOvr>
    <a:masterClrMapping/>
  </p:clrMapOvr>
</p:sld>
</file>

<file path=ppt/theme/theme1.xml><?xml version="1.0" encoding="utf-8"?>
<a:theme xmlns:a="http://schemas.openxmlformats.org/drawingml/2006/main" name="1_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3150</Template>
  <TotalTime>110712</TotalTime>
  <Words>2886</Words>
  <Application>Microsoft Macintosh PowerPoint</Application>
  <PresentationFormat>On-screen Show (4:3)</PresentationFormat>
  <Paragraphs>939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52" baseType="lpstr">
      <vt:lpstr>Adobe 고딕 Std B</vt:lpstr>
      <vt:lpstr>굴림</vt:lpstr>
      <vt:lpstr>HY견고딕</vt:lpstr>
      <vt:lpstr>Malgun Gothic</vt:lpstr>
      <vt:lpstr>Malgun Gothic</vt:lpstr>
      <vt:lpstr>Arial</vt:lpstr>
      <vt:lpstr>Courier</vt:lpstr>
      <vt:lpstr>Courier New</vt:lpstr>
      <vt:lpstr>Helvetica</vt:lpstr>
      <vt:lpstr>Tahoma</vt:lpstr>
      <vt:lpstr>Wingdings</vt:lpstr>
      <vt:lpstr>1_양식_공청회_발표자료-총괄-양식</vt:lpstr>
      <vt:lpstr>2_양식_공청회_발표자료-총괄-양식</vt:lpstr>
      <vt:lpstr>Operating Systems </vt:lpstr>
      <vt:lpstr>PowerPoint Presentation</vt:lpstr>
      <vt:lpstr>Abstractions</vt:lpstr>
      <vt:lpstr>File System Interface: Creating a file</vt:lpstr>
      <vt:lpstr>Aside: A Few Tables for Files in Unix/Linux</vt:lpstr>
      <vt:lpstr>Aside: A Few Tables for Files in Unix/Linux</vt:lpstr>
      <vt:lpstr>Duplicated File Descriptors (intra-process)</vt:lpstr>
      <vt:lpstr>Duplicated File Descriptors (inter-process)</vt:lpstr>
      <vt:lpstr>Duplicated OFDs</vt:lpstr>
      <vt:lpstr>Interface: Reading and Writing Files </vt:lpstr>
      <vt:lpstr>Reading and Writing Files (Cont.)</vt:lpstr>
      <vt:lpstr>Data structures</vt:lpstr>
      <vt:lpstr>Sample traces</vt:lpstr>
      <vt:lpstr>fsync()</vt:lpstr>
      <vt:lpstr>More API calls</vt:lpstr>
      <vt:lpstr>PowerPoint Presentation</vt:lpstr>
      <vt:lpstr>Overview</vt:lpstr>
      <vt:lpstr>File System Implementation</vt:lpstr>
      <vt:lpstr>Overall Organization</vt:lpstr>
      <vt:lpstr>Data Region in a FS</vt:lpstr>
      <vt:lpstr>inode Table</vt:lpstr>
      <vt:lpstr>Allocation Structures</vt:lpstr>
      <vt:lpstr>Super Blocks</vt:lpstr>
      <vt:lpstr>File Organization: The inode</vt:lpstr>
      <vt:lpstr>File Structure: Indexed Allocation</vt:lpstr>
      <vt:lpstr>Directory Structure</vt:lpstr>
      <vt:lpstr>File Read</vt:lpstr>
      <vt:lpstr>File Creation</vt:lpstr>
      <vt:lpstr>File Creation (Cont.)</vt:lpstr>
      <vt:lpstr>Caching and Buffering</vt:lpstr>
      <vt:lpstr>Caching and Buffering</vt:lpstr>
      <vt:lpstr>Summary</vt:lpstr>
      <vt:lpstr>PowerPoint Presentation</vt:lpstr>
      <vt:lpstr>Problem of Unix operating system</vt:lpstr>
      <vt:lpstr>FFS: Disk Awareness is the solution</vt:lpstr>
      <vt:lpstr>Cylinder Groups</vt:lpstr>
      <vt:lpstr>Cylinder Group (Cont.)</vt:lpstr>
      <vt:lpstr>How To Allocate Files and Directories?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Pintos Project</dc:title>
  <dc:subject/>
  <dc:creator>유진수 (jedisty@hanyang.ac.kr)</dc:creator>
  <cp:keywords/>
  <dc:description/>
  <cp:lastModifiedBy>Hong Xu (CSD)</cp:lastModifiedBy>
  <cp:revision>4269</cp:revision>
  <cp:lastPrinted>2019-09-09T02:10:38Z</cp:lastPrinted>
  <dcterms:created xsi:type="dcterms:W3CDTF">2011-05-01T06:09:10Z</dcterms:created>
  <dcterms:modified xsi:type="dcterms:W3CDTF">2023-03-29T03:35:18Z</dcterms:modified>
  <cp:category/>
</cp:coreProperties>
</file>