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6" r:id="rId2"/>
    <p:sldMasterId id="2147483690" r:id="rId3"/>
  </p:sldMasterIdLst>
  <p:notesMasterIdLst>
    <p:notesMasterId r:id="rId42"/>
  </p:notesMasterIdLst>
  <p:sldIdLst>
    <p:sldId id="2991" r:id="rId4"/>
    <p:sldId id="2468" r:id="rId5"/>
    <p:sldId id="2469" r:id="rId6"/>
    <p:sldId id="2472" r:id="rId7"/>
    <p:sldId id="2913" r:id="rId8"/>
    <p:sldId id="2912" r:id="rId9"/>
    <p:sldId id="2914" r:id="rId10"/>
    <p:sldId id="2915" r:id="rId11"/>
    <p:sldId id="2916" r:id="rId12"/>
    <p:sldId id="2473" r:id="rId13"/>
    <p:sldId id="2475" r:id="rId14"/>
    <p:sldId id="2878" r:id="rId15"/>
    <p:sldId id="2879" r:id="rId16"/>
    <p:sldId id="2476" r:id="rId17"/>
    <p:sldId id="2492" r:id="rId18"/>
    <p:sldId id="2908" r:id="rId19"/>
    <p:sldId id="2493" r:id="rId20"/>
    <p:sldId id="2494" r:id="rId21"/>
    <p:sldId id="2495" r:id="rId22"/>
    <p:sldId id="2496" r:id="rId23"/>
    <p:sldId id="2497" r:id="rId24"/>
    <p:sldId id="2498" r:id="rId25"/>
    <p:sldId id="2499" r:id="rId26"/>
    <p:sldId id="2902" r:id="rId27"/>
    <p:sldId id="2903" r:id="rId28"/>
    <p:sldId id="2904" r:id="rId29"/>
    <p:sldId id="2905" r:id="rId30"/>
    <p:sldId id="2906" r:id="rId31"/>
    <p:sldId id="2910" r:id="rId32"/>
    <p:sldId id="2909" r:id="rId33"/>
    <p:sldId id="2907" r:id="rId34"/>
    <p:sldId id="2501" r:id="rId35"/>
    <p:sldId id="2503" r:id="rId36"/>
    <p:sldId id="2504" r:id="rId37"/>
    <p:sldId id="2505" r:id="rId38"/>
    <p:sldId id="2918" r:id="rId39"/>
    <p:sldId id="2507" r:id="rId40"/>
    <p:sldId id="2882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0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6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2024. 11. 11.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ED1A8-8C93-4BD0-9402-1D92621696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CAB7283E-766C-E34F-AA4F-852A1A981379}" type="slidenum">
              <a:rPr kumimoji="0" lang="de-DE" altLang="ko-KR" sz="1300"/>
              <a:pPr eaLnBrk="1" hangingPunct="1"/>
              <a:t>24</a:t>
            </a:fld>
            <a:endParaRPr kumimoji="0" lang="de-DE" altLang="ko-KR" sz="1300"/>
          </a:p>
        </p:txBody>
      </p:sp>
    </p:spTree>
    <p:extLst>
      <p:ext uri="{BB962C8B-B14F-4D97-AF65-F5344CB8AC3E}">
        <p14:creationId xmlns:p14="http://schemas.microsoft.com/office/powerpoint/2010/main" val="166892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3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01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2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24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1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9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5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15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84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6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4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14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 Systems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API,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Simple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Interface: Reading and Writing Files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41350"/>
            <a:ext cx="8786812" cy="5501258"/>
          </a:xfrm>
        </p:spPr>
        <p:txBody>
          <a:bodyPr/>
          <a:lstStyle/>
          <a:p>
            <a:r>
              <a:rPr lang="en-US" altLang="ko-KR" dirty="0"/>
              <a:t>An Example of reading and writing ‘foo’ file.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result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altLang="ko-KR" dirty="0"/>
              <a:t> to figure out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ko-KR" dirty="0"/>
              <a:t> is doing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/>
              <a:t>: open file for reading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O_RDOLY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O_LARGEFILE</a:t>
            </a:r>
            <a:r>
              <a:rPr lang="en-US" altLang="ko-KR" dirty="0"/>
              <a:t> flags.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returns file descriptor 3 ( 0,1,2, is for standard input/output/error)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altLang="ko-KR" dirty="0"/>
              <a:t>: read bytes from the file.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/>
              <a:t>:  write buffer to standard output.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0E107-E915-7641-948D-E1390963C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124" y="1268760"/>
            <a:ext cx="707165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echo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hello &gt; foo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//save the output to the file foo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foo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//dump the contents to the screen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714" y="2852936"/>
            <a:ext cx="764771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</a:t>
            </a:r>
            <a:r>
              <a:rPr lang="en-US" altLang="zh-CN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cat foo   //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strace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figure out what cat is doing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open(“foo”,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O_RDONLY|O_LARGEFILE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 = 3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“hello\n”, 4096)   	= 6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/*the number of bytes to read*/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write(1, “hello\n”, 6)		= 6		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“”, 4096)     		= 0	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  <p:sp>
        <p:nvSpPr>
          <p:cNvPr id="13" name="직사각형 7"/>
          <p:cNvSpPr/>
          <p:nvPr/>
        </p:nvSpPr>
        <p:spPr>
          <a:xfrm>
            <a:off x="890067" y="3154909"/>
            <a:ext cx="5631492" cy="165618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3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890" y="856685"/>
            <a:ext cx="8246119" cy="5501258"/>
          </a:xfrm>
        </p:spPr>
        <p:txBody>
          <a:bodyPr/>
          <a:lstStyle/>
          <a:p>
            <a:r>
              <a:rPr lang="en-US" altLang="ko-KR" sz="1800" dirty="0"/>
              <a:t>OFFSET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en-US" altLang="ko-KR" sz="1600" dirty="0"/>
              <a:t>The position of the file where we start read and write.</a:t>
            </a:r>
          </a:p>
          <a:p>
            <a:pPr lvl="1"/>
            <a:r>
              <a:rPr lang="en-US" altLang="ko-KR" sz="1600" dirty="0"/>
              <a:t>When a file is open, “an offset” is allocated.</a:t>
            </a:r>
          </a:p>
          <a:p>
            <a:pPr lvl="1"/>
            <a:r>
              <a:rPr lang="en-US" altLang="ko-KR" sz="1600" dirty="0"/>
              <a:t>Updated after read/write</a:t>
            </a:r>
          </a:p>
          <a:p>
            <a:r>
              <a:rPr lang="en-US" altLang="ko-KR" sz="1800" dirty="0"/>
              <a:t>How to read or write to a specific offset within a file ?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600" dirty="0"/>
              <a:t>Third argument is how the seek is performed.</a:t>
            </a:r>
          </a:p>
          <a:p>
            <a:pPr lvl="2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SEEK_SET</a:t>
            </a:r>
            <a:r>
              <a:rPr lang="en-US" altLang="ko-KR" sz="1400" dirty="0"/>
              <a:t> : to offset bytes.</a:t>
            </a:r>
          </a:p>
          <a:p>
            <a:pPr lvl="2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SEEK_CUR</a:t>
            </a:r>
            <a:r>
              <a:rPr lang="en-US" altLang="ko-KR" sz="1400" dirty="0"/>
              <a:t>: to its current location plus offset bytes.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SEEK_END</a:t>
            </a:r>
            <a:r>
              <a:rPr lang="en-US" altLang="ko-KR" sz="1400" dirty="0"/>
              <a:t>: to the size of the file plus offset bytes.</a:t>
            </a:r>
          </a:p>
          <a:p>
            <a:pPr lvl="2"/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9D19E-EA5C-70EB-E4DC-3EDF86C9B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618" y="3957367"/>
            <a:ext cx="692020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lseek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 /*location */,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whence);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1443773"/>
            <a:ext cx="673618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33713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67532" y="1922348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offset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731805"/>
            <a:ext cx="0" cy="46090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9592" y="1962257"/>
            <a:ext cx="21341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8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82" y="1079842"/>
            <a:ext cx="2520280" cy="26255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file {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ref;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char readable;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char writable;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inode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uint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off;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703CC-D251-3834-8624-08322044A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59901" y="1515039"/>
            <a:ext cx="4069655" cy="17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 spinlock lock;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 file file[NFILE];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ftable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endParaRPr lang="en-US" sz="1400" kern="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1400" kern="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22" y="4077072"/>
            <a:ext cx="5875107" cy="20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6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traces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6566288" cy="22322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B6725-0023-0B0A-8E76-D490C71F5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093069"/>
            <a:ext cx="5366156" cy="15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6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charset="0"/>
                <a:ea typeface="Courier New" charset="0"/>
                <a:cs typeface="Courier New" charset="0"/>
              </a:rPr>
              <a:t>fsync</a:t>
            </a:r>
            <a:r>
              <a:rPr lang="en-US" altLang="ko-KR" dirty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59421"/>
            <a:ext cx="8786812" cy="5501258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Helvetica" charset="0"/>
                <a:cs typeface="Helvetica" charset="0"/>
              </a:rPr>
              <a:t>Persistency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dirty="0"/>
              <a:t>write data to the buffer. Later, save it to the storage. </a:t>
            </a:r>
          </a:p>
          <a:p>
            <a:pPr lvl="1"/>
            <a:r>
              <a:rPr lang="en-US" altLang="ko-KR" dirty="0"/>
              <a:t>some applications require more than eventual guarantee. Ex) DBMS</a:t>
            </a:r>
          </a:p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dirty="0"/>
              <a:t>the writes are forced immediately to disk. 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An Example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a file is created, it needs to be durably a part of the directory. </a:t>
            </a:r>
          </a:p>
          <a:p>
            <a:pPr lvl="2"/>
            <a:r>
              <a:rPr lang="en-US" altLang="ko-KR" dirty="0"/>
              <a:t>Above code requires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to directory also.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2A41-C44F-D133-8BF6-2FE220125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978368"/>
            <a:ext cx="79357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fsync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/*for the file referred to by the specified file*/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4490536"/>
            <a:ext cx="712879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open("foo",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O_CREAT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|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O_WRONLY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|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O_TRUNC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write(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, buffer, size);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fsync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101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ko-KR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altLang="ko-KR" dirty="0"/>
              <a:t>ystem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EDEF1F-A60E-C72D-9A9F-D0CCB8D3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9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9E53-7B42-4179-B4D6-6092505A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40BF9-010C-4C4A-A2DD-217743E0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ko-KR" dirty="0"/>
              <a:t>study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very simple file system (</a:t>
            </a:r>
            <a:r>
              <a:rPr lang="en-US" altLang="ko-KR" dirty="0" err="1"/>
              <a:t>vsfs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Basic on-disk structures, access methods, and various policies of </a:t>
            </a:r>
            <a:r>
              <a:rPr lang="en-US" altLang="zh-CN" dirty="0"/>
              <a:t>fs</a:t>
            </a:r>
            <a:endParaRPr lang="en-US" altLang="ko-KR" dirty="0"/>
          </a:p>
          <a:p>
            <a:r>
              <a:rPr lang="en-US" altLang="ko-KR" dirty="0"/>
              <a:t>We will study...</a:t>
            </a:r>
          </a:p>
          <a:p>
            <a:pPr lvl="1"/>
            <a:r>
              <a:rPr lang="en-US" altLang="ko-KR" dirty="0"/>
              <a:t>How can we build a simple file system?</a:t>
            </a:r>
          </a:p>
          <a:p>
            <a:pPr lvl="1"/>
            <a:r>
              <a:rPr lang="en-US" altLang="ko-KR" dirty="0"/>
              <a:t>What structures are needed on the disk?</a:t>
            </a:r>
          </a:p>
          <a:p>
            <a:pPr lvl="1"/>
            <a:r>
              <a:rPr lang="en-US" altLang="ko-KR" dirty="0"/>
              <a:t>What do they need to track?</a:t>
            </a:r>
          </a:p>
          <a:p>
            <a:pPr lvl="1"/>
            <a:r>
              <a:rPr lang="en-US" altLang="ko-KR" dirty="0"/>
              <a:t>How are they accessed?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174A4-9FC1-415F-A400-B9BA290459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965C-BF20-CC56-9499-14457DF86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5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en-US" altLang="zh-CN" dirty="0"/>
              <a:t>S</a:t>
            </a:r>
            <a:r>
              <a:rPr lang="en-US" altLang="ko-KR" dirty="0"/>
              <a:t>ystem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types of </a:t>
            </a:r>
            <a:r>
              <a:rPr lang="en-US" altLang="ko-KR" dirty="0">
                <a:solidFill>
                  <a:schemeClr val="accent6"/>
                </a:solidFill>
              </a:rPr>
              <a:t>data structures </a:t>
            </a:r>
            <a:r>
              <a:rPr lang="en-US" altLang="ko-KR" dirty="0"/>
              <a:t>are utilized by the file system?  </a:t>
            </a:r>
          </a:p>
          <a:p>
            <a:r>
              <a:rPr lang="en-US" altLang="ko-KR" dirty="0"/>
              <a:t>How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file system organize its data and metadata? </a:t>
            </a:r>
          </a:p>
          <a:p>
            <a:r>
              <a:rPr lang="en-US" altLang="ko-KR" dirty="0"/>
              <a:t>Understand access methods of a file system.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read()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/>
              <a:t> etc.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42DAB-56C5-E79E-C279-0A40419E4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develop the overall organization of the file system data structure.</a:t>
            </a:r>
          </a:p>
          <a:p>
            <a:endParaRPr lang="en-US" altLang="ko-KR" dirty="0"/>
          </a:p>
          <a:p>
            <a:r>
              <a:rPr lang="en-US" altLang="ko-KR" dirty="0"/>
              <a:t>Divide the disk into </a:t>
            </a:r>
            <a:r>
              <a:rPr lang="en-US" altLang="ko-KR" dirty="0">
                <a:solidFill>
                  <a:schemeClr val="accent6"/>
                </a:solidFill>
              </a:rPr>
              <a:t>blocks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Block size is 4 KB. </a:t>
            </a:r>
          </a:p>
          <a:p>
            <a:pPr lvl="1"/>
            <a:r>
              <a:rPr lang="en-US" altLang="ko-KR" dirty="0"/>
              <a:t>The blocks are addressed from </a:t>
            </a: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0 to N -1.</a:t>
            </a:r>
          </a:p>
          <a:p>
            <a:pPr lvl="1"/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98FBE-5D4A-3479-129B-A80C4A8A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3989851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398985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3989851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3989851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4941168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4941168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4941168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4941168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81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zh-CN" dirty="0"/>
              <a:t>R</a:t>
            </a:r>
            <a:r>
              <a:rPr lang="en-US" altLang="ko-KR" dirty="0"/>
              <a:t>egion in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data region</a:t>
            </a:r>
            <a:r>
              <a:rPr lang="en-US" altLang="ko-KR" dirty="0"/>
              <a:t> to store user data</a:t>
            </a: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  <a:p>
            <a:r>
              <a:rPr lang="en-US" altLang="zh-CN" dirty="0">
                <a:cs typeface="Courier New" panose="02070309020205020404" pitchFamily="49" charset="0"/>
              </a:rPr>
              <a:t>The</a:t>
            </a:r>
            <a:r>
              <a:rPr lang="zh-CN" altLang="en-US" dirty="0">
                <a:cs typeface="Courier New" panose="02070309020205020404" pitchFamily="49" charset="0"/>
              </a:rPr>
              <a:t> </a:t>
            </a:r>
            <a:r>
              <a:rPr lang="en-US" altLang="zh-CN" dirty="0">
                <a:cs typeface="Courier New" panose="02070309020205020404" pitchFamily="49" charset="0"/>
              </a:rPr>
              <a:t>FS</a:t>
            </a:r>
            <a:r>
              <a:rPr lang="zh-CN" altLang="en-US" dirty="0">
                <a:cs typeface="Courier New" panose="02070309020205020404" pitchFamily="49" charset="0"/>
              </a:rPr>
              <a:t> </a:t>
            </a:r>
            <a:r>
              <a:rPr lang="en-US" altLang="ko-KR" dirty="0">
                <a:cs typeface="Courier New" panose="02070309020205020404" pitchFamily="49" charset="0"/>
              </a:rPr>
              <a:t>has to track which data block</a:t>
            </a:r>
            <a:r>
              <a:rPr lang="en-US" altLang="zh-CN" dirty="0">
                <a:cs typeface="Courier New" panose="02070309020205020404" pitchFamily="49" charset="0"/>
              </a:rPr>
              <a:t>s</a:t>
            </a:r>
            <a:r>
              <a:rPr lang="en-US" altLang="ko-KR" dirty="0">
                <a:cs typeface="Courier New" panose="02070309020205020404" pitchFamily="49" charset="0"/>
              </a:rPr>
              <a:t> comprise a file, the size of the file, its owner, etc.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CD7BAA-522F-6650-FEFB-EDFA05E99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2241914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224191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2241914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2241914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3409255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3409255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3409255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409255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2924944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1772816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2636912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148478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91680" y="5229200"/>
            <a:ext cx="5832648" cy="65734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How we store these 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inodes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in file system?</a:t>
            </a:r>
          </a:p>
        </p:txBody>
      </p:sp>
    </p:spTree>
    <p:extLst>
      <p:ext uri="{BB962C8B-B14F-4D97-AF65-F5344CB8AC3E}">
        <p14:creationId xmlns:p14="http://schemas.microsoft.com/office/powerpoint/2010/main" val="318513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Files and Directories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F04DBB-F554-2B07-0408-0C6243CEB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09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for </a:t>
            </a:r>
            <a:r>
              <a:rPr lang="en-US" altLang="ko-KR" dirty="0" err="1">
                <a:solidFill>
                  <a:schemeClr val="accent6"/>
                </a:solidFill>
              </a:rPr>
              <a:t>inode</a:t>
            </a:r>
            <a:r>
              <a:rPr lang="en-US" altLang="ko-KR" dirty="0">
                <a:solidFill>
                  <a:schemeClr val="accent6"/>
                </a:solidFill>
              </a:rPr>
              <a:t> table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This holds an array of on-disk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tables: 3 ~ 7,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size: 256B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 4KB block can hold 16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endParaRPr lang="en-US" altLang="ko-KR" dirty="0">
              <a:cs typeface="Courier New" panose="02070309020205020404" pitchFamily="49" charset="0"/>
            </a:endParaRP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The file system contains 80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 (maximum number of files)</a:t>
            </a:r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083BFC-D8F3-05FB-43DD-A54804187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4186130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418613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4186130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4186130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5353471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5353471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5353471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5353471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4869160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3717032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4581128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3429000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3717032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3429000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72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ko-KR" dirty="0"/>
              <a:t>llocation </a:t>
            </a:r>
            <a:r>
              <a:rPr lang="en-US" altLang="zh-CN" dirty="0"/>
              <a:t>S</a:t>
            </a:r>
            <a:r>
              <a:rPr lang="en-US" altLang="ko-KR" dirty="0"/>
              <a:t>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to track whether </a:t>
            </a:r>
            <a:r>
              <a:rPr lang="en-US" altLang="ko-KR" dirty="0" err="1"/>
              <a:t>inodes</a:t>
            </a:r>
            <a:r>
              <a:rPr lang="en-US" altLang="ko-KR" dirty="0"/>
              <a:t> or data blocks are free or not. </a:t>
            </a:r>
          </a:p>
          <a:p>
            <a:r>
              <a:rPr lang="en-US" altLang="ko-KR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bitmap, </a:t>
            </a:r>
            <a:r>
              <a:rPr lang="en-US" altLang="ko-KR" dirty="0"/>
              <a:t>each bit indicates free (0) or in-use (1) </a:t>
            </a:r>
          </a:p>
          <a:p>
            <a:pPr lvl="1"/>
            <a:r>
              <a:rPr lang="en-US" altLang="ko-KR" dirty="0"/>
              <a:t>data bitmap: for data region</a:t>
            </a:r>
          </a:p>
          <a:p>
            <a:pPr lvl="1"/>
            <a:r>
              <a:rPr lang="en-US" altLang="ko-KR" dirty="0" err="1"/>
              <a:t>inode</a:t>
            </a:r>
            <a:r>
              <a:rPr lang="en-US" altLang="ko-KR" dirty="0"/>
              <a:t> bitmap: for </a:t>
            </a:r>
            <a:r>
              <a:rPr lang="en-US" altLang="ko-KR" dirty="0" err="1"/>
              <a:t>inode</a:t>
            </a:r>
            <a:r>
              <a:rPr lang="en-US" altLang="ko-KR" dirty="0"/>
              <a:t> table</a:t>
            </a:r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A625A7-55C7-C1BF-D352-6E93FC4F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3970106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397010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3970106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3970106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5137447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5137447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5137447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5137447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465313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350100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436510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321297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350100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3212976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520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ko-KR" dirty="0"/>
              <a:t>uper </a:t>
            </a:r>
            <a:r>
              <a:rPr lang="en-US" altLang="zh-CN" dirty="0"/>
              <a:t>B</a:t>
            </a:r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 block contains </a:t>
            </a:r>
            <a:r>
              <a:rPr lang="en-US" altLang="zh-CN" dirty="0"/>
              <a:t>meta</a:t>
            </a:r>
            <a:r>
              <a:rPr lang="zh-CN" altLang="en-US" dirty="0"/>
              <a:t> </a:t>
            </a:r>
            <a:r>
              <a:rPr lang="en-US" altLang="ko-KR" dirty="0"/>
              <a:t>information 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file system</a:t>
            </a:r>
          </a:p>
          <a:p>
            <a:pPr lvl="1"/>
            <a:r>
              <a:rPr lang="en-US" altLang="ko-KR" dirty="0"/>
              <a:t>Ex) The number of </a:t>
            </a:r>
            <a:r>
              <a:rPr lang="en-US" altLang="ko-KR" dirty="0" err="1"/>
              <a:t>inodes</a:t>
            </a:r>
            <a:r>
              <a:rPr lang="en-US" altLang="ko-KR" dirty="0"/>
              <a:t>, begin location of </a:t>
            </a:r>
            <a:r>
              <a:rPr lang="en-US" altLang="ko-KR" dirty="0" err="1"/>
              <a:t>inode</a:t>
            </a:r>
            <a:r>
              <a:rPr lang="en-US" altLang="ko-KR" dirty="0"/>
              <a:t> table.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r>
              <a:rPr lang="en-US" altLang="ko-KR" dirty="0">
                <a:cs typeface="Courier New" panose="02070309020205020404" pitchFamily="49" charset="0"/>
              </a:rPr>
              <a:t>Thus, when mounting a file system, OS will read the superblock first, to initialize various information.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8D34B9-B5E7-D3F4-F9F7-A2A029A15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2889986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288998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2889986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2889986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4057327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4057327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4057327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4057327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357301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242088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328498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213285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242088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2132856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357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referred to by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by </a:t>
            </a:r>
            <a:r>
              <a:rPr lang="en-US" altLang="ko-KR" dirty="0" err="1"/>
              <a:t>inode</a:t>
            </a:r>
            <a:r>
              <a:rPr lang="en-US" altLang="ko-KR" dirty="0"/>
              <a:t> number,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ko-KR" dirty="0"/>
              <a:t>calculate</a:t>
            </a:r>
            <a:r>
              <a:rPr lang="en-US" altLang="zh-CN" dirty="0"/>
              <a:t>s</a:t>
            </a:r>
            <a:r>
              <a:rPr lang="en-US" altLang="ko-KR" dirty="0"/>
              <a:t> where the </a:t>
            </a:r>
            <a:r>
              <a:rPr lang="en-US" altLang="ko-KR" dirty="0" err="1"/>
              <a:t>inode</a:t>
            </a:r>
            <a:r>
              <a:rPr lang="en-US" altLang="ko-KR" dirty="0"/>
              <a:t> is on the disk.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Calculate the offset into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(32 x </a:t>
            </a:r>
            <a:r>
              <a:rPr lang="en-US" altLang="ko-KR" dirty="0" err="1"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) (256B) = 8192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Add start address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table(12 KB) +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region(8 KB) = 20 KB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C29CA-9CC2-6376-7628-72BB843BF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984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07029"/>
              </p:ext>
            </p:extLst>
          </p:nvPr>
        </p:nvGraphicFramePr>
        <p:xfrm>
          <a:off x="107504" y="4048948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16360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238045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352110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466174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580239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694303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808368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922432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9036496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35896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9889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83637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63757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15885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3832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3728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3938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83968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3609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1621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9633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04448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77358" y="3286263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zh-CN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214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>
            <a:spLocks noChangeArrowheads="1"/>
          </p:cNvSpPr>
          <p:nvPr/>
        </p:nvSpPr>
        <p:spPr bwMode="auto">
          <a:xfrm>
            <a:off x="5172075" y="4389438"/>
            <a:ext cx="446088" cy="731837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7" name="모서리가 둥근 직사각형 66"/>
          <p:cNvSpPr>
            <a:spLocks noChangeArrowheads="1"/>
          </p:cNvSpPr>
          <p:nvPr/>
        </p:nvSpPr>
        <p:spPr bwMode="auto">
          <a:xfrm>
            <a:off x="5719763" y="4073525"/>
            <a:ext cx="447675" cy="1368425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5" name="모서리가 둥근 직사각형 64"/>
          <p:cNvSpPr>
            <a:spLocks noChangeArrowheads="1"/>
          </p:cNvSpPr>
          <p:nvPr/>
        </p:nvSpPr>
        <p:spPr bwMode="auto">
          <a:xfrm>
            <a:off x="3606800" y="3952875"/>
            <a:ext cx="538163" cy="771525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4" name="모서리가 둥근 직사각형 63"/>
          <p:cNvSpPr>
            <a:spLocks noChangeArrowheads="1"/>
          </p:cNvSpPr>
          <p:nvPr/>
        </p:nvSpPr>
        <p:spPr bwMode="auto">
          <a:xfrm>
            <a:off x="4276725" y="1798638"/>
            <a:ext cx="762000" cy="2143125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07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굴림" charset="-127"/>
              </a:rPr>
              <a:t>inode</a:t>
            </a:r>
            <a:r>
              <a:rPr lang="en-US" altLang="ko-KR" dirty="0">
                <a:ea typeface="굴림" charset="-127"/>
              </a:rPr>
              <a:t> Structure: Indexed Allocation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7157F-EAA1-7862-550E-F48605BC0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C6CC5-2006-6AC8-46D9-39B58A827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0727" name="그룹 78"/>
          <p:cNvGrpSpPr>
            <a:grpSpLocks/>
          </p:cNvGrpSpPr>
          <p:nvPr/>
        </p:nvGrpSpPr>
        <p:grpSpPr bwMode="auto">
          <a:xfrm>
            <a:off x="1685925" y="1096963"/>
            <a:ext cx="5273675" cy="4332287"/>
            <a:chOff x="1480176" y="1210297"/>
            <a:chExt cx="6063624" cy="4939043"/>
          </a:xfrm>
        </p:grpSpPr>
        <p:grpSp>
          <p:nvGrpSpPr>
            <p:cNvPr id="30740" name="그룹 77"/>
            <p:cNvGrpSpPr>
              <a:grpSpLocks/>
            </p:cNvGrpSpPr>
            <p:nvPr/>
          </p:nvGrpSpPr>
          <p:grpSpPr bwMode="auto">
            <a:xfrm>
              <a:off x="1480176" y="1210297"/>
              <a:ext cx="1957186" cy="4626386"/>
              <a:chOff x="1480176" y="1210297"/>
              <a:chExt cx="1957186" cy="4626386"/>
            </a:xfrm>
          </p:grpSpPr>
          <p:sp>
            <p:nvSpPr>
              <p:cNvPr id="53" name="직사각형 3"/>
              <p:cNvSpPr>
                <a:spLocks noChangeArrowheads="1"/>
              </p:cNvSpPr>
              <p:nvPr/>
            </p:nvSpPr>
            <p:spPr bwMode="auto">
              <a:xfrm>
                <a:off x="1482002" y="1210297"/>
                <a:ext cx="1954889" cy="4625941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direct blocks</a:t>
                </a: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30789" name="TextBox 4"/>
              <p:cNvSpPr txBox="1">
                <a:spLocks noChangeArrowheads="1"/>
              </p:cNvSpPr>
              <p:nvPr/>
            </p:nvSpPr>
            <p:spPr bwMode="auto">
              <a:xfrm>
                <a:off x="1480176" y="1223001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mode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0" name="TextBox 5"/>
              <p:cNvSpPr txBox="1">
                <a:spLocks noChangeArrowheads="1"/>
              </p:cNvSpPr>
              <p:nvPr/>
            </p:nvSpPr>
            <p:spPr bwMode="auto">
              <a:xfrm>
                <a:off x="1480176" y="1543994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owners (2)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1" name="TextBox 6"/>
              <p:cNvSpPr txBox="1">
                <a:spLocks noChangeArrowheads="1"/>
              </p:cNvSpPr>
              <p:nvPr/>
            </p:nvSpPr>
            <p:spPr bwMode="auto">
              <a:xfrm>
                <a:off x="1480176" y="1867843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timestamp (3)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2" name="TextBox 7"/>
              <p:cNvSpPr txBox="1">
                <a:spLocks noChangeArrowheads="1"/>
              </p:cNvSpPr>
              <p:nvPr/>
            </p:nvSpPr>
            <p:spPr bwMode="auto">
              <a:xfrm>
                <a:off x="1480176" y="2196456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size block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3" name="TextBox 8"/>
              <p:cNvSpPr txBox="1">
                <a:spLocks noChangeArrowheads="1"/>
              </p:cNvSpPr>
              <p:nvPr/>
            </p:nvSpPr>
            <p:spPr bwMode="auto">
              <a:xfrm>
                <a:off x="1480176" y="2515543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count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59" name="TextBox 9"/>
              <p:cNvSpPr txBox="1"/>
              <p:nvPr/>
            </p:nvSpPr>
            <p:spPr>
              <a:xfrm>
                <a:off x="1480176" y="4866166"/>
                <a:ext cx="1949413" cy="3221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 latinLnBrk="0">
                  <a:defRPr/>
                </a:pPr>
                <a:r>
                  <a:rPr kumimoji="0" lang="en-US" altLang="ko-KR" sz="15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single indirect</a:t>
                </a:r>
                <a:endParaRPr kumimoji="0" lang="ko-KR" altLang="en-US" sz="15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60" name="TextBox 10"/>
              <p:cNvSpPr txBox="1"/>
              <p:nvPr/>
            </p:nvSpPr>
            <p:spPr>
              <a:xfrm>
                <a:off x="1480176" y="5186507"/>
                <a:ext cx="1949413" cy="3221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 latinLnBrk="0">
                  <a:defRPr/>
                </a:pPr>
                <a:r>
                  <a:rPr kumimoji="0" lang="en-US" altLang="ko-KR" sz="15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double indirect</a:t>
                </a:r>
                <a:endParaRPr kumimoji="0" lang="ko-KR" altLang="en-US" sz="15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30796" name="TextBox 11"/>
              <p:cNvSpPr txBox="1">
                <a:spLocks noChangeArrowheads="1"/>
              </p:cNvSpPr>
              <p:nvPr/>
            </p:nvSpPr>
            <p:spPr bwMode="auto">
              <a:xfrm>
                <a:off x="1480176" y="5506393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triple indirect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7" name="TextBox 12"/>
              <p:cNvSpPr txBox="1">
                <a:spLocks noChangeArrowheads="1"/>
              </p:cNvSpPr>
              <p:nvPr/>
            </p:nvSpPr>
            <p:spPr bwMode="auto">
              <a:xfrm>
                <a:off x="3185160" y="3688080"/>
                <a:ext cx="245580" cy="784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0" hangingPunct="1"/>
                <a:r>
                  <a:rPr kumimoji="0" lang="en-US" altLang="ko-KR" sz="1500">
                    <a:latin typeface="Tahoma" charset="0"/>
                  </a:rPr>
                  <a:t>.</a:t>
                </a:r>
              </a:p>
              <a:p>
                <a:pPr eaLnBrk="1" latinLnBrk="0" hangingPunct="1"/>
                <a:r>
                  <a:rPr kumimoji="0" lang="en-US" altLang="ko-KR" sz="1500">
                    <a:latin typeface="Tahoma" charset="0"/>
                  </a:rPr>
                  <a:t>.</a:t>
                </a:r>
              </a:p>
              <a:p>
                <a:pPr eaLnBrk="1" latinLnBrk="0" hangingPunct="1"/>
                <a:r>
                  <a:rPr kumimoji="0" lang="en-US" altLang="ko-KR" sz="1500">
                    <a:latin typeface="Tahoma" charset="0"/>
                  </a:rPr>
                  <a:t>.</a:t>
                </a:r>
                <a:endParaRPr kumimoji="0" lang="ko-KR" altLang="en-US" sz="1500">
                  <a:latin typeface="Tahoma" charset="0"/>
                </a:endParaRPr>
              </a:p>
            </p:txBody>
          </p:sp>
        </p:grpSp>
        <p:grpSp>
          <p:nvGrpSpPr>
            <p:cNvPr id="30741" name="그룹 75"/>
            <p:cNvGrpSpPr>
              <a:grpSpLocks/>
            </p:cNvGrpSpPr>
            <p:nvPr/>
          </p:nvGrpSpPr>
          <p:grpSpPr bwMode="auto">
            <a:xfrm>
              <a:off x="3238944" y="2224452"/>
              <a:ext cx="1965122" cy="1479174"/>
              <a:chOff x="3238944" y="2224452"/>
              <a:chExt cx="1965122" cy="1479174"/>
            </a:xfrm>
          </p:grpSpPr>
          <p:sp>
            <p:nvSpPr>
              <p:cNvPr id="44" name="직사각형 43"/>
              <p:cNvSpPr>
                <a:spLocks noChangeArrowheads="1"/>
              </p:cNvSpPr>
              <p:nvPr/>
            </p:nvSpPr>
            <p:spPr bwMode="auto">
              <a:xfrm>
                <a:off x="4594127" y="2223806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45" name="직사각형 14"/>
              <p:cNvSpPr>
                <a:spLocks noChangeArrowheads="1"/>
              </p:cNvSpPr>
              <p:nvPr/>
            </p:nvSpPr>
            <p:spPr bwMode="auto">
              <a:xfrm>
                <a:off x="4594127" y="2688933"/>
                <a:ext cx="609648" cy="229850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46" name="직사각형 15"/>
              <p:cNvSpPr>
                <a:spLocks noChangeArrowheads="1"/>
              </p:cNvSpPr>
              <p:nvPr/>
            </p:nvSpPr>
            <p:spPr bwMode="auto">
              <a:xfrm>
                <a:off x="4594127" y="3139583"/>
                <a:ext cx="609648" cy="22984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47" name="직사각형 46"/>
              <p:cNvSpPr>
                <a:spLocks noChangeArrowheads="1"/>
              </p:cNvSpPr>
              <p:nvPr/>
            </p:nvSpPr>
            <p:spPr bwMode="auto">
              <a:xfrm>
                <a:off x="3239759" y="3078048"/>
                <a:ext cx="89440" cy="114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48" name="직사각형 47"/>
              <p:cNvSpPr>
                <a:spLocks noChangeArrowheads="1"/>
              </p:cNvSpPr>
              <p:nvPr/>
            </p:nvSpPr>
            <p:spPr bwMode="auto">
              <a:xfrm>
                <a:off x="3239759" y="3331426"/>
                <a:ext cx="89440" cy="114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49" name="직사각형 48"/>
              <p:cNvSpPr>
                <a:spLocks noChangeArrowheads="1"/>
              </p:cNvSpPr>
              <p:nvPr/>
            </p:nvSpPr>
            <p:spPr bwMode="auto">
              <a:xfrm>
                <a:off x="3239759" y="3590232"/>
                <a:ext cx="89440" cy="1140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cxnSp>
            <p:nvCxnSpPr>
              <p:cNvPr id="50" name="꺾인 연결선 49"/>
              <p:cNvCxnSpPr>
                <a:cxnSpLocks noChangeShapeType="1"/>
                <a:stCxn id="47" idx="3"/>
                <a:endCxn id="44" idx="1"/>
              </p:cNvCxnSpPr>
              <p:nvPr/>
            </p:nvCxnSpPr>
            <p:spPr bwMode="auto">
              <a:xfrm flipV="1">
                <a:off x="3329199" y="2337825"/>
                <a:ext cx="1264928" cy="798138"/>
              </a:xfrm>
              <a:prstGeom prst="bentConnector3">
                <a:avLst>
                  <a:gd name="adj1" fmla="val 3317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1" name="꺾인 연결선 50"/>
              <p:cNvCxnSpPr>
                <a:cxnSpLocks noChangeShapeType="1"/>
                <a:stCxn id="48" idx="3"/>
              </p:cNvCxnSpPr>
              <p:nvPr/>
            </p:nvCxnSpPr>
            <p:spPr bwMode="auto">
              <a:xfrm flipV="1">
                <a:off x="3329199" y="2802953"/>
                <a:ext cx="1264928" cy="584577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2" name="꺾인 연결선 51"/>
              <p:cNvCxnSpPr>
                <a:cxnSpLocks noChangeShapeType="1"/>
                <a:stCxn id="49" idx="3"/>
              </p:cNvCxnSpPr>
              <p:nvPr/>
            </p:nvCxnSpPr>
            <p:spPr bwMode="auto">
              <a:xfrm flipV="1">
                <a:off x="3329199" y="3255412"/>
                <a:ext cx="1264928" cy="390925"/>
              </a:xfrm>
              <a:prstGeom prst="bentConnector3">
                <a:avLst>
                  <a:gd name="adj1" fmla="val 680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</p:grpSp>
        <p:grpSp>
          <p:nvGrpSpPr>
            <p:cNvPr id="30742" name="그룹 73"/>
            <p:cNvGrpSpPr>
              <a:grpSpLocks/>
            </p:cNvGrpSpPr>
            <p:nvPr/>
          </p:nvGrpSpPr>
          <p:grpSpPr bwMode="auto">
            <a:xfrm>
              <a:off x="3238944" y="4098812"/>
              <a:ext cx="1965122" cy="1144297"/>
              <a:chOff x="3238944" y="4098812"/>
              <a:chExt cx="1965122" cy="1144297"/>
            </a:xfrm>
          </p:grpSpPr>
          <p:sp>
            <p:nvSpPr>
              <p:cNvPr id="32" name="직사각형 16"/>
              <p:cNvSpPr>
                <a:spLocks noChangeArrowheads="1"/>
              </p:cNvSpPr>
              <p:nvPr/>
            </p:nvSpPr>
            <p:spPr bwMode="auto">
              <a:xfrm>
                <a:off x="4594127" y="4098796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33" name="직사각형 32"/>
              <p:cNvSpPr>
                <a:spLocks noChangeArrowheads="1"/>
              </p:cNvSpPr>
              <p:nvPr/>
            </p:nvSpPr>
            <p:spPr bwMode="auto">
              <a:xfrm>
                <a:off x="4594127" y="4563924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34" name="직사각형 33"/>
              <p:cNvSpPr>
                <a:spLocks noChangeArrowheads="1"/>
              </p:cNvSpPr>
              <p:nvPr/>
            </p:nvSpPr>
            <p:spPr bwMode="auto">
              <a:xfrm>
                <a:off x="4594127" y="5014574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35" name="직사각형 34"/>
              <p:cNvSpPr>
                <a:spLocks noChangeArrowheads="1"/>
              </p:cNvSpPr>
              <p:nvPr/>
            </p:nvSpPr>
            <p:spPr bwMode="auto">
              <a:xfrm>
                <a:off x="3239759" y="4580213"/>
                <a:ext cx="89440" cy="114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36" name="직사각형 35"/>
              <p:cNvSpPr>
                <a:spLocks noChangeArrowheads="1"/>
              </p:cNvSpPr>
              <p:nvPr/>
            </p:nvSpPr>
            <p:spPr bwMode="auto">
              <a:xfrm>
                <a:off x="3239759" y="5029052"/>
                <a:ext cx="89440" cy="11583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cxnSp>
            <p:nvCxnSpPr>
              <p:cNvPr id="37" name="꺾인 연결선 36"/>
              <p:cNvCxnSpPr>
                <a:cxnSpLocks noChangeShapeType="1"/>
                <a:stCxn id="35" idx="3"/>
              </p:cNvCxnSpPr>
              <p:nvPr/>
            </p:nvCxnSpPr>
            <p:spPr bwMode="auto">
              <a:xfrm flipV="1">
                <a:off x="3329199" y="4212815"/>
                <a:ext cx="1264928" cy="423502"/>
              </a:xfrm>
              <a:prstGeom prst="bentConnector3">
                <a:avLst>
                  <a:gd name="adj1" fmla="val 3076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grpSp>
            <p:nvGrpSpPr>
              <p:cNvPr id="30773" name="그룹 39"/>
              <p:cNvGrpSpPr>
                <a:grpSpLocks/>
              </p:cNvGrpSpPr>
              <p:nvPr/>
            </p:nvGrpSpPr>
            <p:grpSpPr bwMode="auto">
              <a:xfrm>
                <a:off x="3863340" y="4564380"/>
                <a:ext cx="245580" cy="623180"/>
                <a:chOff x="3863340" y="4564380"/>
                <a:chExt cx="245580" cy="623180"/>
              </a:xfrm>
            </p:grpSpPr>
            <p:sp>
              <p:nvSpPr>
                <p:cNvPr id="42" name="직사각형 41"/>
                <p:cNvSpPr>
                  <a:spLocks noChangeArrowheads="1"/>
                </p:cNvSpPr>
                <p:nvPr/>
              </p:nvSpPr>
              <p:spPr bwMode="auto">
                <a:xfrm>
                  <a:off x="3878611" y="4585642"/>
                  <a:ext cx="198957" cy="593626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endParaRPr kumimoji="0" lang="ko-KR" altLang="en-US" sz="1400" dirty="0">
                    <a:latin typeface="Tahoma" pitchFamily="34" charset="0"/>
                    <a:ea typeface="굴림" pitchFamily="50" charset="-127"/>
                    <a:cs typeface="Tahoma" pitchFamily="34" charset="0"/>
                  </a:endParaRPr>
                </a:p>
              </p:txBody>
            </p:sp>
            <p:sp>
              <p:nvSpPr>
                <p:cNvPr id="30778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3863340" y="4564380"/>
                  <a:ext cx="245580" cy="600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0" hangingPunct="1"/>
                  <a:r>
                    <a:rPr kumimoji="0" lang="en-US" altLang="ko-KR" sz="1100">
                      <a:latin typeface="Tahoma" charset="0"/>
                    </a:rPr>
                    <a:t>.</a:t>
                  </a:r>
                </a:p>
                <a:p>
                  <a:pPr eaLnBrk="1" latinLnBrk="0" hangingPunct="1"/>
                  <a:r>
                    <a:rPr kumimoji="0" lang="en-US" altLang="ko-KR" sz="1100">
                      <a:latin typeface="Tahoma" charset="0"/>
                    </a:rPr>
                    <a:t>.</a:t>
                  </a:r>
                </a:p>
                <a:p>
                  <a:pPr eaLnBrk="1" latinLnBrk="0" hangingPunct="1"/>
                  <a:r>
                    <a:rPr kumimoji="0" lang="en-US" altLang="ko-KR" sz="1100">
                      <a:latin typeface="Tahoma" charset="0"/>
                    </a:rPr>
                    <a:t>.</a:t>
                  </a:r>
                  <a:endParaRPr kumimoji="0" lang="ko-KR" altLang="en-US" sz="1100">
                    <a:latin typeface="Tahoma" charset="0"/>
                  </a:endParaRPr>
                </a:p>
              </p:txBody>
            </p:sp>
          </p:grpSp>
          <p:cxnSp>
            <p:nvCxnSpPr>
              <p:cNvPr id="39" name="꺾인 연결선 38"/>
              <p:cNvCxnSpPr>
                <a:cxnSpLocks noChangeShapeType="1"/>
                <a:stCxn id="36" idx="3"/>
                <a:endCxn id="30778" idx="1"/>
              </p:cNvCxnSpPr>
              <p:nvPr/>
            </p:nvCxnSpPr>
            <p:spPr bwMode="auto">
              <a:xfrm flipV="1">
                <a:off x="3329199" y="4864357"/>
                <a:ext cx="534810" cy="220800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0" name="직선 화살표 연결선 39"/>
              <p:cNvCxnSpPr>
                <a:cxnSpLocks noChangeShapeType="1"/>
                <a:endCxn id="33" idx="1"/>
              </p:cNvCxnSpPr>
              <p:nvPr/>
            </p:nvCxnSpPr>
            <p:spPr bwMode="auto">
              <a:xfrm flipV="1">
                <a:off x="4031937" y="4677944"/>
                <a:ext cx="562190" cy="723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1" name="직선 화살표 연결선 40"/>
              <p:cNvCxnSpPr>
                <a:cxnSpLocks noChangeShapeType="1"/>
              </p:cNvCxnSpPr>
              <p:nvPr/>
            </p:nvCxnSpPr>
            <p:spPr bwMode="auto">
              <a:xfrm flipV="1">
                <a:off x="4031937" y="5097826"/>
                <a:ext cx="562190" cy="723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</p:grpSp>
        <p:grpSp>
          <p:nvGrpSpPr>
            <p:cNvPr id="30743" name="그룹 76"/>
            <p:cNvGrpSpPr>
              <a:grpSpLocks/>
            </p:cNvGrpSpPr>
            <p:nvPr/>
          </p:nvGrpSpPr>
          <p:grpSpPr bwMode="auto">
            <a:xfrm>
              <a:off x="3238944" y="4587638"/>
              <a:ext cx="4304856" cy="1561702"/>
              <a:chOff x="3238944" y="4587638"/>
              <a:chExt cx="4304856" cy="1561702"/>
            </a:xfrm>
          </p:grpSpPr>
          <p:sp>
            <p:nvSpPr>
              <p:cNvPr id="10" name="직사각형 9"/>
              <p:cNvSpPr>
                <a:spLocks noChangeArrowheads="1"/>
              </p:cNvSpPr>
              <p:nvPr/>
            </p:nvSpPr>
            <p:spPr bwMode="auto">
              <a:xfrm>
                <a:off x="3239759" y="5327674"/>
                <a:ext cx="89440" cy="1140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cxnSp>
            <p:nvCxnSpPr>
              <p:cNvPr id="11" name="직선 화살표 연결선 10"/>
              <p:cNvCxnSpPr>
                <a:cxnSpLocks noChangeShapeType="1"/>
                <a:stCxn id="10" idx="3"/>
                <a:endCxn id="30762" idx="1"/>
              </p:cNvCxnSpPr>
              <p:nvPr/>
            </p:nvCxnSpPr>
            <p:spPr bwMode="auto">
              <a:xfrm flipV="1">
                <a:off x="3329199" y="5381970"/>
                <a:ext cx="2287092" cy="181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grpSp>
            <p:nvGrpSpPr>
              <p:cNvPr id="30747" name="그룹 72"/>
              <p:cNvGrpSpPr>
                <a:grpSpLocks/>
              </p:cNvGrpSpPr>
              <p:nvPr/>
            </p:nvGrpSpPr>
            <p:grpSpPr bwMode="auto">
              <a:xfrm>
                <a:off x="5615940" y="4587638"/>
                <a:ext cx="1927860" cy="1561702"/>
                <a:chOff x="5615940" y="4587638"/>
                <a:chExt cx="1927860" cy="1561702"/>
              </a:xfrm>
            </p:grpSpPr>
            <p:sp>
              <p:nvSpPr>
                <p:cNvPr id="13" name="직사각형 12"/>
                <p:cNvSpPr>
                  <a:spLocks noChangeArrowheads="1"/>
                </p:cNvSpPr>
                <p:nvPr/>
              </p:nvSpPr>
              <p:spPr bwMode="auto">
                <a:xfrm>
                  <a:off x="6934152" y="4587452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sp>
              <p:nvSpPr>
                <p:cNvPr id="14" name="직사각형 13"/>
                <p:cNvSpPr>
                  <a:spLocks noChangeArrowheads="1"/>
                </p:cNvSpPr>
                <p:nvPr/>
              </p:nvSpPr>
              <p:spPr bwMode="auto">
                <a:xfrm>
                  <a:off x="6934152" y="5052579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sp>
              <p:nvSpPr>
                <p:cNvPr id="15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6934152" y="5501419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sp>
              <p:nvSpPr>
                <p:cNvPr id="16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6926851" y="5921301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grpSp>
              <p:nvGrpSpPr>
                <p:cNvPr id="30752" name="그룹 40"/>
                <p:cNvGrpSpPr>
                  <a:grpSpLocks/>
                </p:cNvGrpSpPr>
                <p:nvPr/>
              </p:nvGrpSpPr>
              <p:grpSpPr bwMode="auto">
                <a:xfrm>
                  <a:off x="6271260" y="4640580"/>
                  <a:ext cx="245580" cy="602528"/>
                  <a:chOff x="3863340" y="4572000"/>
                  <a:chExt cx="245580" cy="602528"/>
                </a:xfrm>
              </p:grpSpPr>
              <p:sp>
                <p:nvSpPr>
                  <p:cNvPr id="30" name="직사각형 29"/>
                  <p:cNvSpPr>
                    <a:spLocks noChangeArrowheads="1"/>
                  </p:cNvSpPr>
                  <p:nvPr/>
                </p:nvSpPr>
                <p:spPr bwMode="auto">
                  <a:xfrm>
                    <a:off x="3892856" y="4600314"/>
                    <a:ext cx="184354" cy="573719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>
                    <a:outerShdw blurRad="63500" dist="63500" dir="900004" algn="ctr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ctr" latinLnBrk="0">
                      <a:defRPr/>
                    </a:pPr>
                    <a:endParaRPr kumimoji="0" lang="ko-KR" altLang="en-US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endParaRPr>
                  </a:p>
                </p:txBody>
              </p:sp>
              <p:sp>
                <p:nvSpPr>
                  <p:cNvPr id="30766" name="Text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3340" y="4572000"/>
                    <a:ext cx="245580" cy="600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9pPr>
                  </a:lstStyle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  <a:endParaRPr kumimoji="0" lang="ko-KR" altLang="en-US" sz="1100">
                      <a:latin typeface="Tahoma" charset="0"/>
                    </a:endParaRPr>
                  </a:p>
                </p:txBody>
              </p:sp>
            </p:grpSp>
            <p:grpSp>
              <p:nvGrpSpPr>
                <p:cNvPr id="30753" name="그룹 43"/>
                <p:cNvGrpSpPr>
                  <a:grpSpLocks/>
                </p:cNvGrpSpPr>
                <p:nvPr/>
              </p:nvGrpSpPr>
              <p:grpSpPr bwMode="auto">
                <a:xfrm>
                  <a:off x="6271260" y="5501640"/>
                  <a:ext cx="245580" cy="601675"/>
                  <a:chOff x="3863340" y="4572000"/>
                  <a:chExt cx="245580" cy="601675"/>
                </a:xfrm>
              </p:grpSpPr>
              <p:sp>
                <p:nvSpPr>
                  <p:cNvPr id="28" name="직사각형 27"/>
                  <p:cNvSpPr>
                    <a:spLocks noChangeArrowheads="1"/>
                  </p:cNvSpPr>
                  <p:nvPr/>
                </p:nvSpPr>
                <p:spPr bwMode="auto">
                  <a:xfrm>
                    <a:off x="3892856" y="4588068"/>
                    <a:ext cx="184354" cy="586387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>
                    <a:outerShdw blurRad="63500" dist="63500" dir="900004" algn="ctr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ctr" latinLnBrk="0">
                      <a:defRPr/>
                    </a:pPr>
                    <a:endParaRPr kumimoji="0" lang="ko-KR" altLang="en-US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endParaRPr>
                  </a:p>
                </p:txBody>
              </p:sp>
              <p:sp>
                <p:nvSpPr>
                  <p:cNvPr id="30764" name="Text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3340" y="4572000"/>
                    <a:ext cx="245580" cy="600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9pPr>
                  </a:lstStyle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  <a:endParaRPr kumimoji="0" lang="ko-KR" altLang="en-US" sz="1100">
                      <a:latin typeface="Tahoma" charset="0"/>
                    </a:endParaRPr>
                  </a:p>
                </p:txBody>
              </p:sp>
            </p:grpSp>
            <p:grpSp>
              <p:nvGrpSpPr>
                <p:cNvPr id="30754" name="그룹 46"/>
                <p:cNvGrpSpPr>
                  <a:grpSpLocks/>
                </p:cNvGrpSpPr>
                <p:nvPr/>
              </p:nvGrpSpPr>
              <p:grpSpPr bwMode="auto">
                <a:xfrm>
                  <a:off x="5615940" y="5082540"/>
                  <a:ext cx="245580" cy="601782"/>
                  <a:chOff x="3863340" y="4572000"/>
                  <a:chExt cx="245580" cy="601782"/>
                </a:xfrm>
              </p:grpSpPr>
              <p:sp>
                <p:nvSpPr>
                  <p:cNvPr id="26" name="직사각형 25"/>
                  <p:cNvSpPr>
                    <a:spLocks noChangeArrowheads="1"/>
                  </p:cNvSpPr>
                  <p:nvPr/>
                </p:nvSpPr>
                <p:spPr bwMode="auto">
                  <a:xfrm>
                    <a:off x="3892895" y="4580047"/>
                    <a:ext cx="206258" cy="593626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>
                    <a:outerShdw blurRad="63500" dist="63500" dir="900004" algn="ctr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ctr" latinLnBrk="0">
                      <a:defRPr/>
                    </a:pPr>
                    <a:endParaRPr kumimoji="0" lang="ko-KR" altLang="en-US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endParaRPr>
                  </a:p>
                </p:txBody>
              </p:sp>
              <p:sp>
                <p:nvSpPr>
                  <p:cNvPr id="30762" name="Text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3340" y="4572000"/>
                    <a:ext cx="245580" cy="600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9pPr>
                  </a:lstStyle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  <a:endParaRPr kumimoji="0" lang="ko-KR" altLang="en-US" sz="1100">
                      <a:latin typeface="Tahoma" charset="0"/>
                    </a:endParaRPr>
                  </a:p>
                </p:txBody>
              </p:sp>
            </p:grpSp>
            <p:cxnSp>
              <p:nvCxnSpPr>
                <p:cNvPr id="20" name="직선 화살표 연결선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769615" y="5204606"/>
                  <a:ext cx="564016" cy="905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1" name="직선 화살표 연결선 20"/>
                <p:cNvCxnSpPr>
                  <a:cxnSpLocks noChangeShapeType="1"/>
                </p:cNvCxnSpPr>
                <p:nvPr/>
              </p:nvCxnSpPr>
              <p:spPr bwMode="auto">
                <a:xfrm flipV="1">
                  <a:off x="5769615" y="5624488"/>
                  <a:ext cx="564016" cy="7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86564" y="4748527"/>
                  <a:ext cx="564016" cy="7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3" name="직선 화살표 연결선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86564" y="5166600"/>
                  <a:ext cx="564016" cy="904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4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70137" y="5615439"/>
                  <a:ext cx="564015" cy="904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5" name="직선 화살표 연결선 24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70137" y="6035321"/>
                  <a:ext cx="564015" cy="7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</p:grpSp>
        </p:grpSp>
        <p:sp>
          <p:nvSpPr>
            <p:cNvPr id="30744" name="TextBox 74"/>
            <p:cNvSpPr txBox="1">
              <a:spLocks noChangeArrowheads="1"/>
            </p:cNvSpPr>
            <p:nvPr/>
          </p:nvSpPr>
          <p:spPr bwMode="auto">
            <a:xfrm>
              <a:off x="4777740" y="3352800"/>
              <a:ext cx="24558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.</a:t>
              </a:r>
            </a:p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.</a:t>
              </a:r>
            </a:p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.</a:t>
              </a:r>
              <a:endParaRPr kumimoji="0" lang="ko-KR" altLang="en-US" sz="1500">
                <a:latin typeface="Tahoma" charset="0"/>
              </a:endParaRPr>
            </a:p>
          </p:txBody>
        </p:sp>
      </p:grpSp>
      <p:grpSp>
        <p:nvGrpSpPr>
          <p:cNvPr id="18" name="그룹 75"/>
          <p:cNvGrpSpPr>
            <a:grpSpLocks/>
          </p:cNvGrpSpPr>
          <p:nvPr/>
        </p:nvGrpSpPr>
        <p:grpSpPr bwMode="auto">
          <a:xfrm>
            <a:off x="4772025" y="1046163"/>
            <a:ext cx="3132138" cy="744537"/>
            <a:chOff x="4771494" y="1046480"/>
            <a:chExt cx="3132986" cy="743981"/>
          </a:xfrm>
        </p:grpSpPr>
        <p:sp>
          <p:nvSpPr>
            <p:cNvPr id="30738" name="TextBox 62"/>
            <p:cNvSpPr txBox="1">
              <a:spLocks noChangeArrowheads="1"/>
            </p:cNvSpPr>
            <p:nvPr/>
          </p:nvSpPr>
          <p:spPr bwMode="auto">
            <a:xfrm>
              <a:off x="5049520" y="1046480"/>
              <a:ext cx="285496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 dirty="0">
                  <a:latin typeface="Tahoma" charset="0"/>
                </a:rPr>
                <a:t>Small files do not require separate index block</a:t>
              </a:r>
              <a:r>
                <a:rPr kumimoji="0" lang="en-US" altLang="zh-CN" sz="1500" dirty="0">
                  <a:latin typeface="Tahoma" charset="0"/>
                </a:rPr>
                <a:t>s</a:t>
              </a:r>
              <a:endParaRPr kumimoji="0" lang="ko-KR" altLang="en-US" sz="1500" dirty="0">
                <a:latin typeface="Tahoma" charset="0"/>
              </a:endParaRPr>
            </a:p>
          </p:txBody>
        </p:sp>
        <p:sp>
          <p:nvSpPr>
            <p:cNvPr id="72" name="오른쪽 화살표 71"/>
            <p:cNvSpPr>
              <a:spLocks noChangeArrowheads="1"/>
            </p:cNvSpPr>
            <p:nvPr/>
          </p:nvSpPr>
          <p:spPr bwMode="auto">
            <a:xfrm rot="7206823">
              <a:off x="4701044" y="1443711"/>
              <a:ext cx="417200" cy="276300"/>
            </a:xfrm>
            <a:prstGeom prst="rightArrow">
              <a:avLst>
                <a:gd name="adj1" fmla="val 50000"/>
                <a:gd name="adj2" fmla="val 50003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9" name="그룹 76"/>
          <p:cNvGrpSpPr>
            <a:grpSpLocks/>
          </p:cNvGrpSpPr>
          <p:nvPr/>
        </p:nvGrpSpPr>
        <p:grpSpPr bwMode="auto">
          <a:xfrm>
            <a:off x="1889125" y="4929188"/>
            <a:ext cx="2297113" cy="1290637"/>
            <a:chOff x="1889760" y="4929900"/>
            <a:chExt cx="2296160" cy="1290530"/>
          </a:xfrm>
        </p:grpSpPr>
        <p:sp>
          <p:nvSpPr>
            <p:cNvPr id="30736" name="TextBox 67"/>
            <p:cNvSpPr txBox="1">
              <a:spLocks noChangeArrowheads="1"/>
            </p:cNvSpPr>
            <p:nvPr/>
          </p:nvSpPr>
          <p:spPr bwMode="auto">
            <a:xfrm>
              <a:off x="1889760" y="5435600"/>
              <a:ext cx="229616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 dirty="0">
                  <a:solidFill>
                    <a:srgbClr val="FF0000"/>
                  </a:solidFill>
                  <a:latin typeface="Tahoma" charset="0"/>
                </a:rPr>
                <a:t>Index block</a:t>
              </a:r>
              <a:r>
                <a:rPr kumimoji="0" lang="en-US" altLang="ko-KR" sz="1500" dirty="0">
                  <a:latin typeface="Tahoma" charset="0"/>
                </a:rPr>
                <a:t>, contains addresses of blocks that contain data</a:t>
              </a:r>
              <a:endParaRPr kumimoji="0" lang="ko-KR" altLang="en-US" sz="1500" dirty="0">
                <a:latin typeface="Tahoma" charset="0"/>
              </a:endParaRPr>
            </a:p>
          </p:txBody>
        </p:sp>
        <p:sp>
          <p:nvSpPr>
            <p:cNvPr id="73" name="오른쪽 화살표 72"/>
            <p:cNvSpPr>
              <a:spLocks noChangeArrowheads="1"/>
            </p:cNvSpPr>
            <p:nvPr/>
          </p:nvSpPr>
          <p:spPr bwMode="auto">
            <a:xfrm rot="-4808882">
              <a:off x="3624109" y="4999790"/>
              <a:ext cx="415891" cy="276110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7" name="그룹 77"/>
          <p:cNvGrpSpPr>
            <a:grpSpLocks/>
          </p:cNvGrpSpPr>
          <p:nvPr/>
        </p:nvGrpSpPr>
        <p:grpSpPr bwMode="auto">
          <a:xfrm>
            <a:off x="5303838" y="2967038"/>
            <a:ext cx="3027362" cy="1292225"/>
            <a:chOff x="5303520" y="2966720"/>
            <a:chExt cx="3027680" cy="1292621"/>
          </a:xfrm>
        </p:grpSpPr>
        <p:sp>
          <p:nvSpPr>
            <p:cNvPr id="30734" name="TextBox 69"/>
            <p:cNvSpPr txBox="1">
              <a:spLocks noChangeArrowheads="1"/>
            </p:cNvSpPr>
            <p:nvPr/>
          </p:nvSpPr>
          <p:spPr bwMode="auto">
            <a:xfrm>
              <a:off x="5303520" y="2966720"/>
              <a:ext cx="302768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 dirty="0">
                  <a:latin typeface="Tahoma" charset="0"/>
                </a:rPr>
                <a:t>Contains the addresses of blocks that contain pointers to the actual data blocks</a:t>
              </a:r>
              <a:endParaRPr kumimoji="0" lang="ko-KR" altLang="en-US" sz="1500" dirty="0">
                <a:latin typeface="Tahoma" charset="0"/>
              </a:endParaRPr>
            </a:p>
          </p:txBody>
        </p:sp>
        <p:sp>
          <p:nvSpPr>
            <p:cNvPr id="74" name="오른쪽 화살표 73"/>
            <p:cNvSpPr>
              <a:spLocks noChangeArrowheads="1"/>
            </p:cNvSpPr>
            <p:nvPr/>
          </p:nvSpPr>
          <p:spPr bwMode="auto">
            <a:xfrm rot="6395997">
              <a:off x="5259817" y="3913982"/>
              <a:ext cx="416052" cy="274667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9" name="그룹 78"/>
          <p:cNvGrpSpPr>
            <a:grpSpLocks/>
          </p:cNvGrpSpPr>
          <p:nvPr/>
        </p:nvGrpSpPr>
        <p:grpSpPr bwMode="auto">
          <a:xfrm>
            <a:off x="5211763" y="5529263"/>
            <a:ext cx="3394075" cy="849312"/>
            <a:chOff x="5212080" y="5529341"/>
            <a:chExt cx="3393440" cy="849184"/>
          </a:xfrm>
        </p:grpSpPr>
        <p:sp>
          <p:nvSpPr>
            <p:cNvPr id="30732" name="TextBox 70"/>
            <p:cNvSpPr txBox="1">
              <a:spLocks noChangeArrowheads="1"/>
            </p:cNvSpPr>
            <p:nvPr/>
          </p:nvSpPr>
          <p:spPr bwMode="auto">
            <a:xfrm>
              <a:off x="5212080" y="6055360"/>
              <a:ext cx="339344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Pointers to the actual data blocks</a:t>
              </a:r>
              <a:endParaRPr kumimoji="0" lang="ko-KR" altLang="en-US" sz="1500">
                <a:latin typeface="Tahoma" charset="0"/>
              </a:endParaRPr>
            </a:p>
          </p:txBody>
        </p:sp>
        <p:sp>
          <p:nvSpPr>
            <p:cNvPr id="75" name="오른쪽 화살표 74"/>
            <p:cNvSpPr>
              <a:spLocks noChangeArrowheads="1"/>
            </p:cNvSpPr>
            <p:nvPr/>
          </p:nvSpPr>
          <p:spPr bwMode="auto">
            <a:xfrm rot="-5200090">
              <a:off x="5717596" y="5599979"/>
              <a:ext cx="415862" cy="2745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2AC914-9F4B-5B5C-218C-9C1D628A0A80}"/>
              </a:ext>
            </a:extLst>
          </p:cNvPr>
          <p:cNvSpPr txBox="1"/>
          <p:nvPr/>
        </p:nvSpPr>
        <p:spPr>
          <a:xfrm>
            <a:off x="5377801" y="1981723"/>
            <a:ext cx="3516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 hangingPunct="0"/>
            <a:r>
              <a:rPr lang="en-US" altLang="zh-CN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Another</a:t>
            </a:r>
            <a:r>
              <a:rPr lang="zh-CN" altLang="en-US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example</a:t>
            </a:r>
            <a:r>
              <a:rPr lang="zh-CN" altLang="en-US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of</a:t>
            </a:r>
            <a:r>
              <a:rPr lang="zh-CN" altLang="en-US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i="1" u="sng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indirection!</a:t>
            </a:r>
            <a:endParaRPr lang="en-US" i="1" u="sng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16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5" grpId="0" animBg="1"/>
      <p:bldP spid="64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Directory Structure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C8DDE-FEB7-F4B9-FE87-166367725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81186-E39E-BC67-1CAC-0958ACB99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5776" y="1930673"/>
            <a:ext cx="4572000" cy="29966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+mn-ea"/>
              </a:rPr>
              <a:t>inum</a:t>
            </a:r>
            <a:r>
              <a:rPr lang="en-US" sz="1400" dirty="0">
                <a:latin typeface="+mn-ea"/>
              </a:rPr>
              <a:t> | </a:t>
            </a:r>
            <a:r>
              <a:rPr lang="en-US" sz="1400" dirty="0" err="1">
                <a:latin typeface="+mn-ea"/>
              </a:rPr>
              <a:t>reclen</a:t>
            </a:r>
            <a:r>
              <a:rPr lang="en-US" sz="1400" dirty="0">
                <a:latin typeface="+mn-ea"/>
              </a:rPr>
              <a:t> | </a:t>
            </a:r>
            <a:r>
              <a:rPr lang="en-US" sz="1400" dirty="0" err="1">
                <a:latin typeface="+mn-ea"/>
              </a:rPr>
              <a:t>strlen</a:t>
            </a:r>
            <a:r>
              <a:rPr lang="en-US" sz="1400" dirty="0">
                <a:latin typeface="+mn-ea"/>
              </a:rPr>
              <a:t> | name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+mn-ea"/>
              </a:rPr>
              <a:t>5 	</a:t>
            </a:r>
            <a:r>
              <a:rPr lang="en-US" altLang="zh-CN" sz="1400" dirty="0">
                <a:latin typeface="+mn-ea"/>
              </a:rPr>
              <a:t>12</a:t>
            </a:r>
            <a:r>
              <a:rPr lang="de-DE" sz="1400" dirty="0">
                <a:latin typeface="+mn-ea"/>
              </a:rPr>
              <a:t> 	2 	.</a:t>
            </a:r>
          </a:p>
          <a:p>
            <a:pPr>
              <a:lnSpc>
                <a:spcPct val="150000"/>
              </a:lnSpc>
            </a:pPr>
            <a:r>
              <a:rPr lang="is-IS" sz="1400" dirty="0">
                <a:latin typeface="+mn-ea"/>
              </a:rPr>
              <a:t>2 	</a:t>
            </a:r>
            <a:r>
              <a:rPr lang="en-US" altLang="zh-CN" sz="1400" dirty="0">
                <a:latin typeface="+mn-ea"/>
              </a:rPr>
              <a:t>12</a:t>
            </a:r>
            <a:r>
              <a:rPr lang="is-IS" sz="1400" dirty="0">
                <a:latin typeface="+mn-ea"/>
              </a:rPr>
              <a:t> 	3 	. 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ea"/>
              </a:rPr>
              <a:t>12	</a:t>
            </a:r>
            <a:r>
              <a:rPr lang="en-US" altLang="zh-CN" sz="1400" dirty="0">
                <a:latin typeface="+mn-ea"/>
              </a:rPr>
              <a:t>12</a:t>
            </a:r>
            <a:r>
              <a:rPr lang="en-US" sz="1400" dirty="0">
                <a:latin typeface="+mn-ea"/>
              </a:rPr>
              <a:t> 	4 	foo</a:t>
            </a:r>
          </a:p>
          <a:p>
            <a:pPr>
              <a:lnSpc>
                <a:spcPct val="150000"/>
              </a:lnSpc>
            </a:pPr>
            <a:r>
              <a:rPr lang="sk-SK" sz="1400" dirty="0">
                <a:latin typeface="+mn-ea"/>
              </a:rPr>
              <a:t>13 	</a:t>
            </a:r>
            <a:r>
              <a:rPr lang="en-US" altLang="zh-CN" sz="1400" dirty="0">
                <a:latin typeface="+mn-ea"/>
              </a:rPr>
              <a:t>12</a:t>
            </a:r>
            <a:r>
              <a:rPr lang="sk-SK" sz="1400" dirty="0">
                <a:latin typeface="+mn-ea"/>
              </a:rPr>
              <a:t>	4 	bar</a:t>
            </a:r>
          </a:p>
          <a:p>
            <a:pPr marL="342900" indent="-342900">
              <a:lnSpc>
                <a:spcPct val="150000"/>
              </a:lnSpc>
              <a:buAutoNum type="arabicPlain" startAt="24"/>
            </a:pPr>
            <a:r>
              <a:rPr lang="en-US" sz="1400" dirty="0">
                <a:latin typeface="+mn-ea"/>
              </a:rPr>
              <a:t>          </a:t>
            </a:r>
            <a:r>
              <a:rPr lang="en-US" altLang="zh-CN" sz="1400" dirty="0">
                <a:latin typeface="+mn-ea"/>
              </a:rPr>
              <a:t>36</a:t>
            </a:r>
            <a:r>
              <a:rPr lang="en-US" sz="1400" dirty="0">
                <a:latin typeface="+mn-ea"/>
              </a:rPr>
              <a:t> 	7 	</a:t>
            </a:r>
            <a:r>
              <a:rPr lang="en-US" sz="1400" dirty="0" err="1">
                <a:latin typeface="+mn-ea"/>
              </a:rPr>
              <a:t>foobar</a:t>
            </a:r>
            <a:endParaRPr lang="en-US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1312B-480F-D493-0079-444146D7E99C}"/>
              </a:ext>
            </a:extLst>
          </p:cNvPr>
          <p:cNvSpPr txBox="1"/>
          <p:nvPr/>
        </p:nvSpPr>
        <p:spPr>
          <a:xfrm>
            <a:off x="2771800" y="1772816"/>
            <a:ext cx="1008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Record</a:t>
            </a:r>
            <a:r>
              <a:rPr lang="zh-CN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HK" altLang="zh-CN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zh-CN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length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F0089-AF66-4588-91ED-56D938EA380C}"/>
              </a:ext>
            </a:extLst>
          </p:cNvPr>
          <p:cNvSpPr txBox="1"/>
          <p:nvPr/>
        </p:nvSpPr>
        <p:spPr>
          <a:xfrm>
            <a:off x="3845663" y="1772815"/>
            <a:ext cx="1008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String</a:t>
            </a:r>
            <a:r>
              <a:rPr lang="zh-CN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HK" altLang="zh-CN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zh-CN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length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CAE98A-8992-69BE-5022-41ED769CB40A}"/>
              </a:ext>
            </a:extLst>
          </p:cNvPr>
          <p:cNvCxnSpPr>
            <a:stCxn id="6" idx="2"/>
          </p:cNvCxnSpPr>
          <p:nvPr/>
        </p:nvCxnSpPr>
        <p:spPr>
          <a:xfrm>
            <a:off x="3275856" y="2419147"/>
            <a:ext cx="144016" cy="289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D56FDD-2459-E4EE-C261-8B8212EB4C4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168149" y="2419146"/>
            <a:ext cx="181570" cy="2897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20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Read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“/foo/bar”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EB595-C0B8-70B2-C96F-06EFBEF9D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F7DDF895-0AAB-49D9-B5D9-21A8813964FE}"/>
              </a:ext>
            </a:extLst>
          </p:cNvPr>
          <p:cNvGraphicFramePr>
            <a:graphicFrameLocks noGrp="1"/>
          </p:cNvGraphicFramePr>
          <p:nvPr/>
        </p:nvGraphicFramePr>
        <p:xfrm>
          <a:off x="350388" y="1412776"/>
          <a:ext cx="8639040" cy="42976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09244">
                  <a:extLst>
                    <a:ext uri="{9D8B030D-6E8A-4147-A177-3AD203B41FA5}">
                      <a16:colId xmlns:a16="http://schemas.microsoft.com/office/drawing/2014/main" val="1463830055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2380149172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1764457487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108023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648041185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021121899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1520040892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88934233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7284284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69126226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454857919"/>
                    </a:ext>
                  </a:extLst>
                </a:gridCol>
              </a:tblGrid>
              <a:tr h="33219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099812"/>
                  </a:ext>
                </a:extLst>
              </a:tr>
              <a:tr h="26944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open(bar)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869154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21598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085581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958717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91863"/>
                  </a:ext>
                </a:extLst>
              </a:tr>
              <a:tr h="2694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2308467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150875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336384"/>
                  </a:ext>
                </a:extLst>
              </a:tr>
              <a:tr h="2694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28467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77454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393083"/>
                  </a:ext>
                </a:extLst>
              </a:tr>
              <a:tr h="2694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325161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29769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7045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7A124D-CE09-02BC-F6C0-0C3844108A5E}"/>
              </a:ext>
            </a:extLst>
          </p:cNvPr>
          <p:cNvSpPr txBox="1"/>
          <p:nvPr/>
        </p:nvSpPr>
        <p:spPr>
          <a:xfrm>
            <a:off x="625572" y="766445"/>
            <a:ext cx="71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Assumption:</a:t>
            </a:r>
            <a:r>
              <a:rPr lang="zh-CN" altLang="en-US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Super</a:t>
            </a:r>
            <a:r>
              <a:rPr lang="zh-CN" altLang="en-US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node</a:t>
            </a:r>
            <a:r>
              <a:rPr lang="zh-CN" altLang="en-US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is</a:t>
            </a:r>
            <a:r>
              <a:rPr lang="zh-CN" altLang="en-US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lang="zh-CN" altLang="en-US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memory;</a:t>
            </a:r>
            <a:r>
              <a:rPr lang="zh-CN" altLang="en-US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everything</a:t>
            </a:r>
            <a:r>
              <a:rPr lang="zh-CN" altLang="en-US" i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else</a:t>
            </a:r>
            <a:r>
              <a:rPr lang="zh-CN" altLang="en-US" i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is</a:t>
            </a:r>
            <a:r>
              <a:rPr lang="zh-CN" altLang="en-US" i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not</a:t>
            </a:r>
            <a:endParaRPr lang="en-US" i="1" dirty="0">
              <a:solidFill>
                <a:srgbClr val="C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D8899-0D12-92C4-7E51-9BA02B92248D}"/>
              </a:ext>
            </a:extLst>
          </p:cNvPr>
          <p:cNvSpPr txBox="1"/>
          <p:nvPr/>
        </p:nvSpPr>
        <p:spPr>
          <a:xfrm>
            <a:off x="375734" y="5777393"/>
            <a:ext cx="851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To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find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inode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need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-number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which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usually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its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parent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directory</a:t>
            </a: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root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has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parent;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its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-number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must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well-known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(2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most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Unix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FS)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606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F86E9-5455-645B-22B8-1CFFFCAC8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617FA043-8670-427F-9E38-7C77E4BDD4AA}"/>
              </a:ext>
            </a:extLst>
          </p:cNvPr>
          <p:cNvGraphicFramePr>
            <a:graphicFrameLocks noGrp="1"/>
          </p:cNvGraphicFramePr>
          <p:nvPr/>
        </p:nvGraphicFramePr>
        <p:xfrm>
          <a:off x="288199" y="836712"/>
          <a:ext cx="8639040" cy="48463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09244">
                  <a:extLst>
                    <a:ext uri="{9D8B030D-6E8A-4147-A177-3AD203B41FA5}">
                      <a16:colId xmlns:a16="http://schemas.microsoft.com/office/drawing/2014/main" val="1463830055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2380149172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1764457487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108023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648041185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021121899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1520040892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88934233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7284284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69126226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454857919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099812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(/foo/bar)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869154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21598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08558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95871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91863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230846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15087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336384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2846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77454"/>
                  </a:ext>
                </a:extLst>
              </a:tr>
              <a:tr h="19202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393083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32516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29769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70458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031997"/>
                  </a:ext>
                </a:extLst>
              </a:tr>
              <a:tr h="192021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36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90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Creation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C3A96-6924-00E3-F95A-49A0DEADE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617FA043-8670-427F-9E38-7C77E4BD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7986"/>
              </p:ext>
            </p:extLst>
          </p:nvPr>
        </p:nvGraphicFramePr>
        <p:xfrm>
          <a:off x="288199" y="1052736"/>
          <a:ext cx="8639040" cy="34747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09244">
                  <a:extLst>
                    <a:ext uri="{9D8B030D-6E8A-4147-A177-3AD203B41FA5}">
                      <a16:colId xmlns:a16="http://schemas.microsoft.com/office/drawing/2014/main" val="1463830055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2380149172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1764457487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108023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648041185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021121899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1520040892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88934233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7284284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69126226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454857919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099812"/>
                  </a:ext>
                </a:extLst>
              </a:tr>
              <a:tr h="0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869154"/>
                  </a:ext>
                </a:extLst>
              </a:tr>
              <a:tr h="19202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4868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664759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92586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541267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991643"/>
                  </a:ext>
                </a:extLst>
              </a:tr>
              <a:tr h="19202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41852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365083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14188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012556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9371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470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5858A-2075-894A-A4E7-56F762E5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Caching and Buffering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5FEA3-A14D-424B-A9A7-A34FB8EF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678371"/>
            <a:ext cx="8786812" cy="5501258"/>
          </a:xfrm>
        </p:spPr>
        <p:txBody>
          <a:bodyPr/>
          <a:lstStyle/>
          <a:p>
            <a:r>
              <a:rPr kumimoji="1" lang="en-US" altLang="ko-KR" sz="1800" dirty="0"/>
              <a:t>Reading and writing </a:t>
            </a:r>
            <a:r>
              <a:rPr kumimoji="1" lang="en-US" altLang="zh-CN" sz="1800" dirty="0"/>
              <a:t>are</a:t>
            </a:r>
            <a:r>
              <a:rPr kumimoji="1" lang="en-US" altLang="ko-KR" sz="1800" dirty="0"/>
              <a:t> very IO</a:t>
            </a:r>
            <a:r>
              <a:rPr kumimoji="1" lang="en-US" altLang="zh-CN" sz="1800" dirty="0"/>
              <a:t>-</a:t>
            </a:r>
            <a:r>
              <a:rPr kumimoji="1" lang="en-US" altLang="ko-KR" sz="1800" dirty="0"/>
              <a:t>intensive</a:t>
            </a:r>
          </a:p>
          <a:p>
            <a:pPr lvl="1"/>
            <a:r>
              <a:rPr lang="en-US" altLang="ko-KR" sz="1600" dirty="0"/>
              <a:t>File open: two IO</a:t>
            </a:r>
            <a:r>
              <a:rPr lang="en-US" altLang="zh-CN" sz="1600" dirty="0"/>
              <a:t>s</a:t>
            </a:r>
            <a:r>
              <a:rPr lang="en-US" altLang="ko-KR" sz="1600" dirty="0"/>
              <a:t> for each directory component and one read for the data.</a:t>
            </a:r>
          </a:p>
          <a:p>
            <a:r>
              <a:rPr kumimoji="1" lang="en-US" altLang="zh-CN" sz="1800" dirty="0"/>
              <a:t>Cache</a:t>
            </a:r>
            <a:r>
              <a:rPr kumimoji="1" lang="en-US" altLang="ko-KR" sz="1800" dirty="0"/>
              <a:t> </a:t>
            </a:r>
            <a:r>
              <a:rPr kumimoji="1" lang="en-US" altLang="zh-CN" sz="1800" dirty="0"/>
              <a:t>popular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blocks</a:t>
            </a:r>
            <a:endParaRPr kumimoji="1" lang="en-US" altLang="ko-KR" sz="1800" dirty="0"/>
          </a:p>
          <a:p>
            <a:pPr lvl="1"/>
            <a:r>
              <a:rPr lang="en-US" altLang="zh-CN" sz="1600" dirty="0"/>
              <a:t>R</a:t>
            </a:r>
            <a:r>
              <a:rPr lang="en-US" altLang="ko-KR" sz="1600" dirty="0"/>
              <a:t>educe the IO</a:t>
            </a:r>
          </a:p>
          <a:p>
            <a:pPr lvl="1"/>
            <a:r>
              <a:rPr lang="en-US" altLang="ko-KR" sz="1600" dirty="0"/>
              <a:t>LRU </a:t>
            </a:r>
            <a:r>
              <a:rPr lang="en-US" altLang="zh-CN" sz="1600" dirty="0"/>
              <a:t>or</a:t>
            </a:r>
            <a:r>
              <a:rPr lang="zh-CN" altLang="en-US" sz="1600" dirty="0"/>
              <a:t> </a:t>
            </a:r>
            <a:r>
              <a:rPr lang="en-US" altLang="zh-CN" sz="1600" dirty="0"/>
              <a:t>others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ko-KR" sz="1600" dirty="0"/>
              <a:t>replacement</a:t>
            </a:r>
            <a:r>
              <a:rPr lang="zh-CN" altLang="en-US" sz="1600" dirty="0"/>
              <a:t> </a:t>
            </a:r>
            <a:r>
              <a:rPr lang="en-US" altLang="zh-CN" sz="1600" dirty="0"/>
              <a:t>policy</a:t>
            </a:r>
            <a:endParaRPr lang="en-US" altLang="ko-KR" sz="1600" dirty="0"/>
          </a:p>
          <a:p>
            <a:pPr lvl="1"/>
            <a:r>
              <a:rPr lang="en-US" altLang="ko-KR" sz="1600" dirty="0"/>
              <a:t>Static partitioning: 10% of DRAM,</a:t>
            </a:r>
            <a:r>
              <a:rPr lang="zh-CN" altLang="en-US" sz="1600" dirty="0"/>
              <a:t> </a:t>
            </a:r>
            <a:r>
              <a:rPr lang="en-US" altLang="zh-CN" sz="1600" dirty="0"/>
              <a:t>but</a:t>
            </a:r>
            <a:r>
              <a:rPr lang="zh-CN" altLang="en-US" sz="1600" dirty="0"/>
              <a:t> </a:t>
            </a:r>
            <a:r>
              <a:rPr lang="en-US" altLang="zh-CN" sz="1600" dirty="0"/>
              <a:t>very</a:t>
            </a:r>
            <a:r>
              <a:rPr lang="en-US" altLang="ko-KR" sz="1600" dirty="0"/>
              <a:t> inefficient</a:t>
            </a:r>
          </a:p>
          <a:p>
            <a:pPr lvl="2"/>
            <a:endParaRPr lang="en-US" altLang="ko-KR" sz="1400" dirty="0"/>
          </a:p>
          <a:p>
            <a:pPr lvl="1"/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C9C95-0FED-EE41-A900-764384E4F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94214A-07B2-7634-3F19-4B24F01F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A99591-0AFE-3244-A297-FDE6CCAFB144}"/>
              </a:ext>
            </a:extLst>
          </p:cNvPr>
          <p:cNvSpPr/>
          <p:nvPr/>
        </p:nvSpPr>
        <p:spPr>
          <a:xfrm>
            <a:off x="683283" y="4293096"/>
            <a:ext cx="777742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76573EE-9D07-8C45-A4F1-9B30E046AB34}"/>
              </a:ext>
            </a:extLst>
          </p:cNvPr>
          <p:cNvCxnSpPr/>
          <p:nvPr/>
        </p:nvCxnSpPr>
        <p:spPr>
          <a:xfrm>
            <a:off x="7020272" y="3933054"/>
            <a:ext cx="0" cy="129614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F1B278-D4F0-4C46-B0B4-00751505D4A4}"/>
              </a:ext>
            </a:extLst>
          </p:cNvPr>
          <p:cNvCxnSpPr>
            <a:cxnSpLocks/>
          </p:cNvCxnSpPr>
          <p:nvPr/>
        </p:nvCxnSpPr>
        <p:spPr>
          <a:xfrm>
            <a:off x="683283" y="5157192"/>
            <a:ext cx="633698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5170EF5-FCBB-2343-AF32-7CC878ED0DAC}"/>
              </a:ext>
            </a:extLst>
          </p:cNvPr>
          <p:cNvCxnSpPr>
            <a:cxnSpLocks/>
          </p:cNvCxnSpPr>
          <p:nvPr/>
        </p:nvCxnSpPr>
        <p:spPr>
          <a:xfrm>
            <a:off x="7020272" y="5157192"/>
            <a:ext cx="151188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B4FC95-6719-8342-A8A5-E26A8FE5B243}"/>
              </a:ext>
            </a:extLst>
          </p:cNvPr>
          <p:cNvSpPr txBox="1"/>
          <p:nvPr/>
        </p:nvSpPr>
        <p:spPr>
          <a:xfrm>
            <a:off x="3024399" y="5171255"/>
            <a:ext cx="233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Virtua memory</a:t>
            </a:r>
          </a:p>
          <a:p>
            <a:pPr algn="ctr"/>
            <a:r>
              <a:rPr kumimoji="1" lang="en-US" altLang="ko-KR" sz="1200" dirty="0"/>
              <a:t>(90% of page frame)</a:t>
            </a:r>
            <a:endParaRPr kumimoji="1"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D7863-9875-B741-8B4B-4751F019B751}"/>
              </a:ext>
            </a:extLst>
          </p:cNvPr>
          <p:cNvSpPr txBox="1"/>
          <p:nvPr/>
        </p:nvSpPr>
        <p:spPr>
          <a:xfrm>
            <a:off x="6495460" y="5168048"/>
            <a:ext cx="244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Block</a:t>
            </a:r>
            <a:r>
              <a:rPr kumimoji="1" lang="en-US" altLang="ko-KR" sz="1200" dirty="0"/>
              <a:t> cache</a:t>
            </a:r>
          </a:p>
          <a:p>
            <a:pPr algn="ctr"/>
            <a:r>
              <a:rPr kumimoji="1" lang="en-US" altLang="ko-KR" sz="1200" dirty="0"/>
              <a:t>(10% of page frame)</a:t>
            </a:r>
            <a:endParaRPr kumimoji="1"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2515E-56AD-884E-BD96-960D98415CD1}"/>
              </a:ext>
            </a:extLst>
          </p:cNvPr>
          <p:cNvSpPr/>
          <p:nvPr/>
        </p:nvSpPr>
        <p:spPr>
          <a:xfrm>
            <a:off x="683282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6318D1-62FA-AA43-8962-B76B52CADA6D}"/>
              </a:ext>
            </a:extLst>
          </p:cNvPr>
          <p:cNvSpPr/>
          <p:nvPr/>
        </p:nvSpPr>
        <p:spPr>
          <a:xfrm>
            <a:off x="964946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85A811-084A-B24C-B097-FAD6181BF761}"/>
              </a:ext>
            </a:extLst>
          </p:cNvPr>
          <p:cNvSpPr/>
          <p:nvPr/>
        </p:nvSpPr>
        <p:spPr>
          <a:xfrm>
            <a:off x="1259632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AE301F-52EB-8D43-887E-DCD3DA202C23}"/>
              </a:ext>
            </a:extLst>
          </p:cNvPr>
          <p:cNvSpPr/>
          <p:nvPr/>
        </p:nvSpPr>
        <p:spPr>
          <a:xfrm>
            <a:off x="1547656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46716C-8C9E-1C43-AF1C-D5DCA32E46DC}"/>
              </a:ext>
            </a:extLst>
          </p:cNvPr>
          <p:cNvSpPr/>
          <p:nvPr/>
        </p:nvSpPr>
        <p:spPr>
          <a:xfrm>
            <a:off x="1835696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530665-E312-3349-A949-9FF5F1AEE830}"/>
              </a:ext>
            </a:extLst>
          </p:cNvPr>
          <p:cNvSpPr/>
          <p:nvPr/>
        </p:nvSpPr>
        <p:spPr>
          <a:xfrm>
            <a:off x="2123164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9DE32B-9911-4A44-9569-A7CF31C21457}"/>
              </a:ext>
            </a:extLst>
          </p:cNvPr>
          <p:cNvSpPr/>
          <p:nvPr/>
        </p:nvSpPr>
        <p:spPr>
          <a:xfrm>
            <a:off x="2412046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1959BE-5586-AD40-9101-BAAA14286264}"/>
              </a:ext>
            </a:extLst>
          </p:cNvPr>
          <p:cNvSpPr/>
          <p:nvPr/>
        </p:nvSpPr>
        <p:spPr>
          <a:xfrm>
            <a:off x="2699514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CAED07-0613-154E-980E-143F4FDE4171}"/>
              </a:ext>
            </a:extLst>
          </p:cNvPr>
          <p:cNvSpPr/>
          <p:nvPr/>
        </p:nvSpPr>
        <p:spPr>
          <a:xfrm>
            <a:off x="2987824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B75A8A-90E4-B14B-8FB8-666F254BC5B1}"/>
              </a:ext>
            </a:extLst>
          </p:cNvPr>
          <p:cNvSpPr/>
          <p:nvPr/>
        </p:nvSpPr>
        <p:spPr>
          <a:xfrm>
            <a:off x="3275292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0187B-8109-654D-835D-7EB5C484225C}"/>
              </a:ext>
            </a:extLst>
          </p:cNvPr>
          <p:cNvSpPr/>
          <p:nvPr/>
        </p:nvSpPr>
        <p:spPr>
          <a:xfrm>
            <a:off x="3564174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A6ED07-034D-4F40-9143-0CF05268A275}"/>
              </a:ext>
            </a:extLst>
          </p:cNvPr>
          <p:cNvSpPr/>
          <p:nvPr/>
        </p:nvSpPr>
        <p:spPr>
          <a:xfrm>
            <a:off x="3851642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933B3B-52AE-EC49-85E0-EF7329671CC4}"/>
              </a:ext>
            </a:extLst>
          </p:cNvPr>
          <p:cNvSpPr/>
          <p:nvPr/>
        </p:nvSpPr>
        <p:spPr>
          <a:xfrm>
            <a:off x="4140238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C1E81E-546A-4143-8EF0-817DEE8A4429}"/>
              </a:ext>
            </a:extLst>
          </p:cNvPr>
          <p:cNvSpPr/>
          <p:nvPr/>
        </p:nvSpPr>
        <p:spPr>
          <a:xfrm>
            <a:off x="4427706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747A9D-C9D7-404C-ACBA-539DA86610DE}"/>
              </a:ext>
            </a:extLst>
          </p:cNvPr>
          <p:cNvSpPr/>
          <p:nvPr/>
        </p:nvSpPr>
        <p:spPr>
          <a:xfrm>
            <a:off x="4716588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4BD472-02DD-E440-B5F1-8FD1B8A59641}"/>
              </a:ext>
            </a:extLst>
          </p:cNvPr>
          <p:cNvSpPr/>
          <p:nvPr/>
        </p:nvSpPr>
        <p:spPr>
          <a:xfrm>
            <a:off x="5004056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8087E4-DA9D-E148-91A7-638102631DDE}"/>
              </a:ext>
            </a:extLst>
          </p:cNvPr>
          <p:cNvSpPr/>
          <p:nvPr/>
        </p:nvSpPr>
        <p:spPr>
          <a:xfrm>
            <a:off x="5292080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B74F90-EA09-BF4A-B4F0-B3397D8E5369}"/>
              </a:ext>
            </a:extLst>
          </p:cNvPr>
          <p:cNvSpPr/>
          <p:nvPr/>
        </p:nvSpPr>
        <p:spPr>
          <a:xfrm>
            <a:off x="5579548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5EC17E-6473-0548-B639-F3E72BF907A0}"/>
              </a:ext>
            </a:extLst>
          </p:cNvPr>
          <p:cNvSpPr/>
          <p:nvPr/>
        </p:nvSpPr>
        <p:spPr>
          <a:xfrm>
            <a:off x="5868430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BF68E6-3CEC-434C-A72B-FCF87B15B353}"/>
              </a:ext>
            </a:extLst>
          </p:cNvPr>
          <p:cNvSpPr/>
          <p:nvPr/>
        </p:nvSpPr>
        <p:spPr>
          <a:xfrm>
            <a:off x="6155898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B3FB43-CF35-364F-89D3-AE340A228A1C}"/>
              </a:ext>
            </a:extLst>
          </p:cNvPr>
          <p:cNvSpPr/>
          <p:nvPr/>
        </p:nvSpPr>
        <p:spPr>
          <a:xfrm>
            <a:off x="6444494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0E0895-693F-5D4D-A4D2-FFA5C0556675}"/>
              </a:ext>
            </a:extLst>
          </p:cNvPr>
          <p:cNvSpPr/>
          <p:nvPr/>
        </p:nvSpPr>
        <p:spPr>
          <a:xfrm>
            <a:off x="6731962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7DC8DF-692E-F64B-A69E-2D1EBDDDD8AE}"/>
              </a:ext>
            </a:extLst>
          </p:cNvPr>
          <p:cNvSpPr/>
          <p:nvPr/>
        </p:nvSpPr>
        <p:spPr>
          <a:xfrm>
            <a:off x="7019430" y="4295131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94903C-B5E7-1C49-95B8-BF0FA776FEF6}"/>
              </a:ext>
            </a:extLst>
          </p:cNvPr>
          <p:cNvSpPr/>
          <p:nvPr/>
        </p:nvSpPr>
        <p:spPr>
          <a:xfrm>
            <a:off x="7308304" y="4293096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2B4C480-11F3-DF4C-B9BF-C6327BAAFD5E}"/>
              </a:ext>
            </a:extLst>
          </p:cNvPr>
          <p:cNvSpPr/>
          <p:nvPr/>
        </p:nvSpPr>
        <p:spPr>
          <a:xfrm>
            <a:off x="7596336" y="4295131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D64F31-0058-C64C-BD73-B9B3E7F80FAB}"/>
              </a:ext>
            </a:extLst>
          </p:cNvPr>
          <p:cNvSpPr/>
          <p:nvPr/>
        </p:nvSpPr>
        <p:spPr>
          <a:xfrm>
            <a:off x="7885210" y="4293096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11615C-DF0C-A34F-AAAD-34B80F5041AB}"/>
              </a:ext>
            </a:extLst>
          </p:cNvPr>
          <p:cNvSpPr/>
          <p:nvPr/>
        </p:nvSpPr>
        <p:spPr>
          <a:xfrm>
            <a:off x="8172400" y="4293096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81BF101-CFA5-B541-9E1E-9561325C574E}"/>
              </a:ext>
            </a:extLst>
          </p:cNvPr>
          <p:cNvSpPr/>
          <p:nvPr/>
        </p:nvSpPr>
        <p:spPr>
          <a:xfrm>
            <a:off x="1253256" y="3429000"/>
            <a:ext cx="366416" cy="3600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6CE2209C-219A-ED4C-9C2B-5B4445BF444C}"/>
              </a:ext>
            </a:extLst>
          </p:cNvPr>
          <p:cNvCxnSpPr>
            <a:stCxn id="48" idx="4"/>
          </p:cNvCxnSpPr>
          <p:nvPr/>
        </p:nvCxnSpPr>
        <p:spPr>
          <a:xfrm rot="5400000">
            <a:off x="1024014" y="3880642"/>
            <a:ext cx="504053" cy="32084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21684D9-F145-1342-8BAE-2458C9489434}"/>
              </a:ext>
            </a:extLst>
          </p:cNvPr>
          <p:cNvCxnSpPr>
            <a:stCxn id="48" idx="4"/>
            <a:endCxn id="21" idx="0"/>
          </p:cNvCxnSpPr>
          <p:nvPr/>
        </p:nvCxnSpPr>
        <p:spPr>
          <a:xfrm rot="16200000" flipH="1">
            <a:off x="1456129" y="3769374"/>
            <a:ext cx="504056" cy="5433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88E838DB-1F01-F44B-804A-69076A9A0501}"/>
              </a:ext>
            </a:extLst>
          </p:cNvPr>
          <p:cNvCxnSpPr>
            <a:stCxn id="48" idx="4"/>
            <a:endCxn id="23" idx="0"/>
          </p:cNvCxnSpPr>
          <p:nvPr/>
        </p:nvCxnSpPr>
        <p:spPr>
          <a:xfrm rot="16200000" flipH="1">
            <a:off x="1744304" y="3481199"/>
            <a:ext cx="504056" cy="11197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 59">
            <a:extLst>
              <a:ext uri="{FF2B5EF4-FFF2-40B4-BE49-F238E27FC236}">
                <a16:creationId xmlns:a16="http://schemas.microsoft.com/office/drawing/2014/main" id="{D25AB428-D586-5E46-B637-70E6906507E3}"/>
              </a:ext>
            </a:extLst>
          </p:cNvPr>
          <p:cNvSpPr/>
          <p:nvPr/>
        </p:nvSpPr>
        <p:spPr>
          <a:xfrm>
            <a:off x="1403787" y="3508182"/>
            <a:ext cx="68876" cy="219310"/>
          </a:xfrm>
          <a:custGeom>
            <a:avLst/>
            <a:gdLst>
              <a:gd name="connsiteX0" fmla="*/ 41460 w 65314"/>
              <a:gd name="connsiteY0" fmla="*/ 0 h 294198"/>
              <a:gd name="connsiteX1" fmla="*/ 49412 w 65314"/>
              <a:gd name="connsiteY1" fmla="*/ 63610 h 294198"/>
              <a:gd name="connsiteX2" fmla="*/ 65314 w 65314"/>
              <a:gd name="connsiteY2" fmla="*/ 87464 h 294198"/>
              <a:gd name="connsiteX3" fmla="*/ 1704 w 65314"/>
              <a:gd name="connsiteY3" fmla="*/ 143123 h 294198"/>
              <a:gd name="connsiteX4" fmla="*/ 9655 w 65314"/>
              <a:gd name="connsiteY4" fmla="*/ 166977 h 294198"/>
              <a:gd name="connsiteX5" fmla="*/ 65314 w 65314"/>
              <a:gd name="connsiteY5" fmla="*/ 190831 h 294198"/>
              <a:gd name="connsiteX6" fmla="*/ 57363 w 65314"/>
              <a:gd name="connsiteY6" fmla="*/ 214685 h 294198"/>
              <a:gd name="connsiteX7" fmla="*/ 33509 w 65314"/>
              <a:gd name="connsiteY7" fmla="*/ 222636 h 294198"/>
              <a:gd name="connsiteX8" fmla="*/ 9655 w 65314"/>
              <a:gd name="connsiteY8" fmla="*/ 246490 h 294198"/>
              <a:gd name="connsiteX9" fmla="*/ 1704 w 65314"/>
              <a:gd name="connsiteY9" fmla="*/ 270344 h 294198"/>
              <a:gd name="connsiteX10" fmla="*/ 49412 w 65314"/>
              <a:gd name="connsiteY10" fmla="*/ 286247 h 294198"/>
              <a:gd name="connsiteX11" fmla="*/ 57363 w 65314"/>
              <a:gd name="connsiteY11" fmla="*/ 294198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314" h="294198">
                <a:moveTo>
                  <a:pt x="41460" y="0"/>
                </a:moveTo>
                <a:cubicBezTo>
                  <a:pt x="12722" y="100586"/>
                  <a:pt x="11828" y="33543"/>
                  <a:pt x="49412" y="63610"/>
                </a:cubicBezTo>
                <a:cubicBezTo>
                  <a:pt x="56874" y="69580"/>
                  <a:pt x="60013" y="79513"/>
                  <a:pt x="65314" y="87464"/>
                </a:cubicBezTo>
                <a:cubicBezTo>
                  <a:pt x="9655" y="124570"/>
                  <a:pt x="28207" y="103366"/>
                  <a:pt x="1704" y="143123"/>
                </a:cubicBezTo>
                <a:cubicBezTo>
                  <a:pt x="4354" y="151074"/>
                  <a:pt x="4419" y="160432"/>
                  <a:pt x="9655" y="166977"/>
                </a:cubicBezTo>
                <a:cubicBezTo>
                  <a:pt x="23383" y="184137"/>
                  <a:pt x="46215" y="186056"/>
                  <a:pt x="65314" y="190831"/>
                </a:cubicBezTo>
                <a:cubicBezTo>
                  <a:pt x="62664" y="198782"/>
                  <a:pt x="63290" y="208758"/>
                  <a:pt x="57363" y="214685"/>
                </a:cubicBezTo>
                <a:cubicBezTo>
                  <a:pt x="51436" y="220612"/>
                  <a:pt x="40483" y="217987"/>
                  <a:pt x="33509" y="222636"/>
                </a:cubicBezTo>
                <a:cubicBezTo>
                  <a:pt x="24153" y="228873"/>
                  <a:pt x="17606" y="238539"/>
                  <a:pt x="9655" y="246490"/>
                </a:cubicBezTo>
                <a:cubicBezTo>
                  <a:pt x="7005" y="254441"/>
                  <a:pt x="-4223" y="264417"/>
                  <a:pt x="1704" y="270344"/>
                </a:cubicBezTo>
                <a:cubicBezTo>
                  <a:pt x="13557" y="282197"/>
                  <a:pt x="37559" y="274394"/>
                  <a:pt x="49412" y="286247"/>
                </a:cubicBezTo>
                <a:lnTo>
                  <a:pt x="57363" y="29419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068C5EF-515D-1A40-8483-507B378D139F}"/>
              </a:ext>
            </a:extLst>
          </p:cNvPr>
          <p:cNvSpPr/>
          <p:nvPr/>
        </p:nvSpPr>
        <p:spPr>
          <a:xfrm>
            <a:off x="7488606" y="3508182"/>
            <a:ext cx="323754" cy="324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B2B6E60D-A3A8-E748-B101-9A80DDF35B7B}"/>
              </a:ext>
            </a:extLst>
          </p:cNvPr>
          <p:cNvCxnSpPr>
            <a:cxnSpLocks/>
            <a:endCxn id="44" idx="0"/>
          </p:cNvCxnSpPr>
          <p:nvPr/>
        </p:nvCxnSpPr>
        <p:spPr>
          <a:xfrm rot="5400000">
            <a:off x="7310408" y="3980718"/>
            <a:ext cx="454430" cy="17032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C4E093DB-E631-EA48-B076-1B2F9C0CB856}"/>
              </a:ext>
            </a:extLst>
          </p:cNvPr>
          <p:cNvCxnSpPr>
            <a:cxnSpLocks/>
            <a:endCxn id="46" idx="0"/>
          </p:cNvCxnSpPr>
          <p:nvPr/>
        </p:nvCxnSpPr>
        <p:spPr>
          <a:xfrm rot="16200000" flipH="1">
            <a:off x="7612284" y="3876015"/>
            <a:ext cx="460880" cy="37328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00BEF02-3836-EA4D-B567-B359ECFCC0A6}"/>
              </a:ext>
            </a:extLst>
          </p:cNvPr>
          <p:cNvSpPr txBox="1"/>
          <p:nvPr/>
        </p:nvSpPr>
        <p:spPr>
          <a:xfrm>
            <a:off x="7460615" y="3519010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FD</a:t>
            </a:r>
            <a:endParaRPr kumimoji="1" lang="ko-KR" alt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3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1326"/>
            <a:ext cx="8786812" cy="5402670"/>
          </a:xfrm>
        </p:spPr>
        <p:txBody>
          <a:bodyPr/>
          <a:lstStyle/>
          <a:p>
            <a:r>
              <a:rPr lang="en-US" altLang="ko-KR" sz="1800" dirty="0"/>
              <a:t>File</a:t>
            </a:r>
          </a:p>
          <a:p>
            <a:pPr lvl="1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f</a:t>
            </a:r>
            <a:r>
              <a:rPr lang="en-US" altLang="ko-KR" sz="1600" dirty="0"/>
              <a:t>ile is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some</a:t>
            </a:r>
            <a:r>
              <a:rPr lang="zh-CN" altLang="en-US" sz="1600" dirty="0"/>
              <a:t> </a:t>
            </a:r>
            <a:r>
              <a:rPr lang="en-US" altLang="zh-CN" sz="1600" dirty="0"/>
              <a:t>properties</a:t>
            </a:r>
            <a:r>
              <a:rPr lang="zh-CN" altLang="en-US" sz="1600" dirty="0"/>
              <a:t> </a:t>
            </a:r>
            <a:r>
              <a:rPr lang="en-US" altLang="zh-CN" sz="1600" dirty="0"/>
              <a:t>(name,</a:t>
            </a:r>
            <a:r>
              <a:rPr lang="zh-CN" altLang="en-US" sz="1600" dirty="0"/>
              <a:t> </a:t>
            </a:r>
            <a:r>
              <a:rPr lang="en-US" altLang="zh-CN" sz="1600" dirty="0"/>
              <a:t>type,</a:t>
            </a:r>
            <a:r>
              <a:rPr lang="zh-CN" altLang="en-US" sz="1600" dirty="0"/>
              <a:t> </a:t>
            </a:r>
            <a:r>
              <a:rPr lang="en-US" altLang="zh-CN" sz="1600" dirty="0"/>
              <a:t>permissions,</a:t>
            </a:r>
            <a:r>
              <a:rPr lang="zh-CN" altLang="en-US" sz="1600" dirty="0"/>
              <a:t> </a:t>
            </a:r>
            <a:r>
              <a:rPr lang="en-US" altLang="zh-CN" sz="1600" dirty="0"/>
              <a:t>etc.)</a:t>
            </a:r>
          </a:p>
          <a:p>
            <a:pPr lvl="1"/>
            <a:r>
              <a:rPr lang="en-US" altLang="zh-CN" sz="1600" dirty="0" err="1">
                <a:solidFill>
                  <a:srgbClr val="FF0000"/>
                </a:solidFill>
              </a:rPr>
              <a:t>inode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“index</a:t>
            </a:r>
            <a:r>
              <a:rPr lang="zh-CN" altLang="en-US" sz="1600" dirty="0"/>
              <a:t> </a:t>
            </a:r>
            <a:r>
              <a:rPr lang="en-US" altLang="zh-CN" sz="1600" dirty="0"/>
              <a:t>node”,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structure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describes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FS</a:t>
            </a:r>
            <a:r>
              <a:rPr lang="zh-CN" altLang="en-US" sz="1600" dirty="0"/>
              <a:t> </a:t>
            </a:r>
            <a:r>
              <a:rPr lang="en-US" altLang="zh-CN" sz="1600" dirty="0"/>
              <a:t>object</a:t>
            </a:r>
            <a:endParaRPr lang="en-US" altLang="ko-KR" sz="1600" dirty="0"/>
          </a:p>
          <a:p>
            <a:pPr lvl="1"/>
            <a:r>
              <a:rPr lang="en-US" altLang="ko-KR" sz="1600" dirty="0"/>
              <a:t>Each file has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low-level name as </a:t>
            </a:r>
            <a:r>
              <a:rPr lang="en-US" altLang="zh-CN" sz="1600" dirty="0"/>
              <a:t>an</a:t>
            </a:r>
            <a:r>
              <a:rPr lang="zh-CN" altLang="en-US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’</a:t>
            </a:r>
            <a:r>
              <a:rPr lang="en-US" altLang="ko-KR" sz="1600" dirty="0" err="1">
                <a:solidFill>
                  <a:schemeClr val="accent1"/>
                </a:solidFill>
              </a:rPr>
              <a:t>inode</a:t>
            </a:r>
            <a:r>
              <a:rPr lang="en-US" altLang="ko-KR" sz="1600" dirty="0">
                <a:solidFill>
                  <a:schemeClr val="accent1"/>
                </a:solidFill>
              </a:rPr>
              <a:t> number’</a:t>
            </a:r>
          </a:p>
          <a:p>
            <a:r>
              <a:rPr lang="en-US" altLang="ko-KR" sz="1800" dirty="0"/>
              <a:t>Directory</a:t>
            </a:r>
          </a:p>
          <a:p>
            <a:pPr lvl="1"/>
            <a:r>
              <a:rPr lang="en-US" altLang="ko-KR" sz="1600" dirty="0"/>
              <a:t>A file</a:t>
            </a:r>
            <a:r>
              <a:rPr lang="en-US" altLang="zh-CN" sz="1600" dirty="0"/>
              <a:t>;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en-US" altLang="ko-KR" sz="1600" dirty="0"/>
              <a:t> list of &lt;user-readable filename, low-level name&gt; pairs</a:t>
            </a:r>
          </a:p>
          <a:p>
            <a:pPr lvl="1"/>
            <a:endParaRPr lang="en-US" altLang="ko-KR" sz="1600" dirty="0"/>
          </a:p>
          <a:p>
            <a:endParaRPr lang="en-US" altLang="ko-KR" sz="1800" dirty="0">
              <a:solidFill>
                <a:schemeClr val="accent1"/>
              </a:solidFill>
            </a:endParaRP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E6B0-9E9E-8AEA-C512-C0948045E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바닥글 개체 틀 4"/>
          <p:cNvSpPr txBox="1">
            <a:spLocks/>
          </p:cNvSpPr>
          <p:nvPr/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2083" y="603526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 Example Directory Tree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257" y="3363258"/>
            <a:ext cx="3408922" cy="2552032"/>
            <a:chOff x="1742083" y="2857128"/>
            <a:chExt cx="3408922" cy="2552032"/>
          </a:xfrm>
        </p:grpSpPr>
        <p:sp>
          <p:nvSpPr>
            <p:cNvPr id="8" name="타원 5"/>
            <p:cNvSpPr/>
            <p:nvPr/>
          </p:nvSpPr>
          <p:spPr>
            <a:xfrm>
              <a:off x="3152545" y="2857128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/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타원 6"/>
            <p:cNvSpPr/>
            <p:nvPr/>
          </p:nvSpPr>
          <p:spPr>
            <a:xfrm>
              <a:off x="2429336" y="3527805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foo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타원 7"/>
            <p:cNvSpPr/>
            <p:nvPr/>
          </p:nvSpPr>
          <p:spPr>
            <a:xfrm>
              <a:off x="1742083" y="4185052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bar.txt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타원 8"/>
            <p:cNvSpPr/>
            <p:nvPr/>
          </p:nvSpPr>
          <p:spPr>
            <a:xfrm>
              <a:off x="3929404" y="3527805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타원 9"/>
            <p:cNvSpPr/>
            <p:nvPr/>
          </p:nvSpPr>
          <p:spPr>
            <a:xfrm>
              <a:off x="4536056" y="4185052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foo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타원 10"/>
            <p:cNvSpPr/>
            <p:nvPr/>
          </p:nvSpPr>
          <p:spPr>
            <a:xfrm>
              <a:off x="3214503" y="4185052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타원 11"/>
            <p:cNvSpPr/>
            <p:nvPr/>
          </p:nvSpPr>
          <p:spPr>
            <a:xfrm>
              <a:off x="3929404" y="4869160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bar.txt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cxnSp>
          <p:nvCxnSpPr>
            <p:cNvPr id="15" name="직선 연결선 18"/>
            <p:cNvCxnSpPr>
              <a:stCxn id="10" idx="3"/>
              <a:endCxn id="11" idx="7"/>
            </p:cNvCxnSpPr>
            <p:nvPr/>
          </p:nvCxnSpPr>
          <p:spPr>
            <a:xfrm flipH="1">
              <a:off x="2890255" y="3318047"/>
              <a:ext cx="341371" cy="2888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9"/>
            <p:cNvCxnSpPr>
              <a:stCxn id="11" idx="3"/>
              <a:endCxn id="12" idx="7"/>
            </p:cNvCxnSpPr>
            <p:nvPr/>
          </p:nvCxnSpPr>
          <p:spPr>
            <a:xfrm flipH="1">
              <a:off x="2203002" y="3988724"/>
              <a:ext cx="305415" cy="27540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2"/>
            <p:cNvCxnSpPr>
              <a:stCxn id="13" idx="3"/>
              <a:endCxn id="15" idx="7"/>
            </p:cNvCxnSpPr>
            <p:nvPr/>
          </p:nvCxnSpPr>
          <p:spPr>
            <a:xfrm flipH="1">
              <a:off x="3675422" y="3988724"/>
              <a:ext cx="333063" cy="27540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27"/>
            <p:cNvCxnSpPr>
              <a:stCxn id="14" idx="3"/>
              <a:endCxn id="16" idx="7"/>
            </p:cNvCxnSpPr>
            <p:nvPr/>
          </p:nvCxnSpPr>
          <p:spPr>
            <a:xfrm flipH="1">
              <a:off x="4390323" y="4645971"/>
              <a:ext cx="224814" cy="30227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30"/>
            <p:cNvCxnSpPr>
              <a:stCxn id="13" idx="5"/>
              <a:endCxn id="14" idx="1"/>
            </p:cNvCxnSpPr>
            <p:nvPr/>
          </p:nvCxnSpPr>
          <p:spPr>
            <a:xfrm>
              <a:off x="4390323" y="3988724"/>
              <a:ext cx="224814" cy="27540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33"/>
            <p:cNvCxnSpPr>
              <a:stCxn id="10" idx="5"/>
              <a:endCxn id="13" idx="1"/>
            </p:cNvCxnSpPr>
            <p:nvPr/>
          </p:nvCxnSpPr>
          <p:spPr>
            <a:xfrm>
              <a:off x="3613464" y="3318047"/>
              <a:ext cx="395021" cy="2888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79912" y="2973239"/>
              <a:ext cx="1371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root directory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62151" y="3603391"/>
            <a:ext cx="20882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vaild</a:t>
            </a:r>
            <a:r>
              <a:rPr lang="en-US" altLang="ko-KR" sz="1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files: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vaild</a:t>
            </a:r>
            <a:r>
              <a:rPr lang="en-US" altLang="ko-KR" sz="1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director</a:t>
            </a:r>
            <a:r>
              <a:rPr lang="en-US" altLang="zh-CN" sz="1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ies</a:t>
            </a:r>
            <a:r>
              <a:rPr lang="en-US" altLang="ko-KR" sz="1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오른쪽 화살표 72"/>
          <p:cNvSpPr/>
          <p:nvPr/>
        </p:nvSpPr>
        <p:spPr>
          <a:xfrm>
            <a:off x="5570063" y="4467487"/>
            <a:ext cx="576064" cy="235769"/>
          </a:xfrm>
          <a:prstGeom prst="rightArrow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94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5858A-2075-894A-A4E7-56F762E5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Caching and Buffering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5FEA3-A14D-424B-A9A7-A34FB8EF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46" y="676333"/>
            <a:ext cx="8786812" cy="5501258"/>
          </a:xfrm>
        </p:spPr>
        <p:txBody>
          <a:bodyPr/>
          <a:lstStyle/>
          <a:p>
            <a:r>
              <a:rPr lang="en-US" altLang="ko-KR" sz="1800" dirty="0"/>
              <a:t>Page Cache</a:t>
            </a:r>
          </a:p>
          <a:p>
            <a:pPr lvl="1"/>
            <a:r>
              <a:rPr lang="en-US" altLang="ko-KR" sz="1600" dirty="0"/>
              <a:t>Merge virtual memory and buffer cache</a:t>
            </a:r>
          </a:p>
          <a:p>
            <a:pPr lvl="1"/>
            <a:r>
              <a:rPr lang="en-US" altLang="ko-KR" sz="1600" dirty="0"/>
              <a:t>A physical page frame can host either a page in the process address space or a file block.</a:t>
            </a:r>
          </a:p>
          <a:p>
            <a:pPr lvl="1"/>
            <a:r>
              <a:rPr lang="en-US" altLang="ko-KR" sz="1600" dirty="0"/>
              <a:t>Dynamic partitioning</a:t>
            </a:r>
          </a:p>
          <a:p>
            <a:pPr lvl="2"/>
            <a:endParaRPr lang="en-US" altLang="ko-KR" sz="1400" dirty="0"/>
          </a:p>
          <a:p>
            <a:pPr lvl="1"/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C9C95-0FED-EE41-A900-764384E4F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B07D5B-EDE2-35C7-F143-5B554C64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F6D870-CE6A-A846-AC39-554DCDE6770C}"/>
              </a:ext>
            </a:extLst>
          </p:cNvPr>
          <p:cNvSpPr/>
          <p:nvPr/>
        </p:nvSpPr>
        <p:spPr>
          <a:xfrm>
            <a:off x="683283" y="4600441"/>
            <a:ext cx="777742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18E960-B5F3-D44D-9C12-7AFB58F2A338}"/>
              </a:ext>
            </a:extLst>
          </p:cNvPr>
          <p:cNvCxnSpPr>
            <a:cxnSpLocks/>
          </p:cNvCxnSpPr>
          <p:nvPr/>
        </p:nvCxnSpPr>
        <p:spPr>
          <a:xfrm>
            <a:off x="683283" y="5464537"/>
            <a:ext cx="7777421" cy="140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0E2B16-EA7E-0348-ABB3-18514085D271}"/>
              </a:ext>
            </a:extLst>
          </p:cNvPr>
          <p:cNvSpPr txBox="1"/>
          <p:nvPr/>
        </p:nvSpPr>
        <p:spPr>
          <a:xfrm>
            <a:off x="3239573" y="5528265"/>
            <a:ext cx="233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Page cache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AB59CC-18E1-7045-9D24-DD305C4013FB}"/>
              </a:ext>
            </a:extLst>
          </p:cNvPr>
          <p:cNvSpPr/>
          <p:nvPr/>
        </p:nvSpPr>
        <p:spPr>
          <a:xfrm>
            <a:off x="683282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3D9B07-2740-5640-B93B-9C35CC8451AE}"/>
              </a:ext>
            </a:extLst>
          </p:cNvPr>
          <p:cNvSpPr/>
          <p:nvPr/>
        </p:nvSpPr>
        <p:spPr>
          <a:xfrm>
            <a:off x="964946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721EC9-A1A8-CD4C-B895-EE7E0A3EEC0C}"/>
              </a:ext>
            </a:extLst>
          </p:cNvPr>
          <p:cNvSpPr/>
          <p:nvPr/>
        </p:nvSpPr>
        <p:spPr>
          <a:xfrm>
            <a:off x="1259632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8B4D5E-C1F6-1D4B-A114-742D23F4D53E}"/>
              </a:ext>
            </a:extLst>
          </p:cNvPr>
          <p:cNvSpPr/>
          <p:nvPr/>
        </p:nvSpPr>
        <p:spPr>
          <a:xfrm>
            <a:off x="7316165" y="4599447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8BED5D-2FB0-E84D-9963-38793626CD11}"/>
              </a:ext>
            </a:extLst>
          </p:cNvPr>
          <p:cNvSpPr/>
          <p:nvPr/>
        </p:nvSpPr>
        <p:spPr>
          <a:xfrm>
            <a:off x="1835696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A5CAB6-796D-AE44-AE56-081F6CFAFEE4}"/>
              </a:ext>
            </a:extLst>
          </p:cNvPr>
          <p:cNvSpPr/>
          <p:nvPr/>
        </p:nvSpPr>
        <p:spPr>
          <a:xfrm>
            <a:off x="2123164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5896BD-5950-0545-8311-7A16077C7896}"/>
              </a:ext>
            </a:extLst>
          </p:cNvPr>
          <p:cNvSpPr/>
          <p:nvPr/>
        </p:nvSpPr>
        <p:spPr>
          <a:xfrm>
            <a:off x="2412046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F2857-ABAC-3847-BB7F-B8F68419B8AA}"/>
              </a:ext>
            </a:extLst>
          </p:cNvPr>
          <p:cNvSpPr/>
          <p:nvPr/>
        </p:nvSpPr>
        <p:spPr>
          <a:xfrm>
            <a:off x="2699514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5CAFE3-6B12-0447-B00C-408D779EF35A}"/>
              </a:ext>
            </a:extLst>
          </p:cNvPr>
          <p:cNvSpPr/>
          <p:nvPr/>
        </p:nvSpPr>
        <p:spPr>
          <a:xfrm>
            <a:off x="7596336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F523D1-781E-C240-A5F2-5D5F84BE761A}"/>
              </a:ext>
            </a:extLst>
          </p:cNvPr>
          <p:cNvSpPr/>
          <p:nvPr/>
        </p:nvSpPr>
        <p:spPr>
          <a:xfrm>
            <a:off x="7885011" y="4599447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2560ED-37FD-8D48-A5C4-5F71AB2877FA}"/>
              </a:ext>
            </a:extLst>
          </p:cNvPr>
          <p:cNvSpPr/>
          <p:nvPr/>
        </p:nvSpPr>
        <p:spPr>
          <a:xfrm>
            <a:off x="3564174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8CF30D-3B59-C743-8BF8-228301635ADC}"/>
              </a:ext>
            </a:extLst>
          </p:cNvPr>
          <p:cNvSpPr/>
          <p:nvPr/>
        </p:nvSpPr>
        <p:spPr>
          <a:xfrm>
            <a:off x="3851642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512728-E902-FE4A-A83F-F598CD040848}"/>
              </a:ext>
            </a:extLst>
          </p:cNvPr>
          <p:cNvSpPr/>
          <p:nvPr/>
        </p:nvSpPr>
        <p:spPr>
          <a:xfrm>
            <a:off x="4140238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F39DEC-121B-DD4B-9FD1-05E61DFF5E32}"/>
              </a:ext>
            </a:extLst>
          </p:cNvPr>
          <p:cNvSpPr/>
          <p:nvPr/>
        </p:nvSpPr>
        <p:spPr>
          <a:xfrm>
            <a:off x="4427706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6CEFB7-5A25-1E47-9B33-51AA169D883E}"/>
              </a:ext>
            </a:extLst>
          </p:cNvPr>
          <p:cNvSpPr/>
          <p:nvPr/>
        </p:nvSpPr>
        <p:spPr>
          <a:xfrm>
            <a:off x="4716588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255D35-E070-ED4D-8CB6-7C568FC41212}"/>
              </a:ext>
            </a:extLst>
          </p:cNvPr>
          <p:cNvSpPr/>
          <p:nvPr/>
        </p:nvSpPr>
        <p:spPr>
          <a:xfrm>
            <a:off x="5004056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9ED337-9CD4-DC4D-911A-7BFD3724DC95}"/>
              </a:ext>
            </a:extLst>
          </p:cNvPr>
          <p:cNvSpPr/>
          <p:nvPr/>
        </p:nvSpPr>
        <p:spPr>
          <a:xfrm>
            <a:off x="5292080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3FC91B-F0F5-3847-8FF3-A8F1A26BBFAA}"/>
              </a:ext>
            </a:extLst>
          </p:cNvPr>
          <p:cNvSpPr/>
          <p:nvPr/>
        </p:nvSpPr>
        <p:spPr>
          <a:xfrm>
            <a:off x="5579548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54C533-349D-3A41-80A8-4FF441403057}"/>
              </a:ext>
            </a:extLst>
          </p:cNvPr>
          <p:cNvSpPr/>
          <p:nvPr/>
        </p:nvSpPr>
        <p:spPr>
          <a:xfrm>
            <a:off x="5868430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B5F751-CFF4-F64E-A62F-85B373AB06CB}"/>
              </a:ext>
            </a:extLst>
          </p:cNvPr>
          <p:cNvSpPr/>
          <p:nvPr/>
        </p:nvSpPr>
        <p:spPr>
          <a:xfrm>
            <a:off x="6155898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C72BCB-6412-654E-B91B-C8787CFAB484}"/>
              </a:ext>
            </a:extLst>
          </p:cNvPr>
          <p:cNvSpPr/>
          <p:nvPr/>
        </p:nvSpPr>
        <p:spPr>
          <a:xfrm>
            <a:off x="6444494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0EA149-DF06-EA40-AEB9-E5AA480ADF1B}"/>
              </a:ext>
            </a:extLst>
          </p:cNvPr>
          <p:cNvSpPr/>
          <p:nvPr/>
        </p:nvSpPr>
        <p:spPr>
          <a:xfrm>
            <a:off x="6731962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67E5DC-143A-E84D-80A4-7B545004F735}"/>
              </a:ext>
            </a:extLst>
          </p:cNvPr>
          <p:cNvSpPr/>
          <p:nvPr/>
        </p:nvSpPr>
        <p:spPr>
          <a:xfrm>
            <a:off x="1554318" y="4600438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30C795-C6AB-6C40-8E6B-2A5136425AC7}"/>
              </a:ext>
            </a:extLst>
          </p:cNvPr>
          <p:cNvSpPr/>
          <p:nvPr/>
        </p:nvSpPr>
        <p:spPr>
          <a:xfrm>
            <a:off x="7018590" y="4600438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2DE805-E69F-2649-835E-52295E328692}"/>
              </a:ext>
            </a:extLst>
          </p:cNvPr>
          <p:cNvSpPr/>
          <p:nvPr/>
        </p:nvSpPr>
        <p:spPr>
          <a:xfrm>
            <a:off x="2980243" y="4600438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075B5C-8A13-7B44-9CDE-312E87E5F5A8}"/>
              </a:ext>
            </a:extLst>
          </p:cNvPr>
          <p:cNvSpPr/>
          <p:nvPr/>
        </p:nvSpPr>
        <p:spPr>
          <a:xfrm>
            <a:off x="3277551" y="4600438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5A3D5F-A2D1-8B44-829C-693511A26757}"/>
              </a:ext>
            </a:extLst>
          </p:cNvPr>
          <p:cNvSpPr/>
          <p:nvPr/>
        </p:nvSpPr>
        <p:spPr>
          <a:xfrm>
            <a:off x="8172400" y="4600441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A9784E4-BC33-5F48-B1B3-161E7E5B7DB5}"/>
              </a:ext>
            </a:extLst>
          </p:cNvPr>
          <p:cNvSpPr/>
          <p:nvPr/>
        </p:nvSpPr>
        <p:spPr>
          <a:xfrm>
            <a:off x="2957318" y="3764156"/>
            <a:ext cx="366416" cy="3600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9A10DDBF-BCE5-9249-9A68-18F23BD925F0}"/>
              </a:ext>
            </a:extLst>
          </p:cNvPr>
          <p:cNvCxnSpPr>
            <a:stCxn id="40" idx="4"/>
          </p:cNvCxnSpPr>
          <p:nvPr/>
        </p:nvCxnSpPr>
        <p:spPr>
          <a:xfrm rot="5400000">
            <a:off x="2728076" y="4215798"/>
            <a:ext cx="504053" cy="32084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B4502DC0-F944-BE43-9357-C0B4289B19BA}"/>
              </a:ext>
            </a:extLst>
          </p:cNvPr>
          <p:cNvCxnSpPr>
            <a:stCxn id="40" idx="4"/>
          </p:cNvCxnSpPr>
          <p:nvPr/>
        </p:nvCxnSpPr>
        <p:spPr>
          <a:xfrm rot="16200000" flipH="1">
            <a:off x="3160191" y="4104530"/>
            <a:ext cx="504056" cy="5433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D737CCD8-222B-6746-B9CB-7BF27E6972CA}"/>
              </a:ext>
            </a:extLst>
          </p:cNvPr>
          <p:cNvCxnSpPr>
            <a:stCxn id="40" idx="4"/>
          </p:cNvCxnSpPr>
          <p:nvPr/>
        </p:nvCxnSpPr>
        <p:spPr>
          <a:xfrm rot="16200000" flipH="1">
            <a:off x="3448366" y="3816355"/>
            <a:ext cx="504056" cy="11197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 43">
            <a:extLst>
              <a:ext uri="{FF2B5EF4-FFF2-40B4-BE49-F238E27FC236}">
                <a16:creationId xmlns:a16="http://schemas.microsoft.com/office/drawing/2014/main" id="{0F0EA6A3-FDA3-8A43-98F1-9BBC859C2A23}"/>
              </a:ext>
            </a:extLst>
          </p:cNvPr>
          <p:cNvSpPr/>
          <p:nvPr/>
        </p:nvSpPr>
        <p:spPr>
          <a:xfrm>
            <a:off x="3107849" y="3843338"/>
            <a:ext cx="68876" cy="219310"/>
          </a:xfrm>
          <a:custGeom>
            <a:avLst/>
            <a:gdLst>
              <a:gd name="connsiteX0" fmla="*/ 41460 w 65314"/>
              <a:gd name="connsiteY0" fmla="*/ 0 h 294198"/>
              <a:gd name="connsiteX1" fmla="*/ 49412 w 65314"/>
              <a:gd name="connsiteY1" fmla="*/ 63610 h 294198"/>
              <a:gd name="connsiteX2" fmla="*/ 65314 w 65314"/>
              <a:gd name="connsiteY2" fmla="*/ 87464 h 294198"/>
              <a:gd name="connsiteX3" fmla="*/ 1704 w 65314"/>
              <a:gd name="connsiteY3" fmla="*/ 143123 h 294198"/>
              <a:gd name="connsiteX4" fmla="*/ 9655 w 65314"/>
              <a:gd name="connsiteY4" fmla="*/ 166977 h 294198"/>
              <a:gd name="connsiteX5" fmla="*/ 65314 w 65314"/>
              <a:gd name="connsiteY5" fmla="*/ 190831 h 294198"/>
              <a:gd name="connsiteX6" fmla="*/ 57363 w 65314"/>
              <a:gd name="connsiteY6" fmla="*/ 214685 h 294198"/>
              <a:gd name="connsiteX7" fmla="*/ 33509 w 65314"/>
              <a:gd name="connsiteY7" fmla="*/ 222636 h 294198"/>
              <a:gd name="connsiteX8" fmla="*/ 9655 w 65314"/>
              <a:gd name="connsiteY8" fmla="*/ 246490 h 294198"/>
              <a:gd name="connsiteX9" fmla="*/ 1704 w 65314"/>
              <a:gd name="connsiteY9" fmla="*/ 270344 h 294198"/>
              <a:gd name="connsiteX10" fmla="*/ 49412 w 65314"/>
              <a:gd name="connsiteY10" fmla="*/ 286247 h 294198"/>
              <a:gd name="connsiteX11" fmla="*/ 57363 w 65314"/>
              <a:gd name="connsiteY11" fmla="*/ 294198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314" h="294198">
                <a:moveTo>
                  <a:pt x="41460" y="0"/>
                </a:moveTo>
                <a:cubicBezTo>
                  <a:pt x="12722" y="100586"/>
                  <a:pt x="11828" y="33543"/>
                  <a:pt x="49412" y="63610"/>
                </a:cubicBezTo>
                <a:cubicBezTo>
                  <a:pt x="56874" y="69580"/>
                  <a:pt x="60013" y="79513"/>
                  <a:pt x="65314" y="87464"/>
                </a:cubicBezTo>
                <a:cubicBezTo>
                  <a:pt x="9655" y="124570"/>
                  <a:pt x="28207" y="103366"/>
                  <a:pt x="1704" y="143123"/>
                </a:cubicBezTo>
                <a:cubicBezTo>
                  <a:pt x="4354" y="151074"/>
                  <a:pt x="4419" y="160432"/>
                  <a:pt x="9655" y="166977"/>
                </a:cubicBezTo>
                <a:cubicBezTo>
                  <a:pt x="23383" y="184137"/>
                  <a:pt x="46215" y="186056"/>
                  <a:pt x="65314" y="190831"/>
                </a:cubicBezTo>
                <a:cubicBezTo>
                  <a:pt x="62664" y="198782"/>
                  <a:pt x="63290" y="208758"/>
                  <a:pt x="57363" y="214685"/>
                </a:cubicBezTo>
                <a:cubicBezTo>
                  <a:pt x="51436" y="220612"/>
                  <a:pt x="40483" y="217987"/>
                  <a:pt x="33509" y="222636"/>
                </a:cubicBezTo>
                <a:cubicBezTo>
                  <a:pt x="24153" y="228873"/>
                  <a:pt x="17606" y="238539"/>
                  <a:pt x="9655" y="246490"/>
                </a:cubicBezTo>
                <a:cubicBezTo>
                  <a:pt x="7005" y="254441"/>
                  <a:pt x="-4223" y="264417"/>
                  <a:pt x="1704" y="270344"/>
                </a:cubicBezTo>
                <a:cubicBezTo>
                  <a:pt x="13557" y="282197"/>
                  <a:pt x="37559" y="274394"/>
                  <a:pt x="49412" y="286247"/>
                </a:cubicBezTo>
                <a:lnTo>
                  <a:pt x="57363" y="29419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E8CEF1-4316-CA45-A161-709E9E514C36}"/>
              </a:ext>
            </a:extLst>
          </p:cNvPr>
          <p:cNvSpPr/>
          <p:nvPr/>
        </p:nvSpPr>
        <p:spPr>
          <a:xfrm>
            <a:off x="7228434" y="3805590"/>
            <a:ext cx="323754" cy="324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AA1ACF51-C279-3240-95E5-784295F39E84}"/>
              </a:ext>
            </a:extLst>
          </p:cNvPr>
          <p:cNvCxnSpPr>
            <a:cxnSpLocks/>
          </p:cNvCxnSpPr>
          <p:nvPr/>
        </p:nvCxnSpPr>
        <p:spPr>
          <a:xfrm rot="5400000">
            <a:off x="7050236" y="4278126"/>
            <a:ext cx="454430" cy="17032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9CFAC60C-C834-5647-A640-7335E28CB2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6836" y="3919975"/>
            <a:ext cx="418982" cy="8801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6483CF-8D87-3945-B746-021C94E5E033}"/>
              </a:ext>
            </a:extLst>
          </p:cNvPr>
          <p:cNvSpPr txBox="1"/>
          <p:nvPr/>
        </p:nvSpPr>
        <p:spPr>
          <a:xfrm>
            <a:off x="7200443" y="3816418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FD</a:t>
            </a:r>
            <a:endParaRPr kumimoji="1" lang="ko-KR" alt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10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D9A8B-528D-4957-B7A9-D65475F5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D22BA-44C2-40FE-AAC5-29DFA603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Requirements for building filesystem</a:t>
            </a:r>
          </a:p>
          <a:p>
            <a:pPr lvl="1"/>
            <a:r>
              <a:rPr lang="en-US" altLang="ko-KR" dirty="0"/>
              <a:t>File information: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1"/>
            <a:r>
              <a:rPr lang="en-US" altLang="ko-KR" dirty="0"/>
              <a:t>File structure: indexed file</a:t>
            </a:r>
          </a:p>
          <a:p>
            <a:pPr lvl="1"/>
            <a:r>
              <a:rPr lang="en-US" altLang="ko-KR" dirty="0"/>
              <a:t>Directory (name</a:t>
            </a:r>
            <a:r>
              <a:rPr lang="ko-KR" altLang="en-US" dirty="0"/>
              <a:t>→</a:t>
            </a:r>
            <a:r>
              <a:rPr lang="en-US" altLang="ko-KR" dirty="0" err="1"/>
              <a:t>inode</a:t>
            </a:r>
            <a:r>
              <a:rPr lang="en-US" altLang="ko-KR" dirty="0"/>
              <a:t>-number): array of &lt;</a:t>
            </a:r>
            <a:r>
              <a:rPr lang="en-US" altLang="ko-KR" dirty="0" err="1"/>
              <a:t>inode</a:t>
            </a:r>
            <a:r>
              <a:rPr lang="en-US" altLang="ko-KR" dirty="0"/>
              <a:t> #, name&gt;’s</a:t>
            </a:r>
          </a:p>
          <a:p>
            <a:pPr lvl="1"/>
            <a:r>
              <a:rPr lang="en-US" altLang="ko-KR" dirty="0"/>
              <a:t>Free block information: Bitmap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FC3B9-CF0B-4757-8B1D-FCF00273D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85DC-C54A-55DA-46B5-65999B6EE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4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Faster?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65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/>
              <a:t>Problem of the VSFS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VSFS, or Unix file system, treats the disk as a</a:t>
            </a:r>
            <a:r>
              <a:rPr lang="en-US" altLang="ko-KR" b="1" dirty="0"/>
              <a:t> random-access memory</a:t>
            </a:r>
          </a:p>
          <a:p>
            <a:endParaRPr lang="en-US" altLang="ko-KR" dirty="0"/>
          </a:p>
          <a:p>
            <a:r>
              <a:rPr lang="en-US" altLang="ko-KR" dirty="0"/>
              <a:t>Example of random-access blocks with </a:t>
            </a:r>
            <a:r>
              <a:rPr lang="en-US" altLang="zh-CN" dirty="0"/>
              <a:t>f</a:t>
            </a:r>
            <a:r>
              <a:rPr lang="en-US" altLang="ko-KR" dirty="0"/>
              <a:t>our files</a:t>
            </a:r>
          </a:p>
          <a:p>
            <a:pPr lvl="1"/>
            <a:r>
              <a:rPr lang="en-US" altLang="ko-KR" dirty="0"/>
              <a:t>Data blocks for each file can accessed by going back and forth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ko-KR" dirty="0"/>
              <a:t>the disk 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dirty="0"/>
              <a:t>File b and d is deleted.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E is created with free blocks. (</a:t>
            </a:r>
            <a:r>
              <a:rPr lang="en-US" altLang="ko-KR" b="1" dirty="0"/>
              <a:t>spread across</a:t>
            </a:r>
            <a:r>
              <a:rPr lang="en-US" altLang="ko-KR" dirty="0"/>
              <a:t> the </a:t>
            </a:r>
            <a:r>
              <a:rPr lang="en-US" altLang="zh-CN" dirty="0"/>
              <a:t>disk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6"/>
          <p:cNvGraphicFramePr>
            <a:graphicFrameLocks/>
          </p:cNvGraphicFramePr>
          <p:nvPr/>
        </p:nvGraphicFramePr>
        <p:xfrm>
          <a:off x="971600" y="3539480"/>
          <a:ext cx="540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내용 개체 틀 6"/>
          <p:cNvGraphicFramePr>
            <a:graphicFrameLocks/>
          </p:cNvGraphicFramePr>
          <p:nvPr/>
        </p:nvGraphicFramePr>
        <p:xfrm>
          <a:off x="971600" y="4331568"/>
          <a:ext cx="540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내용 개체 틀 6"/>
          <p:cNvGraphicFramePr>
            <a:graphicFrameLocks/>
          </p:cNvGraphicFramePr>
          <p:nvPr/>
        </p:nvGraphicFramePr>
        <p:xfrm>
          <a:off x="971600" y="5284440"/>
          <a:ext cx="540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3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/>
              <a:t>FFS: Disk awareness is the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FFS is </a:t>
            </a:r>
            <a:r>
              <a:rPr lang="en-US" altLang="ko-KR" b="1" dirty="0"/>
              <a:t>Fast File </a:t>
            </a:r>
            <a:r>
              <a:rPr lang="en-US" altLang="zh-CN" b="1" dirty="0"/>
              <a:t>S</a:t>
            </a:r>
            <a:r>
              <a:rPr lang="en-US" altLang="ko-KR" b="1" dirty="0"/>
              <a:t>ystem</a:t>
            </a:r>
            <a:r>
              <a:rPr lang="en-US" altLang="ko-KR" dirty="0"/>
              <a:t> designed by a group at Berkeley</a:t>
            </a:r>
          </a:p>
          <a:p>
            <a:r>
              <a:rPr lang="en-US" altLang="ko-KR" dirty="0"/>
              <a:t>The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en-US" altLang="ko-KR" dirty="0"/>
              <a:t> of FFS is that file system structures and allocation polices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en-US" altLang="ko-KR" dirty="0"/>
              <a:t> be “disk aware” </a:t>
            </a:r>
            <a:r>
              <a:rPr lang="en-US" altLang="zh-CN" dirty="0"/>
              <a:t>to</a:t>
            </a:r>
            <a:r>
              <a:rPr lang="en-US" altLang="ko-KR" dirty="0"/>
              <a:t> improve performance</a:t>
            </a:r>
          </a:p>
          <a:p>
            <a:pPr lvl="1"/>
            <a:r>
              <a:rPr lang="en-US" altLang="ko-KR" dirty="0"/>
              <a:t>Keep same API with file system.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open(), read(), write()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Change the internal implementation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04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/>
              <a:t>Cylinder Group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534151" cy="5501258"/>
          </a:xfrm>
        </p:spPr>
        <p:txBody>
          <a:bodyPr/>
          <a:lstStyle/>
          <a:p>
            <a:r>
              <a:rPr lang="en-US" altLang="ko-KR" sz="1800" dirty="0"/>
              <a:t>FFS divides the disk into a bunch of groups</a:t>
            </a:r>
            <a:r>
              <a:rPr lang="en-US" altLang="zh-CN" sz="1800" dirty="0"/>
              <a:t>,</a:t>
            </a:r>
            <a:r>
              <a:rPr lang="en-US" altLang="ko-KR" sz="1800" dirty="0"/>
              <a:t> </a:t>
            </a:r>
            <a:r>
              <a:rPr lang="en-US" altLang="ko-KR" sz="1800" b="1" dirty="0"/>
              <a:t>Cylinder Group</a:t>
            </a:r>
            <a:r>
              <a:rPr lang="en-US" altLang="zh-CN" sz="1800" b="1" dirty="0"/>
              <a:t>s</a:t>
            </a:r>
            <a:endParaRPr lang="en-US" altLang="ko-KR" sz="1800" b="1" dirty="0"/>
          </a:p>
          <a:p>
            <a:pPr lvl="1"/>
            <a:r>
              <a:rPr lang="en-US" altLang="ko-KR" sz="1600" dirty="0"/>
              <a:t>Modern file system call cylinder group</a:t>
            </a:r>
            <a:r>
              <a:rPr lang="en-US" altLang="zh-CN" sz="1600" dirty="0"/>
              <a:t>s</a:t>
            </a:r>
            <a:r>
              <a:rPr lang="en-US" altLang="ko-KR" sz="1600" dirty="0"/>
              <a:t> as </a:t>
            </a:r>
            <a:r>
              <a:rPr lang="en-US" altLang="ko-KR" sz="1600" i="1" dirty="0"/>
              <a:t>block group</a:t>
            </a:r>
            <a:r>
              <a:rPr lang="en-US" altLang="zh-CN" sz="1600" i="1" dirty="0"/>
              <a:t>s</a:t>
            </a:r>
            <a:endParaRPr lang="en-US" altLang="ko-KR" sz="1600" i="1" dirty="0"/>
          </a:p>
          <a:p>
            <a:r>
              <a:rPr lang="en-US" altLang="ko-KR" sz="1800" dirty="0"/>
              <a:t>These groups are used to improve seek performance.</a:t>
            </a:r>
          </a:p>
          <a:p>
            <a:pPr lvl="1"/>
            <a:r>
              <a:rPr lang="en-US" altLang="ko-KR" sz="1600" dirty="0"/>
              <a:t>By placing two files within the same group.</a:t>
            </a:r>
          </a:p>
          <a:p>
            <a:pPr lvl="1"/>
            <a:r>
              <a:rPr lang="en-US" altLang="ko-KR" sz="1600" dirty="0"/>
              <a:t>Accessing one after the other </a:t>
            </a:r>
            <a:r>
              <a:rPr lang="en-US" altLang="ko-KR" sz="1600" b="1" dirty="0"/>
              <a:t>will not be long seeks</a:t>
            </a:r>
            <a:r>
              <a:rPr lang="en-US" altLang="ko-KR" sz="1600" dirty="0"/>
              <a:t> across the disk. </a:t>
            </a:r>
          </a:p>
          <a:p>
            <a:pPr lvl="1"/>
            <a:r>
              <a:rPr lang="en-US" altLang="ko-KR" sz="1600" dirty="0"/>
              <a:t>FFS needs to allocate the files and directories within each of these groups.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60078" y="4566771"/>
            <a:ext cx="770485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/>
              <a:t>Data structure for each cylinder group.</a:t>
            </a:r>
          </a:p>
          <a:p>
            <a:pPr lvl="1"/>
            <a:r>
              <a:rPr lang="en-US" altLang="ko-KR" sz="1600" kern="0" dirty="0"/>
              <a:t>A copy of the super block for reliability reason.</a:t>
            </a:r>
          </a:p>
          <a:p>
            <a:pPr lvl="1"/>
            <a:r>
              <a:rPr lang="en-US" altLang="ko-KR" sz="1600" kern="0" dirty="0" err="1"/>
              <a:t>inode</a:t>
            </a:r>
            <a:r>
              <a:rPr lang="en-US" altLang="ko-KR" sz="1600" kern="0" dirty="0"/>
              <a:t> bitmap and data bitmap to track free </a:t>
            </a:r>
            <a:r>
              <a:rPr lang="en-US" altLang="ko-KR" sz="1600" kern="0" dirty="0" err="1"/>
              <a:t>inode</a:t>
            </a:r>
            <a:r>
              <a:rPr lang="en-US" altLang="ko-KR" sz="1600" kern="0" dirty="0"/>
              <a:t> and data block. </a:t>
            </a:r>
          </a:p>
          <a:p>
            <a:pPr lvl="1"/>
            <a:r>
              <a:rPr lang="en-US" altLang="ko-KR" sz="1600" kern="0" dirty="0" err="1"/>
              <a:t>inodes</a:t>
            </a:r>
            <a:r>
              <a:rPr lang="en-US" altLang="ko-KR" sz="1600" kern="0" dirty="0"/>
              <a:t> and data block</a:t>
            </a:r>
          </a:p>
        </p:txBody>
      </p:sp>
      <p:graphicFrame>
        <p:nvGraphicFramePr>
          <p:cNvPr id="7" name="내용 개체 틀 6"/>
          <p:cNvGraphicFramePr>
            <a:graphicFrameLocks/>
          </p:cNvGraphicFramePr>
          <p:nvPr/>
        </p:nvGraphicFramePr>
        <p:xfrm>
          <a:off x="908012" y="3877782"/>
          <a:ext cx="7598045" cy="51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3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681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C25424-8013-4FFA-83B4-046409101C51}"/>
              </a:ext>
            </a:extLst>
          </p:cNvPr>
          <p:cNvSpPr txBox="1">
            <a:spLocks/>
          </p:cNvSpPr>
          <p:nvPr/>
        </p:nvSpPr>
        <p:spPr bwMode="auto">
          <a:xfrm>
            <a:off x="170379" y="880070"/>
            <a:ext cx="8874680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b="1" kern="0" dirty="0"/>
              <a:t>Cylinder</a:t>
            </a:r>
            <a:r>
              <a:rPr lang="en-US" altLang="ko-KR" sz="1800" kern="0" dirty="0"/>
              <a:t>: Tracks at same distance from center of drive across different surfaces.</a:t>
            </a:r>
          </a:p>
          <a:p>
            <a:pPr lvl="1"/>
            <a:r>
              <a:rPr lang="en-US" altLang="ko-KR" sz="1600" kern="0" dirty="0"/>
              <a:t>All tracks with same color</a:t>
            </a:r>
          </a:p>
          <a:p>
            <a:r>
              <a:rPr lang="en-US" altLang="ko-KR" sz="1800" b="1" kern="0" dirty="0"/>
              <a:t>Cylinder Group</a:t>
            </a:r>
            <a:r>
              <a:rPr lang="en-US" altLang="ko-KR" sz="1800" kern="0" dirty="0"/>
              <a:t>: Set of N consecutive cylinders </a:t>
            </a:r>
          </a:p>
          <a:p>
            <a:pPr lvl="1"/>
            <a:r>
              <a:rPr lang="en-US" altLang="ko-KR" sz="1600" kern="0" dirty="0"/>
              <a:t>if N=3, first group does not include black track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/>
              <a:t>Cylinder Group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54F0837-26B7-428D-8708-046F02717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54" y="2924944"/>
            <a:ext cx="5328592" cy="33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83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/>
              <a:t>How To Allocate Files and Directories?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3600400"/>
          </a:xfrm>
        </p:spPr>
        <p:txBody>
          <a:bodyPr/>
          <a:lstStyle/>
          <a:p>
            <a:r>
              <a:rPr lang="en-US" altLang="ko-KR" sz="1800" dirty="0"/>
              <a:t>Policy is “</a:t>
            </a:r>
            <a:r>
              <a:rPr lang="en-US" altLang="ko-KR" sz="1800" b="1" dirty="0"/>
              <a:t>keep</a:t>
            </a:r>
            <a:r>
              <a:rPr lang="en-US" altLang="ko-KR" sz="1800" dirty="0"/>
              <a:t> </a:t>
            </a:r>
            <a:r>
              <a:rPr lang="en-US" altLang="ko-KR" sz="1800" b="1" dirty="0"/>
              <a:t>related stuff together”</a:t>
            </a:r>
          </a:p>
          <a:p>
            <a:r>
              <a:rPr lang="en-US" altLang="ko-KR" sz="1800" dirty="0"/>
              <a:t>The placement of directories</a:t>
            </a:r>
          </a:p>
          <a:p>
            <a:pPr lvl="1"/>
            <a:r>
              <a:rPr lang="en-US" altLang="ko-KR" sz="1600" dirty="0"/>
              <a:t>Find the cylinder group with a low number of allocated directories and a high number of free </a:t>
            </a:r>
            <a:r>
              <a:rPr lang="en-US" altLang="ko-KR" sz="1600" dirty="0" err="1"/>
              <a:t>inodes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/>
              <a:t>Put the directory data and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in that group.</a:t>
            </a:r>
          </a:p>
          <a:p>
            <a:r>
              <a:rPr lang="en-US" altLang="ko-KR" sz="1800" dirty="0"/>
              <a:t>The placement of files.</a:t>
            </a:r>
          </a:p>
          <a:p>
            <a:pPr lvl="1"/>
            <a:r>
              <a:rPr lang="en-US" altLang="ko-KR" sz="1600" dirty="0"/>
              <a:t>Allocate data blocks of a file in the same group as its </a:t>
            </a:r>
            <a:r>
              <a:rPr lang="en-US" altLang="ko-KR" sz="1600" dirty="0" err="1"/>
              <a:t>inode</a:t>
            </a:r>
            <a:endParaRPr lang="en-US" altLang="ko-KR" sz="1600" dirty="0"/>
          </a:p>
          <a:p>
            <a:pPr lvl="1"/>
            <a:r>
              <a:rPr lang="en-US" altLang="ko-KR" sz="1600" dirty="0"/>
              <a:t>It places all files in the same group as their directory</a:t>
            </a:r>
          </a:p>
          <a:p>
            <a:endParaRPr lang="en-US" altLang="ko-KR" sz="1800" dirty="0"/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99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DE25A-00CA-4D8E-BE41-6DAB23BF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472F0-AF2E-4D57-B1E5-1FBC2C70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0" y="764704"/>
            <a:ext cx="8404616" cy="4032448"/>
          </a:xfrm>
        </p:spPr>
        <p:txBody>
          <a:bodyPr/>
          <a:lstStyle/>
          <a:p>
            <a:r>
              <a:rPr lang="en-US" altLang="ko-KR" sz="1800" dirty="0"/>
              <a:t>The introduction of fast file system (FFS)</a:t>
            </a:r>
          </a:p>
          <a:p>
            <a:pPr lvl="1"/>
            <a:r>
              <a:rPr lang="en-US" altLang="ko-KR" sz="1600" dirty="0"/>
              <a:t>It makes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ko-KR" sz="1600" dirty="0"/>
              <a:t>file system fast, considering characteristic</a:t>
            </a:r>
            <a:r>
              <a:rPr lang="en-US" altLang="zh-CN" sz="1600" dirty="0"/>
              <a:t>s</a:t>
            </a:r>
            <a:r>
              <a:rPr lang="en-US" altLang="ko-KR" sz="1600" dirty="0"/>
              <a:t> of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dis</a:t>
            </a:r>
            <a:r>
              <a:rPr lang="en-US" altLang="zh-CN" sz="1600" dirty="0"/>
              <a:t>k</a:t>
            </a:r>
            <a:endParaRPr lang="en-US" altLang="ko-KR" sz="1600" dirty="0"/>
          </a:p>
          <a:p>
            <a:r>
              <a:rPr lang="en-US" altLang="ko-KR" sz="1800" dirty="0"/>
              <a:t>Many file systems take cues from FFS</a:t>
            </a:r>
          </a:p>
          <a:p>
            <a:pPr lvl="1"/>
            <a:r>
              <a:rPr lang="en-US" altLang="zh-CN" sz="1600" dirty="0"/>
              <a:t>E.g.</a:t>
            </a:r>
            <a:r>
              <a:rPr lang="en-US" altLang="ko-KR" sz="1600" dirty="0"/>
              <a:t> ext4, ext3, ext4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8D682C-D1F0-41C6-8E88-11264926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D135D-3B41-4BFB-8525-3016F66C7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0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ko-KR" dirty="0"/>
              <a:t>Interface: Creating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Use </a:t>
            </a: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ko-KR" sz="1800" dirty="0">
                <a:solidFill>
                  <a:srgbClr val="FFC000"/>
                </a:solidFill>
              </a:rPr>
              <a:t> </a:t>
            </a:r>
            <a:r>
              <a:rPr lang="en-US" altLang="ko-KR" sz="1800" dirty="0"/>
              <a:t>system call with </a:t>
            </a: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/>
              <a:t>flag</a:t>
            </a:r>
          </a:p>
          <a:p>
            <a:pPr marL="0" indent="0" algn="ctr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open("foo", O_CREAT|O_WRONLY|O_TRUNC, S_IRUSR|S_IWUSR);</a:t>
            </a:r>
            <a:endParaRPr lang="en-US" altLang="ko-KR" dirty="0"/>
          </a:p>
          <a:p>
            <a:pPr lvl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:</a:t>
            </a:r>
            <a:r>
              <a:rPr lang="en-US" altLang="ko-KR" sz="1600" dirty="0"/>
              <a:t> create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file.</a:t>
            </a:r>
          </a:p>
          <a:p>
            <a:pPr lvl="1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O_WRONLY</a:t>
            </a:r>
            <a:r>
              <a:rPr lang="en-US" altLang="ko-KR" sz="1600" dirty="0"/>
              <a:t> : only write to that file while opened.</a:t>
            </a:r>
          </a:p>
          <a:p>
            <a:pPr lvl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O_TRUNC</a:t>
            </a:r>
            <a:r>
              <a:rPr lang="en-US" altLang="ko-KR" sz="1600" dirty="0"/>
              <a:t> : make the file size zero (remove existing content).</a:t>
            </a:r>
          </a:p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ko-KR" sz="1800" dirty="0"/>
              <a:t> system call returns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file descriptor</a:t>
            </a:r>
            <a:r>
              <a:rPr lang="en-US" altLang="zh-CN" sz="1800" dirty="0">
                <a:solidFill>
                  <a:schemeClr val="accent1"/>
                </a:solidFill>
              </a:rPr>
              <a:t>,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 err="1">
                <a:solidFill>
                  <a:schemeClr val="accent1"/>
                </a:solidFill>
              </a:rPr>
              <a:t>fd</a:t>
            </a:r>
            <a:endParaRPr lang="en-US" altLang="ko-KR" sz="1800" dirty="0"/>
          </a:p>
          <a:p>
            <a:pPr lvl="1"/>
            <a:r>
              <a:rPr lang="en-US" altLang="zh-CN" sz="1600" dirty="0" err="1"/>
              <a:t>fd</a:t>
            </a:r>
            <a:r>
              <a:rPr lang="zh-CN" altLang="en-US" sz="1600" dirty="0"/>
              <a:t> </a:t>
            </a:r>
            <a:r>
              <a:rPr lang="en-US" altLang="ko-KR" sz="1600" dirty="0"/>
              <a:t>is an integer,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ko-KR" sz="1600" dirty="0"/>
              <a:t>is used to access files.</a:t>
            </a:r>
          </a:p>
          <a:p>
            <a:pPr lvl="1"/>
            <a:r>
              <a:rPr lang="en-US" altLang="ko-KR" sz="1600" dirty="0" err="1"/>
              <a:t>E</a:t>
            </a:r>
            <a:r>
              <a:rPr lang="en-US" altLang="zh-CN" sz="1600" dirty="0" err="1"/>
              <a:t>g</a:t>
            </a:r>
            <a:r>
              <a:rPr lang="en-US" altLang="zh-CN" sz="1600" dirty="0"/>
              <a:t>:</a:t>
            </a:r>
            <a:r>
              <a:rPr lang="en-US" altLang="ko-KR" sz="1600" dirty="0"/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(file descriptor)</a:t>
            </a:r>
          </a:p>
          <a:p>
            <a:pPr lvl="1"/>
            <a:r>
              <a:rPr lang="en-US" altLang="ko-KR" sz="1600" dirty="0">
                <a:latin typeface="Helvetica" charset="0"/>
                <a:ea typeface="Helvetica" charset="0"/>
                <a:cs typeface="Helvetica" charset="0"/>
              </a:rPr>
              <a:t>File descriptor table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proc {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file 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ofile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[NOFILE]; // Open files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A707-B508-62C9-7974-14C7F7774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8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095B-ADE3-1BC1-0331-00847A05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Unix/Linux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B7D47BA-2357-2969-FE11-BB9007680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2736"/>
            <a:ext cx="7772400" cy="482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93CF-E0E5-6DF4-AE49-AD33F21B8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69CA-1FA6-1AD7-34CC-62B0B6C68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D5D5-B812-49E8-A7A2-FA2A9ACA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Unix/Linux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0072-416E-AC9A-CA8D-752A3235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Per-process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 err="1"/>
              <a:t>fd</a:t>
            </a:r>
            <a:r>
              <a:rPr lang="zh-CN" altLang="en-US" dirty="0"/>
              <a:t> </a:t>
            </a:r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Flags</a:t>
            </a:r>
            <a:r>
              <a:rPr lang="zh-CN" altLang="en-US" dirty="0"/>
              <a:t> </a:t>
            </a:r>
            <a:r>
              <a:rPr lang="en-US" altLang="zh-CN" dirty="0"/>
              <a:t>controlling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fd</a:t>
            </a:r>
            <a:endParaRPr lang="en-US" altLang="zh-CN" dirty="0"/>
          </a:p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Global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system-wide,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“open”</a:t>
            </a:r>
          </a:p>
          <a:p>
            <a:pPr lvl="1"/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offset,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mode,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pPr lvl="1"/>
            <a:r>
              <a:rPr lang="en-US" altLang="zh-CN" dirty="0"/>
              <a:t>Terms: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entry,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(OFD)</a:t>
            </a:r>
            <a:r>
              <a:rPr lang="zh-CN" altLang="en-US" dirty="0"/>
              <a:t> </a:t>
            </a:r>
            <a:r>
              <a:rPr lang="en-US" altLang="zh-CN" dirty="0"/>
              <a:t>(POSIX)</a:t>
            </a:r>
          </a:p>
          <a:p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System-wide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</a:p>
          <a:p>
            <a:pPr lvl="1"/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(regular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socket,</a:t>
            </a:r>
            <a:r>
              <a:rPr lang="zh-CN" altLang="en-US" dirty="0"/>
              <a:t> </a:t>
            </a:r>
            <a:r>
              <a:rPr lang="en-US" altLang="zh-CN" dirty="0"/>
              <a:t>etc.)</a:t>
            </a:r>
          </a:p>
          <a:p>
            <a:pPr lvl="1"/>
            <a:r>
              <a:rPr lang="en-US" altLang="zh-CN" dirty="0"/>
              <a:t>Permissions,</a:t>
            </a:r>
            <a:r>
              <a:rPr lang="zh-CN" altLang="en-US" dirty="0"/>
              <a:t> </a:t>
            </a:r>
            <a:r>
              <a:rPr lang="en-US" altLang="zh-CN" dirty="0"/>
              <a:t>properties,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13915-61F1-B18E-62E3-BE24C4488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953F-3E50-EF7D-8058-A2DD5EA59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3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D5D5-B812-49E8-A7A2-FA2A9ACA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Descriptors</a:t>
            </a:r>
            <a:r>
              <a:rPr lang="zh-CN" altLang="en-US" dirty="0"/>
              <a:t> </a:t>
            </a:r>
            <a:r>
              <a:rPr lang="en-US" altLang="zh-CN" dirty="0"/>
              <a:t>(intra-process)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0072-416E-AC9A-CA8D-752A3235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 err="1"/>
              <a:t>fds</a:t>
            </a:r>
            <a:r>
              <a:rPr lang="zh-CN" altLang="en-US" dirty="0"/>
              <a:t> </a:t>
            </a:r>
            <a:r>
              <a:rPr lang="en-US" altLang="zh-CN" dirty="0"/>
              <a:t>referring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OFD</a:t>
            </a:r>
          </a:p>
          <a:p>
            <a:pPr lvl="1"/>
            <a:r>
              <a:rPr lang="en-US" altLang="zh-CN" dirty="0"/>
              <a:t>Achieved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dup()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dup2()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13915-61F1-B18E-62E3-BE24C4488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953F-3E50-EF7D-8058-A2DD5EA59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EB623F6-BAF3-33A4-2979-FA81442D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80" y="1901366"/>
            <a:ext cx="7174940" cy="44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4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D1B6-01FD-2C82-08C1-7BB32860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Descriptors</a:t>
            </a:r>
            <a:r>
              <a:rPr lang="zh-CN" altLang="en-US" dirty="0"/>
              <a:t> </a:t>
            </a:r>
            <a:r>
              <a:rPr lang="en-US" altLang="zh-CN" dirty="0"/>
              <a:t>(inter-process)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309A-068C-04A2-0A44-279F8471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 err="1"/>
              <a:t>fds</a:t>
            </a:r>
            <a:r>
              <a:rPr lang="zh-CN" altLang="en-US" dirty="0"/>
              <a:t> </a:t>
            </a:r>
            <a:r>
              <a:rPr lang="en-US" altLang="zh-CN" dirty="0"/>
              <a:t>referring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OFD</a:t>
            </a:r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10ECB-14E3-AE2D-545E-E6513E790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E38F-5D1A-9867-2E66-C1C308690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7BD06745-E586-6A78-BD20-0001C1CE6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7" y="1844824"/>
            <a:ext cx="6916886" cy="43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63E9-6AC0-85D7-32E2-B5CCB53F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Duplicated</a:t>
            </a:r>
            <a:r>
              <a:rPr lang="zh-CN" altLang="en-US" dirty="0"/>
              <a:t> </a:t>
            </a:r>
            <a:r>
              <a:rPr lang="en-US" altLang="zh-CN" dirty="0"/>
              <a:t>OFDs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EF27-297A-95FD-EEFC-E362CD2D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 hangingPunct="0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 err="1"/>
              <a:t>fds</a:t>
            </a:r>
            <a:r>
              <a:rPr lang="zh-CN" altLang="en-US" dirty="0"/>
              <a:t> </a:t>
            </a:r>
            <a:r>
              <a:rPr lang="en-US" altLang="zh-CN" dirty="0"/>
              <a:t>referring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distinct</a:t>
            </a:r>
            <a:r>
              <a:rPr lang="zh-CN" altLang="en-US" dirty="0"/>
              <a:t> </a:t>
            </a:r>
            <a:r>
              <a:rPr lang="en-US" altLang="zh-CN" dirty="0"/>
              <a:t>OFDs,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entries,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endParaRPr lang="en-US" altLang="zh-CN" dirty="0"/>
          </a:p>
          <a:p>
            <a:pPr lvl="1" latinLnBrk="0" hangingPunct="0"/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independently</a:t>
            </a:r>
            <a:r>
              <a:rPr lang="zh-CN" altLang="en-US" dirty="0"/>
              <a:t> </a:t>
            </a:r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D086E-131D-BA9F-A10A-099585799E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5966-95E7-EDBA-11A7-192E09705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A036D19-061A-ABDA-5EF0-D55BE5B5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10" y="2310650"/>
            <a:ext cx="6381080" cy="39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76589"/>
      </p:ext>
    </p:extLst>
  </p:cSld>
  <p:clrMapOvr>
    <a:masterClrMapping/>
  </p:clrMapOvr>
</p:sld>
</file>

<file path=ppt/theme/theme1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3150</Template>
  <TotalTime>110981</TotalTime>
  <Words>2861</Words>
  <Application>Microsoft Macintosh PowerPoint</Application>
  <PresentationFormat>On-screen Show (4:3)</PresentationFormat>
  <Paragraphs>937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Adobe 고딕 Std B</vt:lpstr>
      <vt:lpstr>굴림</vt:lpstr>
      <vt:lpstr>HY견고딕</vt:lpstr>
      <vt:lpstr>맑은 고딕</vt:lpstr>
      <vt:lpstr>맑은 고딕</vt:lpstr>
      <vt:lpstr>Arial</vt:lpstr>
      <vt:lpstr>Courier</vt:lpstr>
      <vt:lpstr>Courier New</vt:lpstr>
      <vt:lpstr>Helvetica</vt:lpstr>
      <vt:lpstr>Helvetica Neue</vt:lpstr>
      <vt:lpstr>Tahoma</vt:lpstr>
      <vt:lpstr>Wingdings</vt:lpstr>
      <vt:lpstr>1_양식_공청회_발표자료-총괄-양식</vt:lpstr>
      <vt:lpstr>2_양식_공청회_발표자료-총괄-양식</vt:lpstr>
      <vt:lpstr>3150</vt:lpstr>
      <vt:lpstr>CSCI3150 Introduction to Operating Systems</vt:lpstr>
      <vt:lpstr>PowerPoint Presentation</vt:lpstr>
      <vt:lpstr>Abstractions</vt:lpstr>
      <vt:lpstr>File System Interface: Creating a file</vt:lpstr>
      <vt:lpstr>Aside: A Few Tables for Files in Unix/Linux</vt:lpstr>
      <vt:lpstr>Aside: A Few Tables for Files in Unix/Linux</vt:lpstr>
      <vt:lpstr>Duplicated File Descriptors (intra-process)</vt:lpstr>
      <vt:lpstr>Duplicated File Descriptors (inter-process)</vt:lpstr>
      <vt:lpstr>Duplicated OFDs</vt:lpstr>
      <vt:lpstr>Interface: Reading and Writing Files </vt:lpstr>
      <vt:lpstr>Reading and Writing Files (Cont.)</vt:lpstr>
      <vt:lpstr>Data structures</vt:lpstr>
      <vt:lpstr>Sample traces</vt:lpstr>
      <vt:lpstr>fsync()</vt:lpstr>
      <vt:lpstr>PowerPoint Presentation</vt:lpstr>
      <vt:lpstr>Overview</vt:lpstr>
      <vt:lpstr>File System Implementation</vt:lpstr>
      <vt:lpstr>Overall Organization</vt:lpstr>
      <vt:lpstr>Data Region in a FS</vt:lpstr>
      <vt:lpstr>inode Table</vt:lpstr>
      <vt:lpstr>Allocation Structures</vt:lpstr>
      <vt:lpstr>Super Block</vt:lpstr>
      <vt:lpstr>File Organization: The inode</vt:lpstr>
      <vt:lpstr>inode Structure: Indexed Allocation</vt:lpstr>
      <vt:lpstr>Directory Structure</vt:lpstr>
      <vt:lpstr>File Read: “/foo/bar”</vt:lpstr>
      <vt:lpstr>File Creation</vt:lpstr>
      <vt:lpstr>File Creation (Cont.)</vt:lpstr>
      <vt:lpstr>Caching and Buffering</vt:lpstr>
      <vt:lpstr>Caching and Buffering</vt:lpstr>
      <vt:lpstr>Summary</vt:lpstr>
      <vt:lpstr>PowerPoint Presentation</vt:lpstr>
      <vt:lpstr>Problem of the VSFS</vt:lpstr>
      <vt:lpstr>FFS: Disk awareness is the solution</vt:lpstr>
      <vt:lpstr>Cylinder Groups</vt:lpstr>
      <vt:lpstr>Cylinder Group (Cont.)</vt:lpstr>
      <vt:lpstr>How To Allocate Files and Directories?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</cp:lastModifiedBy>
  <cp:revision>4329</cp:revision>
  <cp:lastPrinted>2019-09-09T02:10:38Z</cp:lastPrinted>
  <dcterms:created xsi:type="dcterms:W3CDTF">2011-05-01T06:09:10Z</dcterms:created>
  <dcterms:modified xsi:type="dcterms:W3CDTF">2024-11-11T13:30:26Z</dcterms:modified>
  <cp:category/>
</cp:coreProperties>
</file>