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613" r:id="rId2"/>
    <p:sldId id="624" r:id="rId3"/>
    <p:sldId id="646" r:id="rId4"/>
    <p:sldId id="635" r:id="rId5"/>
    <p:sldId id="648" r:id="rId6"/>
    <p:sldId id="625" r:id="rId7"/>
    <p:sldId id="636" r:id="rId8"/>
    <p:sldId id="649" r:id="rId9"/>
    <p:sldId id="637" r:id="rId10"/>
    <p:sldId id="650" r:id="rId11"/>
    <p:sldId id="651" r:id="rId12"/>
    <p:sldId id="642" r:id="rId13"/>
    <p:sldId id="652" r:id="rId14"/>
    <p:sldId id="653" r:id="rId15"/>
    <p:sldId id="654" r:id="rId16"/>
    <p:sldId id="655" r:id="rId17"/>
    <p:sldId id="656" r:id="rId18"/>
    <p:sldId id="645" r:id="rId19"/>
    <p:sldId id="6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90555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09484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2566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01028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5536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51884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60080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0320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75268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52990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23147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942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67023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98379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55633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10/2/2024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en.wikipedia.org/wiki/Dining_philosophers_probl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LI Jianqiang</a:t>
            </a:r>
          </a:p>
          <a:p>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3, 2024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Condition variables via </a:t>
            </a:r>
            <a:r>
              <a:rPr lang="en-US" sz="3300" b="1" kern="0" dirty="0" err="1">
                <a:solidFill>
                  <a:srgbClr val="FFFFFF">
                    <a:lumMod val="95000"/>
                  </a:srgbClr>
                </a:solidFill>
                <a:latin typeface="Gill Sans MT" panose="020B0502020104020203" pitchFamily="34" charset="0"/>
                <a:cs typeface="Helvetica"/>
                <a:sym typeface="Helvetica"/>
              </a:rPr>
              <a:t>pthread</a:t>
            </a:r>
            <a:r>
              <a:rPr lang="en-US" sz="3300" b="1" kern="0" dirty="0">
                <a:solidFill>
                  <a:srgbClr val="FFFFFF">
                    <a:lumMod val="95000"/>
                  </a:srgbClr>
                </a:solidFill>
                <a:latin typeface="Gill Sans MT" panose="020B0502020104020203" pitchFamily="34" charset="0"/>
                <a:cs typeface="Helvetica"/>
                <a:sym typeface="Helvetica"/>
              </a:rPr>
              <a:t> Library in C</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4. </a:t>
            </a:r>
            <a:r>
              <a:rPr lang="en-US" dirty="0" err="1"/>
              <a:t>pthread_cond_broadcast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all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a:t>
            </a:r>
            <a:r>
              <a:rPr lang="en-US" altLang="zh-CN" dirty="0" err="1">
                <a:solidFill>
                  <a:srgbClr val="4078F2"/>
                </a:solidFill>
                <a:latin typeface="Consolas" panose="020B0609020204030204" pitchFamily="49" charset="0"/>
              </a:rPr>
              <a:t>broadcast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a:t>
            </a:r>
            <a:r>
              <a:rPr lang="en-US" altLang="zh-CN" dirty="0" err="1">
                <a:solidFill>
                  <a:srgbClr val="5C5C5C"/>
                </a:solidFill>
                <a:latin typeface="Consolas" panose="020B0609020204030204" pitchFamily="49" charset="0"/>
              </a:rPr>
              <a:t>broadcast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075628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5. </a:t>
            </a:r>
            <a:r>
              <a:rPr lang="en-US" dirty="0" err="1"/>
              <a:t>pthread_cond_destroy</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destroy a condition variable, releasing resources.</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pthread_cond_destroy</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pthread_cond_destroy</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15175626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1: Multiple Producers and Consumers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Manage multiple producer and consumer threads accessing a shared buffer. Producers add items to the buffer, while consumers remove them. The challenge is to synchronize access and avoid race conditions.</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Use a mutex to protect the buffer and condition variables to signal when the buffer is not full (for producers) and not empty (for consumers). Producers wait if the buffer is full, and consumers wait if it's empty, ensuring safe and efficient access.</a:t>
            </a:r>
          </a:p>
        </p:txBody>
      </p:sp>
    </p:spTree>
    <p:extLst>
      <p:ext uri="{BB962C8B-B14F-4D97-AF65-F5344CB8AC3E}">
        <p14:creationId xmlns:p14="http://schemas.microsoft.com/office/powerpoint/2010/main" val="2060659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1: Multiple Producers and Consumers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5471" y="1910903"/>
            <a:ext cx="5820354" cy="4832092"/>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stdlib.h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BUFFER_SIZE 10</a:t>
            </a:r>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buffer[BUFFER_SIZE];</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producer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(count == BUFFER_SIZE)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buffer[count++] = rand() % </a:t>
            </a:r>
            <a:r>
              <a:rPr lang="en-HK" altLang="zh-CN" sz="1400" b="0" i="0" dirty="0">
                <a:solidFill>
                  <a:srgbClr val="986801"/>
                </a:solidFill>
                <a:effectLst/>
                <a:latin typeface="Consolas" panose="020B0609020204030204" pitchFamily="49" charset="0"/>
              </a:rPr>
              <a:t>100</a:t>
            </a:r>
            <a:r>
              <a:rPr lang="en-HK" altLang="zh-CN" sz="1400" b="0" i="0" dirty="0">
                <a:solidFill>
                  <a:srgbClr val="5C5C5C"/>
                </a:solidFill>
                <a:effectLst/>
                <a:latin typeface="Consolas" panose="020B0609020204030204" pitchFamily="49" charset="0"/>
              </a:rPr>
              <a:t>; </a:t>
            </a:r>
            <a:r>
              <a:rPr lang="en-HK" altLang="zh-CN" sz="1400" b="0" i="1" dirty="0">
                <a:solidFill>
                  <a:srgbClr val="A0A1A7"/>
                </a:solidFill>
                <a:effectLst/>
                <a:latin typeface="Consolas" panose="020B0609020204030204" pitchFamily="49" charset="0"/>
              </a:rPr>
              <a:t>// Produce item</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"Produced, count: %d\n"</a:t>
            </a:r>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pthread_cond_signal</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20723" y="191090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example1.c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5825" y="1264941"/>
            <a:ext cx="6100704" cy="5478423"/>
          </a:xfrm>
          <a:prstGeom prst="rect">
            <a:avLst/>
          </a:prstGeom>
          <a:noFill/>
          <a:ln>
            <a:solidFill>
              <a:schemeClr val="tx1"/>
            </a:solidFill>
          </a:ln>
        </p:spPr>
        <p:txBody>
          <a:bodyPr wrap="square" numCol="1">
            <a:spAutoFit/>
          </a:bodyPr>
          <a:lstStyle/>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consumer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cond_consume</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item = buffer[--count]; </a:t>
            </a:r>
            <a:r>
              <a:rPr lang="en-HK" altLang="zh-CN" sz="1400" b="0" i="1" dirty="0">
                <a:solidFill>
                  <a:srgbClr val="A0A1A7"/>
                </a:solidFill>
                <a:effectLst/>
                <a:latin typeface="Consolas" panose="020B0609020204030204" pitchFamily="49" charset="0"/>
              </a:rPr>
              <a:t>// Consume item</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"Consumed, count: %d\n"</a:t>
            </a:r>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pthread_cond_signal</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cond_produce</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main</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A626A4"/>
                </a:solidFill>
                <a:effectLst/>
                <a:latin typeface="Consolas" panose="020B0609020204030204" pitchFamily="49" charset="0"/>
              </a:rPr>
              <a:t>pthread_t</a:t>
            </a:r>
            <a:r>
              <a:rPr lang="en-HK" altLang="zh-CN" sz="1400" b="0" i="0" dirty="0">
                <a:solidFill>
                  <a:srgbClr val="5C5C5C"/>
                </a:solidFill>
                <a:effectLst/>
                <a:latin typeface="Consolas" panose="020B0609020204030204" pitchFamily="49" charset="0"/>
              </a:rPr>
              <a:t> producers[</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consumers[</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(&amp;producers[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producer,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(&amp;consumers[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consumer,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a:t>
            </a:r>
            <a:r>
              <a:rPr lang="en-HK" altLang="zh-CN" sz="1400" b="0" i="0" dirty="0">
                <a:solidFill>
                  <a:srgbClr val="986801"/>
                </a:solidFill>
                <a:effectLst/>
                <a:latin typeface="Consolas" panose="020B0609020204030204" pitchFamily="49" charset="0"/>
              </a:rPr>
              <a:t>2</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(producers[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(consumers[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13" name="Rectangle 1">
            <a:extLst>
              <a:ext uri="{FF2B5EF4-FFF2-40B4-BE49-F238E27FC236}">
                <a16:creationId xmlns:a16="http://schemas.microsoft.com/office/drawing/2014/main" id="{78A74D20-F919-692D-3FD7-B21217969B50}"/>
              </a:ext>
            </a:extLst>
          </p:cNvPr>
          <p:cNvSpPr>
            <a:spLocks noChangeArrowheads="1"/>
          </p:cNvSpPr>
          <p:nvPr/>
        </p:nvSpPr>
        <p:spPr bwMode="auto">
          <a:xfrm>
            <a:off x="135471" y="1079906"/>
            <a:ext cx="5820354"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baseline="2495" dirty="0">
                <a:solidFill>
                  <a:schemeClr val="tx1">
                    <a:lumMod val="50000"/>
                  </a:schemeClr>
                </a:solidFill>
                <a:latin typeface="Gill Sans MT" panose="020B0502020104020203" pitchFamily="34" charset="0"/>
              </a:rPr>
              <a:t>Requirements:</a:t>
            </a:r>
            <a:endParaRPr lang="zh-CN" altLang="zh-CN" sz="2400" b="1" baseline="2495" dirty="0">
              <a:solidFill>
                <a:schemeClr val="tx1">
                  <a:lumMod val="50000"/>
                </a:schemeClr>
              </a:solidFill>
              <a:latin typeface="Gill Sans MT" panose="020B05020201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Producers wait if the buffer is full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Consumers wait if it's empty</a:t>
            </a:r>
            <a:endParaRPr lang="zh-CN" altLang="zh-CN" sz="2400" baseline="2495" dirty="0">
              <a:solidFill>
                <a:schemeClr val="tx1">
                  <a:lumMod val="50000"/>
                </a:schemeClr>
              </a:solidFill>
              <a:latin typeface="Gill Sans MT" panose="020B0502020104020203" pitchFamily="34" charset="0"/>
            </a:endParaRP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615043" y="3820867"/>
            <a:ext cx="2211360"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producer</a:t>
            </a:r>
            <a:r>
              <a:rPr lang="en-US" altLang="zh-CN" sz="2400" b="1" baseline="2495" dirty="0">
                <a:solidFill>
                  <a:schemeClr val="tx1">
                    <a:lumMod val="50000"/>
                  </a:schemeClr>
                </a:solidFill>
                <a:latin typeface="Gill Sans MT" panose="020B0502020104020203" pitchFamily="34" charset="0"/>
                <a:sym typeface="Helvetica"/>
              </a:rPr>
              <a:t> wait </a:t>
            </a:r>
            <a:r>
              <a:rPr lang="en-US" altLang="zh-CN" sz="2400" baseline="2495" dirty="0">
                <a:solidFill>
                  <a:schemeClr val="tx1">
                    <a:lumMod val="50000"/>
                  </a:schemeClr>
                </a:solidFill>
                <a:latin typeface="Gill Sans MT" panose="020B0502020104020203" pitchFamily="34" charset="0"/>
                <a:sym typeface="Helvetica"/>
              </a:rPr>
              <a:t>when full</a:t>
            </a:r>
            <a:r>
              <a:rPr lang="en-US" altLang="zh-CN" sz="2400" b="1" baseline="2495" dirty="0">
                <a:solidFill>
                  <a:schemeClr val="tx1">
                    <a:lumMod val="50000"/>
                  </a:schemeClr>
                </a:solidFill>
                <a:latin typeface="Gill Sans MT" panose="020B0502020104020203" pitchFamily="34" charset="0"/>
                <a:sym typeface="Helvetica"/>
              </a:rPr>
              <a:t> </a:t>
            </a:r>
            <a:endParaRPr lang="en-US" altLang="zh-CN" sz="2400" baseline="2495" dirty="0">
              <a:solidFill>
                <a:schemeClr val="tx1">
                  <a:lumMod val="50000"/>
                </a:schemeClr>
              </a:solidFill>
              <a:latin typeface="Gill Sans MT" panose="020B0502020104020203" pitchFamily="34" charset="0"/>
              <a:sym typeface="Helvetica"/>
            </a:endParaRP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2"/>
          </p:cNvCxnSpPr>
          <p:nvPr/>
        </p:nvCxnSpPr>
        <p:spPr>
          <a:xfrm flipH="1">
            <a:off x="4145872" y="4169680"/>
            <a:ext cx="574851" cy="491097"/>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9" name="文本框 28">
            <a:extLst>
              <a:ext uri="{FF2B5EF4-FFF2-40B4-BE49-F238E27FC236}">
                <a16:creationId xmlns:a16="http://schemas.microsoft.com/office/drawing/2014/main" id="{2970DC30-0D8C-2957-A17E-27C2B5536095}"/>
              </a:ext>
            </a:extLst>
          </p:cNvPr>
          <p:cNvSpPr txBox="1"/>
          <p:nvPr/>
        </p:nvSpPr>
        <p:spPr>
          <a:xfrm>
            <a:off x="9445841" y="1320997"/>
            <a:ext cx="2553012"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consumer</a:t>
            </a:r>
            <a:r>
              <a:rPr lang="en-US" altLang="zh-CN" sz="2400" b="1" baseline="2495" dirty="0">
                <a:solidFill>
                  <a:schemeClr val="tx1">
                    <a:lumMod val="50000"/>
                  </a:schemeClr>
                </a:solidFill>
                <a:latin typeface="Gill Sans MT" panose="020B0502020104020203" pitchFamily="34" charset="0"/>
                <a:sym typeface="Helvetica"/>
              </a:rPr>
              <a:t> wait </a:t>
            </a:r>
            <a:r>
              <a:rPr lang="en-US" altLang="zh-CN" sz="2400" baseline="2495" dirty="0">
                <a:solidFill>
                  <a:schemeClr val="tx1">
                    <a:lumMod val="50000"/>
                  </a:schemeClr>
                </a:solidFill>
                <a:latin typeface="Gill Sans MT" panose="020B0502020104020203" pitchFamily="34" charset="0"/>
                <a:sym typeface="Helvetica"/>
              </a:rPr>
              <a:t>when empty</a:t>
            </a:r>
            <a:r>
              <a:rPr lang="en-US" altLang="zh-CN" sz="2400" b="1" baseline="2495" dirty="0">
                <a:solidFill>
                  <a:schemeClr val="tx1">
                    <a:lumMod val="50000"/>
                  </a:schemeClr>
                </a:solidFill>
                <a:latin typeface="Gill Sans MT" panose="020B0502020104020203" pitchFamily="34" charset="0"/>
                <a:sym typeface="Helvetica"/>
              </a:rPr>
              <a:t> </a:t>
            </a:r>
            <a:endParaRPr lang="en-US" altLang="zh-CN" sz="2400" baseline="2495" dirty="0">
              <a:solidFill>
                <a:schemeClr val="tx1">
                  <a:lumMod val="50000"/>
                </a:schemeClr>
              </a:solidFill>
              <a:latin typeface="Gill Sans MT" panose="020B0502020104020203" pitchFamily="34" charset="0"/>
              <a:sym typeface="Helvetica"/>
            </a:endParaRPr>
          </a:p>
        </p:txBody>
      </p:sp>
      <p:cxnSp>
        <p:nvCxnSpPr>
          <p:cNvPr id="30" name="直接箭头连接符 29">
            <a:extLst>
              <a:ext uri="{FF2B5EF4-FFF2-40B4-BE49-F238E27FC236}">
                <a16:creationId xmlns:a16="http://schemas.microsoft.com/office/drawing/2014/main" id="{1277CDAE-8BDE-B39E-2A22-D3F7233CB451}"/>
              </a:ext>
            </a:extLst>
          </p:cNvPr>
          <p:cNvCxnSpPr>
            <a:cxnSpLocks/>
            <a:stCxn id="29" idx="2"/>
          </p:cNvCxnSpPr>
          <p:nvPr/>
        </p:nvCxnSpPr>
        <p:spPr>
          <a:xfrm flipH="1">
            <a:off x="10031767" y="1669810"/>
            <a:ext cx="690580" cy="49634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947387" y="6115155"/>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consumer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4350058" y="5778094"/>
            <a:ext cx="69193" cy="337061"/>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9299272" y="3524430"/>
            <a:ext cx="269958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full</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10271464" y="3151573"/>
            <a:ext cx="377599" cy="37285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60951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Example 2: Barrier Synchronization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In a barrier synchronization scenario, multiple threads must wait at a specific point until all threads reach that point. Only when all threads have reached the barrier can they all proceed.</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Each thread increases a counter when it reaches the barrier. If not all threads have arrived, it waits. The last thread to arrive signals all waiting threads to continue.</a:t>
            </a:r>
          </a:p>
        </p:txBody>
      </p:sp>
    </p:spTree>
    <p:extLst>
      <p:ext uri="{BB962C8B-B14F-4D97-AF65-F5344CB8AC3E}">
        <p14:creationId xmlns:p14="http://schemas.microsoft.com/office/powerpoint/2010/main" val="4467857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Example 2: Barrier Synchronization</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5471" y="1910903"/>
            <a:ext cx="5820354" cy="4832092"/>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NUM_THREADS 5</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 = PTHREAD_COND_INITIALIZER;</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count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4078F2"/>
                </a:solidFill>
                <a:effectLst/>
                <a:latin typeface="Consolas" panose="020B0609020204030204" pitchFamily="49" charset="0"/>
              </a:rPr>
              <a:t>thread_func</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id =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"Thread %d reached the barrier.\n"</a:t>
            </a:r>
            <a:r>
              <a:rPr lang="en-HK" altLang="zh-CN" sz="1400" b="0" i="0" dirty="0">
                <a:solidFill>
                  <a:srgbClr val="5C5C5C"/>
                </a:solidFill>
                <a:effectLst/>
                <a:latin typeface="Consolas" panose="020B0609020204030204" pitchFamily="49" charset="0"/>
              </a:rPr>
              <a:t>, id);</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count++;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if</a:t>
            </a:r>
            <a:r>
              <a:rPr lang="en-HK" altLang="zh-CN" sz="1400" b="0" i="0" dirty="0">
                <a:solidFill>
                  <a:srgbClr val="5C5C5C"/>
                </a:solidFill>
                <a:effectLst/>
                <a:latin typeface="Consolas" panose="020B0609020204030204" pitchFamily="49" charset="0"/>
              </a:rPr>
              <a:t> (count &lt; NUM_THREADS)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pthread_cond_wait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 &amp;mutex);</a:t>
            </a:r>
          </a:p>
          <a:p>
            <a:pPr algn="l"/>
            <a:r>
              <a:rPr lang="en-HK" altLang="zh-CN" sz="1400" b="0" i="0" dirty="0">
                <a:solidFill>
                  <a:srgbClr val="5C5C5C"/>
                </a:solidFill>
                <a:effectLst/>
                <a:latin typeface="Consolas" panose="020B0609020204030204" pitchFamily="49" charset="0"/>
              </a:rPr>
              <a:t>    } </a:t>
            </a:r>
            <a:r>
              <a:rPr lang="en-HK" altLang="zh-CN" sz="1400" b="0" i="0" dirty="0">
                <a:solidFill>
                  <a:srgbClr val="A626A4"/>
                </a:solidFill>
                <a:effectLst/>
                <a:latin typeface="Consolas" panose="020B0609020204030204" pitchFamily="49" charset="0"/>
              </a:rPr>
              <a:t>else</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pthread_cond_broadcast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cond_barrier</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pthread_mutex_unlock</a:t>
            </a:r>
            <a:r>
              <a:rPr lang="en-HK" altLang="zh-CN" sz="1400" b="0" i="0" dirty="0">
                <a:solidFill>
                  <a:srgbClr val="5C5C5C"/>
                </a:solidFill>
                <a:effectLst/>
                <a:latin typeface="Consolas" panose="020B0609020204030204" pitchFamily="49" charset="0"/>
              </a:rPr>
              <a:t>(&amp;mutex);</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"Thread %d passed the barrier.\n"</a:t>
            </a:r>
            <a:r>
              <a:rPr lang="en-HK" altLang="zh-CN" sz="1400" b="0" i="0" dirty="0">
                <a:solidFill>
                  <a:srgbClr val="5C5C5C"/>
                </a:solidFill>
                <a:effectLst/>
                <a:latin typeface="Consolas" panose="020B0609020204030204" pitchFamily="49" charset="0"/>
              </a:rPr>
              <a:t>, id);</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20723" y="191090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r>
              <a:rPr lang="en-US" kern="0" dirty="0">
                <a:solidFill>
                  <a:srgbClr val="202020"/>
                </a:solidFill>
                <a:latin typeface="Gill Sans MT" panose="020B0502020104020203" pitchFamily="34" charset="0"/>
                <a:cs typeface="Helvetica"/>
                <a:sym typeface="Helvetica"/>
              </a:rPr>
              <a:t>2</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5825" y="2615408"/>
            <a:ext cx="6100704" cy="2893100"/>
          </a:xfrm>
          <a:prstGeom prst="rect">
            <a:avLst/>
          </a:prstGeom>
          <a:noFill/>
          <a:ln>
            <a:solidFill>
              <a:schemeClr val="tx1"/>
            </a:solidFill>
          </a:ln>
        </p:spPr>
        <p:txBody>
          <a:bodyPr wrap="square" numCol="1">
            <a:spAutoFit/>
          </a:bodyPr>
          <a:lstStyle/>
          <a:p>
            <a:pPr algn="l"/>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a:solidFill>
                  <a:srgbClr val="4078F2"/>
                </a:solidFill>
                <a:effectLst/>
                <a:latin typeface="Consolas" panose="020B0609020204030204" pitchFamily="49" charset="0"/>
              </a:rPr>
              <a:t>main</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A626A4"/>
                </a:solidFill>
                <a:effectLst/>
                <a:latin typeface="Consolas" panose="020B0609020204030204" pitchFamily="49" charset="0"/>
              </a:rPr>
              <a:t>pthread_t</a:t>
            </a:r>
            <a:r>
              <a:rPr lang="en-US" altLang="zh-CN" sz="1400" b="0" i="0" dirty="0">
                <a:solidFill>
                  <a:srgbClr val="5C5C5C"/>
                </a:solidFill>
                <a:effectLst/>
                <a:latin typeface="Consolas" panose="020B0609020204030204" pitchFamily="49" charset="0"/>
              </a:rPr>
              <a:t> threads[NUM_THREADS];</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[NUM_THREADS];</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for</a:t>
            </a:r>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&lt; NUM_THREADS;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pthread_create</a:t>
            </a:r>
            <a:r>
              <a:rPr lang="en-US" altLang="zh-CN" sz="1400" b="0" i="0" dirty="0">
                <a:solidFill>
                  <a:srgbClr val="5C5C5C"/>
                </a:solidFill>
                <a:effectLst/>
                <a:latin typeface="Consolas" panose="020B0609020204030204" pitchFamily="49" charset="0"/>
              </a:rPr>
              <a:t>(&amp;threads[</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r>
              <a:rPr lang="en-US" altLang="zh-CN" sz="1400" b="0" i="0" dirty="0">
                <a:solidFill>
                  <a:srgbClr val="0184BB"/>
                </a:solidFill>
                <a:effectLst/>
                <a:latin typeface="Consolas" panose="020B0609020204030204" pitchFamily="49" charset="0"/>
              </a:rPr>
              <a:t>NULL</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thread_func</a:t>
            </a:r>
            <a:r>
              <a:rPr lang="en-US" altLang="zh-CN" sz="1400" b="0" i="0" dirty="0">
                <a:solidFill>
                  <a:srgbClr val="5C5C5C"/>
                </a:solidFill>
                <a:effectLst/>
                <a:latin typeface="Consolas" panose="020B0609020204030204" pitchFamily="49" charset="0"/>
              </a:rPr>
              <a:t>, &amp;</a:t>
            </a:r>
            <a:r>
              <a:rPr lang="en-US" altLang="zh-CN" sz="1400" b="0" i="0" dirty="0" err="1">
                <a:solidFill>
                  <a:srgbClr val="5C5C5C"/>
                </a:solidFill>
                <a:effectLst/>
                <a:latin typeface="Consolas" panose="020B0609020204030204" pitchFamily="49" charset="0"/>
              </a:rPr>
              <a:t>thread_ids</a:t>
            </a:r>
            <a:r>
              <a:rPr lang="en-US" altLang="zh-CN" sz="1400" b="0" i="0" dirty="0">
                <a:solidFill>
                  <a:srgbClr val="5C5C5C"/>
                </a:solidFill>
                <a:effectLst/>
                <a:latin typeface="Consolas" panose="020B0609020204030204" pitchFamily="49" charset="0"/>
              </a:rPr>
              <a:t>[</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for</a:t>
            </a:r>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&lt; NUM_THREADS;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pthread_join</a:t>
            </a:r>
            <a:r>
              <a:rPr lang="en-US" altLang="zh-CN" sz="1400" b="0" i="0" dirty="0">
                <a:solidFill>
                  <a:srgbClr val="5C5C5C"/>
                </a:solidFill>
                <a:effectLst/>
                <a:latin typeface="Consolas" panose="020B0609020204030204" pitchFamily="49" charset="0"/>
              </a:rPr>
              <a:t>(threads[</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r>
              <a:rPr lang="en-US" altLang="zh-CN" sz="1400" b="0" i="0" dirty="0">
                <a:solidFill>
                  <a:srgbClr val="0184BB"/>
                </a:solidFill>
                <a:effectLst/>
                <a:latin typeface="Consolas" panose="020B0609020204030204" pitchFamily="49" charset="0"/>
              </a:rPr>
              <a:t>NULL</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a:solidFill>
                  <a:srgbClr val="A626A4"/>
                </a:solidFill>
                <a:effectLst/>
                <a:latin typeface="Consolas" panose="020B0609020204030204" pitchFamily="49" charset="0"/>
              </a:rPr>
              <a:t>return</a:t>
            </a:r>
            <a:r>
              <a:rPr lang="en-US" altLang="zh-CN" sz="1400" b="0" i="0" dirty="0">
                <a:solidFill>
                  <a:srgbClr val="5C5C5C"/>
                </a:solidFill>
                <a:effectLst/>
                <a:latin typeface="Consolas" panose="020B0609020204030204" pitchFamily="49" charset="0"/>
              </a:rPr>
              <a:t> </a:t>
            </a:r>
            <a:r>
              <a:rPr lang="en-US" altLang="zh-CN" sz="1400" b="0" i="0" dirty="0">
                <a:solidFill>
                  <a:srgbClr val="986801"/>
                </a:solidFill>
                <a:effectLst/>
                <a:latin typeface="Consolas" panose="020B0609020204030204" pitchFamily="49" charset="0"/>
              </a:rPr>
              <a:t>0</a:t>
            </a:r>
            <a:r>
              <a:rPr lang="en-US" altLang="zh-CN" sz="1400" b="0" i="0" dirty="0">
                <a:solidFill>
                  <a:srgbClr val="5C5C5C"/>
                </a:solidFill>
                <a:effectLst/>
                <a:latin typeface="Consolas" panose="020B0609020204030204" pitchFamily="49" charset="0"/>
              </a:rPr>
              <a:t>;</a:t>
            </a:r>
          </a:p>
          <a:p>
            <a:pPr algn="l"/>
            <a:r>
              <a:rPr lang="en-US" altLang="zh-CN" sz="1400" b="0" i="0" dirty="0">
                <a:solidFill>
                  <a:srgbClr val="5C5C5C"/>
                </a:solidFill>
                <a:effectLst/>
                <a:latin typeface="Consolas" panose="020B0609020204030204" pitchFamily="49" charset="0"/>
              </a:rPr>
              <a:t>}</a:t>
            </a:r>
          </a:p>
        </p:txBody>
      </p:sp>
      <p:sp>
        <p:nvSpPr>
          <p:cNvPr id="13" name="Rectangle 1">
            <a:extLst>
              <a:ext uri="{FF2B5EF4-FFF2-40B4-BE49-F238E27FC236}">
                <a16:creationId xmlns:a16="http://schemas.microsoft.com/office/drawing/2014/main" id="{78A74D20-F919-692D-3FD7-B21217969B50}"/>
              </a:ext>
            </a:extLst>
          </p:cNvPr>
          <p:cNvSpPr>
            <a:spLocks noChangeArrowheads="1"/>
          </p:cNvSpPr>
          <p:nvPr/>
        </p:nvSpPr>
        <p:spPr bwMode="auto">
          <a:xfrm>
            <a:off x="135471" y="1079906"/>
            <a:ext cx="5820354"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baseline="2495" dirty="0">
                <a:solidFill>
                  <a:schemeClr val="tx1">
                    <a:lumMod val="50000"/>
                  </a:schemeClr>
                </a:solidFill>
                <a:latin typeface="Gill Sans MT" panose="020B0502020104020203" pitchFamily="34" charset="0"/>
              </a:rPr>
              <a:t>Requirements:</a:t>
            </a:r>
            <a:endParaRPr lang="zh-CN" altLang="zh-CN" sz="2400" b="1" baseline="2495" dirty="0">
              <a:solidFill>
                <a:schemeClr val="tx1">
                  <a:lumMod val="50000"/>
                </a:schemeClr>
              </a:solidFill>
              <a:latin typeface="Gill Sans MT" panose="020B05020201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Threads wait until all threads reach the point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2400" baseline="2495" dirty="0">
                <a:solidFill>
                  <a:schemeClr val="tx1">
                    <a:lumMod val="50000"/>
                  </a:schemeClr>
                </a:solidFill>
                <a:latin typeface="Gill Sans MT" panose="020B0502020104020203" pitchFamily="34" charset="0"/>
              </a:rPr>
              <a:t>Last thread signals all waiting threads</a:t>
            </a:r>
            <a:endParaRPr lang="zh-CN" altLang="zh-CN" sz="2400" baseline="2495" dirty="0">
              <a:solidFill>
                <a:schemeClr val="tx1">
                  <a:lumMod val="50000"/>
                </a:schemeClr>
              </a:solidFill>
              <a:latin typeface="Gill Sans MT" panose="020B0502020104020203" pitchFamily="34" charset="0"/>
            </a:endParaRP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748208" y="4338478"/>
            <a:ext cx="1793286" cy="348813"/>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 </a:t>
            </a:r>
            <a:r>
              <a:rPr lang="en-US" altLang="zh-CN" sz="2400" baseline="2495" dirty="0">
                <a:solidFill>
                  <a:schemeClr val="tx1">
                    <a:lumMod val="50000"/>
                  </a:schemeClr>
                </a:solidFill>
                <a:latin typeface="Gill Sans MT" panose="020B0502020104020203" pitchFamily="34" charset="0"/>
                <a:sym typeface="Helvetica"/>
              </a:rPr>
              <a:t>if not all arrive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2"/>
          </p:cNvCxnSpPr>
          <p:nvPr/>
        </p:nvCxnSpPr>
        <p:spPr>
          <a:xfrm flipH="1">
            <a:off x="3748208" y="4687291"/>
            <a:ext cx="896643" cy="296915"/>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5307243" y="5674942"/>
            <a:ext cx="3513729"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last thread </a:t>
            </a:r>
            <a:r>
              <a:rPr lang="en-US" altLang="zh-CN" sz="2400" b="1" baseline="2495" dirty="0">
                <a:solidFill>
                  <a:schemeClr val="tx1">
                    <a:lumMod val="50000"/>
                  </a:schemeClr>
                </a:solidFill>
                <a:latin typeface="Gill Sans MT" panose="020B0502020104020203" pitchFamily="34" charset="0"/>
                <a:sym typeface="Helvetica"/>
              </a:rPr>
              <a:t>signals</a:t>
            </a:r>
            <a:r>
              <a:rPr lang="en-US" altLang="zh-CN" sz="2400" baseline="2495" dirty="0">
                <a:solidFill>
                  <a:schemeClr val="tx1">
                    <a:lumMod val="50000"/>
                  </a:schemeClr>
                </a:solidFill>
                <a:latin typeface="Gill Sans MT" panose="020B0502020104020203" pitchFamily="34" charset="0"/>
                <a:sym typeface="Helvetica"/>
              </a:rPr>
              <a:t> all waiting threads</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1"/>
          </p:cNvCxnSpPr>
          <p:nvPr/>
        </p:nvCxnSpPr>
        <p:spPr>
          <a:xfrm flipH="1" flipV="1">
            <a:off x="4820575" y="5508508"/>
            <a:ext cx="486668" cy="340841"/>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291601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Exercise: Dining Philosophers Problem</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占位符 7">
            <a:extLst>
              <a:ext uri="{FF2B5EF4-FFF2-40B4-BE49-F238E27FC236}">
                <a16:creationId xmlns:a16="http://schemas.microsoft.com/office/drawing/2014/main" id="{14771B40-21CF-5E90-3A74-392C5D51EA85}"/>
              </a:ext>
            </a:extLst>
          </p:cNvPr>
          <p:cNvSpPr>
            <a:spLocks noGrp="1"/>
          </p:cNvSpPr>
          <p:nvPr>
            <p:ph type="body" idx="1"/>
          </p:nvPr>
        </p:nvSpPr>
        <p:spPr>
          <a:xfrm>
            <a:off x="844550" y="1229566"/>
            <a:ext cx="10502900" cy="3408535"/>
          </a:xfrm>
        </p:spPr>
        <p:txBody>
          <a:bodyPr>
            <a:normAutofit/>
          </a:bodyPr>
          <a:lstStyle/>
          <a:p>
            <a:pPr algn="l">
              <a:buFont typeface="Wingdings" panose="05000000000000000000" pitchFamily="2" charset="2"/>
              <a:buChar char="Ø"/>
            </a:pPr>
            <a:r>
              <a:rPr lang="en-US" altLang="zh-CN" sz="2400" b="1" i="0" dirty="0">
                <a:solidFill>
                  <a:srgbClr val="000000"/>
                </a:solidFill>
                <a:effectLst/>
                <a:latin typeface="-apple-system"/>
              </a:rPr>
              <a:t>Problem</a:t>
            </a:r>
            <a:r>
              <a:rPr lang="en-US" altLang="zh-CN" sz="2400" b="0" i="0" dirty="0">
                <a:solidFill>
                  <a:srgbClr val="000000"/>
                </a:solidFill>
                <a:effectLst/>
                <a:latin typeface="-apple-system"/>
              </a:rPr>
              <a:t>: Five philosophers sit around a table with five forks. Each philosopher needs two forks to eat but only one is available on either side. The challenge is to avoid deadlock and ensure all philosophers eventually eat.</a:t>
            </a:r>
          </a:p>
          <a:p>
            <a:pPr algn="l">
              <a:buFont typeface="Wingdings" panose="05000000000000000000" pitchFamily="2" charset="2"/>
              <a:buChar char="Ø"/>
            </a:pPr>
            <a:r>
              <a:rPr lang="en-US" altLang="zh-CN" sz="2400" b="1" i="0" dirty="0">
                <a:solidFill>
                  <a:srgbClr val="000000"/>
                </a:solidFill>
                <a:effectLst/>
                <a:latin typeface="-apple-system"/>
              </a:rPr>
              <a:t>Solution</a:t>
            </a:r>
            <a:r>
              <a:rPr lang="en-US" altLang="zh-CN" sz="2400" b="0" i="0" dirty="0">
                <a:solidFill>
                  <a:srgbClr val="000000"/>
                </a:solidFill>
                <a:effectLst/>
                <a:latin typeface="-apple-system"/>
              </a:rPr>
              <a:t>: Use condition variables to manage fork availability. Philosophers check if both adjacent forks are available before picking them up. After eating, they put the forks back and signal neighbors, allowing them to eat if possible.</a:t>
            </a:r>
          </a:p>
        </p:txBody>
      </p:sp>
      <p:pic>
        <p:nvPicPr>
          <p:cNvPr id="6146" name="Picture 2">
            <a:extLst>
              <a:ext uri="{FF2B5EF4-FFF2-40B4-BE49-F238E27FC236}">
                <a16:creationId xmlns:a16="http://schemas.microsoft.com/office/drawing/2014/main" id="{CF2F52CD-DB0C-B959-3919-D4921B7C0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278" y="3964535"/>
            <a:ext cx="2095500" cy="21717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434E429-12CC-C98F-644E-BE0ABD4B9433}"/>
              </a:ext>
            </a:extLst>
          </p:cNvPr>
          <p:cNvSpPr txBox="1"/>
          <p:nvPr/>
        </p:nvSpPr>
        <p:spPr>
          <a:xfrm>
            <a:off x="3406986" y="6031468"/>
            <a:ext cx="433008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CN" dirty="0">
                <a:hlinkClick r:id="rId4"/>
              </a:rPr>
              <a:t>Dining philosophers problem - Wikipedia</a:t>
            </a:r>
            <a:endParaRPr lang="zh-CN" altLang="en-US" dirty="0"/>
          </a:p>
        </p:txBody>
      </p:sp>
    </p:spTree>
    <p:extLst>
      <p:ext uri="{BB962C8B-B14F-4D97-AF65-F5344CB8AC3E}">
        <p14:creationId xmlns:p14="http://schemas.microsoft.com/office/powerpoint/2010/main" val="320886104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Exercise: Dining Philosophers Problem</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131948" y="941294"/>
            <a:ext cx="5820354" cy="5909310"/>
          </a:xfrm>
          <a:prstGeom prst="rect">
            <a:avLst/>
          </a:prstGeom>
          <a:noFill/>
          <a:ln>
            <a:solidFill>
              <a:schemeClr val="tx1"/>
            </a:solidFill>
          </a:ln>
        </p:spPr>
        <p:txBody>
          <a:bodyPr wrap="square" numCol="1">
            <a:spAutoFit/>
          </a:bodyPr>
          <a:lstStyle/>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pthread.h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#include </a:t>
            </a:r>
            <a:r>
              <a:rPr lang="en-HK" altLang="zh-CN" sz="1400" b="0" i="0" dirty="0">
                <a:solidFill>
                  <a:srgbClr val="50A14F"/>
                </a:solidFill>
                <a:effectLst/>
                <a:latin typeface="Consolas" panose="020B0609020204030204" pitchFamily="49" charset="0"/>
              </a:rPr>
              <a:t>&lt;</a:t>
            </a:r>
            <a:r>
              <a:rPr lang="en-HK" altLang="zh-CN" sz="1400" b="0" i="0" dirty="0" err="1">
                <a:solidFill>
                  <a:srgbClr val="50A14F"/>
                </a:solidFill>
                <a:effectLst/>
                <a:latin typeface="Consolas" panose="020B0609020204030204" pitchFamily="49" charset="0"/>
              </a:rPr>
              <a:t>stdio.h</a:t>
            </a:r>
            <a:r>
              <a:rPr lang="en-HK" altLang="zh-CN" sz="1400" b="0" i="0" dirty="0">
                <a:solidFill>
                  <a:srgbClr val="50A14F"/>
                </a:solidFill>
                <a:effectLst/>
                <a:latin typeface="Consolas" panose="020B0609020204030204" pitchFamily="49" charset="0"/>
              </a:rPr>
              <a:t>&gt;</a:t>
            </a:r>
            <a:endParaRPr lang="en-HK" altLang="zh-CN" sz="1400" b="0" i="0" dirty="0">
              <a:solidFill>
                <a:srgbClr val="5C5C5C"/>
              </a:solidFill>
              <a:effectLst/>
              <a:latin typeface="Consolas" panose="020B0609020204030204" pitchFamily="49" charset="0"/>
            </a:endParaRPr>
          </a:p>
          <a:p>
            <a:pPr algn="l"/>
            <a:r>
              <a:rPr lang="en-HK" altLang="zh-CN" sz="1400" b="0" i="0" dirty="0">
                <a:solidFill>
                  <a:srgbClr val="4078F2"/>
                </a:solidFill>
                <a:effectLst/>
                <a:latin typeface="Consolas" panose="020B0609020204030204" pitchFamily="49" charset="0"/>
              </a:rPr>
              <a:t>#define NUM_PHILOSOPHERS 5</a:t>
            </a:r>
          </a:p>
          <a:p>
            <a:pPr algn="l"/>
            <a:endParaRPr lang="en-HK" altLang="zh-CN" sz="1400" b="0" i="0" dirty="0">
              <a:solidFill>
                <a:srgbClr val="5C5C5C"/>
              </a:solidFill>
              <a:effectLst/>
              <a:latin typeface="Consolas" panose="020B0609020204030204" pitchFamily="49" charset="0"/>
            </a:endParaRPr>
          </a:p>
          <a:p>
            <a:pPr algn="l"/>
            <a:r>
              <a:rPr lang="en-HK" altLang="zh-CN" sz="1400" b="0" i="0" dirty="0" err="1">
                <a:solidFill>
                  <a:srgbClr val="A626A4"/>
                </a:solidFill>
                <a:effectLst/>
                <a:latin typeface="Consolas" panose="020B0609020204030204" pitchFamily="49" charset="0"/>
              </a:rPr>
              <a:t>pthread_mutex_t</a:t>
            </a:r>
            <a:r>
              <a:rPr lang="en-HK" altLang="zh-CN" sz="1400" b="0" i="0" dirty="0">
                <a:solidFill>
                  <a:srgbClr val="5C5C5C"/>
                </a:solidFill>
                <a:effectLst/>
                <a:latin typeface="Consolas" panose="020B0609020204030204" pitchFamily="49" charset="0"/>
              </a:rPr>
              <a:t> mutex = PTHREAD_MUTEX_INITIALIZER;</a:t>
            </a:r>
          </a:p>
          <a:p>
            <a:pPr algn="l"/>
            <a:r>
              <a:rPr lang="en-HK" altLang="zh-CN" sz="1400" b="0" i="0" dirty="0" err="1">
                <a:solidFill>
                  <a:srgbClr val="A626A4"/>
                </a:solidFill>
                <a:effectLst/>
                <a:latin typeface="Consolas" panose="020B0609020204030204" pitchFamily="49" charset="0"/>
              </a:rPr>
              <a:t>pthread_cond_t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[NUM_PHILOSOPHERS];</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state[NUM_PHILOSOPHERS];</a:t>
            </a:r>
          </a:p>
          <a:p>
            <a:pPr algn="l"/>
            <a:r>
              <a:rPr lang="en-HK" altLang="zh-CN" sz="1400" b="0" i="0" dirty="0" err="1">
                <a:solidFill>
                  <a:srgbClr val="A626A4"/>
                </a:solidFill>
                <a:effectLst/>
                <a:latin typeface="Consolas" panose="020B0609020204030204" pitchFamily="49" charset="0"/>
              </a:rPr>
              <a:t>enum</a:t>
            </a:r>
            <a:r>
              <a:rPr lang="en-HK" altLang="zh-CN" sz="1400" b="0" i="0" dirty="0">
                <a:solidFill>
                  <a:srgbClr val="5C5C5C"/>
                </a:solidFill>
                <a:effectLst/>
                <a:latin typeface="Consolas" panose="020B0609020204030204" pitchFamily="49" charset="0"/>
              </a:rPr>
              <a:t> { THINKING, HUNGRY, EATING };</a:t>
            </a:r>
          </a:p>
          <a:p>
            <a:pPr algn="l"/>
            <a:endParaRPr lang="en-HK" altLang="zh-CN" sz="1400" b="0" i="0" dirty="0">
              <a:solidFill>
                <a:srgbClr val="5C5C5C"/>
              </a:solidFill>
              <a:effectLst/>
              <a:latin typeface="Consolas" panose="020B0609020204030204" pitchFamily="49" charset="0"/>
            </a:endParaRP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a:solidFill>
                  <a:srgbClr val="4078F2"/>
                </a:solidFill>
                <a:effectLst/>
                <a:latin typeface="Consolas" panose="020B0609020204030204" pitchFamily="49" charset="0"/>
              </a:rPr>
              <a:t>test</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test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Check if the philosopher can start eating</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by ensuring neighbors are not eating.</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a:t>
            </a:r>
            <a:endParaRPr lang="en-HK" altLang="zh-CN" sz="1400" b="0" i="0" dirty="0">
              <a:solidFill>
                <a:srgbClr val="5C5C5C"/>
              </a:solidFill>
              <a:effectLst/>
              <a:latin typeface="Consolas" panose="020B0609020204030204" pitchFamily="49" charset="0"/>
            </a:endParaRP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err="1">
                <a:solidFill>
                  <a:srgbClr val="4078F2"/>
                </a:solidFill>
                <a:effectLst/>
                <a:latin typeface="Consolas" panose="020B0609020204030204" pitchFamily="49" charset="0"/>
              </a:rPr>
              <a:t>pickup_forks</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a:t>
            </a:r>
            <a:r>
              <a:rPr lang="en-US" altLang="zh-CN" sz="1400" b="0" i="1" dirty="0" err="1">
                <a:solidFill>
                  <a:srgbClr val="A0A1A7"/>
                </a:solidFill>
                <a:effectLst/>
                <a:latin typeface="Consolas" panose="020B0609020204030204" pitchFamily="49" charset="0"/>
              </a:rPr>
              <a:t>pickup_forks</a:t>
            </a:r>
            <a:r>
              <a:rPr lang="en-US" altLang="zh-CN" sz="1400" b="0" i="1" dirty="0">
                <a:solidFill>
                  <a:srgbClr val="A0A1A7"/>
                </a:solidFill>
                <a:effectLst/>
                <a:latin typeface="Consolas" panose="020B0609020204030204" pitchFamily="49" charset="0"/>
              </a:rPr>
              <a: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Set state to HUNGRY and then test.</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Wait if not able to eat.</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pthread_mutex_unlock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a:t>
            </a:r>
          </a:p>
          <a:p>
            <a:pPr algn="l"/>
            <a:r>
              <a:rPr lang="en-US" altLang="zh-CN" sz="1400" b="0" i="0" dirty="0">
                <a:solidFill>
                  <a:srgbClr val="A626A4"/>
                </a:solidFill>
                <a:effectLst/>
                <a:latin typeface="Consolas" panose="020B0609020204030204" pitchFamily="49" charset="0"/>
              </a:rPr>
              <a:t>void</a:t>
            </a:r>
            <a:r>
              <a:rPr lang="en-US" altLang="zh-CN" sz="1400" b="0" i="0" dirty="0">
                <a:solidFill>
                  <a:srgbClr val="5C5C5C"/>
                </a:solidFill>
                <a:effectLst/>
                <a:latin typeface="Consolas" panose="020B0609020204030204" pitchFamily="49" charset="0"/>
              </a:rPr>
              <a:t> </a:t>
            </a:r>
            <a:r>
              <a:rPr lang="en-US" altLang="zh-CN" sz="1400" b="0" i="0" dirty="0" err="1">
                <a:solidFill>
                  <a:srgbClr val="4078F2"/>
                </a:solidFill>
                <a:effectLst/>
                <a:latin typeface="Consolas" panose="020B0609020204030204" pitchFamily="49" charset="0"/>
              </a:rPr>
              <a:t>return_forks</a:t>
            </a:r>
            <a:r>
              <a:rPr lang="en-US" altLang="zh-CN" sz="1400" b="0" i="0" dirty="0">
                <a:solidFill>
                  <a:srgbClr val="5C5C5C"/>
                </a:solidFill>
                <a:effectLst/>
                <a:latin typeface="Consolas" panose="020B0609020204030204" pitchFamily="49" charset="0"/>
              </a:rPr>
              <a:t>(</a:t>
            </a:r>
            <a:r>
              <a:rPr lang="en-US" altLang="zh-CN" sz="1400" b="0" i="0" dirty="0">
                <a:solidFill>
                  <a:srgbClr val="A626A4"/>
                </a:solidFill>
                <a:effectLst/>
                <a:latin typeface="Consolas" panose="020B0609020204030204" pitchFamily="49" charset="0"/>
              </a:rPr>
              <a:t>int</a:t>
            </a:r>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i</a:t>
            </a:r>
            <a:r>
              <a:rPr lang="en-US" altLang="zh-CN" sz="1400" b="0" i="0" dirty="0">
                <a:solidFill>
                  <a:srgbClr val="5C5C5C"/>
                </a:solidFill>
                <a:effectLst/>
                <a:latin typeface="Consolas" panose="020B0609020204030204" pitchFamily="49" charset="0"/>
              </a:rPr>
              <a:t>) {</a:t>
            </a: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a:t>
            </a:r>
            <a:r>
              <a:rPr lang="en-US" altLang="zh-CN" sz="1400" b="0" i="1" dirty="0">
                <a:solidFill>
                  <a:srgbClr val="A626A4"/>
                </a:solidFill>
                <a:effectLst/>
                <a:latin typeface="Consolas" panose="020B0609020204030204" pitchFamily="49" charset="0"/>
              </a:rPr>
              <a:t>TODO:</a:t>
            </a:r>
            <a:r>
              <a:rPr lang="en-US" altLang="zh-CN" sz="1400" b="0" i="1" dirty="0">
                <a:solidFill>
                  <a:srgbClr val="A0A1A7"/>
                </a:solidFill>
                <a:effectLst/>
                <a:latin typeface="Consolas" panose="020B0609020204030204" pitchFamily="49" charset="0"/>
              </a:rPr>
              <a:t> Implement </a:t>
            </a:r>
            <a:r>
              <a:rPr lang="en-US" altLang="zh-CN" sz="1400" b="0" i="1" dirty="0" err="1">
                <a:solidFill>
                  <a:srgbClr val="A0A1A7"/>
                </a:solidFill>
                <a:effectLst/>
                <a:latin typeface="Consolas" panose="020B0609020204030204" pitchFamily="49" charset="0"/>
              </a:rPr>
              <a:t>return_forks</a:t>
            </a:r>
            <a:r>
              <a:rPr lang="en-US" altLang="zh-CN" sz="1400" b="0" i="1" dirty="0">
                <a:solidFill>
                  <a:srgbClr val="A0A1A7"/>
                </a:solidFill>
                <a:effectLst/>
                <a:latin typeface="Consolas" panose="020B0609020204030204" pitchFamily="49" charset="0"/>
              </a:rPr>
              <a:t> function</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1" dirty="0">
                <a:solidFill>
                  <a:srgbClr val="A0A1A7"/>
                </a:solidFill>
                <a:effectLst/>
                <a:latin typeface="Consolas" panose="020B0609020204030204" pitchFamily="49" charset="0"/>
              </a:rPr>
              <a:t>// Hint: Set state to THINKING and test neighbors.</a:t>
            </a:r>
            <a:endParaRPr lang="en-US" altLang="zh-CN" sz="1400" b="0" i="0" dirty="0">
              <a:solidFill>
                <a:srgbClr val="5C5C5C"/>
              </a:solidFill>
              <a:effectLst/>
              <a:latin typeface="Consolas" panose="020B0609020204030204" pitchFamily="49" charset="0"/>
            </a:endParaRPr>
          </a:p>
          <a:p>
            <a:pPr algn="l"/>
            <a:r>
              <a:rPr lang="en-US" altLang="zh-CN" sz="1400" b="0" i="0" dirty="0">
                <a:solidFill>
                  <a:srgbClr val="5C5C5C"/>
                </a:solidFill>
                <a:effectLst/>
                <a:latin typeface="Consolas" panose="020B0609020204030204" pitchFamily="49" charset="0"/>
              </a:rPr>
              <a:t>    </a:t>
            </a:r>
            <a:r>
              <a:rPr lang="en-US" altLang="zh-CN" sz="1400" b="0" i="0" dirty="0" err="1">
                <a:solidFill>
                  <a:srgbClr val="5C5C5C"/>
                </a:solidFill>
                <a:effectLst/>
                <a:latin typeface="Consolas" panose="020B0609020204030204" pitchFamily="49" charset="0"/>
              </a:rPr>
              <a:t>pthread_mutex_unlock</a:t>
            </a:r>
            <a:r>
              <a:rPr lang="en-US" altLang="zh-CN" sz="1400" b="0" i="0" dirty="0">
                <a:solidFill>
                  <a:srgbClr val="5C5C5C"/>
                </a:solidFill>
                <a:effectLst/>
                <a:latin typeface="Consolas" panose="020B0609020204030204" pitchFamily="49" charset="0"/>
              </a:rPr>
              <a:t>(&amp;mutex);</a:t>
            </a:r>
          </a:p>
          <a:p>
            <a:pPr algn="l"/>
            <a:r>
              <a:rPr lang="en-US" altLang="zh-CN" sz="14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4718962" y="941294"/>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err="1">
                <a:ln>
                  <a:noFill/>
                </a:ln>
                <a:solidFill>
                  <a:srgbClr val="202020"/>
                </a:solidFill>
                <a:effectLst/>
                <a:uLnTx/>
                <a:uFillTx/>
                <a:latin typeface="Gill Sans MT" panose="020B0502020104020203" pitchFamily="34" charset="0"/>
                <a:cs typeface="Helvetica"/>
                <a:sym typeface="Helvetica"/>
              </a:rPr>
              <a:t>exercise.c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952302" y="941294"/>
            <a:ext cx="6100704" cy="5909310"/>
          </a:xfrm>
          <a:prstGeom prst="rect">
            <a:avLst/>
          </a:prstGeom>
          <a:noFill/>
          <a:ln>
            <a:solidFill>
              <a:schemeClr val="tx1"/>
            </a:solidFill>
          </a:ln>
        </p:spPr>
        <p:txBody>
          <a:bodyPr wrap="square" numCol="1">
            <a:spAutoFit/>
          </a:bodyPr>
          <a:lstStyle/>
          <a:p>
            <a:pPr algn="l"/>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philosopher</a:t>
            </a:r>
            <a:r>
              <a:rPr lang="en-HK" altLang="zh-CN" sz="1400" b="0" i="0" dirty="0">
                <a:solidFill>
                  <a:srgbClr val="5C5C5C"/>
                </a:solidFill>
                <a:effectLst/>
                <a:latin typeface="Consolas" panose="020B0609020204030204" pitchFamily="49" charset="0"/>
              </a:rPr>
              <a:t>(</a:t>
            </a:r>
            <a:r>
              <a:rPr lang="en-HK" altLang="zh-CN" sz="1400" b="0" i="0" dirty="0">
                <a:solidFill>
                  <a:srgbClr val="A626A4"/>
                </a:solidFill>
                <a:effectLst/>
                <a:latin typeface="Consolas" panose="020B0609020204030204" pitchFamily="49" charset="0"/>
              </a:rPr>
              <a:t>void</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arg</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while</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1</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"Philosopher %d is thinking.\n"</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pickup_forks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C18401"/>
                </a:solidFill>
                <a:effectLst/>
                <a:latin typeface="Consolas" panose="020B0609020204030204" pitchFamily="49" charset="0"/>
              </a:rPr>
              <a:t>printf</a:t>
            </a:r>
            <a:r>
              <a:rPr lang="en-HK" altLang="zh-CN" sz="1400" b="0" i="0" dirty="0">
                <a:solidFill>
                  <a:srgbClr val="5C5C5C"/>
                </a:solidFill>
                <a:effectLst/>
                <a:latin typeface="Consolas" panose="020B0609020204030204" pitchFamily="49" charset="0"/>
              </a:rPr>
              <a:t>(</a:t>
            </a:r>
            <a:r>
              <a:rPr lang="en-HK" altLang="zh-CN" sz="1400" b="0" i="0" dirty="0">
                <a:solidFill>
                  <a:srgbClr val="50A14F"/>
                </a:solidFill>
                <a:effectLst/>
                <a:latin typeface="Consolas" panose="020B0609020204030204" pitchFamily="49" charset="0"/>
              </a:rPr>
              <a:t>"Philosopher %d is eating.\n"</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return_forks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a:p>
            <a:pPr algn="l"/>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a:solidFill>
                  <a:srgbClr val="4078F2"/>
                </a:solidFill>
                <a:effectLst/>
                <a:latin typeface="Consolas" panose="020B0609020204030204" pitchFamily="49" charset="0"/>
              </a:rPr>
              <a:t>main</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A626A4"/>
                </a:solidFill>
                <a:effectLst/>
                <a:latin typeface="Consolas" panose="020B0609020204030204" pitchFamily="49" charset="0"/>
              </a:rPr>
              <a:t>pthread_t</a:t>
            </a:r>
            <a:r>
              <a:rPr lang="en-HK" altLang="zh-CN" sz="1400" b="0" i="0" dirty="0">
                <a:solidFill>
                  <a:srgbClr val="5C5C5C"/>
                </a:solidFill>
                <a:effectLst/>
                <a:latin typeface="Consolas" panose="020B0609020204030204" pitchFamily="49" charset="0"/>
              </a:rPr>
              <a:t> philosophers[NUM_PHILOSOPHERS];</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ids[NUM_PHILOSOPHERS];</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pthread_cond_init</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ids[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pthread_create</a:t>
            </a:r>
            <a:r>
              <a:rPr lang="en-HK" altLang="zh-CN" sz="1400" b="0" i="0" dirty="0">
                <a:solidFill>
                  <a:srgbClr val="5C5C5C"/>
                </a:solidFill>
                <a:effectLst/>
                <a:latin typeface="Consolas" panose="020B0609020204030204" pitchFamily="49" charset="0"/>
              </a:rPr>
              <a:t>(&amp;philosophers[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 philosopher, &amp;ids[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pthread_join</a:t>
            </a:r>
            <a:r>
              <a:rPr lang="en-HK" altLang="zh-CN" sz="1400" b="0" i="0" dirty="0">
                <a:solidFill>
                  <a:srgbClr val="5C5C5C"/>
                </a:solidFill>
                <a:effectLst/>
                <a:latin typeface="Consolas" panose="020B0609020204030204" pitchFamily="49" charset="0"/>
              </a:rPr>
              <a:t>(philosophers[</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r>
              <a:rPr lang="en-HK" altLang="zh-CN" sz="1400" b="0" i="0" dirty="0">
                <a:solidFill>
                  <a:srgbClr val="0184BB"/>
                </a:solidFill>
                <a:effectLst/>
                <a:latin typeface="Consolas" panose="020B0609020204030204" pitchFamily="49" charset="0"/>
              </a:rPr>
              <a:t>NULL</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for</a:t>
            </a:r>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int</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&lt; NUM_PHILOSOPHERS; </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err="1">
                <a:solidFill>
                  <a:srgbClr val="5C5C5C"/>
                </a:solidFill>
                <a:effectLst/>
                <a:latin typeface="Consolas" panose="020B0609020204030204" pitchFamily="49" charset="0"/>
              </a:rPr>
              <a:t>pthread_cond_destroy</a:t>
            </a:r>
            <a:r>
              <a:rPr lang="en-HK" altLang="zh-CN" sz="1400" b="0" i="0" dirty="0">
                <a:solidFill>
                  <a:srgbClr val="5C5C5C"/>
                </a:solidFill>
                <a:effectLst/>
                <a:latin typeface="Consolas" panose="020B0609020204030204" pitchFamily="49" charset="0"/>
              </a:rPr>
              <a:t>(&amp;</a:t>
            </a:r>
            <a:r>
              <a:rPr lang="en-HK" altLang="zh-CN" sz="1400" b="0" i="0" dirty="0" err="1">
                <a:solidFill>
                  <a:srgbClr val="5C5C5C"/>
                </a:solidFill>
                <a:effectLst/>
                <a:latin typeface="Consolas" panose="020B0609020204030204" pitchFamily="49" charset="0"/>
              </a:rPr>
              <a:t>cond_vars</a:t>
            </a:r>
            <a:r>
              <a:rPr lang="en-HK" altLang="zh-CN" sz="1400" b="0" i="0" dirty="0">
                <a:solidFill>
                  <a:srgbClr val="5C5C5C"/>
                </a:solidFill>
                <a:effectLst/>
                <a:latin typeface="Consolas" panose="020B0609020204030204" pitchFamily="49" charset="0"/>
              </a:rPr>
              <a:t>[</a:t>
            </a:r>
            <a:r>
              <a:rPr lang="en-HK" altLang="zh-CN" sz="1400" b="0" i="0" dirty="0" err="1">
                <a:solidFill>
                  <a:srgbClr val="5C5C5C"/>
                </a:solidFill>
                <a:effectLst/>
                <a:latin typeface="Consolas" panose="020B0609020204030204" pitchFamily="49" charset="0"/>
              </a:rPr>
              <a:t>i</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    }</a:t>
            </a:r>
          </a:p>
          <a:p>
            <a:pPr algn="l"/>
            <a:r>
              <a:rPr lang="en-HK" altLang="zh-CN" sz="1400" b="0" i="0" dirty="0">
                <a:solidFill>
                  <a:srgbClr val="5C5C5C"/>
                </a:solidFill>
                <a:effectLst/>
                <a:latin typeface="Consolas" panose="020B0609020204030204" pitchFamily="49" charset="0"/>
              </a:rPr>
              <a:t>    </a:t>
            </a:r>
            <a:r>
              <a:rPr lang="en-HK" altLang="zh-CN" sz="1400" b="0" i="0" dirty="0">
                <a:solidFill>
                  <a:srgbClr val="A626A4"/>
                </a:solidFill>
                <a:effectLst/>
                <a:latin typeface="Consolas" panose="020B0609020204030204" pitchFamily="49" charset="0"/>
              </a:rPr>
              <a:t>return</a:t>
            </a:r>
            <a:r>
              <a:rPr lang="en-HK" altLang="zh-CN" sz="1400" b="0" i="0" dirty="0">
                <a:solidFill>
                  <a:srgbClr val="5C5C5C"/>
                </a:solidFill>
                <a:effectLst/>
                <a:latin typeface="Consolas" panose="020B0609020204030204" pitchFamily="49" charset="0"/>
              </a:rPr>
              <a:t> </a:t>
            </a:r>
            <a:r>
              <a:rPr lang="en-HK" altLang="zh-CN" sz="1400" b="0" i="0" dirty="0">
                <a:solidFill>
                  <a:srgbClr val="986801"/>
                </a:solidFill>
                <a:effectLst/>
                <a:latin typeface="Consolas" panose="020B0609020204030204" pitchFamily="49" charset="0"/>
              </a:rPr>
              <a:t>0</a:t>
            </a:r>
            <a:r>
              <a:rPr lang="en-HK" altLang="zh-CN" sz="1400" b="0" i="0" dirty="0">
                <a:solidFill>
                  <a:srgbClr val="5C5C5C"/>
                </a:solidFill>
                <a:effectLst/>
                <a:latin typeface="Consolas" panose="020B0609020204030204" pitchFamily="49" charset="0"/>
              </a:rPr>
              <a:t>;</a:t>
            </a:r>
          </a:p>
          <a:p>
            <a:pPr algn="l"/>
            <a:r>
              <a:rPr lang="en-HK" altLang="zh-CN" sz="14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Tree>
    <p:extLst>
      <p:ext uri="{BB962C8B-B14F-4D97-AF65-F5344CB8AC3E}">
        <p14:creationId xmlns:p14="http://schemas.microsoft.com/office/powerpoint/2010/main" val="213142946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General Hints for Using Condition Variables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4F9DF121-5295-B8EB-2410-E170AB4E45F1}"/>
              </a:ext>
            </a:extLst>
          </p:cNvPr>
          <p:cNvSpPr>
            <a:spLocks noGrp="1"/>
          </p:cNvSpPr>
          <p:nvPr>
            <p:ph type="body" idx="1"/>
          </p:nvPr>
        </p:nvSpPr>
        <p:spPr>
          <a:xfrm>
            <a:off x="844551" y="1531406"/>
            <a:ext cx="10593290" cy="2268237"/>
          </a:xfrm>
        </p:spPr>
        <p:txBody>
          <a:bodyPr lIns="25400" tIns="25400" rIns="25400" bIns="25400" anchor="t">
            <a:normAutofit/>
          </a:bodyPr>
          <a:lstStyle/>
          <a:p>
            <a:pPr marL="288925" indent="-288925">
              <a:buFont typeface="Wingdings" pitchFamily="2" charset="2"/>
              <a:buChar char="Ø"/>
              <a:defRPr/>
            </a:pPr>
            <a:r>
              <a:rPr lang="en-US" altLang="zh-CN" sz="2600" dirty="0">
                <a:cs typeface="Helvetica"/>
              </a:rPr>
              <a:t>Always lock the mutex before using condition variables.</a:t>
            </a:r>
          </a:p>
          <a:p>
            <a:pPr marL="288925" indent="-288925">
              <a:buFont typeface="Wingdings" pitchFamily="2" charset="2"/>
              <a:buChar char="Ø"/>
              <a:defRPr/>
            </a:pPr>
            <a:r>
              <a:rPr lang="en-US" altLang="zh-CN" sz="2600" dirty="0">
                <a:cs typeface="Helvetica"/>
              </a:rPr>
              <a:t>Use while loops for </a:t>
            </a:r>
            <a:r>
              <a:rPr lang="en-US" altLang="zh-CN" sz="2600" dirty="0" err="1">
                <a:cs typeface="Helvetica"/>
              </a:rPr>
              <a:t>pthread_cond_wait</a:t>
            </a:r>
            <a:r>
              <a:rPr lang="en-US" altLang="zh-CN" sz="2600" dirty="0">
                <a:cs typeface="Helvetica"/>
              </a:rPr>
              <a:t> to handle spurious wakeups.</a:t>
            </a:r>
          </a:p>
          <a:p>
            <a:pPr marL="288925" indent="-288925">
              <a:buFont typeface="Wingdings" pitchFamily="2" charset="2"/>
              <a:buChar char="Ø"/>
              <a:defRPr/>
            </a:pPr>
            <a:r>
              <a:rPr lang="en-US" altLang="zh-CN" sz="2600" dirty="0">
                <a:cs typeface="Helvetica"/>
              </a:rPr>
              <a:t>Ensure proper cleanup using </a:t>
            </a:r>
            <a:r>
              <a:rPr lang="en-US" altLang="zh-CN" sz="2600" dirty="0" err="1">
                <a:cs typeface="Helvetica"/>
              </a:rPr>
              <a:t>pthread_cond_destroy</a:t>
            </a:r>
            <a:r>
              <a:rPr lang="en-US" altLang="zh-CN" sz="2600" dirty="0">
                <a:cs typeface="Helvetica"/>
              </a:rPr>
              <a:t>.</a:t>
            </a:r>
          </a:p>
        </p:txBody>
      </p:sp>
    </p:spTree>
    <p:extLst>
      <p:ext uri="{BB962C8B-B14F-4D97-AF65-F5344CB8AC3E}">
        <p14:creationId xmlns:p14="http://schemas.microsoft.com/office/powerpoint/2010/main" val="35669113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Assignment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Due at 18:00:00 p.m., Mon, Oct 7th</a:t>
            </a: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Will release after tutorial, Oct 3th</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4th</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Tutorial this week</a:t>
            </a:r>
          </a:p>
          <a:p>
            <a:pPr marL="606425" lvl="1" indent="-288925">
              <a:spcBef>
                <a:spcPts val="1200"/>
              </a:spcBef>
              <a:buFont typeface="Wingdings" pitchFamily="2" charset="2"/>
              <a:buChar char="Ø"/>
              <a:defRPr/>
            </a:pPr>
            <a:r>
              <a:rPr kumimoji="0" lang="en-US" sz="2400" b="0" i="0" u="none" strike="noStrike" kern="0" cap="none" spc="0" normalizeH="0" baseline="0" noProof="0" dirty="0" err="1">
                <a:ln>
                  <a:noFill/>
                </a:ln>
                <a:solidFill>
                  <a:srgbClr val="202020"/>
                </a:solidFill>
                <a:effectLst/>
                <a:uLnTx/>
                <a:uFillTx/>
                <a:latin typeface="Gill Sans MT" panose="020B0502020104020203" pitchFamily="34" charset="0"/>
                <a:cs typeface="Helvetica"/>
                <a:sym typeface="Helvetica"/>
              </a:rPr>
              <a:t>Pthread</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Library part 2</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Key interfaces for condition variables</a:t>
            </a: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sz="2400" dirty="0">
                <a:cs typeface="Helvetica"/>
              </a:rPr>
              <a:t>Condition variable usage in C</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Multiple Producers and Consumers</a:t>
            </a:r>
          </a:p>
          <a:p>
            <a:pPr marL="923925" lvl="2" indent="-288925">
              <a:spcBef>
                <a:spcPts val="1200"/>
              </a:spcBef>
              <a:buFont typeface="Wingdings" pitchFamily="2" charset="2"/>
              <a:buChar char="Ø"/>
              <a:defRPr/>
            </a:pPr>
            <a:r>
              <a:rPr lang="en-US" sz="2400" dirty="0">
                <a:cs typeface="Helvetica"/>
              </a:rPr>
              <a:t>Barrier Synchronization</a:t>
            </a:r>
          </a:p>
          <a:p>
            <a:pPr marL="923925" lvl="2"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Dining Philosophers Problem</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examples used in this tutorial:</a:t>
            </a:r>
          </a:p>
          <a:p>
            <a:pPr algn="ctr"/>
            <a:r>
              <a:rPr lang="en-US" altLang="zh-CN" b="1" dirty="0">
                <a:solidFill>
                  <a:srgbClr val="202020"/>
                </a:solidFill>
                <a:latin typeface="Gill Sans MT" panose="020B0502020104020203" pitchFamily="34" charset="0"/>
              </a:rPr>
              <a:t>https://github.com/henryhxu/CSCI3150/tree/2024-Fall/tutorial/T05</a:t>
            </a:r>
          </a:p>
        </p:txBody>
      </p:sp>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Review: </a:t>
            </a:r>
            <a:r>
              <a:rPr lang="en-US" dirty="0" err="1"/>
              <a:t>Pthread</a:t>
            </a:r>
            <a:r>
              <a:rPr lang="en-US" dirty="0"/>
              <a:t> Library part 1</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5"/>
            <a:ext cx="10942521" cy="1245604"/>
          </a:xfrm>
        </p:spPr>
        <p:txBody>
          <a:bodyPr lIns="25400" tIns="25400" rIns="25400" bIns="25400" anchor="t">
            <a:normAutofit/>
          </a:bodyPr>
          <a:lstStyle/>
          <a:p>
            <a:pPr marL="288925" indent="-288925">
              <a:buFont typeface="Wingdings" pitchFamily="2" charset="2"/>
              <a:buChar char="Ø"/>
              <a:defRPr/>
            </a:pPr>
            <a:r>
              <a:rPr lang="en-US" altLang="zh-CN" sz="2400" dirty="0">
                <a:cs typeface="Helvetica"/>
              </a:rPr>
              <a:t>The </a:t>
            </a:r>
            <a:r>
              <a:rPr lang="en-US" altLang="zh-CN" sz="2400" dirty="0" err="1">
                <a:cs typeface="Helvetica"/>
              </a:rPr>
              <a:t>Pthread</a:t>
            </a:r>
            <a:r>
              <a:rPr lang="en-US" altLang="zh-CN" sz="2400" dirty="0">
                <a:cs typeface="Helvetica"/>
              </a:rPr>
              <a:t> (POSIX threads) library is a powerful tool for creating and managing threads in C. It provides a standardized API to facilitate multi-threading, which is essential for developing concurrent applications.</a:t>
            </a:r>
          </a:p>
          <a:p>
            <a:pPr marL="606425" lvl="1" indent="-288925">
              <a:spcBef>
                <a:spcPts val="1200"/>
              </a:spcBef>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18" name="文本框 17">
            <a:extLst>
              <a:ext uri="{FF2B5EF4-FFF2-40B4-BE49-F238E27FC236}">
                <a16:creationId xmlns:a16="http://schemas.microsoft.com/office/drawing/2014/main" id="{000E6A9C-20C9-7CC9-CBF6-89EE2B4A6609}"/>
              </a:ext>
            </a:extLst>
          </p:cNvPr>
          <p:cNvSpPr txBox="1"/>
          <p:nvPr/>
        </p:nvSpPr>
        <p:spPr>
          <a:xfrm>
            <a:off x="275383" y="2476679"/>
            <a:ext cx="460850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Wingdings" panose="05000000000000000000" pitchFamily="2" charset="2"/>
              <a:buChar char="Ø"/>
            </a:pPr>
            <a:r>
              <a:rPr lang="en-US" altLang="zh-CN" sz="2400" dirty="0">
                <a:solidFill>
                  <a:srgbClr val="202020"/>
                </a:solidFill>
                <a:latin typeface="Gill Sans MT" panose="020B0502020104020203" pitchFamily="34" charset="0"/>
                <a:cs typeface="Helvetica"/>
                <a:sym typeface="Helvetica"/>
              </a:rPr>
              <a:t>To use it: </a:t>
            </a:r>
            <a:r>
              <a:rPr lang="en-HK" altLang="zh-CN" sz="2400" dirty="0">
                <a:solidFill>
                  <a:srgbClr val="202020"/>
                </a:solidFill>
                <a:latin typeface="Gill Sans MT" panose="020B0502020104020203" pitchFamily="34" charset="0"/>
                <a:cs typeface="Helvetica"/>
                <a:sym typeface="Helvetica"/>
              </a:rPr>
              <a:t> </a:t>
            </a:r>
            <a:r>
              <a:rPr lang="en-HK" altLang="zh-CN" sz="1600" b="0" i="0" dirty="0">
                <a:solidFill>
                  <a:srgbClr val="4078F2"/>
                </a:solidFill>
                <a:effectLst/>
                <a:latin typeface="Consolas" panose="020B0609020204030204" pitchFamily="49" charset="0"/>
              </a:rPr>
              <a:t>#include </a:t>
            </a:r>
            <a:r>
              <a:rPr lang="en-HK" altLang="zh-CN" sz="1600" b="0" i="0" dirty="0">
                <a:solidFill>
                  <a:srgbClr val="50A14F"/>
                </a:solidFill>
                <a:effectLst/>
                <a:latin typeface="Consolas" panose="020B0609020204030204" pitchFamily="49" charset="0"/>
              </a:rPr>
              <a:t>&lt;</a:t>
            </a:r>
            <a:r>
              <a:rPr lang="en-HK" altLang="zh-CN" sz="1600" b="0" i="0" dirty="0" err="1">
                <a:solidFill>
                  <a:srgbClr val="50A14F"/>
                </a:solidFill>
                <a:effectLst/>
                <a:latin typeface="Consolas" panose="020B0609020204030204" pitchFamily="49" charset="0"/>
              </a:rPr>
              <a:t>pthread.h</a:t>
            </a:r>
            <a:r>
              <a:rPr lang="en-HK" altLang="zh-CN" sz="1600" b="0" i="0" dirty="0">
                <a:solidFill>
                  <a:srgbClr val="50A14F"/>
                </a:solidFill>
                <a:effectLst/>
                <a:latin typeface="Consolas" panose="020B0609020204030204" pitchFamily="49" charset="0"/>
              </a:rPr>
              <a:t>&gt;</a:t>
            </a:r>
            <a:endParaRPr kumimoji="0" lang="en-HK"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dirty="0">
                <a:solidFill>
                  <a:srgbClr val="202020"/>
                </a:solidFill>
                <a:latin typeface="Gill Sans MT" panose="020B0502020104020203" pitchFamily="34" charset="0"/>
                <a:cs typeface="Helvetica"/>
                <a:sym typeface="Helvetica"/>
              </a:rPr>
              <a:t>Key Interfaces:</a:t>
            </a: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pthread_create</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pthread_exit</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pthread_join</a:t>
            </a:r>
            <a:endParaRPr lang="en-US" altLang="zh-CN" sz="2400" dirty="0">
              <a:solidFill>
                <a:srgbClr val="202020"/>
              </a:solidFill>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1685A8AE-1515-1CD8-E585-D9ACDDB386DB}"/>
              </a:ext>
            </a:extLst>
          </p:cNvPr>
          <p:cNvSpPr txBox="1"/>
          <p:nvPr/>
        </p:nvSpPr>
        <p:spPr>
          <a:xfrm>
            <a:off x="3568665" y="3523119"/>
            <a:ext cx="4006725"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pthread_mutex_init</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pthread_mutex_unlock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lang="en-US" altLang="zh-CN" sz="2400" dirty="0" err="1">
                <a:solidFill>
                  <a:srgbClr val="202020"/>
                </a:solidFill>
                <a:latin typeface="Gill Sans MT" panose="020B0502020104020203" pitchFamily="34" charset="0"/>
                <a:cs typeface="Helvetica"/>
                <a:sym typeface="Helvetica"/>
              </a:rPr>
              <a:t>pthread_mutex_destroy</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8569714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err="1"/>
              <a:t>Pthread</a:t>
            </a:r>
            <a:r>
              <a:rPr lang="en-US" dirty="0"/>
              <a:t> Library part 2</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5"/>
            <a:ext cx="10942521" cy="1245604"/>
          </a:xfrm>
        </p:spPr>
        <p:txBody>
          <a:bodyPr lIns="25400" tIns="25400" rIns="25400" bIns="25400" anchor="t">
            <a:normAutofit/>
          </a:bodyPr>
          <a:lstStyle/>
          <a:p>
            <a:pPr marL="288925" indent="-288925">
              <a:buFont typeface="Wingdings" pitchFamily="2" charset="2"/>
              <a:buChar char="Ø"/>
              <a:defRPr/>
            </a:pPr>
            <a:r>
              <a:rPr lang="en-US" altLang="zh-CN" sz="2400" dirty="0">
                <a:cs typeface="Helvetica"/>
              </a:rPr>
              <a:t>The </a:t>
            </a:r>
            <a:r>
              <a:rPr lang="en-US" altLang="zh-CN" sz="2400" dirty="0" err="1">
                <a:cs typeface="Helvetica"/>
              </a:rPr>
              <a:t>Pthread</a:t>
            </a:r>
            <a:r>
              <a:rPr lang="en-US" altLang="zh-CN" sz="2400" dirty="0">
                <a:cs typeface="Helvetica"/>
              </a:rPr>
              <a:t> (POSIX threads) library is a powerful tool for creating and managing threads in C. It provides a standardized API to facilitate multi-threading, which is essential for developing concurrent applications.</a:t>
            </a:r>
          </a:p>
          <a:p>
            <a:pPr marL="606425" lvl="1" indent="-288925">
              <a:spcBef>
                <a:spcPts val="1200"/>
              </a:spcBef>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18" name="文本框 17">
            <a:extLst>
              <a:ext uri="{FF2B5EF4-FFF2-40B4-BE49-F238E27FC236}">
                <a16:creationId xmlns:a16="http://schemas.microsoft.com/office/drawing/2014/main" id="{000E6A9C-20C9-7CC9-CBF6-89EE2B4A6609}"/>
              </a:ext>
            </a:extLst>
          </p:cNvPr>
          <p:cNvSpPr txBox="1"/>
          <p:nvPr/>
        </p:nvSpPr>
        <p:spPr>
          <a:xfrm>
            <a:off x="275383" y="2476679"/>
            <a:ext cx="460850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Wingdings" panose="05000000000000000000" pitchFamily="2" charset="2"/>
              <a:buChar char="Ø"/>
            </a:pPr>
            <a:r>
              <a:rPr lang="en-US" altLang="zh-CN" sz="2400" dirty="0">
                <a:solidFill>
                  <a:srgbClr val="202020"/>
                </a:solidFill>
                <a:latin typeface="Gill Sans MT" panose="020B0502020104020203" pitchFamily="34" charset="0"/>
                <a:cs typeface="Helvetica"/>
                <a:sym typeface="Helvetica"/>
              </a:rPr>
              <a:t>To use it: </a:t>
            </a:r>
            <a:r>
              <a:rPr lang="en-HK" altLang="zh-CN" sz="2400" dirty="0">
                <a:solidFill>
                  <a:srgbClr val="202020"/>
                </a:solidFill>
                <a:latin typeface="Gill Sans MT" panose="020B0502020104020203" pitchFamily="34" charset="0"/>
                <a:cs typeface="Helvetica"/>
                <a:sym typeface="Helvetica"/>
              </a:rPr>
              <a:t> </a:t>
            </a:r>
            <a:r>
              <a:rPr lang="en-HK" altLang="zh-CN" sz="1600" b="0" i="0" dirty="0">
                <a:solidFill>
                  <a:srgbClr val="4078F2"/>
                </a:solidFill>
                <a:effectLst/>
                <a:latin typeface="Consolas" panose="020B0609020204030204" pitchFamily="49" charset="0"/>
              </a:rPr>
              <a:t>#include </a:t>
            </a:r>
            <a:r>
              <a:rPr lang="en-HK" altLang="zh-CN" sz="1600" b="0" i="0" dirty="0">
                <a:solidFill>
                  <a:srgbClr val="50A14F"/>
                </a:solidFill>
                <a:effectLst/>
                <a:latin typeface="Consolas" panose="020B0609020204030204" pitchFamily="49" charset="0"/>
              </a:rPr>
              <a:t>&lt;</a:t>
            </a:r>
            <a:r>
              <a:rPr lang="en-HK" altLang="zh-CN" sz="1600" b="0" i="0" dirty="0" err="1">
                <a:solidFill>
                  <a:srgbClr val="50A14F"/>
                </a:solidFill>
                <a:effectLst/>
                <a:latin typeface="Consolas" panose="020B0609020204030204" pitchFamily="49" charset="0"/>
              </a:rPr>
              <a:t>pthread.h</a:t>
            </a:r>
            <a:r>
              <a:rPr lang="en-HK" altLang="zh-CN" sz="1600" b="0" i="0" dirty="0">
                <a:solidFill>
                  <a:srgbClr val="50A14F"/>
                </a:solidFill>
                <a:effectLst/>
                <a:latin typeface="Consolas" panose="020B0609020204030204" pitchFamily="49" charset="0"/>
              </a:rPr>
              <a:t>&gt;</a:t>
            </a:r>
            <a:endParaRPr kumimoji="0" lang="en-HK"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dirty="0">
                <a:solidFill>
                  <a:srgbClr val="202020"/>
                </a:solidFill>
                <a:latin typeface="Gill Sans MT" panose="020B0502020104020203" pitchFamily="34" charset="0"/>
                <a:cs typeface="Helvetica"/>
                <a:sym typeface="Helvetica"/>
              </a:rPr>
              <a:t>Key Interfaces:</a:t>
            </a: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pthread_create</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pthread_exit</a:t>
            </a:r>
            <a:endParaRPr lang="en-US" altLang="zh-CN" sz="2400" dirty="0">
              <a:solidFill>
                <a:srgbClr val="202020"/>
              </a:solidFill>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err="1">
                <a:solidFill>
                  <a:srgbClr val="202020"/>
                </a:solidFill>
                <a:latin typeface="Gill Sans MT" panose="020B0502020104020203" pitchFamily="34" charset="0"/>
                <a:cs typeface="Helvetica"/>
                <a:sym typeface="Helvetica"/>
              </a:rPr>
              <a:t>pthread_join</a:t>
            </a:r>
            <a:endParaRPr lang="en-US" altLang="zh-CN" sz="2400" dirty="0">
              <a:solidFill>
                <a:srgbClr val="202020"/>
              </a:solidFill>
              <a:latin typeface="Gill Sans MT" panose="020B0502020104020203" pitchFamily="34" charset="0"/>
              <a:cs typeface="Helvetica"/>
              <a:sym typeface="Helvetica"/>
            </a:endParaRPr>
          </a:p>
        </p:txBody>
      </p:sp>
      <p:sp>
        <p:nvSpPr>
          <p:cNvPr id="22" name="文本框 21">
            <a:extLst>
              <a:ext uri="{FF2B5EF4-FFF2-40B4-BE49-F238E27FC236}">
                <a16:creationId xmlns:a16="http://schemas.microsoft.com/office/drawing/2014/main" id="{5DCBAE54-B59D-659D-C2B5-B734C662961B}"/>
              </a:ext>
            </a:extLst>
          </p:cNvPr>
          <p:cNvSpPr txBox="1"/>
          <p:nvPr/>
        </p:nvSpPr>
        <p:spPr>
          <a:xfrm>
            <a:off x="3568665" y="3523119"/>
            <a:ext cx="4006725"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pthread_mutex_init</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202020"/>
                </a:solidFill>
                <a:effectLst/>
                <a:uLnTx/>
                <a:uFillTx/>
                <a:latin typeface="Gill Sans MT" panose="020B0502020104020203" pitchFamily="34" charset="0"/>
                <a:cs typeface="Helvetica"/>
                <a:sym typeface="Helvetica"/>
              </a:rPr>
              <a:t>pthread_mutex_unlock</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lang="en-US" altLang="zh-CN" sz="2400" dirty="0" err="1">
                <a:solidFill>
                  <a:srgbClr val="202020"/>
                </a:solidFill>
                <a:latin typeface="Gill Sans MT" panose="020B0502020104020203" pitchFamily="34" charset="0"/>
                <a:cs typeface="Helvetica"/>
                <a:sym typeface="Helvetica"/>
              </a:rPr>
              <a:t>pthread_mutex_destroy</a:t>
            </a:r>
            <a:endParaRPr kumimoji="0" lang="en-US" altLang="zh-CN" sz="2400" b="0" i="0" u="none" strike="noStrike" kern="120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EA6380A2-20C4-B83D-453D-5410F86E9B40}"/>
              </a:ext>
            </a:extLst>
          </p:cNvPr>
          <p:cNvSpPr txBox="1"/>
          <p:nvPr/>
        </p:nvSpPr>
        <p:spPr>
          <a:xfrm>
            <a:off x="7575390" y="3523118"/>
            <a:ext cx="4006725"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pthread_cond_init</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wait</a:t>
            </a: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signal</a:t>
            </a:r>
          </a:p>
          <a:p>
            <a:pPr marL="606425" lvl="1" indent="-288925">
              <a:spcBef>
                <a:spcPts val="1200"/>
              </a:spcBef>
              <a:buFont typeface="Wingdings" pitchFamily="2" charset="2"/>
              <a:buChar char="Ø"/>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a:t>
            </a:r>
            <a:r>
              <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rPr>
              <a:t>_</a:t>
            </a:r>
            <a:r>
              <a:rPr lang="en-US" altLang="zh-CN" sz="2400" dirty="0">
                <a:solidFill>
                  <a:srgbClr val="7030A0"/>
                </a:solidFill>
                <a:latin typeface="Gill Sans MT" panose="020B0502020104020203" pitchFamily="34" charset="0"/>
                <a:cs typeface="Helvetica"/>
                <a:sym typeface="Helvetica"/>
              </a:rPr>
              <a:t>broadcast</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a:p>
            <a:pPr marL="606425" marR="0" lvl="1" indent="-288925" algn="l" defTabSz="914400" rtl="0" eaLnBrk="1" fontAlgn="auto" latinLnBrk="0" hangingPunct="1">
              <a:lnSpc>
                <a:spcPct val="100000"/>
              </a:lnSpc>
              <a:spcBef>
                <a:spcPts val="1200"/>
              </a:spcBef>
              <a:spcAft>
                <a:spcPts val="0"/>
              </a:spcAft>
              <a:buClrTx/>
              <a:buSzTx/>
              <a:buFont typeface="Wingdings" pitchFamily="2" charset="2"/>
              <a:buChar char="Ø"/>
              <a:tabLst/>
              <a:defRPr/>
            </a:pPr>
            <a:r>
              <a:rPr kumimoji="0" lang="en-US" altLang="zh-CN" sz="2400" b="0" i="0" u="none" strike="noStrike" kern="1200" cap="none" spc="0" normalizeH="0" baseline="0" noProof="0" dirty="0" err="1">
                <a:ln>
                  <a:noFill/>
                </a:ln>
                <a:solidFill>
                  <a:srgbClr val="7030A0"/>
                </a:solidFill>
                <a:effectLst/>
                <a:uLnTx/>
                <a:uFillTx/>
                <a:latin typeface="Gill Sans MT" panose="020B0502020104020203" pitchFamily="34" charset="0"/>
                <a:cs typeface="Helvetica"/>
                <a:sym typeface="Helvetica"/>
              </a:rPr>
              <a:t>pthread_cond_destroy</a:t>
            </a:r>
            <a:endParaRPr kumimoji="0" lang="en-US" altLang="zh-CN" sz="2400" b="0" i="0" u="none" strike="noStrike" kern="1200" cap="none" spc="0" normalizeH="0" baseline="0" noProof="0" dirty="0">
              <a:ln>
                <a:noFill/>
              </a:ln>
              <a:solidFill>
                <a:srgbClr val="7030A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618963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1. </a:t>
            </a:r>
            <a:r>
              <a:rPr lang="en-US" dirty="0" err="1"/>
              <a:t>pthread_cond_init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initialize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pthread_cond_init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a:solidFill>
                  <a:srgbClr val="A626A4"/>
                </a:solidFill>
                <a:effectLst/>
                <a:latin typeface="Consolas" panose="020B0609020204030204" pitchFamily="49" charset="0"/>
              </a:rPr>
              <a:t>const</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pthread_condattr_t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attr</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02581"/>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chemeClr val="tx1">
                    <a:lumMod val="50000"/>
                  </a:schemeClr>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attr</a:t>
            </a:r>
            <a:r>
              <a:rPr lang="en-US" altLang="zh-CN" kern="0" dirty="0">
                <a:solidFill>
                  <a:schemeClr val="tx1">
                    <a:lumMod val="50000"/>
                  </a:schemeClr>
                </a:solidFill>
                <a:latin typeface="Gill Sans MT" panose="020B0502020104020203" pitchFamily="34" charset="0"/>
                <a:cs typeface="Helvetica"/>
              </a:rPr>
              <a:t>: optional attributes for the condition variable (use NULL for default).</a:t>
            </a:r>
            <a:endParaRPr lang="zh-CN" altLang="zh-CN"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88800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38" y="5666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 PTHREAD_COND_INITIALIZER;</a:t>
            </a:r>
          </a:p>
        </p:txBody>
      </p:sp>
      <p:sp>
        <p:nvSpPr>
          <p:cNvPr id="5" name="文本框 4">
            <a:extLst>
              <a:ext uri="{FF2B5EF4-FFF2-40B4-BE49-F238E27FC236}">
                <a16:creationId xmlns:a16="http://schemas.microsoft.com/office/drawing/2014/main" id="{2FDCD3FE-D6B0-4C91-E321-88FD53C77A3E}"/>
              </a:ext>
            </a:extLst>
          </p:cNvPr>
          <p:cNvSpPr txBox="1"/>
          <p:nvPr/>
        </p:nvSpPr>
        <p:spPr>
          <a:xfrm>
            <a:off x="844549" y="5135526"/>
            <a:ext cx="10502899"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Another way: </a:t>
            </a:r>
            <a:r>
              <a:rPr kumimoji="0" lang="en-US" altLang="zh-CN" sz="240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using PTHREAD_COND_INITIALIZER</a:t>
            </a:r>
            <a:endParaRPr lang="en-US" altLang="zh-CN" sz="2400" kern="0" dirty="0">
              <a:solidFill>
                <a:srgbClr val="202020"/>
              </a:solidFill>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11970F9F-5EC6-EC7C-76FE-811228D7001B}"/>
              </a:ext>
            </a:extLst>
          </p:cNvPr>
          <p:cNvSpPr txBox="1"/>
          <p:nvPr/>
        </p:nvSpPr>
        <p:spPr>
          <a:xfrm>
            <a:off x="1262739" y="4376393"/>
            <a:ext cx="10084709" cy="64633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pthread_cond_init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a:solidFill>
                  <a:srgbClr val="0184BB"/>
                </a:solidFill>
                <a:effectLst/>
                <a:latin typeface="Consolas" panose="020B0609020204030204" pitchFamily="49" charset="0"/>
              </a:rPr>
              <a:t>NULL</a:t>
            </a:r>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11649865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2. </a:t>
            </a:r>
            <a:r>
              <a:rPr lang="en-US" dirty="0" err="1"/>
              <a:t>pthread_cond_wait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28766919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2. </a:t>
            </a:r>
            <a:r>
              <a:rPr lang="en-US" dirty="0" err="1"/>
              <a:t>pthread_cond_wait</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Question: why a mutex will be passed into this function?</a:t>
            </a: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198058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Let’s see what has been done inside: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1" y="2690336"/>
            <a:ext cx="10084709" cy="2308324"/>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C,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a:t>
            </a:r>
          </a:p>
          <a:p>
            <a:pPr algn="l"/>
            <a:r>
              <a:rPr lang="en-US" altLang="zh-CN" b="0" i="0" dirty="0">
                <a:solidFill>
                  <a:srgbClr val="5C5C5C"/>
                </a:solidFill>
                <a:effectLst/>
                <a:latin typeface="Consolas" panose="020B0609020204030204" pitchFamily="49" charset="0"/>
              </a:rPr>
              <a:t>{</a:t>
            </a:r>
          </a:p>
          <a:p>
            <a:pPr algn="l"/>
            <a:r>
              <a:rPr lang="en-US" altLang="zh-CN" b="0" i="0" dirty="0">
                <a:solidFill>
                  <a:srgbClr val="5C5C5C"/>
                </a:solidFill>
                <a:effectLst/>
                <a:latin typeface="Consolas" panose="020B0609020204030204" pitchFamily="49" charset="0"/>
              </a:rPr>
              <a:t>    &lt;put </a:t>
            </a:r>
            <a:r>
              <a:rPr lang="en-US" altLang="zh-CN" dirty="0">
                <a:solidFill>
                  <a:srgbClr val="5C5C5C"/>
                </a:solidFill>
                <a:latin typeface="Consolas" panose="020B0609020204030204" pitchFamily="49" charset="0"/>
              </a:rPr>
              <a:t>this</a:t>
            </a:r>
            <a:r>
              <a:rPr lang="en-US" altLang="zh-CN" b="0" i="0" dirty="0">
                <a:solidFill>
                  <a:srgbClr val="5C5C5C"/>
                </a:solidFill>
                <a:effectLst/>
                <a:latin typeface="Consolas" panose="020B0609020204030204" pitchFamily="49" charset="0"/>
              </a:rPr>
              <a:t> thread into wakeup </a:t>
            </a:r>
            <a:r>
              <a:rPr lang="en-US" altLang="zh-CN" dirty="0">
                <a:solidFill>
                  <a:srgbClr val="5C5C5C"/>
                </a:solidFill>
                <a:latin typeface="Consolas" panose="020B0609020204030204" pitchFamily="49" charset="0"/>
              </a:rPr>
              <a:t>queue</a:t>
            </a:r>
            <a:r>
              <a:rPr lang="en-US" altLang="zh-CN" b="0" i="0" dirty="0">
                <a:solidFill>
                  <a:srgbClr val="5C5C5C"/>
                </a:solidFill>
                <a:effectLst/>
                <a:latin typeface="Consolas" panose="020B0609020204030204" pitchFamily="49" charset="0"/>
              </a:rPr>
              <a:t> of </a:t>
            </a:r>
            <a:r>
              <a:rPr lang="en-US" altLang="zh-CN" b="0" i="0" dirty="0" err="1">
                <a:solidFill>
                  <a:srgbClr val="5C5C5C"/>
                </a:solidFill>
                <a:effectLst/>
                <a:latin typeface="Consolas" panose="020B0609020204030204" pitchFamily="49" charset="0"/>
              </a:rPr>
              <a:t>condtion</a:t>
            </a:r>
            <a:r>
              <a:rPr lang="en-US" altLang="zh-CN" b="0" i="0" dirty="0">
                <a:solidFill>
                  <a:srgbClr val="5C5C5C"/>
                </a:solidFill>
                <a:effectLst/>
                <a:latin typeface="Consolas" panose="020B0609020204030204" pitchFamily="49" charset="0"/>
              </a:rPr>
              <a:t> var C.&gt;</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(M);</a:t>
            </a:r>
          </a:p>
          <a:p>
            <a:pPr algn="l"/>
            <a:r>
              <a:rPr lang="en-US" altLang="zh-CN" b="0" i="0" dirty="0">
                <a:solidFill>
                  <a:srgbClr val="5C5C5C"/>
                </a:solidFill>
                <a:effectLst/>
                <a:latin typeface="Consolas" panose="020B0609020204030204" pitchFamily="49" charset="0"/>
              </a:rPr>
              <a:t>    sleep();</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(M);</a:t>
            </a:r>
          </a:p>
          <a:p>
            <a:pPr algn="l"/>
            <a:r>
              <a:rPr lang="en-US" altLang="zh-CN" b="0" i="0" dirty="0">
                <a:solidFill>
                  <a:srgbClr val="5C5C5C"/>
                </a:solidFill>
                <a:effectLst/>
                <a:latin typeface="Consolas" panose="020B0609020204030204" pitchFamily="49" charset="0"/>
              </a:rPr>
              <a:t>    &lt;take </a:t>
            </a:r>
            <a:r>
              <a:rPr lang="en-US" altLang="zh-CN" dirty="0">
                <a:solidFill>
                  <a:srgbClr val="5C5C5C"/>
                </a:solidFill>
                <a:latin typeface="Consolas" panose="020B0609020204030204" pitchFamily="49" charset="0"/>
              </a:rPr>
              <a:t>this</a:t>
            </a:r>
            <a:r>
              <a:rPr lang="en-US" altLang="zh-CN" b="0" i="0" dirty="0">
                <a:solidFill>
                  <a:srgbClr val="5C5C5C"/>
                </a:solidFill>
                <a:effectLst/>
                <a:latin typeface="Consolas" panose="020B0609020204030204" pitchFamily="49" charset="0"/>
              </a:rPr>
              <a:t> thread out of wakeup </a:t>
            </a:r>
            <a:r>
              <a:rPr lang="en-US" altLang="zh-CN" dirty="0">
                <a:solidFill>
                  <a:srgbClr val="5C5C5C"/>
                </a:solidFill>
                <a:latin typeface="Consolas" panose="020B0609020204030204" pitchFamily="49" charset="0"/>
              </a:rPr>
              <a:t>queue</a:t>
            </a:r>
            <a:r>
              <a:rPr lang="en-US" altLang="zh-CN" b="0" i="0" dirty="0">
                <a:solidFill>
                  <a:srgbClr val="5C5C5C"/>
                </a:solidFill>
                <a:effectLst/>
                <a:latin typeface="Consolas" panose="020B0609020204030204" pitchFamily="49" charset="0"/>
              </a:rPr>
              <a:t> of condition var C.&gt;</a:t>
            </a:r>
          </a:p>
          <a:p>
            <a:pPr algn="l"/>
            <a:r>
              <a:rPr lang="en-US"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107550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3. </a:t>
            </a:r>
            <a:r>
              <a:rPr lang="en-US" dirty="0" err="1"/>
              <a:t>pthread_cond_signal</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thread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2520553328"/>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2401</TotalTime>
  <Words>2342</Words>
  <Application>Microsoft Office PowerPoint</Application>
  <PresentationFormat>宽屏</PresentationFormat>
  <Paragraphs>298</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-apple-system</vt:lpstr>
      <vt:lpstr>Helvetica Light</vt:lpstr>
      <vt:lpstr>Helvetica Neue Light</vt:lpstr>
      <vt:lpstr>Arial</vt:lpstr>
      <vt:lpstr>Calibri</vt:lpstr>
      <vt:lpstr>Consolas</vt:lpstr>
      <vt:lpstr>Gill Sans MT</vt:lpstr>
      <vt:lpstr>Helvetica</vt:lpstr>
      <vt:lpstr>Wingdings</vt:lpstr>
      <vt:lpstr>White</vt:lpstr>
      <vt:lpstr>PowerPoint 演示文稿</vt:lpstr>
      <vt:lpstr>Reminder</vt:lpstr>
      <vt:lpstr>Overview</vt:lpstr>
      <vt:lpstr>Review: Pthread Library part 1</vt:lpstr>
      <vt:lpstr>Pthread Library part 2</vt:lpstr>
      <vt:lpstr>1. pthread_cond_init</vt:lpstr>
      <vt:lpstr>2. pthread_cond_wait</vt:lpstr>
      <vt:lpstr>2. pthread_cond_wait</vt:lpstr>
      <vt:lpstr>3. pthread_cond_signal</vt:lpstr>
      <vt:lpstr>4. pthread_cond_broadcast</vt:lpstr>
      <vt:lpstr>5. pthread_cond_destroy</vt:lpstr>
      <vt:lpstr>Example 1: Multiple Producers and Consumers</vt:lpstr>
      <vt:lpstr>Example 1: Multiple Producers and Consumers</vt:lpstr>
      <vt:lpstr>Example 2: Barrier Synchronization</vt:lpstr>
      <vt:lpstr>Example 2: Barrier Synchronization</vt:lpstr>
      <vt:lpstr>Exercise: Dining Philosophers Problem</vt:lpstr>
      <vt:lpstr>Exercise: Dining Philosophers Problem</vt:lpstr>
      <vt:lpstr>General Hints for Using Condition Variables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LI, Jianqiang</cp:lastModifiedBy>
  <cp:revision>33</cp:revision>
  <dcterms:created xsi:type="dcterms:W3CDTF">2023-01-06T06:17:44Z</dcterms:created>
  <dcterms:modified xsi:type="dcterms:W3CDTF">2024-10-02T03:16:07Z</dcterms:modified>
</cp:coreProperties>
</file>